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9"/>
  </p:notesMasterIdLst>
  <p:handoutMasterIdLst>
    <p:handoutMasterId r:id="rId20"/>
  </p:handoutMasterIdLst>
  <p:sldIdLst>
    <p:sldId id="319" r:id="rId2"/>
    <p:sldId id="328" r:id="rId3"/>
    <p:sldId id="330" r:id="rId4"/>
    <p:sldId id="297" r:id="rId5"/>
    <p:sldId id="331" r:id="rId6"/>
    <p:sldId id="342" r:id="rId7"/>
    <p:sldId id="343" r:id="rId8"/>
    <p:sldId id="332" r:id="rId9"/>
    <p:sldId id="333" r:id="rId10"/>
    <p:sldId id="334" r:id="rId11"/>
    <p:sldId id="337" r:id="rId12"/>
    <p:sldId id="336" r:id="rId13"/>
    <p:sldId id="341" r:id="rId14"/>
    <p:sldId id="335" r:id="rId15"/>
    <p:sldId id="340" r:id="rId16"/>
    <p:sldId id="339" r:id="rId17"/>
    <p:sldId id="338" r:id="rId18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150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3265E3-D760-46C0-A61D-C5CC4E8B0ABA}">
  <a:tblStyle styleId="{CD3265E3-D760-46C0-A61D-C5CC4E8B0ABA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97DA316C-988C-4FBA-B41C-7BA72A209F3B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9785" autoAdjust="0"/>
  </p:normalViewPr>
  <p:slideViewPr>
    <p:cSldViewPr snapToGrid="0">
      <p:cViewPr varScale="1">
        <p:scale>
          <a:sx n="99" d="100"/>
          <a:sy n="99" d="100"/>
        </p:scale>
        <p:origin x="54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Верхний колонтитул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099" name="Дата 2"/>
          <p:cNvSpPr>
            <a:spLocks noGrp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9F60271F-C393-453A-9BE0-6DC6E50AC725}" type="datetimeFigureOut">
              <a:rPr lang="ru-RU"/>
              <a:pPr>
                <a:defRPr/>
              </a:pPr>
              <a:t>01.12.2016</a:t>
            </a:fld>
            <a:endParaRPr lang="ru-RU" dirty="0"/>
          </a:p>
        </p:txBody>
      </p:sp>
      <p:sp>
        <p:nvSpPr>
          <p:cNvPr id="4100" name="Нижний колонтитул 3"/>
          <p:cNvSpPr>
            <a:spLocks noGrp="1"/>
          </p:cNvSpPr>
          <p:nvPr>
            <p:ph type="ftr" sz="quarter" idx="2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1" name="Номер слайда 4"/>
          <p:cNvSpPr>
            <a:spLocks noGrp="1"/>
          </p:cNvSpPr>
          <p:nvPr>
            <p:ph type="sldNum" sz="quarter" idx="3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01351FA-D5E9-423B-8779-A67F02949C07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hape 2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2147483647 w 120000"/>
              <a:gd name="T3" fmla="*/ 0 h 120000"/>
              <a:gd name="T4" fmla="*/ 2147483647 w 120000"/>
              <a:gd name="T5" fmla="*/ 2147483647 h 120000"/>
              <a:gd name="T6" fmla="*/ 0 w 120000"/>
              <a:gd name="T7" fmla="*/ 2147483647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hape 28"/>
          <p:cNvSpPr>
            <a:spLocks noGrp="1" noRot="1" noChangeAspect="1" noTextEdit="1"/>
          </p:cNvSpPr>
          <p:nvPr>
            <p:ph type="sldImg" idx="2"/>
          </p:nvPr>
        </p:nvSpPr>
        <p:spPr/>
      </p:sp>
      <p:sp>
        <p:nvSpPr>
          <p:cNvPr id="23555" name="Shape 2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hape 48"/>
          <p:cNvSpPr>
            <a:spLocks noGrp="1" noRot="1" noChangeAspect="1" noTextEdit="1"/>
          </p:cNvSpPr>
          <p:nvPr>
            <p:ph type="sldImg" idx="2"/>
          </p:nvPr>
        </p:nvSpPr>
        <p:spPr/>
      </p:sp>
      <p:sp>
        <p:nvSpPr>
          <p:cNvPr id="26627" name="Shape 4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hape 48"/>
          <p:cNvSpPr>
            <a:spLocks noGrp="1" noRot="1" noChangeAspect="1" noTextEdit="1"/>
          </p:cNvSpPr>
          <p:nvPr>
            <p:ph type="sldImg" idx="2"/>
          </p:nvPr>
        </p:nvSpPr>
        <p:spPr/>
      </p:sp>
      <p:sp>
        <p:nvSpPr>
          <p:cNvPr id="27651" name="Shape 4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226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"/>
          <p:cNvSpPr txBox="1">
            <a:spLocks noChangeArrowheads="1"/>
          </p:cNvSpPr>
          <p:nvPr/>
        </p:nvSpPr>
        <p:spPr bwMode="auto">
          <a:xfrm>
            <a:off x="8755063" y="9525"/>
            <a:ext cx="393700" cy="447675"/>
          </a:xfrm>
          <a:prstGeom prst="rect">
            <a:avLst/>
          </a:prstGeom>
          <a:noFill/>
          <a:ln>
            <a:noFill/>
          </a:ln>
          <a:extLst/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endParaRPr lang="ru-RU" dirty="0" smtClean="0"/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198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2259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5"/>
          <p:cNvSpPr txBox="1"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ru-RU" altLang="ru-RU" smtClean="0">
              <a:sym typeface="Arial" panose="020B0604020202020204" pitchFamily="34" charset="0"/>
            </a:endParaRPr>
          </a:p>
        </p:txBody>
      </p:sp>
      <p:sp>
        <p:nvSpPr>
          <p:cNvPr id="1027" name="Shape 6"/>
          <p:cNvSpPr txBox="1"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72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 smtClean="0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7" r:id="rId1"/>
    <p:sldLayoutId id="2147483730" r:id="rId2"/>
    <p:sldLayoutId id="2147483728" r:id="rId3"/>
  </p:sldLayoutIdLst>
  <p:hf hd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eveloper.android.com/reference/android/app/Fragment.html?hl=ru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view/ViewGroup.html?hl=ru" TargetMode="External"/><Relationship Id="rId2" Type="http://schemas.openxmlformats.org/officeDocument/2006/relationships/hyperlink" Target="https://developer.android.com/reference/android/app/Fragment.html?hl=r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android.com/reference/android/view/LayoutInflater.html?hl=ru" TargetMode="External"/><Relationship Id="rId4" Type="http://schemas.openxmlformats.org/officeDocument/2006/relationships/hyperlink" Target="https://developer.android.com/reference/android/os/Bundle.html?hl=ru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FragmentTransaction.html?hl=ru" TargetMode="External"/><Relationship Id="rId2" Type="http://schemas.openxmlformats.org/officeDocument/2006/relationships/hyperlink" Target="https://developer.android.com/reference/android/view/ViewGroup.html?hl=ru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developer.android.com/reference/android/app/Activity.html?hl=ru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Activity.html?hl=ru" TargetMode="External"/><Relationship Id="rId2" Type="http://schemas.openxmlformats.org/officeDocument/2006/relationships/hyperlink" Target="https://developer.android.com/reference/android/app/FragmentManager.html?hl=r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reference/android/app/FragmentTransaction.html?hl=ru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FragmentManager.html?hl=ru" TargetMode="External"/><Relationship Id="rId2" Type="http://schemas.openxmlformats.org/officeDocument/2006/relationships/hyperlink" Target="https://developer.android.com/reference/android/app/FragmentTransaction.html?hl=ru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Fragment.html?hl=ru" TargetMode="External"/><Relationship Id="rId2" Type="http://schemas.openxmlformats.org/officeDocument/2006/relationships/hyperlink" Target="https://developer.android.com/reference/android/app/Activity.html?hl=ru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s://developer.android.com/reference/android/app/FragmentManager.html?hl=r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Fragment.html?hl=r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hyperlink" Target="https://developer.android.com/reference/android/app/Activity.html?hl=r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Fragment.html?hl=ru" TargetMode="External"/><Relationship Id="rId2" Type="http://schemas.openxmlformats.org/officeDocument/2006/relationships/hyperlink" Target="https://developer.android.com/reference/android/app/Activity.html?hl=ru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Activity.html?hl=ru" TargetMode="External"/><Relationship Id="rId2" Type="http://schemas.openxmlformats.org/officeDocument/2006/relationships/hyperlink" Target="https://developer.android.com/reference/android/app/Fragment.html?hl=ru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reference/android/preference/PreferenceActivity.html?hl=ru" TargetMode="External"/><Relationship Id="rId3" Type="http://schemas.openxmlformats.org/officeDocument/2006/relationships/hyperlink" Target="https://developer.android.com/reference/android/app/DialogFragment.html?hl=ru" TargetMode="External"/><Relationship Id="rId7" Type="http://schemas.openxmlformats.org/officeDocument/2006/relationships/hyperlink" Target="https://developer.android.com/reference/android/preference/Preference.html?hl=ru" TargetMode="External"/><Relationship Id="rId2" Type="http://schemas.openxmlformats.org/officeDocument/2006/relationships/hyperlink" Target="https://developer.android.com/reference/android/app/Fragment.html?hl=r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reference/android/preference/PreferenceFragment.html?hl=ru" TargetMode="External"/><Relationship Id="rId5" Type="http://schemas.openxmlformats.org/officeDocument/2006/relationships/hyperlink" Target="https://developer.android.com/reference/android/app/ListActivity.html?hl=ru" TargetMode="External"/><Relationship Id="rId4" Type="http://schemas.openxmlformats.org/officeDocument/2006/relationships/hyperlink" Target="https://developer.android.com/reference/android/app/ListFragment.html?hl=r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50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hape 24"/>
          <p:cNvSpPr txBox="1">
            <a:spLocks noGrp="1"/>
          </p:cNvSpPr>
          <p:nvPr>
            <p:ph type="ctrTitle"/>
          </p:nvPr>
        </p:nvSpPr>
        <p:spPr>
          <a:xfrm>
            <a:off x="0" y="1080587"/>
            <a:ext cx="8813800" cy="1296987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  <a:buSzTx/>
            </a:pPr>
            <a:r>
              <a:rPr lang="ru-RU" altLang="ru-RU" b="1" dirty="0" smtClean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Фрагменты</a:t>
            </a:r>
            <a:r>
              <a:rPr lang="ru-RU" altLang="ru-RU" sz="4000" b="1" dirty="0" smtClean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2150A2"/>
          </a:solidFill>
          <a:ln>
            <a:solidFill>
              <a:srgbClr val="215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800" dirty="0"/>
              <a:t>Добавление пользовательского интерфейса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6288" y="977900"/>
            <a:ext cx="7453312" cy="2032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457200" algn="just">
              <a:defRPr/>
            </a:pPr>
            <a:r>
              <a:rPr lang="ru-RU" dirty="0"/>
              <a:t>Фрагмент обычно используется как часть пользовательского интерфейса операции, при этом он добавляет в операцию свой макет.</a:t>
            </a:r>
          </a:p>
          <a:p>
            <a:pPr indent="457200" algn="just">
              <a:defRPr/>
            </a:pPr>
            <a:r>
              <a:rPr lang="ru-RU" dirty="0"/>
              <a:t>Чтобы создать макет для фрагмента, разработчик должен реализовать метод обратного вызова </a:t>
            </a:r>
            <a:r>
              <a:rPr lang="ru-RU" dirty="0" err="1">
                <a:hlinkClick r:id="rId2"/>
              </a:rPr>
              <a:t>onCreateView</a:t>
            </a:r>
            <a:r>
              <a:rPr lang="ru-RU" dirty="0">
                <a:hlinkClick r:id="rId2"/>
              </a:rPr>
              <a:t>()</a:t>
            </a:r>
            <a:r>
              <a:rPr lang="ru-RU" dirty="0"/>
              <a:t>, который система Android вызывает, когда для фрагмента наступает время отобразить свой макет. </a:t>
            </a:r>
            <a:r>
              <a:rPr lang="ru-RU" dirty="0"/>
              <a:t>Например</a:t>
            </a:r>
            <a:r>
              <a:rPr lang="ru-RU" dirty="0"/>
              <a:t>, код подкласса класса </a:t>
            </a:r>
            <a:r>
              <a:rPr lang="ru-RU" dirty="0" err="1">
                <a:hlinkClick r:id="rId2"/>
              </a:rPr>
              <a:t>Fragment</a:t>
            </a:r>
            <a:r>
              <a:rPr lang="ru-RU" dirty="0"/>
              <a:t>, загружающий макет из файла </a:t>
            </a:r>
            <a:r>
              <a:rPr lang="ru-RU" dirty="0" err="1"/>
              <a:t>example_fragment.xml</a:t>
            </a:r>
            <a:r>
              <a:rPr lang="ru-RU" dirty="0"/>
              <a:t>, может выглядеть так:</a:t>
            </a:r>
          </a:p>
          <a:p>
            <a:pPr>
              <a:defRPr/>
            </a:pPr>
            <a:endParaRPr lang="ru-RU" dirty="0"/>
          </a:p>
          <a:p>
            <a:pPr>
              <a:defRPr/>
            </a:pPr>
            <a:endParaRPr lang="ru-RU" dirty="0"/>
          </a:p>
        </p:txBody>
      </p:sp>
      <p:pic>
        <p:nvPicPr>
          <p:cNvPr id="12292" name="Рисунок 4" descr="Screenshot_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994" y="2771674"/>
            <a:ext cx="7012011" cy="1886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2150A2"/>
          </a:solidFill>
          <a:ln>
            <a:solidFill>
              <a:srgbClr val="215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800" dirty="0"/>
              <a:t>Добавление пользовательского интерфейса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80937" y="918243"/>
            <a:ext cx="7453312" cy="2982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457200" algn="just">
              <a:defRPr/>
            </a:pPr>
            <a:r>
              <a:rPr lang="ru-RU" dirty="0"/>
              <a:t>Параметр </a:t>
            </a:r>
            <a:r>
              <a:rPr lang="ru-RU" dirty="0" err="1"/>
              <a:t>container</a:t>
            </a:r>
            <a:r>
              <a:rPr lang="ru-RU" dirty="0"/>
              <a:t>, передаваемый методу </a:t>
            </a:r>
            <a:r>
              <a:rPr lang="ru-RU" dirty="0" err="1">
                <a:hlinkClick r:id="rId2"/>
              </a:rPr>
              <a:t>onCreateView</a:t>
            </a:r>
            <a:r>
              <a:rPr lang="ru-RU" dirty="0">
                <a:hlinkClick r:id="rId2"/>
              </a:rPr>
              <a:t>()</a:t>
            </a:r>
            <a:r>
              <a:rPr lang="ru-RU" dirty="0"/>
              <a:t>, является родительским классом </a:t>
            </a:r>
            <a:r>
              <a:rPr lang="ru-RU" dirty="0" err="1">
                <a:hlinkClick r:id="rId3"/>
              </a:rPr>
              <a:t>ViewGroup</a:t>
            </a:r>
            <a:r>
              <a:rPr lang="ru-RU" dirty="0"/>
              <a:t> (из макета операции), в который будет вставлен макет фрагмента. Параметр </a:t>
            </a:r>
            <a:r>
              <a:rPr lang="ru-RU" dirty="0" err="1"/>
              <a:t>savedInstanceState</a:t>
            </a:r>
            <a:r>
              <a:rPr lang="ru-RU" dirty="0"/>
              <a:t> является классом </a:t>
            </a:r>
            <a:r>
              <a:rPr lang="ru-RU" dirty="0" err="1">
                <a:hlinkClick r:id="rId4"/>
              </a:rPr>
              <a:t>Bundle</a:t>
            </a:r>
            <a:r>
              <a:rPr lang="ru-RU" dirty="0"/>
              <a:t>, который предоставляет данные о предыдущем экземпляре фрагмента во время возобновления фрагмента.</a:t>
            </a:r>
          </a:p>
          <a:p>
            <a:pPr>
              <a:defRPr/>
            </a:pPr>
            <a:endParaRPr lang="ru-RU" dirty="0"/>
          </a:p>
          <a:p>
            <a:pPr>
              <a:lnSpc>
                <a:spcPct val="114000"/>
              </a:lnSpc>
              <a:defRPr/>
            </a:pPr>
            <a:r>
              <a:rPr lang="ru-RU" dirty="0"/>
              <a:t>Метод</a:t>
            </a:r>
            <a:r>
              <a:rPr lang="ru-RU" dirty="0"/>
              <a:t> </a:t>
            </a:r>
            <a:r>
              <a:rPr lang="ru-RU" dirty="0" err="1">
                <a:hlinkClick r:id="rId5"/>
              </a:rPr>
              <a:t>inflate</a:t>
            </a:r>
            <a:r>
              <a:rPr lang="ru-RU" dirty="0">
                <a:hlinkClick r:id="rId5"/>
              </a:rPr>
              <a:t>()</a:t>
            </a:r>
            <a:r>
              <a:rPr lang="ru-RU" dirty="0"/>
              <a:t> принимает три аргумента: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ru-RU" dirty="0"/>
              <a:t>   Идентификатор </a:t>
            </a:r>
            <a:r>
              <a:rPr lang="ru-RU" dirty="0"/>
              <a:t>ресурса </a:t>
            </a:r>
            <a:r>
              <a:rPr lang="ru-RU" dirty="0"/>
              <a:t>макета.</a:t>
            </a:r>
            <a:endParaRPr lang="ru-RU" dirty="0"/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ru-RU" dirty="0"/>
              <a:t>   Объект </a:t>
            </a:r>
            <a:r>
              <a:rPr lang="ru-RU" dirty="0"/>
              <a:t>класса </a:t>
            </a:r>
            <a:r>
              <a:rPr lang="ru-RU" dirty="0" err="1">
                <a:hlinkClick r:id="rId3"/>
              </a:rPr>
              <a:t>ViewGroup</a:t>
            </a:r>
            <a:r>
              <a:rPr lang="ru-RU" dirty="0"/>
              <a:t>, который должен стать родительским для </a:t>
            </a:r>
            <a:r>
              <a:rPr lang="ru-RU" dirty="0"/>
              <a:t>макета. </a:t>
            </a:r>
            <a:endParaRPr lang="ru-RU" dirty="0"/>
          </a:p>
          <a:p>
            <a:pPr>
              <a:lnSpc>
                <a:spcPct val="114000"/>
              </a:lnSpc>
              <a:buFont typeface="Arial" pitchFamily="34" charset="0"/>
              <a:buChar char="•"/>
              <a:defRPr/>
            </a:pPr>
            <a:r>
              <a:rPr lang="ru-RU" dirty="0"/>
              <a:t>   Логическое </a:t>
            </a:r>
            <a:r>
              <a:rPr lang="ru-RU" dirty="0"/>
              <a:t>значение, показывающее, следует ли прикрепить макет к объекту </a:t>
            </a:r>
            <a:r>
              <a:rPr lang="ru-RU" dirty="0" err="1">
                <a:hlinkClick r:id="rId3"/>
              </a:rPr>
              <a:t>ViewGroup</a:t>
            </a:r>
            <a:r>
              <a:rPr lang="ru-RU" dirty="0"/>
              <a:t> (второй параметр) во время раздувания. </a:t>
            </a:r>
          </a:p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2150A2"/>
          </a:solidFill>
          <a:ln>
            <a:solidFill>
              <a:srgbClr val="215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800" dirty="0"/>
              <a:t>Добавление фрагмента в </a:t>
            </a:r>
            <a:r>
              <a:rPr lang="ru-RU" sz="2800" dirty="0"/>
              <a:t>активность</a:t>
            </a:r>
            <a:endParaRPr lang="ru-RU" sz="2800" dirty="0"/>
          </a:p>
        </p:txBody>
      </p:sp>
      <p:sp>
        <p:nvSpPr>
          <p:cNvPr id="14339" name="Прямоугольник 2"/>
          <p:cNvSpPr>
            <a:spLocks noChangeArrowheads="1"/>
          </p:cNvSpPr>
          <p:nvPr/>
        </p:nvSpPr>
        <p:spPr bwMode="auto">
          <a:xfrm>
            <a:off x="638175" y="762000"/>
            <a:ext cx="7666038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14000"/>
              </a:lnSpc>
            </a:pPr>
            <a:r>
              <a:rPr lang="ru-RU" altLang="ru-RU" dirty="0"/>
              <a:t>Можно добавить фрагмент в макет операции двумя способами:</a:t>
            </a:r>
          </a:p>
          <a:p>
            <a:pPr algn="just" eaLnBrk="1" hangingPunct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altLang="ru-RU" b="1" dirty="0">
                <a:solidFill>
                  <a:srgbClr val="2150A2"/>
                </a:solidFill>
              </a:rPr>
              <a:t>объявив фрагмент в файле макета операции.</a:t>
            </a:r>
          </a:p>
          <a:p>
            <a:pPr algn="just" eaLnBrk="1" hangingPunct="1">
              <a:lnSpc>
                <a:spcPct val="114000"/>
              </a:lnSpc>
            </a:pPr>
            <a:r>
              <a:rPr lang="ru-RU" altLang="ru-RU" sz="1200" dirty="0"/>
              <a:t>например, файл макета операции с двумя фрагментами может выглядеть следующим образом:</a:t>
            </a:r>
          </a:p>
        </p:txBody>
      </p:sp>
      <p:pic>
        <p:nvPicPr>
          <p:cNvPr id="14340" name="Рисунок 3" descr="Screenshot_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137" y="1524000"/>
            <a:ext cx="6473213" cy="35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2150A2"/>
          </a:solidFill>
          <a:ln>
            <a:solidFill>
              <a:srgbClr val="215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800" dirty="0"/>
              <a:t>Добавление фрагмента в активность</a:t>
            </a:r>
            <a:endParaRPr lang="ru-RU" sz="2800" dirty="0"/>
          </a:p>
        </p:txBody>
      </p:sp>
      <p:sp>
        <p:nvSpPr>
          <p:cNvPr id="15363" name="TextBox 2"/>
          <p:cNvSpPr txBox="1">
            <a:spLocks noChangeArrowheads="1"/>
          </p:cNvSpPr>
          <p:nvPr/>
        </p:nvSpPr>
        <p:spPr bwMode="auto">
          <a:xfrm>
            <a:off x="531813" y="925513"/>
            <a:ext cx="8281987" cy="402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altLang="ru-RU" b="1">
                <a:solidFill>
                  <a:srgbClr val="2150A2"/>
                </a:solidFill>
              </a:rPr>
              <a:t>  или программным образом, добавив фрагмент в существующий объект </a:t>
            </a:r>
            <a:r>
              <a:rPr lang="ru-RU" altLang="ru-RU" b="1">
                <a:solidFill>
                  <a:srgbClr val="2150A2"/>
                </a:solidFill>
                <a:hlinkClick r:id="rId2"/>
              </a:rPr>
              <a:t>ViewGroup</a:t>
            </a:r>
            <a:r>
              <a:rPr lang="ru-RU" altLang="ru-RU" b="1">
                <a:solidFill>
                  <a:srgbClr val="2150A2"/>
                </a:solidFill>
              </a:rPr>
              <a:t>. </a:t>
            </a:r>
          </a:p>
          <a:p>
            <a:pPr eaLnBrk="1" hangingPunct="1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ru-RU" altLang="ru-RU" b="1">
              <a:solidFill>
                <a:srgbClr val="2150A2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ru-RU" altLang="ru-RU"/>
              <a:t>Для выполнения транзакций с фрагментами внутри операции (таких как добавление, удаление или замена фрагмента) необходимо использовать </a:t>
            </a:r>
            <a:r>
              <a:rPr lang="ru-RU" altLang="ru-RU">
                <a:hlinkClick r:id="rId3"/>
              </a:rPr>
              <a:t>FragmentTransaction</a:t>
            </a:r>
            <a:r>
              <a:rPr lang="ru-RU" altLang="ru-RU"/>
              <a:t>. Экземпляр класса </a:t>
            </a:r>
            <a:r>
              <a:rPr lang="ru-RU" altLang="ru-RU">
                <a:hlinkClick r:id="rId3"/>
              </a:rPr>
              <a:t>FragmentTransaction</a:t>
            </a:r>
            <a:r>
              <a:rPr lang="ru-RU" altLang="ru-RU"/>
              <a:t> можно получить от объекта </a:t>
            </a:r>
            <a:r>
              <a:rPr lang="ru-RU" altLang="ru-RU">
                <a:hlinkClick r:id="rId4"/>
              </a:rPr>
              <a:t>Activity</a:t>
            </a:r>
            <a:r>
              <a:rPr lang="ru-RU" altLang="ru-RU"/>
              <a:t> следующим образом:</a:t>
            </a:r>
          </a:p>
          <a:p>
            <a:pPr eaLnBrk="1" hangingPunct="1">
              <a:lnSpc>
                <a:spcPct val="114000"/>
              </a:lnSpc>
            </a:pPr>
            <a:endParaRPr lang="ru-RU" altLang="ru-RU"/>
          </a:p>
          <a:p>
            <a:pPr eaLnBrk="1" hangingPunct="1">
              <a:lnSpc>
                <a:spcPct val="114000"/>
              </a:lnSpc>
            </a:pPr>
            <a:endParaRPr lang="ru-RU" altLang="ru-RU"/>
          </a:p>
          <a:p>
            <a:pPr eaLnBrk="1" hangingPunct="1">
              <a:lnSpc>
                <a:spcPct val="114000"/>
              </a:lnSpc>
            </a:pPr>
            <a:endParaRPr lang="en-US" altLang="ru-RU"/>
          </a:p>
          <a:p>
            <a:pPr eaLnBrk="1" hangingPunct="1">
              <a:lnSpc>
                <a:spcPct val="114000"/>
              </a:lnSpc>
            </a:pPr>
            <a:r>
              <a:rPr lang="ru-RU" altLang="ru-RU"/>
              <a:t>После этого можно добавить фрагмент методом </a:t>
            </a:r>
            <a:r>
              <a:rPr lang="ru-RU" altLang="ru-RU">
                <a:hlinkClick r:id="rId3"/>
              </a:rPr>
              <a:t>add()</a:t>
            </a:r>
            <a:r>
              <a:rPr lang="ru-RU" altLang="ru-RU"/>
              <a:t>, указав добавляемый фрагмент и представление, в которое он должен быть добавлен. Например:</a:t>
            </a:r>
          </a:p>
          <a:p>
            <a:pPr eaLnBrk="1" hangingPunct="1">
              <a:lnSpc>
                <a:spcPct val="114000"/>
              </a:lnSpc>
            </a:pPr>
            <a:endParaRPr lang="ru-RU" altLang="ru-RU"/>
          </a:p>
          <a:p>
            <a:pPr eaLnBrk="1" hangingPunct="1">
              <a:lnSpc>
                <a:spcPct val="114000"/>
              </a:lnSpc>
            </a:pPr>
            <a:endParaRPr lang="ru-RU" altLang="ru-RU"/>
          </a:p>
          <a:p>
            <a:pPr eaLnBrk="1" hangingPunct="1">
              <a:lnSpc>
                <a:spcPct val="114000"/>
              </a:lnSpc>
            </a:pPr>
            <a:endParaRPr lang="en-US" altLang="ru-RU"/>
          </a:p>
          <a:p>
            <a:pPr eaLnBrk="1" hangingPunct="1">
              <a:lnSpc>
                <a:spcPct val="114000"/>
              </a:lnSpc>
            </a:pPr>
            <a:r>
              <a:rPr lang="ru-RU" altLang="ru-RU"/>
              <a:t>Выполнив изменения с помощью </a:t>
            </a:r>
            <a:r>
              <a:rPr lang="ru-RU" altLang="ru-RU">
                <a:hlinkClick r:id="rId3"/>
              </a:rPr>
              <a:t>FragmentTransaction</a:t>
            </a:r>
            <a:r>
              <a:rPr lang="ru-RU" altLang="ru-RU"/>
              <a:t>, необходимо вызвать метод </a:t>
            </a:r>
            <a:r>
              <a:rPr lang="ru-RU" altLang="ru-RU">
                <a:hlinkClick r:id="rId3"/>
              </a:rPr>
              <a:t>commit()</a:t>
            </a:r>
            <a:r>
              <a:rPr lang="ru-RU" altLang="ru-RU"/>
              <a:t>, чтобы они вступили в силу.</a:t>
            </a:r>
          </a:p>
          <a:p>
            <a:pPr eaLnBrk="1" hangingPunct="1">
              <a:lnSpc>
                <a:spcPct val="114000"/>
              </a:lnSpc>
            </a:pPr>
            <a:endParaRPr lang="ru-RU" altLang="ru-RU"/>
          </a:p>
        </p:txBody>
      </p:sp>
      <p:pic>
        <p:nvPicPr>
          <p:cNvPr id="15364" name="Рисунок 3" descr="Screenshot_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38" y="2276475"/>
            <a:ext cx="570706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Рисунок 4" descr="Screenshot_7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75" y="3560763"/>
            <a:ext cx="43830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2150A2"/>
          </a:solidFill>
          <a:ln>
            <a:solidFill>
              <a:srgbClr val="215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800" dirty="0"/>
              <a:t>Примечание!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073150" y="1116013"/>
            <a:ext cx="6954838" cy="2397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dirty="0"/>
              <a:t> Каждый фрагмент должен иметь уникальный идентификатор, который система сможет использовать для восстановления фрагмента в случае перезапуска </a:t>
            </a:r>
            <a:r>
              <a:rPr lang="ru-RU" dirty="0"/>
              <a:t>операции. </a:t>
            </a:r>
          </a:p>
          <a:p>
            <a:pPr>
              <a:defRPr/>
            </a:pPr>
            <a:endParaRPr lang="ru-RU" dirty="0"/>
          </a:p>
          <a:p>
            <a:pPr indent="457200">
              <a:lnSpc>
                <a:spcPct val="114000"/>
              </a:lnSpc>
              <a:defRPr/>
            </a:pPr>
            <a:r>
              <a:rPr lang="ru-RU" dirty="0"/>
              <a:t>Предоставить </a:t>
            </a:r>
            <a:r>
              <a:rPr lang="ru-RU" dirty="0"/>
              <a:t>идентификатор фрагменту можно тремя способами:</a:t>
            </a:r>
          </a:p>
          <a:p>
            <a:pPr indent="457200">
              <a:lnSpc>
                <a:spcPct val="114000"/>
              </a:lnSpc>
              <a:buFont typeface="Arial" pitchFamily="34" charset="0"/>
              <a:buChar char="•"/>
              <a:defRPr/>
            </a:pPr>
            <a:r>
              <a:rPr lang="ru-RU" dirty="0"/>
              <a:t>указать атрибут </a:t>
            </a:r>
            <a:r>
              <a:rPr lang="ru-RU" b="1" dirty="0" err="1">
                <a:solidFill>
                  <a:srgbClr val="2150A2"/>
                </a:solidFill>
              </a:rPr>
              <a:t>android:id</a:t>
            </a:r>
            <a:r>
              <a:rPr lang="ru-RU" dirty="0"/>
              <a:t> с уникальным идентификатором;</a:t>
            </a:r>
          </a:p>
          <a:p>
            <a:pPr indent="457200">
              <a:lnSpc>
                <a:spcPct val="114000"/>
              </a:lnSpc>
              <a:buFont typeface="Arial" pitchFamily="34" charset="0"/>
              <a:buChar char="•"/>
              <a:defRPr/>
            </a:pPr>
            <a:r>
              <a:rPr lang="ru-RU" dirty="0"/>
              <a:t>указать атрибут </a:t>
            </a:r>
            <a:r>
              <a:rPr lang="ru-RU" b="1" dirty="0" err="1">
                <a:solidFill>
                  <a:srgbClr val="2150A2"/>
                </a:solidFill>
              </a:rPr>
              <a:t>android:tag</a:t>
            </a:r>
            <a:r>
              <a:rPr lang="ru-RU" dirty="0"/>
              <a:t> с уникальной строкой;</a:t>
            </a:r>
          </a:p>
          <a:p>
            <a:pPr indent="457200">
              <a:lnSpc>
                <a:spcPct val="114000"/>
              </a:lnSpc>
              <a:buFont typeface="Arial" pitchFamily="34" charset="0"/>
              <a:buChar char="•"/>
              <a:defRPr/>
            </a:pPr>
            <a:r>
              <a:rPr lang="ru-RU" dirty="0"/>
              <a:t>ничего не предпринимать, чтобы система использовала идентификатор контейнерного представления.</a:t>
            </a:r>
          </a:p>
          <a:p>
            <a:pPr>
              <a:defRPr/>
            </a:pPr>
            <a:endParaRPr lang="ru-RU" dirty="0"/>
          </a:p>
        </p:txBody>
      </p:sp>
      <p:pic>
        <p:nvPicPr>
          <p:cNvPr id="16388" name="Рисунок 3" descr="27004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663" y="2994025"/>
            <a:ext cx="2149475" cy="214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2150A2"/>
          </a:solidFill>
          <a:ln>
            <a:solidFill>
              <a:srgbClr val="215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800" dirty="0"/>
              <a:t>Управление </a:t>
            </a:r>
            <a:r>
              <a:rPr lang="ru-RU" sz="2800" dirty="0"/>
              <a:t>фрагментами </a:t>
            </a:r>
            <a:r>
              <a:rPr lang="en-US" sz="2800" dirty="0" err="1"/>
              <a:t>FragmentManager</a:t>
            </a:r>
            <a:endParaRPr lang="ru-RU" sz="2800" dirty="0"/>
          </a:p>
        </p:txBody>
      </p:sp>
      <p:sp>
        <p:nvSpPr>
          <p:cNvPr id="17411" name="TextBox 2"/>
          <p:cNvSpPr txBox="1">
            <a:spLocks noChangeArrowheads="1"/>
          </p:cNvSpPr>
          <p:nvPr/>
        </p:nvSpPr>
        <p:spPr bwMode="auto">
          <a:xfrm>
            <a:off x="935038" y="1014413"/>
            <a:ext cx="72199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ru-RU" altLang="ru-RU"/>
              <a:t>Для управления фрагментами в активности нужен класс </a:t>
            </a:r>
            <a:r>
              <a:rPr lang="ru-RU" altLang="ru-RU">
                <a:hlinkClick r:id="rId2"/>
              </a:rPr>
              <a:t>FragmentManager</a:t>
            </a:r>
            <a:r>
              <a:rPr lang="ru-RU" altLang="ru-RU"/>
              <a:t>. Чтобы получить его, следует вызвать метод </a:t>
            </a:r>
            <a:r>
              <a:rPr lang="ru-RU" altLang="ru-RU">
                <a:hlinkClick r:id="rId3"/>
              </a:rPr>
              <a:t>getFragmentManager()</a:t>
            </a:r>
            <a:r>
              <a:rPr lang="ru-RU" altLang="ru-RU"/>
              <a:t> из кода активности.</a:t>
            </a:r>
          </a:p>
          <a:p>
            <a:pPr eaLnBrk="1" hangingPunct="1">
              <a:lnSpc>
                <a:spcPct val="114000"/>
              </a:lnSpc>
            </a:pPr>
            <a:endParaRPr lang="ru-RU" altLang="ru-RU"/>
          </a:p>
          <a:p>
            <a:pPr eaLnBrk="1" hangingPunct="1">
              <a:lnSpc>
                <a:spcPct val="114000"/>
              </a:lnSpc>
            </a:pPr>
            <a:r>
              <a:rPr lang="ru-RU" altLang="ru-RU"/>
              <a:t>Действия, которые позволяет выполнить </a:t>
            </a:r>
            <a:r>
              <a:rPr lang="ru-RU" altLang="ru-RU">
                <a:hlinkClick r:id="rId2"/>
              </a:rPr>
              <a:t>FragmentManager</a:t>
            </a:r>
            <a:r>
              <a:rPr lang="ru-RU" altLang="ru-RU"/>
              <a:t>:</a:t>
            </a:r>
          </a:p>
          <a:p>
            <a:pPr eaLnBrk="1" hangingPunct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altLang="ru-RU"/>
              <a:t>получать фрагменты, имеющиеся в операции, с помощью метода </a:t>
            </a:r>
            <a:r>
              <a:rPr lang="ru-RU" altLang="ru-RU">
                <a:hlinkClick r:id="rId2"/>
              </a:rPr>
              <a:t>findFragmentById()</a:t>
            </a:r>
            <a:r>
              <a:rPr lang="ru-RU" altLang="ru-RU"/>
              <a:t> или </a:t>
            </a:r>
            <a:r>
              <a:rPr lang="ru-RU" altLang="ru-RU">
                <a:hlinkClick r:id="rId2"/>
              </a:rPr>
              <a:t>findFragmentByTag()</a:t>
            </a:r>
            <a:r>
              <a:rPr lang="ru-RU" altLang="ru-RU"/>
              <a:t> </a:t>
            </a:r>
          </a:p>
          <a:p>
            <a:pPr eaLnBrk="1" hangingPunct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altLang="ru-RU"/>
              <a:t>снимать фрагменты со стека переходов назад методом </a:t>
            </a:r>
            <a:r>
              <a:rPr lang="ru-RU" altLang="ru-RU">
                <a:hlinkClick r:id="rId2"/>
              </a:rPr>
              <a:t>popBackStack()</a:t>
            </a:r>
            <a:r>
              <a:rPr lang="ru-RU" altLang="ru-RU"/>
              <a:t>;</a:t>
            </a:r>
          </a:p>
          <a:p>
            <a:pPr eaLnBrk="1" hangingPunct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altLang="ru-RU"/>
              <a:t>регистрировать процесс изменений в стеке переходов назад при помощи метода </a:t>
            </a:r>
            <a:r>
              <a:rPr lang="ru-RU" altLang="ru-RU">
                <a:hlinkClick r:id="rId2"/>
              </a:rPr>
              <a:t>addOnBackStackChangedListener()</a:t>
            </a:r>
            <a:r>
              <a:rPr lang="ru-RU" altLang="ru-RU"/>
              <a:t>. </a:t>
            </a:r>
          </a:p>
          <a:p>
            <a:pPr eaLnBrk="1" hangingPunct="1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ru-RU" altLang="ru-RU"/>
          </a:p>
          <a:p>
            <a:pPr eaLnBrk="1" hangingPunct="1">
              <a:lnSpc>
                <a:spcPct val="114000"/>
              </a:lnSpc>
            </a:pPr>
            <a:r>
              <a:rPr lang="ru-RU" altLang="ru-RU"/>
              <a:t>Как было показано в предыдущем слайде, можно использовать класс </a:t>
            </a:r>
            <a:r>
              <a:rPr lang="ru-RU" altLang="ru-RU">
                <a:hlinkClick r:id="rId2"/>
              </a:rPr>
              <a:t>FragmentManager</a:t>
            </a:r>
            <a:r>
              <a:rPr lang="ru-RU" altLang="ru-RU"/>
              <a:t> для открытия </a:t>
            </a:r>
            <a:r>
              <a:rPr lang="ru-RU" altLang="ru-RU">
                <a:hlinkClick r:id="rId4"/>
              </a:rPr>
              <a:t>FragmentTransaction</a:t>
            </a:r>
            <a:r>
              <a:rPr lang="ru-RU" altLang="ru-RU"/>
              <a:t>, что позволяет выполнять транзакции с фрагментами, например, добавление и удаление.</a:t>
            </a:r>
          </a:p>
          <a:p>
            <a:pPr eaLnBrk="1" hangingPunct="1">
              <a:lnSpc>
                <a:spcPct val="114000"/>
              </a:lnSpc>
            </a:pPr>
            <a:r>
              <a:rPr lang="ru-RU" altLang="ru-RU"/>
              <a:t/>
            </a:r>
            <a:br>
              <a:rPr lang="ru-RU" altLang="ru-RU"/>
            </a:br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2150A2"/>
          </a:solidFill>
          <a:ln>
            <a:solidFill>
              <a:srgbClr val="215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800" dirty="0"/>
              <a:t>Выполнение транзакций с фрагментами</a:t>
            </a:r>
          </a:p>
        </p:txBody>
      </p:sp>
      <p:sp>
        <p:nvSpPr>
          <p:cNvPr id="18435" name="TextBox 2"/>
          <p:cNvSpPr txBox="1">
            <a:spLocks noChangeArrowheads="1"/>
          </p:cNvSpPr>
          <p:nvPr/>
        </p:nvSpPr>
        <p:spPr bwMode="auto">
          <a:xfrm>
            <a:off x="520700" y="1009650"/>
            <a:ext cx="8283575" cy="289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Большим достоинством использования фрагментов в операции является возможность добавлять, удалять, заменять их и выполнять другие действия с ними в ответ на действия пользователя. Экземпляр класса </a:t>
            </a:r>
            <a:r>
              <a:rPr lang="ru-RU" altLang="ru-RU">
                <a:hlinkClick r:id="rId2"/>
              </a:rPr>
              <a:t>FragmentTransaction</a:t>
            </a:r>
            <a:r>
              <a:rPr lang="ru-RU" altLang="ru-RU"/>
              <a:t> можно получить от </a:t>
            </a:r>
            <a:r>
              <a:rPr lang="ru-RU" altLang="ru-RU">
                <a:hlinkClick r:id="rId3"/>
              </a:rPr>
              <a:t>FragmentManager</a:t>
            </a:r>
            <a:r>
              <a:rPr lang="ru-RU" altLang="ru-RU"/>
              <a:t>, например, так:</a:t>
            </a:r>
            <a:endParaRPr lang="en-US" altLang="ru-RU"/>
          </a:p>
          <a:p>
            <a:pPr eaLnBrk="1" hangingPunct="1"/>
            <a:endParaRPr lang="en-US" altLang="ru-RU"/>
          </a:p>
          <a:p>
            <a:pPr eaLnBrk="1" hangingPunct="1"/>
            <a:endParaRPr lang="en-US" altLang="ru-RU"/>
          </a:p>
          <a:p>
            <a:pPr eaLnBrk="1" hangingPunct="1"/>
            <a:endParaRPr lang="en-US" altLang="ru-RU"/>
          </a:p>
          <a:p>
            <a:pPr eaLnBrk="1" hangingPunct="1"/>
            <a:endParaRPr lang="en-US" altLang="ru-RU"/>
          </a:p>
          <a:p>
            <a:pPr eaLnBrk="1" hangingPunct="1"/>
            <a:r>
              <a:rPr lang="ru-RU" altLang="ru-RU"/>
              <a:t>Каждая транзакция является набором изменений, выполняемых одновременно. Разработчик может указать все изменения, которые ему нужно выполнить в данной транзакции, вызывая методы </a:t>
            </a:r>
            <a:r>
              <a:rPr lang="ru-RU" altLang="ru-RU">
                <a:hlinkClick r:id="rId2"/>
              </a:rPr>
              <a:t>add()</a:t>
            </a:r>
            <a:r>
              <a:rPr lang="ru-RU" altLang="ru-RU"/>
              <a:t>, </a:t>
            </a:r>
            <a:r>
              <a:rPr lang="ru-RU" altLang="ru-RU">
                <a:hlinkClick r:id="rId2"/>
              </a:rPr>
              <a:t>remove()</a:t>
            </a:r>
            <a:r>
              <a:rPr lang="ru-RU" altLang="ru-RU"/>
              <a:t> и </a:t>
            </a:r>
            <a:r>
              <a:rPr lang="ru-RU" altLang="ru-RU">
                <a:hlinkClick r:id="rId2"/>
              </a:rPr>
              <a:t>replace()</a:t>
            </a:r>
            <a:r>
              <a:rPr lang="ru-RU" altLang="ru-RU"/>
              <a:t>. Затем, чтобы применить транзакцию к операции, следует вызвать метод </a:t>
            </a:r>
            <a:r>
              <a:rPr lang="ru-RU" altLang="ru-RU">
                <a:hlinkClick r:id="rId2"/>
              </a:rPr>
              <a:t>commit()</a:t>
            </a:r>
            <a:r>
              <a:rPr lang="ru-RU" altLang="ru-RU"/>
              <a:t>.</a:t>
            </a:r>
          </a:p>
          <a:p>
            <a:pPr eaLnBrk="1" hangingPunct="1"/>
            <a:endParaRPr lang="ru-RU" altLang="ru-RU"/>
          </a:p>
        </p:txBody>
      </p:sp>
      <p:pic>
        <p:nvPicPr>
          <p:cNvPr id="18436" name="Рисунок 3" descr="Screenshot_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450" y="2068513"/>
            <a:ext cx="55816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Рисунок 4" descr="Screenshot_1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3" y="3508375"/>
            <a:ext cx="38481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2150A2"/>
          </a:solidFill>
          <a:ln>
            <a:solidFill>
              <a:srgbClr val="215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800" dirty="0"/>
              <a:t>Взаимодействие с </a:t>
            </a:r>
            <a:r>
              <a:rPr lang="ru-RU" sz="2800" dirty="0"/>
              <a:t>активностью</a:t>
            </a:r>
            <a:endParaRPr lang="ru-RU" sz="2800" dirty="0"/>
          </a:p>
        </p:txBody>
      </p:sp>
      <p:sp>
        <p:nvSpPr>
          <p:cNvPr id="19459" name="TextBox 2"/>
          <p:cNvSpPr txBox="1">
            <a:spLocks noChangeArrowheads="1"/>
          </p:cNvSpPr>
          <p:nvPr/>
        </p:nvSpPr>
        <p:spPr bwMode="auto">
          <a:xfrm>
            <a:off x="1265238" y="1116013"/>
            <a:ext cx="6846887" cy="289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  <a:p>
            <a:pPr eaLnBrk="1" hangingPunct="1"/>
            <a:r>
              <a:rPr lang="ru-RU" altLang="ru-RU"/>
              <a:t>В частности, фрагмент может обратиться к экземпляру </a:t>
            </a:r>
            <a:r>
              <a:rPr lang="en-US" altLang="ru-RU">
                <a:hlinkClick r:id="rId2"/>
              </a:rPr>
              <a:t>Activity</a:t>
            </a:r>
            <a:r>
              <a:rPr lang="en-US" altLang="ru-RU"/>
              <a:t> </a:t>
            </a:r>
            <a:r>
              <a:rPr lang="ru-RU" altLang="ru-RU"/>
              <a:t>с помощью метода </a:t>
            </a:r>
            <a:r>
              <a:rPr lang="en-US" altLang="ru-RU">
                <a:hlinkClick r:id="rId3"/>
              </a:rPr>
              <a:t>getActivity()</a:t>
            </a:r>
            <a:r>
              <a:rPr lang="en-US" altLang="ru-RU"/>
              <a:t> </a:t>
            </a:r>
            <a:r>
              <a:rPr lang="ru-RU" altLang="ru-RU"/>
              <a:t>и без труда выполнить поиск представления в макете активности:</a:t>
            </a:r>
          </a:p>
          <a:p>
            <a:pPr eaLnBrk="1" hangingPunct="1"/>
            <a:endParaRPr lang="ru-RU" altLang="ru-RU"/>
          </a:p>
          <a:p>
            <a:pPr eaLnBrk="1" hangingPunct="1"/>
            <a:endParaRPr lang="en-US" altLang="ru-RU"/>
          </a:p>
          <a:p>
            <a:pPr eaLnBrk="1" hangingPunct="1"/>
            <a:endParaRPr lang="en-US" altLang="ru-RU"/>
          </a:p>
          <a:p>
            <a:pPr eaLnBrk="1" hangingPunct="1"/>
            <a:endParaRPr lang="en-US" altLang="ru-RU"/>
          </a:p>
          <a:p>
            <a:pPr eaLnBrk="1" hangingPunct="1"/>
            <a:r>
              <a:rPr lang="ru-RU" altLang="ru-RU"/>
              <a:t>Аналогичным образом активность может вызывать методы фрагмента, получив ссылку на объект </a:t>
            </a:r>
            <a:r>
              <a:rPr lang="en-US" altLang="ru-RU">
                <a:hlinkClick r:id="rId3"/>
              </a:rPr>
              <a:t>Fragment</a:t>
            </a:r>
            <a:r>
              <a:rPr lang="en-US" altLang="ru-RU"/>
              <a:t> </a:t>
            </a:r>
            <a:r>
              <a:rPr lang="ru-RU" altLang="ru-RU"/>
              <a:t>от </a:t>
            </a:r>
            <a:r>
              <a:rPr lang="en-US" altLang="ru-RU">
                <a:hlinkClick r:id="rId4"/>
              </a:rPr>
              <a:t>FragmentManager</a:t>
            </a:r>
            <a:r>
              <a:rPr lang="en-US" altLang="ru-RU"/>
              <a:t> </a:t>
            </a:r>
            <a:r>
              <a:rPr lang="ru-RU" altLang="ru-RU"/>
              <a:t>с помощью  метода </a:t>
            </a:r>
            <a:r>
              <a:rPr lang="en-US" altLang="ru-RU">
                <a:hlinkClick r:id="rId4"/>
              </a:rPr>
              <a:t>findFragmentById()</a:t>
            </a:r>
            <a:r>
              <a:rPr lang="en-US" altLang="ru-RU"/>
              <a:t> </a:t>
            </a:r>
            <a:r>
              <a:rPr lang="ru-RU" altLang="ru-RU"/>
              <a:t>или </a:t>
            </a:r>
            <a:r>
              <a:rPr lang="en-US" altLang="ru-RU">
                <a:hlinkClick r:id="rId4"/>
              </a:rPr>
              <a:t>findFragmentByTag()</a:t>
            </a:r>
            <a:r>
              <a:rPr lang="ru-RU" altLang="ru-RU"/>
              <a:t>:</a:t>
            </a:r>
            <a:endParaRPr lang="en-US" altLang="ru-RU"/>
          </a:p>
          <a:p>
            <a:pPr eaLnBrk="1" hangingPunct="1"/>
            <a:r>
              <a:rPr lang="en-US" altLang="ru-RU"/>
              <a:t/>
            </a:r>
            <a:br>
              <a:rPr lang="en-US" altLang="ru-RU"/>
            </a:br>
            <a:endParaRPr lang="ru-RU" altLang="ru-RU"/>
          </a:p>
        </p:txBody>
      </p:sp>
      <p:pic>
        <p:nvPicPr>
          <p:cNvPr id="19460" name="Рисунок 3" descr="Screenshot_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2295525"/>
            <a:ext cx="39243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Рисунок 4" descr="Screenshot_1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3803650"/>
            <a:ext cx="74120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2150A2"/>
          </a:solidFill>
          <a:ln>
            <a:solidFill>
              <a:srgbClr val="215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kern="0">
              <a:sym typeface="Arial"/>
            </a:endParaRPr>
          </a:p>
        </p:txBody>
      </p:sp>
      <p:sp>
        <p:nvSpPr>
          <p:cNvPr id="6148" name="TextBox 3"/>
          <p:cNvSpPr txBox="1">
            <a:spLocks noChangeArrowheads="1"/>
          </p:cNvSpPr>
          <p:nvPr/>
        </p:nvSpPr>
        <p:spPr bwMode="auto">
          <a:xfrm>
            <a:off x="0" y="1285875"/>
            <a:ext cx="5773738" cy="289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b="1">
                <a:solidFill>
                  <a:srgbClr val="2150A2"/>
                </a:solidFill>
              </a:rPr>
              <a:t>Фрагмент</a:t>
            </a:r>
            <a:r>
              <a:rPr lang="ru-RU" altLang="ru-RU"/>
              <a:t> (класс </a:t>
            </a:r>
            <a:r>
              <a:rPr lang="ru-RU" altLang="ru-RU" i="1" u="sng">
                <a:hlinkClick r:id="rId3"/>
              </a:rPr>
              <a:t>Fragment</a:t>
            </a:r>
            <a:r>
              <a:rPr lang="ru-RU" altLang="ru-RU"/>
              <a:t>) представляет поведение или часть пользовательского интерфейса в классе </a:t>
            </a:r>
            <a:r>
              <a:rPr lang="ru-RU" altLang="ru-RU" i="1">
                <a:hlinkClick r:id="rId4"/>
              </a:rPr>
              <a:t>Activity</a:t>
            </a:r>
            <a:r>
              <a:rPr lang="ru-RU" altLang="ru-RU"/>
              <a:t>. Разработчик может объединить несколько фрагментов в одну операцию </a:t>
            </a:r>
            <a:r>
              <a:rPr lang="en-US" altLang="ru-RU"/>
              <a:t>Activity </a:t>
            </a:r>
            <a:r>
              <a:rPr lang="ru-RU" altLang="ru-RU"/>
              <a:t>для построения многопанельного пользовательского интерфейса и повторного использования фрагмента в нескольких операциях. Фрагмент можно рассматривать как модульную часть операции. </a:t>
            </a:r>
          </a:p>
          <a:p>
            <a:pPr eaLnBrk="1" hangingPunct="1"/>
            <a:endParaRPr lang="ru-RU" altLang="ru-RU"/>
          </a:p>
          <a:p>
            <a:pPr eaLnBrk="1" hangingPunct="1"/>
            <a:r>
              <a:rPr lang="ru-RU" altLang="ru-RU"/>
              <a:t>Такая часть имеет свой жизненный цикл и самостоятельно обрабатывает события ввода. Кроме того, ее можно добавить или удалить непосредственно во время выполнения операции. Это нечто вроде вложенной операции, которую можно многократно использовать в различных операциях.</a:t>
            </a:r>
          </a:p>
        </p:txBody>
      </p:sp>
      <p:pic>
        <p:nvPicPr>
          <p:cNvPr id="6149" name="Рисунок 4" descr="4356_1i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788" y="1028700"/>
            <a:ext cx="3351212" cy="323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2150A2"/>
          </a:solidFill>
          <a:ln>
            <a:solidFill>
              <a:srgbClr val="215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kern="0" dirty="0" smtClean="0">
                <a:sym typeface="Arial"/>
              </a:rPr>
              <a:t>Основные понятия</a:t>
            </a:r>
            <a:endParaRPr lang="ru-RU" sz="2800" kern="0" dirty="0">
              <a:sym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2150A2"/>
          </a:solidFill>
          <a:ln>
            <a:solidFill>
              <a:srgbClr val="215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kern="0">
              <a:sym typeface="Arial"/>
            </a:endParaRPr>
          </a:p>
        </p:txBody>
      </p:sp>
      <p:pic>
        <p:nvPicPr>
          <p:cNvPr id="7172" name="Рисунок 4" descr="Screenshot_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350" y="1182688"/>
            <a:ext cx="276225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Рисунок 5" descr="Screenshot_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713" y="1206500"/>
            <a:ext cx="3582987" cy="303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2150A2"/>
          </a:solidFill>
          <a:ln>
            <a:solidFill>
              <a:srgbClr val="215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kern="0" dirty="0" smtClean="0">
                <a:sym typeface="Arial"/>
              </a:rPr>
              <a:t>Применение</a:t>
            </a:r>
            <a:endParaRPr lang="ru-RU" sz="2800" kern="0" dirty="0">
              <a:sym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2150A2"/>
          </a:solidFill>
          <a:ln>
            <a:solidFill>
              <a:srgbClr val="215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kern="0" dirty="0" smtClean="0">
                <a:sym typeface="Arial"/>
              </a:rPr>
              <a:t>Пользовательский </a:t>
            </a:r>
            <a:r>
              <a:rPr lang="ru-RU" sz="2800" kern="0" dirty="0">
                <a:sym typeface="Arial"/>
              </a:rPr>
              <a:t>интерфейс</a:t>
            </a:r>
            <a:endParaRPr lang="ru-RU" sz="2800" kern="0" dirty="0">
              <a:sym typeface="Arial"/>
            </a:endParaRPr>
          </a:p>
        </p:txBody>
      </p:sp>
      <p:pic>
        <p:nvPicPr>
          <p:cNvPr id="8195" name="Рисунок 8" descr="Screenshot_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1041400"/>
            <a:ext cx="8774112" cy="302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2150A2"/>
          </a:solidFill>
          <a:ln>
            <a:solidFill>
              <a:srgbClr val="215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800" dirty="0"/>
              <a:t>Философия проектирования</a:t>
            </a:r>
          </a:p>
        </p:txBody>
      </p:sp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531813" y="1190625"/>
            <a:ext cx="5624512" cy="289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b="1">
                <a:solidFill>
                  <a:srgbClr val="2150A2"/>
                </a:solidFill>
              </a:rPr>
              <a:t>Фрагменты</a:t>
            </a:r>
            <a:r>
              <a:rPr lang="ru-RU" altLang="ru-RU"/>
              <a:t> впервые появились в Android версии 3.0 (API уровня 11), главным образом, для обеспечения большей динамичности и гибкости пользовательских интерфейсов на больших экранах, например, у планшетов.</a:t>
            </a:r>
          </a:p>
          <a:p>
            <a:pPr eaLnBrk="1" hangingPunct="1"/>
            <a:endParaRPr lang="en-US" altLang="ru-RU"/>
          </a:p>
          <a:p>
            <a:pPr eaLnBrk="1" hangingPunct="1"/>
            <a:r>
              <a:rPr lang="ru-RU" altLang="ru-RU"/>
              <a:t>Разбивая макет операции на фрагменты, разработчик получает возможность модифицировать внешний вид операции в ходе выполнения и сохранять эти изменения в стеке переходов назад, которым управляет операция.</a:t>
            </a:r>
            <a:endParaRPr lang="en-US" altLang="ru-RU"/>
          </a:p>
          <a:p>
            <a:pPr eaLnBrk="1" hangingPunct="1"/>
            <a:endParaRPr lang="en-US" altLang="ru-RU"/>
          </a:p>
          <a:p>
            <a:pPr eaLnBrk="1" hangingPunct="1"/>
            <a:r>
              <a:rPr lang="ru-RU" altLang="ru-RU"/>
              <a:t>Фрагменты это по сути изолированные блоки разметки кода, которые можно вставить в активности и которые будут работать так, как вам нужно. </a:t>
            </a:r>
          </a:p>
        </p:txBody>
      </p:sp>
      <p:pic>
        <p:nvPicPr>
          <p:cNvPr id="9220" name="Рисунок 4" descr="5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438" y="2509838"/>
            <a:ext cx="2722562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2150A2"/>
          </a:solidFill>
          <a:ln>
            <a:solidFill>
              <a:srgbClr val="215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800" dirty="0" smtClean="0"/>
              <a:t>Жизненный цикл фрагмента</a:t>
            </a:r>
            <a:endParaRPr lang="ru-RU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82" y="860659"/>
            <a:ext cx="1602905" cy="428284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572"/>
          <a:stretch/>
        </p:blipFill>
        <p:spPr>
          <a:xfrm>
            <a:off x="2608204" y="762000"/>
            <a:ext cx="3087898" cy="424313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86"/>
          <a:stretch/>
        </p:blipFill>
        <p:spPr>
          <a:xfrm>
            <a:off x="5848502" y="860659"/>
            <a:ext cx="2845087" cy="42049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2150A2"/>
          </a:solidFill>
          <a:ln>
            <a:solidFill>
              <a:srgbClr val="215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800" dirty="0"/>
              <a:t>Согласование с жизненным циклом </a:t>
            </a:r>
            <a:r>
              <a:rPr lang="ru-RU" sz="2800" dirty="0"/>
              <a:t>активности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09588" y="946150"/>
            <a:ext cx="8091487" cy="3870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457200">
              <a:defRPr/>
            </a:pPr>
            <a:r>
              <a:rPr lang="ru-RU" dirty="0"/>
              <a:t>Жизненный </a:t>
            </a:r>
            <a:r>
              <a:rPr lang="ru-RU" dirty="0"/>
              <a:t>цикл </a:t>
            </a:r>
            <a:r>
              <a:rPr lang="ru-RU" dirty="0"/>
              <a:t>активности, </a:t>
            </a:r>
            <a:r>
              <a:rPr lang="ru-RU" dirty="0"/>
              <a:t>содержащей фрагмент, непосредственным образом влияет на </a:t>
            </a:r>
            <a:r>
              <a:rPr lang="ru-RU" dirty="0"/>
              <a:t>жизненный </a:t>
            </a:r>
            <a:r>
              <a:rPr lang="ru-RU" dirty="0"/>
              <a:t>цикл </a:t>
            </a:r>
            <a:r>
              <a:rPr lang="ru-RU" dirty="0"/>
              <a:t>фрагмента. Например</a:t>
            </a:r>
            <a:r>
              <a:rPr lang="ru-RU" dirty="0"/>
              <a:t>, когда </a:t>
            </a:r>
            <a:r>
              <a:rPr lang="ru-RU" dirty="0"/>
              <a:t>активность принимает </a:t>
            </a:r>
            <a:r>
              <a:rPr lang="ru-RU" dirty="0"/>
              <a:t>вызов </a:t>
            </a:r>
            <a:r>
              <a:rPr lang="ru-RU" dirty="0" err="1">
                <a:hlinkClick r:id="rId2"/>
              </a:rPr>
              <a:t>onPause</a:t>
            </a:r>
            <a:r>
              <a:rPr lang="ru-RU" dirty="0">
                <a:hlinkClick r:id="rId2"/>
              </a:rPr>
              <a:t>()</a:t>
            </a:r>
            <a:r>
              <a:rPr lang="ru-RU" dirty="0"/>
              <a:t>, каждый ее фрагмент принимает </a:t>
            </a:r>
            <a:r>
              <a:rPr lang="ru-RU" dirty="0" err="1">
                <a:hlinkClick r:id="rId3"/>
              </a:rPr>
              <a:t>onPause</a:t>
            </a:r>
            <a:r>
              <a:rPr lang="ru-RU" dirty="0">
                <a:hlinkClick r:id="rId3"/>
              </a:rPr>
              <a:t>()</a:t>
            </a:r>
            <a:r>
              <a:rPr lang="ru-RU" dirty="0"/>
              <a:t>. Однако </a:t>
            </a:r>
            <a:r>
              <a:rPr lang="ru-RU" dirty="0"/>
              <a:t>у фрагментов есть несколько дополнительных методов обратного вызова </a:t>
            </a:r>
            <a:r>
              <a:rPr lang="ru-RU" dirty="0"/>
              <a:t>жизненного цикла:</a:t>
            </a:r>
          </a:p>
          <a:p>
            <a:pPr>
              <a:defRPr/>
            </a:pPr>
            <a:endParaRPr lang="ru-RU" dirty="0"/>
          </a:p>
          <a:p>
            <a:pPr indent="457200">
              <a:lnSpc>
                <a:spcPct val="114000"/>
              </a:lnSpc>
              <a:defRPr/>
            </a:pPr>
            <a:r>
              <a:rPr lang="ru-RU" dirty="0" err="1">
                <a:hlinkClick r:id="rId3"/>
              </a:rPr>
              <a:t>onAttach</a:t>
            </a:r>
            <a:r>
              <a:rPr lang="ru-RU" dirty="0">
                <a:hlinkClick r:id="rId3"/>
              </a:rPr>
              <a:t>()</a:t>
            </a:r>
            <a:endParaRPr lang="ru-RU" dirty="0"/>
          </a:p>
          <a:p>
            <a:pPr indent="457200">
              <a:lnSpc>
                <a:spcPct val="114000"/>
              </a:lnSpc>
              <a:defRPr/>
            </a:pPr>
            <a:r>
              <a:rPr lang="ru-RU" dirty="0"/>
              <a:t>Вызывается, когда фрагмент связывается с активностью.</a:t>
            </a:r>
          </a:p>
          <a:p>
            <a:pPr indent="457200">
              <a:lnSpc>
                <a:spcPct val="114000"/>
              </a:lnSpc>
              <a:defRPr/>
            </a:pPr>
            <a:r>
              <a:rPr lang="ru-RU" dirty="0" err="1">
                <a:hlinkClick r:id="rId3"/>
              </a:rPr>
              <a:t>onCreateView</a:t>
            </a:r>
            <a:r>
              <a:rPr lang="ru-RU" dirty="0">
                <a:hlinkClick r:id="rId3"/>
              </a:rPr>
              <a:t>()</a:t>
            </a:r>
            <a:endParaRPr lang="ru-RU" dirty="0"/>
          </a:p>
          <a:p>
            <a:pPr indent="457200">
              <a:lnSpc>
                <a:spcPct val="114000"/>
              </a:lnSpc>
              <a:defRPr/>
            </a:pPr>
            <a:r>
              <a:rPr lang="ru-RU" dirty="0"/>
              <a:t>Вызывается для создания иерархии представлений, связанной с фрагментом.</a:t>
            </a:r>
          </a:p>
          <a:p>
            <a:pPr indent="457200">
              <a:lnSpc>
                <a:spcPct val="114000"/>
              </a:lnSpc>
              <a:defRPr/>
            </a:pPr>
            <a:r>
              <a:rPr lang="ru-RU" dirty="0" err="1">
                <a:hlinkClick r:id="rId3"/>
              </a:rPr>
              <a:t>onActivityCreated</a:t>
            </a:r>
            <a:r>
              <a:rPr lang="ru-RU" dirty="0">
                <a:hlinkClick r:id="rId3"/>
              </a:rPr>
              <a:t>()</a:t>
            </a:r>
            <a:endParaRPr lang="ru-RU" dirty="0"/>
          </a:p>
          <a:p>
            <a:pPr indent="457200">
              <a:lnSpc>
                <a:spcPct val="114000"/>
              </a:lnSpc>
              <a:defRPr/>
            </a:pPr>
            <a:r>
              <a:rPr lang="ru-RU" dirty="0"/>
              <a:t>Вызывается, когда метод </a:t>
            </a:r>
            <a:r>
              <a:rPr lang="ru-RU" dirty="0">
                <a:hlinkClick r:id="rId2"/>
              </a:rPr>
              <a:t>onCreate()</a:t>
            </a:r>
            <a:r>
              <a:rPr lang="ru-RU" dirty="0"/>
              <a:t>, принадлежащий операции, возвращает управление.</a:t>
            </a:r>
          </a:p>
          <a:p>
            <a:pPr indent="457200">
              <a:lnSpc>
                <a:spcPct val="114000"/>
              </a:lnSpc>
              <a:defRPr/>
            </a:pPr>
            <a:r>
              <a:rPr lang="ru-RU" dirty="0" err="1">
                <a:hlinkClick r:id="rId3"/>
              </a:rPr>
              <a:t>onDestroyView</a:t>
            </a:r>
            <a:r>
              <a:rPr lang="ru-RU" dirty="0">
                <a:hlinkClick r:id="rId3"/>
              </a:rPr>
              <a:t>()</a:t>
            </a:r>
            <a:endParaRPr lang="ru-RU" dirty="0"/>
          </a:p>
          <a:p>
            <a:pPr indent="457200">
              <a:lnSpc>
                <a:spcPct val="114000"/>
              </a:lnSpc>
              <a:defRPr/>
            </a:pPr>
            <a:r>
              <a:rPr lang="ru-RU" dirty="0"/>
              <a:t>Вызывается при удалении иерархии представлений, связанной с фрагментом.</a:t>
            </a:r>
          </a:p>
          <a:p>
            <a:pPr indent="457200">
              <a:lnSpc>
                <a:spcPct val="114000"/>
              </a:lnSpc>
              <a:defRPr/>
            </a:pPr>
            <a:r>
              <a:rPr lang="ru-RU" dirty="0" err="1">
                <a:hlinkClick r:id="rId3"/>
              </a:rPr>
              <a:t>onDetach</a:t>
            </a:r>
            <a:r>
              <a:rPr lang="ru-RU" dirty="0">
                <a:hlinkClick r:id="rId3"/>
              </a:rPr>
              <a:t>()</a:t>
            </a:r>
            <a:endParaRPr lang="ru-RU" dirty="0"/>
          </a:p>
          <a:p>
            <a:pPr indent="457200">
              <a:lnSpc>
                <a:spcPct val="114000"/>
              </a:lnSpc>
              <a:defRPr/>
            </a:pPr>
            <a:r>
              <a:rPr lang="ru-RU" dirty="0"/>
              <a:t>Вызывается при разрыве связи фрагмента с операцией.</a:t>
            </a:r>
            <a:r>
              <a:rPr lang="en-US" dirty="0"/>
              <a:t>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835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2150A2"/>
          </a:solidFill>
          <a:ln>
            <a:solidFill>
              <a:srgbClr val="215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800" dirty="0"/>
              <a:t>Создание фрагмента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788" y="1147763"/>
            <a:ext cx="7346950" cy="3324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457200">
              <a:defRPr/>
            </a:pPr>
            <a:r>
              <a:rPr lang="ru-RU" dirty="0"/>
              <a:t>Для создания фрагмента необходимо создать подкласс класса </a:t>
            </a:r>
            <a:r>
              <a:rPr lang="ru-RU" dirty="0" err="1">
                <a:hlinkClick r:id="rId2"/>
              </a:rPr>
              <a:t>Fragment</a:t>
            </a:r>
            <a:r>
              <a:rPr lang="ru-RU" dirty="0"/>
              <a:t>. Класс</a:t>
            </a:r>
            <a:r>
              <a:rPr lang="ru-RU" dirty="0"/>
              <a:t> </a:t>
            </a:r>
            <a:r>
              <a:rPr lang="ru-RU" dirty="0" err="1">
                <a:hlinkClick r:id="rId2"/>
              </a:rPr>
              <a:t>Fragment</a:t>
            </a:r>
            <a:r>
              <a:rPr lang="ru-RU" dirty="0"/>
              <a:t> имеет код, во многом схожий с </a:t>
            </a:r>
            <a:r>
              <a:rPr lang="ru-RU" dirty="0"/>
              <a:t>кодом </a:t>
            </a:r>
            <a:r>
              <a:rPr lang="ru-RU" dirty="0">
                <a:hlinkClick r:id="rId3"/>
              </a:rPr>
              <a:t>Activity</a:t>
            </a:r>
            <a:r>
              <a:rPr lang="ru-RU" dirty="0"/>
              <a:t>. Он содержит методы обратного вызова, аналогичные методам операции, </a:t>
            </a:r>
            <a:r>
              <a:rPr lang="ru-RU" dirty="0"/>
              <a:t>такие как:</a:t>
            </a:r>
          </a:p>
          <a:p>
            <a:pPr indent="457200">
              <a:defRPr/>
            </a:pPr>
            <a:r>
              <a:rPr lang="ru-RU" dirty="0"/>
              <a:t>     </a:t>
            </a:r>
            <a:r>
              <a:rPr lang="ru-RU" dirty="0">
                <a:hlinkClick r:id="rId2"/>
              </a:rPr>
              <a:t>onCreate</a:t>
            </a:r>
            <a:r>
              <a:rPr lang="ru-RU" dirty="0">
                <a:hlinkClick r:id="rId2"/>
              </a:rPr>
              <a:t>()</a:t>
            </a:r>
            <a:r>
              <a:rPr lang="ru-RU" dirty="0"/>
              <a:t>, </a:t>
            </a:r>
            <a:r>
              <a:rPr lang="ru-RU" dirty="0" err="1">
                <a:hlinkClick r:id="rId2"/>
              </a:rPr>
              <a:t>onStart</a:t>
            </a:r>
            <a:r>
              <a:rPr lang="ru-RU" dirty="0">
                <a:hlinkClick r:id="rId2"/>
              </a:rPr>
              <a:t>()</a:t>
            </a:r>
            <a:r>
              <a:rPr lang="ru-RU" dirty="0"/>
              <a:t>, </a:t>
            </a:r>
            <a:r>
              <a:rPr lang="ru-RU" dirty="0" err="1">
                <a:hlinkClick r:id="rId2"/>
              </a:rPr>
              <a:t>onPause</a:t>
            </a:r>
            <a:r>
              <a:rPr lang="ru-RU" dirty="0">
                <a:hlinkClick r:id="rId2"/>
              </a:rPr>
              <a:t>()</a:t>
            </a:r>
            <a:r>
              <a:rPr lang="ru-RU" dirty="0"/>
              <a:t> и </a:t>
            </a:r>
            <a:r>
              <a:rPr lang="ru-RU" dirty="0" err="1">
                <a:hlinkClick r:id="rId2"/>
              </a:rPr>
              <a:t>onStop</a:t>
            </a:r>
            <a:r>
              <a:rPr lang="ru-RU" dirty="0">
                <a:hlinkClick r:id="rId2"/>
              </a:rPr>
              <a:t>()</a:t>
            </a:r>
            <a:r>
              <a:rPr lang="ru-RU" dirty="0"/>
              <a:t>. </a:t>
            </a:r>
            <a:endParaRPr lang="en-US" dirty="0"/>
          </a:p>
          <a:p>
            <a:pPr>
              <a:defRPr/>
            </a:pPr>
            <a:endParaRPr lang="ru-RU" dirty="0">
              <a:hlinkClick r:id="rId2"/>
            </a:endParaRPr>
          </a:p>
          <a:p>
            <a:pPr>
              <a:defRPr/>
            </a:pPr>
            <a:r>
              <a:rPr lang="ru-RU" dirty="0">
                <a:hlinkClick r:id="rId2"/>
              </a:rPr>
              <a:t>onCreate()</a:t>
            </a:r>
            <a:endParaRPr lang="ru-RU" dirty="0"/>
          </a:p>
          <a:p>
            <a:pPr>
              <a:defRPr/>
            </a:pPr>
            <a:r>
              <a:rPr lang="ru-RU" dirty="0"/>
              <a:t>Система вызывает этот метод, когда создает фрагмент. </a:t>
            </a:r>
          </a:p>
          <a:p>
            <a:pPr>
              <a:defRPr/>
            </a:pPr>
            <a:endParaRPr lang="ru-RU" dirty="0"/>
          </a:p>
          <a:p>
            <a:pPr>
              <a:defRPr/>
            </a:pPr>
            <a:r>
              <a:rPr lang="ru-RU" dirty="0" err="1">
                <a:hlinkClick r:id="rId2"/>
              </a:rPr>
              <a:t>onCreateView</a:t>
            </a:r>
            <a:r>
              <a:rPr lang="ru-RU" dirty="0">
                <a:hlinkClick r:id="rId2"/>
              </a:rPr>
              <a:t>()</a:t>
            </a:r>
            <a:endParaRPr lang="ru-RU" dirty="0"/>
          </a:p>
          <a:p>
            <a:pPr>
              <a:defRPr/>
            </a:pPr>
            <a:r>
              <a:rPr lang="ru-RU" dirty="0"/>
              <a:t>Система вызывает этот метод при первом отображении пользовательского интерфейса фрагмента на дисплее. </a:t>
            </a:r>
          </a:p>
          <a:p>
            <a:pPr>
              <a:defRPr/>
            </a:pPr>
            <a:endParaRPr lang="ru-RU" dirty="0"/>
          </a:p>
          <a:p>
            <a:pPr>
              <a:defRPr/>
            </a:pPr>
            <a:r>
              <a:rPr lang="ru-RU" dirty="0" err="1">
                <a:hlinkClick r:id="rId3"/>
              </a:rPr>
              <a:t>onPause</a:t>
            </a:r>
            <a:r>
              <a:rPr lang="ru-RU" dirty="0">
                <a:hlinkClick r:id="rId3"/>
              </a:rPr>
              <a:t>()</a:t>
            </a:r>
            <a:endParaRPr lang="ru-RU" dirty="0"/>
          </a:p>
          <a:p>
            <a:pPr>
              <a:defRPr/>
            </a:pPr>
            <a:r>
              <a:rPr lang="ru-RU" dirty="0"/>
              <a:t>Система вызывает этот метод как первое указание того, что пользователь покидает фрагмент (это не всегда означает уничтожение фрагмента).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2150A2"/>
          </a:solidFill>
          <a:ln>
            <a:solidFill>
              <a:srgbClr val="215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/>
              <a:t>Ряд </a:t>
            </a:r>
            <a:r>
              <a:rPr lang="ru-RU" sz="2800" dirty="0"/>
              <a:t>подклассов</a:t>
            </a:r>
            <a:endParaRPr lang="ru-RU" sz="2800" kern="0" dirty="0"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4200" y="1020763"/>
            <a:ext cx="8261350" cy="2949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457200">
              <a:defRPr/>
            </a:pPr>
            <a:r>
              <a:rPr lang="ru-RU" dirty="0"/>
              <a:t>Существует также ряд подклассов, которые, возможно, потребуется расширить вместо использования базового класса </a:t>
            </a:r>
            <a:r>
              <a:rPr lang="ru-RU" dirty="0" err="1">
                <a:hlinkClick r:id="rId2"/>
              </a:rPr>
              <a:t>Fragment</a:t>
            </a:r>
            <a:r>
              <a:rPr lang="ru-RU" dirty="0"/>
              <a:t>:</a:t>
            </a:r>
            <a:endParaRPr lang="ru-RU" dirty="0">
              <a:hlinkClick r:id="rId3"/>
            </a:endParaRPr>
          </a:p>
          <a:p>
            <a:pPr>
              <a:defRPr/>
            </a:pPr>
            <a:endParaRPr lang="ru-RU" dirty="0">
              <a:hlinkClick r:id="rId3"/>
            </a:endParaRPr>
          </a:p>
          <a:p>
            <a:pPr>
              <a:lnSpc>
                <a:spcPct val="114000"/>
              </a:lnSpc>
              <a:defRPr/>
            </a:pPr>
            <a:r>
              <a:rPr lang="ru-RU" dirty="0" err="1">
                <a:hlinkClick r:id="rId3"/>
              </a:rPr>
              <a:t>DialogFragment</a:t>
            </a:r>
            <a:endParaRPr lang="ru-RU" dirty="0"/>
          </a:p>
          <a:p>
            <a:pPr>
              <a:lnSpc>
                <a:spcPct val="114000"/>
              </a:lnSpc>
              <a:defRPr/>
            </a:pPr>
            <a:r>
              <a:rPr lang="ru-RU" dirty="0"/>
              <a:t>Отображение перемещаемого диалогового окна. </a:t>
            </a:r>
          </a:p>
          <a:p>
            <a:pPr>
              <a:lnSpc>
                <a:spcPct val="114000"/>
              </a:lnSpc>
              <a:defRPr/>
            </a:pPr>
            <a:endParaRPr lang="ru-RU" dirty="0"/>
          </a:p>
          <a:p>
            <a:pPr>
              <a:lnSpc>
                <a:spcPct val="114000"/>
              </a:lnSpc>
              <a:defRPr/>
            </a:pPr>
            <a:r>
              <a:rPr lang="ru-RU" dirty="0" err="1">
                <a:hlinkClick r:id="rId4"/>
              </a:rPr>
              <a:t>ListFragment</a:t>
            </a:r>
            <a:endParaRPr lang="ru-RU" dirty="0"/>
          </a:p>
          <a:p>
            <a:pPr>
              <a:lnSpc>
                <a:spcPct val="114000"/>
              </a:lnSpc>
              <a:defRPr/>
            </a:pPr>
            <a:r>
              <a:rPr lang="ru-RU" dirty="0"/>
              <a:t>Отображение списка элементов, управляемых адаптером, аналогично классу </a:t>
            </a:r>
            <a:r>
              <a:rPr lang="ru-RU" dirty="0">
                <a:hlinkClick r:id="rId5"/>
              </a:rPr>
              <a:t>ListActivity</a:t>
            </a:r>
            <a:r>
              <a:rPr lang="ru-RU" dirty="0"/>
              <a:t>. </a:t>
            </a:r>
          </a:p>
          <a:p>
            <a:pPr>
              <a:lnSpc>
                <a:spcPct val="114000"/>
              </a:lnSpc>
              <a:defRPr/>
            </a:pPr>
            <a:endParaRPr lang="ru-RU" dirty="0"/>
          </a:p>
          <a:p>
            <a:pPr>
              <a:lnSpc>
                <a:spcPct val="114000"/>
              </a:lnSpc>
              <a:defRPr/>
            </a:pPr>
            <a:r>
              <a:rPr lang="ru-RU" dirty="0" err="1">
                <a:hlinkClick r:id="rId6"/>
              </a:rPr>
              <a:t>PreferenceFragment</a:t>
            </a:r>
            <a:endParaRPr lang="ru-RU" dirty="0"/>
          </a:p>
          <a:p>
            <a:pPr>
              <a:lnSpc>
                <a:spcPct val="114000"/>
              </a:lnSpc>
              <a:defRPr/>
            </a:pPr>
            <a:r>
              <a:rPr lang="ru-RU" dirty="0"/>
              <a:t>Отображение иерархии объектов </a:t>
            </a:r>
            <a:r>
              <a:rPr lang="ru-RU" dirty="0" err="1">
                <a:hlinkClick r:id="rId7"/>
              </a:rPr>
              <a:t>Preference</a:t>
            </a:r>
            <a:r>
              <a:rPr lang="ru-RU" dirty="0"/>
              <a:t> в виде списка, аналогично классу </a:t>
            </a:r>
            <a:r>
              <a:rPr lang="ru-RU" dirty="0" err="1">
                <a:hlinkClick r:id="rId8"/>
              </a:rPr>
              <a:t>PreferenceActivity</a:t>
            </a:r>
            <a:r>
              <a:rPr lang="ru-RU" dirty="0"/>
              <a:t>. </a:t>
            </a:r>
            <a:br>
              <a:rPr lang="ru-RU" dirty="0"/>
            </a:b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10670</TotalTime>
  <Words>290</Words>
  <Application>Microsoft Office PowerPoint</Application>
  <PresentationFormat>Экран (16:9)</PresentationFormat>
  <Paragraphs>109</Paragraphs>
  <Slides>17</Slides>
  <Notes>3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Arial</vt:lpstr>
      <vt:lpstr>Calibri</vt:lpstr>
      <vt:lpstr>simple-light</vt:lpstr>
      <vt:lpstr>Фрагменты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Сравнительный анализ  языков клиентских сценариев  Dart и JavaScript</dc:title>
  <dc:creator>Tropinka</dc:creator>
  <cp:lastModifiedBy>HP02</cp:lastModifiedBy>
  <cp:revision>643</cp:revision>
  <dcterms:modified xsi:type="dcterms:W3CDTF">2016-12-01T09:45:33Z</dcterms:modified>
</cp:coreProperties>
</file>