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howSpecialPlsOnTitleSld="0" saveSubsetFonts="1">
  <p:sldMasterIdLst>
    <p:sldMasterId id="2147483667" r:id="rId6"/>
  </p:sldMasterIdLst>
  <p:notesMasterIdLst>
    <p:notesMasterId r:id="rId10"/>
  </p:notesMasterIdLst>
  <p:handoutMasterIdLst>
    <p:handoutMasterId r:id="rId8"/>
  </p:handoutMasterIdLst>
  <p:sldIdLst>
    <p:sldId id="280" r:id="rId12"/>
    <p:sldId id="284" r:id="rId13"/>
    <p:sldId id="289" r:id="rId14"/>
    <p:sldId id="285" r:id="rId15"/>
    <p:sldId id="291" r:id="rId16"/>
    <p:sldId id="288" r:id="rId17"/>
    <p:sldId id="283" r:id="rId18"/>
    <p:sldId id="292" r:id="rId19"/>
  </p:sldIdLst>
  <p:sldSz cx="12192000" cy="6858000"/>
  <p:notesSz cx="6797675" cy="992695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80"/>
            <p14:sldId id="284"/>
            <p14:sldId id="289"/>
            <p14:sldId id="285"/>
            <p14:sldId id="291"/>
            <p14:sldId id="288"/>
            <p14:sldId id="283"/>
            <p14:sldId id="292"/>
          </p14:sldIdLst>
        </p14:section>
      </p14:sectionLst>
    </p:ext>
    <p:ext uri="{EFAFB233-063F-42B5-8137-9DF3F51BA10A}">
      <p15:sldGuideLst xmlns:p15="http://schemas.microsoft.com/office/powerpoint/2012/main">
        <p15:guide id="1" orient="horz" pos="2159"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DDDDDD"/>
    <a:srgbClr val="FFF2EE"/>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9" autoAdjust="0"/>
    <p:restoredTop sz="92384" autoAdjust="0"/>
  </p:normalViewPr>
  <p:slideViewPr>
    <p:cSldViewPr snapToGrid="1" snapToObjects="1">
      <p:cViewPr varScale="1">
        <p:scale>
          <a:sx n="119" d="100"/>
          <a:sy n="119" d="100"/>
        </p:scale>
        <p:origin x="592" y="192"/>
      </p:cViewPr>
      <p:guideLst>
        <p:guide orient="horz" pos="2159"/>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1" snapToObjects="1">
      <p:cViewPr varScale="1">
        <p:scale>
          <a:sx n="92" d="100"/>
          <a:sy n="92" d="100"/>
        </p:scale>
        <p:origin x="-3732" y="-96"/>
      </p:cViewPr>
      <p:guideLst>
        <p:guide orient="horz" pos="2159"/>
        <p:guide pos="3839"/>
      </p:guideLst>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6" Type="http://schemas.openxmlformats.org/officeDocument/2006/relationships/slideMaster" Target="slideMasters/slideMaster1.xml"></Relationship><Relationship Id="rId7" Type="http://schemas.openxmlformats.org/officeDocument/2006/relationships/theme" Target="theme/theme1.xml"></Relationship><Relationship Id="rId8" Type="http://schemas.openxmlformats.org/officeDocument/2006/relationships/handoutMaster" Target="handoutMasters/handoutMaster1.xml"></Relationship><Relationship Id="rId10" Type="http://schemas.openxmlformats.org/officeDocument/2006/relationships/notesMaster" Target="notesMasters/notesMaster1.xml"></Relationship><Relationship Id="rId12" Type="http://schemas.openxmlformats.org/officeDocument/2006/relationships/slide" Target="slides/slide1.xml"></Relationship><Relationship Id="rId13" Type="http://schemas.openxmlformats.org/officeDocument/2006/relationships/slide" Target="slides/slide2.xml"></Relationship><Relationship Id="rId14" Type="http://schemas.openxmlformats.org/officeDocument/2006/relationships/slide" Target="slides/slide3.xml"></Relationship><Relationship Id="rId15" Type="http://schemas.openxmlformats.org/officeDocument/2006/relationships/slide" Target="slides/slide4.xml"></Relationship><Relationship Id="rId16" Type="http://schemas.openxmlformats.org/officeDocument/2006/relationships/slide" Target="slides/slide5.xml"></Relationship><Relationship Id="rId17" Type="http://schemas.openxmlformats.org/officeDocument/2006/relationships/slide" Target="slides/slide6.xml"></Relationship><Relationship Id="rId18" Type="http://schemas.openxmlformats.org/officeDocument/2006/relationships/slide" Target="slides/slide7.xml"></Relationship><Relationship Id="rId19" Type="http://schemas.openxmlformats.org/officeDocument/2006/relationships/slide" Target="slides/slide8.xml"></Relationship><Relationship Id="rId20" Type="http://schemas.openxmlformats.org/officeDocument/2006/relationships/viewProps" Target="viewProps.xml"></Relationship><Relationship Id="rId21"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2.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2022. 3. 29.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2" Type="http://schemas.openxmlformats.org/officeDocument/2006/relationships/image" Target="../media/image2.png"></Relationship><Relationship Id="rId3" Type="http://schemas.openxmlformats.org/officeDocument/2006/relationships/slideLayout" Target="../slideLayouts/slideLayout4.xml"></Relationship></Relationships>
</file>

<file path=ppt/slides/_rels/slide3.xml.rels><?xml version="1.0" encoding="UTF-8"?>
<Relationships xmlns="http://schemas.openxmlformats.org/package/2006/relationships"><Relationship Id="rId2" Type="http://schemas.openxmlformats.org/officeDocument/2006/relationships/image" Target="../media/image3.png"></Relationship><Relationship Id="rId3" Type="http://schemas.openxmlformats.org/officeDocument/2006/relationships/slideLayout" Target="../slideLayouts/slideLayout4.xml"></Relationship></Relationships>
</file>

<file path=ppt/slides/_rels/slide4.xml.rels><?xml version="1.0" encoding="UTF-8"?>
<Relationships xmlns="http://schemas.openxmlformats.org/package/2006/relationships"><Relationship Id="rId2" Type="http://schemas.openxmlformats.org/officeDocument/2006/relationships/image" Target="../media/image4.png"></Relationship><Relationship Id="rId3" Type="http://schemas.openxmlformats.org/officeDocument/2006/relationships/slideLayout" Target="../slideLayouts/slideLayout4.xml"></Relationship></Relationships>
</file>

<file path=ppt/slides/_rels/slide5.xml.rels><?xml version="1.0" encoding="UTF-8"?>
<Relationships xmlns="http://schemas.openxmlformats.org/package/2006/relationships"><Relationship Id="rId3" Type="http://schemas.openxmlformats.org/officeDocument/2006/relationships/image" Target="../media/image6.png"></Relationship><Relationship Id="rId2" Type="http://schemas.openxmlformats.org/officeDocument/2006/relationships/image" Target="../media/image5.png"></Relationship><Relationship Id="rId4" Type="http://schemas.openxmlformats.org/officeDocument/2006/relationships/slideLayout" Target="../slideLayouts/slideLayout4.xml"></Relationship></Relationships>
</file>

<file path=ppt/slides/_rels/slide6.xml.rels><?xml version="1.0" encoding="UTF-8"?>
<Relationships xmlns="http://schemas.openxmlformats.org/package/2006/relationships"><Relationship Id="rId2" Type="http://schemas.openxmlformats.org/officeDocument/2006/relationships/image" Target="../media/image7.png"></Relationship><Relationship Id="rId3" Type="http://schemas.openxmlformats.org/officeDocument/2006/relationships/slideLayout" Target="../slideLayouts/slideLayout4.xml"></Relationship></Relationships>
</file>

<file path=ppt/slides/_rels/slide7.xml.rels><?xml version="1.0" encoding="UTF-8"?>
<Relationships xmlns="http://schemas.openxmlformats.org/package/2006/relationships"><Relationship Id="rId3" Type="http://schemas.openxmlformats.org/officeDocument/2006/relationships/image" Target="../media/image9.png"></Relationship><Relationship Id="rId2" Type="http://schemas.openxmlformats.org/officeDocument/2006/relationships/image" Target="../media/image8.png"></Relationship><Relationship Id="rId4" Type="http://schemas.openxmlformats.org/officeDocument/2006/relationships/slideLayout" Target="../slideLayouts/slideLayout4.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5367815641.png"></Relationshi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 descr="C:/Users/user/AppData/Roaming/PolarisOffice/ETemp/1092_21673760/fImage613222641.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2207568" y="548680"/>
            <a:ext cx="4267200" cy="6009640"/>
          </a:xfrm>
          <a:prstGeom prst="rect">
            <a:avLst/>
          </a:prstGeom>
          <a:noFill/>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7355" cy="222885"/>
          </a:xfrm>
        </p:spPr>
        <p:txBody>
          <a:bodyPr vert="horz" wrap="square" lIns="91440" tIns="45720" rIns="91440" bIns="45720" numCol="1" anchor="ctr">
            <a:noAutofit/>
          </a:bodyPr>
          <a:lstStyle/>
          <a:p>
            <a:pPr marL="0" indent="0" latinLnBrk="0">
              <a:buFontTx/>
              <a:buNone/>
            </a:pPr>
            <a:r>
              <a:rPr lang="ko-KR" altLang="en-US"/>
              <a:t>Main DashBoard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31210" cy="222885"/>
          </a:xfrm>
        </p:spPr>
        <p:txBody>
          <a:bodyPr vert="horz" wrap="square" lIns="91440" tIns="45720" rIns="91440" bIns="45720" numCol="1" anchor="ctr">
            <a:noAutofit/>
          </a:bodyPr>
          <a:lstStyle/>
          <a:p>
            <a:pPr marL="0" indent="0" latinLnBrk="0">
              <a:buFontTx/>
              <a:buNone/>
            </a:pPr>
            <a:r>
              <a:rPr lang="ko-KR" altLang="en-US"/>
              <a:t>Main DashBoard</a:t>
            </a:r>
          </a:p>
        </p:txBody>
      </p:sp>
      <p:graphicFrame>
        <p:nvGraphicFramePr>
          <p:cNvPr id="7" name="표 6"/>
          <p:cNvGraphicFramePr>
            <a:graphicFrameLocks noGrp="1"/>
          </p:cNvGraphicFramePr>
          <p:nvPr/>
        </p:nvGraphicFramePr>
        <p:xfrm>
          <a:off x="8688070" y="476885"/>
          <a:ext cx="3384550" cy="2342515"/>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229870">
                <a:tc gridSpan="2">
                  <a:txBody>
                    <a:bodyPr/>
                    <a:lstStyle/>
                    <a:p>
                      <a:pPr marL="0" lvl="1" indent="0" algn="l" defTabSz="914400" rtl="0" eaLnBrk="1" fontAlgn="auto" latinLnBrk="1" hangingPunct="1">
                        <a:lnSpc>
                          <a:spcPct val="100000"/>
                        </a:lnSpc>
                        <a:spcBef>
                          <a:spcPct val="0"/>
                        </a:spcBef>
                        <a:spcAft>
                          <a:spcPct val="0"/>
                        </a:spcAft>
                        <a:buFontTx/>
                        <a:buNone/>
                      </a:pPr>
                      <a:r>
                        <a:rPr lang="en-US" altLang="ko-KR" sz="900" b="1" kern="1200">
                          <a:solidFill>
                            <a:srgbClr val="4E5263"/>
                          </a:solidFill>
                          <a:latin typeface="맑은 고딕" charset="0"/>
                          <a:ea typeface="+mn-ea"/>
                        </a:rPr>
                        <a:t>Summery.</a:t>
                      </a:r>
                      <a:endParaRPr lang="ko-KR" altLang="en-US" sz="900" b="1" kern="1200">
                        <a:solidFill>
                          <a:srgbClr val="4E5263"/>
                        </a:solidFill>
                        <a:latin typeface="맑은 고딕" charset="0"/>
                        <a:ea typeface="+mn-ea"/>
                      </a:endParaRPr>
                    </a:p>
                  </a:txBody>
                  <a:tcPr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A6A6A6">
                          <a:alpha val="100000"/>
                        </a:srgbClr>
                      </a:solidFill>
                      <a:prstDash val="solid"/>
                      <a:round/>
                      <a:headEnd type="none" w="med" len="med"/>
                      <a:tailEnd type="none" w="med" len="med"/>
                    </a:lnB>
                    <a:solidFill>
                      <a:schemeClr val="bg1"/>
                    </a:solidFill>
                  </a:tcPr>
                </a:tc>
                <a:tc hMerge="1">
                  <a:txBody>
                    <a:bodyPr/>
                    <a:lstStyle/>
                    <a:p>
                      <a:endParaRPr lang="ko-KR" altLang="en-US" kern="1200"/>
                    </a:p>
                  </a:txBody>
                  <a:tcPr/>
                </a:tc>
                <a:extLst>
                  <a:ext uri="{0D108BD9-81ED-4DB2-BD59-A6C34878D82A}">
                    <a16:rowId xmlns:a16="http://schemas.microsoft.com/office/drawing/2014/main" val="10000"/>
                  </a:ext>
                </a:extLst>
              </a:tr>
              <a:tr h="655320">
                <a:tc gridSpan="2">
                  <a:txBody>
                    <a:bodyPr/>
                    <a:lstStyle/>
                    <a:p>
                      <a:pPr marL="107950" lvl="1" indent="-107950" algn="just" defTabSz="914400" rtl="0" eaLnBrk="1" fontAlgn="auto" latinLnBrk="1" hangingPunct="1">
                        <a:lnSpc>
                          <a:spcPct val="120000"/>
                        </a:lnSpc>
                        <a:spcBef>
                          <a:spcPct val="0"/>
                        </a:spcBef>
                        <a:spcAft>
                          <a:spcPct val="0"/>
                        </a:spcAft>
                        <a:buFont typeface="Arial"/>
                        <a:buChar char="•"/>
                      </a:pPr>
                      <a:r>
                        <a:rPr lang="en-US" altLang="ko-KR" sz="800" b="0" kern="1200">
                          <a:solidFill>
                            <a:schemeClr val="tx1"/>
                          </a:solidFill>
                          <a:latin typeface="맑은 고딕" charset="0"/>
                          <a:ea typeface="+mn-ea"/>
                        </a:rPr>
                        <a:t>사용 테이블</a:t>
                      </a:r>
                      <a:endParaRPr lang="ko-KR" altLang="en-US" sz="800" b="0" kern="1200">
                        <a:solidFill>
                          <a:schemeClr val="tx1"/>
                        </a:solidFill>
                        <a:latin typeface="맑은 고딕" charset="0"/>
                        <a:ea typeface="+mn-ea"/>
                      </a:endParaRPr>
                    </a:p>
                    <a:p>
                      <a:pPr marL="565150" lvl="1" indent="-107950" algn="just" defTabSz="914400" rtl="0" eaLnBrk="1" fontAlgn="auto" latinLnBrk="1" hangingPunct="1">
                        <a:lnSpc>
                          <a:spcPct val="120000"/>
                        </a:lnSpc>
                        <a:spcBef>
                          <a:spcPct val="0"/>
                        </a:spcBef>
                        <a:spcAft>
                          <a:spcPct val="0"/>
                        </a:spcAft>
                        <a:buFont typeface="Wingdings"/>
                        <a:buChar char="ü"/>
                      </a:pPr>
                      <a:r>
                        <a:rPr lang="en-US" altLang="ko-KR" sz="800" b="0" kern="1200">
                          <a:solidFill>
                            <a:srgbClr val="FF0000"/>
                          </a:solidFill>
                          <a:latin typeface="맑은 고딕" charset="0"/>
                          <a:ea typeface="+mn-ea"/>
                        </a:rPr>
                        <a:t>TB_C40_PPMC1A02 - 주요 테이블</a:t>
                      </a:r>
                      <a:endParaRPr lang="ko-KR" altLang="en-US" sz="800" b="0" kern="1200">
                        <a:solidFill>
                          <a:srgbClr val="FF0000"/>
                        </a:solidFill>
                        <a:latin typeface="맑은 고딕" charset="0"/>
                        <a:ea typeface="+mn-ea"/>
                      </a:endParaRPr>
                    </a:p>
                    <a:p>
                      <a:pPr marL="107950" lvl="1" indent="-107950" algn="just" defTabSz="914400" rtl="0" eaLnBrk="1" fontAlgn="auto" latinLnBrk="1" hangingPunct="1">
                        <a:lnSpc>
                          <a:spcPct val="120000"/>
                        </a:lnSpc>
                        <a:spcBef>
                          <a:spcPct val="0"/>
                        </a:spcBef>
                        <a:spcAft>
                          <a:spcPct val="0"/>
                        </a:spcAft>
                        <a:buFont typeface="Arial"/>
                        <a:buChar char="•"/>
                      </a:pPr>
                      <a:endParaRPr lang="ko-KR" altLang="en-US" sz="800" b="0" kern="1200">
                        <a:solidFill>
                          <a:schemeClr val="tx1"/>
                        </a:solidFill>
                        <a:latin typeface="맑은 고딕" charset="0"/>
                        <a:ea typeface="맑은 고딕" charset="0"/>
                      </a:endParaRPr>
                    </a:p>
                  </a:txBody>
                  <a:tcPr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A6A6A6">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hMerge="1">
                  <a:txBody>
                    <a:bodyPr/>
                    <a:lstStyle/>
                    <a:p>
                      <a:endParaRPr lang="ko-KR" altLang="en-US" kern="1200"/>
                    </a:p>
                  </a:txBody>
                  <a:tcPr/>
                </a:tc>
                <a:extLst>
                  <a:ext uri="{0D108BD9-81ED-4DB2-BD59-A6C34878D82A}">
                    <a16:rowId xmlns:a16="http://schemas.microsoft.com/office/drawing/2014/main" val="10001"/>
                  </a:ext>
                </a:extLst>
              </a:tr>
              <a:tr h="248285">
                <a:tc>
                  <a:txBody>
                    <a:bodyPr/>
                    <a:lstStyle/>
                    <a:p>
                      <a:pPr marL="0" lvl="1" indent="0" algn="ctr" latinLnBrk="1">
                        <a:lnSpc>
                          <a:spcPct val="120000"/>
                        </a:lnSpc>
                        <a:buFontTx/>
                        <a:buNone/>
                      </a:pPr>
                      <a:r>
                        <a:rPr lang="ko-KR" altLang="en-US" sz="850" b="0" kern="1200">
                          <a:solidFill>
                            <a:schemeClr val="tx1"/>
                          </a:solidFill>
                          <a:latin typeface="맑은 고딕" charset="0"/>
                          <a:ea typeface="맑은 고딕" charset="0"/>
                        </a:rPr>
                        <a:t>1</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a:solidFill>
                            <a:srgbClr val="000000"/>
                          </a:solidFill>
                          <a:latin typeface="맑은 고딕" charset="0"/>
                          <a:ea typeface="맑은 고딕" charset="0"/>
                        </a:rPr>
                        <a:t>생산기한일 기준으로 주문 진행현황 조회</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401955">
                <a:tc>
                  <a:txBody>
                    <a:bodyPr/>
                    <a:lstStyle/>
                    <a:p>
                      <a:pPr marL="0" lvl="1" indent="0" algn="ctr" latinLnBrk="1">
                        <a:lnSpc>
                          <a:spcPct val="120000"/>
                        </a:lnSpc>
                        <a:buFontTx/>
                        <a:buNone/>
                      </a:pPr>
                      <a:r>
                        <a:rPr lang="en-US" altLang="ko-KR" sz="850" b="0" kern="1200">
                          <a:solidFill>
                            <a:srgbClr val="000000"/>
                          </a:solidFill>
                          <a:latin typeface="맑은 고딕" charset="0"/>
                          <a:ea typeface="+mn-ea"/>
                        </a:rPr>
                        <a:t>2</a:t>
                      </a:r>
                      <a:endParaRPr lang="ko-KR" altLang="en-US" sz="850" b="0" kern="120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a:solidFill>
                            <a:schemeClr val="tx1"/>
                          </a:solidFill>
                          <a:latin typeface="맑은 고딕" charset="0"/>
                        </a:rPr>
                        <a:t>조회 버튼 클릭 시, 그리드 형식으로 주문 진행현황 조회</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40513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3</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a:solidFill>
                            <a:srgbClr val="000000"/>
                          </a:solidFill>
                          <a:latin typeface="맑은 고딕" charset="0"/>
                          <a:ea typeface="맑은 고딕" charset="0"/>
                        </a:rPr>
                        <a:t>총 주문건수/중량, 미완료/완료 진행 주문, 주문 진행현황 등 정보 확인 가능</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401955">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a:solidFill>
                            <a:schemeClr val="tx1"/>
                          </a:solidFill>
                          <a:latin typeface="맑은 고딕" charset="0"/>
                        </a:rPr>
                        <a:t>특정 생산기한일의 주문 진행현황 시각화</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sp>
        <p:nvSpPr>
          <p:cNvPr id="10" name="도형 2"/>
          <p:cNvSpPr>
            <a:spLocks/>
          </p:cNvSpPr>
          <p:nvPr/>
        </p:nvSpPr>
        <p:spPr>
          <a:xfrm>
            <a:off x="2914323" y="940475"/>
            <a:ext cx="273050" cy="242570"/>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1</a:t>
            </a:r>
            <a:endParaRPr lang="ko-KR" altLang="en-US" sz="1800" b="1">
              <a:solidFill>
                <a:schemeClr val="bg1"/>
              </a:solidFill>
              <a:latin typeface="맑은 고딕" charset="0"/>
              <a:ea typeface="맑은 고딕" charset="0"/>
            </a:endParaRPr>
          </a:p>
        </p:txBody>
      </p:sp>
      <p:sp>
        <p:nvSpPr>
          <p:cNvPr id="11" name="도형 4"/>
          <p:cNvSpPr>
            <a:spLocks/>
          </p:cNvSpPr>
          <p:nvPr/>
        </p:nvSpPr>
        <p:spPr>
          <a:xfrm>
            <a:off x="5543223" y="1057315"/>
            <a:ext cx="272415" cy="241935"/>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2</a:t>
            </a:r>
            <a:endParaRPr lang="ko-KR" altLang="en-US" sz="1800" b="1">
              <a:solidFill>
                <a:schemeClr val="bg1"/>
              </a:solidFill>
              <a:latin typeface="맑은 고딕" charset="0"/>
              <a:ea typeface="맑은 고딕" charset="0"/>
            </a:endParaRPr>
          </a:p>
        </p:txBody>
      </p:sp>
      <p:sp>
        <p:nvSpPr>
          <p:cNvPr id="12" name="도형 5"/>
          <p:cNvSpPr>
            <a:spLocks/>
          </p:cNvSpPr>
          <p:nvPr/>
        </p:nvSpPr>
        <p:spPr>
          <a:xfrm>
            <a:off x="3030528" y="1536740"/>
            <a:ext cx="271780" cy="252095"/>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3</a:t>
            </a:r>
            <a:endParaRPr lang="ko-KR" altLang="en-US" sz="1800" b="1">
              <a:solidFill>
                <a:schemeClr val="bg1"/>
              </a:solidFill>
              <a:latin typeface="맑은 고딕" charset="0"/>
              <a:ea typeface="맑은 고딕" charset="0"/>
            </a:endParaRPr>
          </a:p>
        </p:txBody>
      </p:sp>
      <p:sp>
        <p:nvSpPr>
          <p:cNvPr id="13" name="도형 6"/>
          <p:cNvSpPr>
            <a:spLocks/>
          </p:cNvSpPr>
          <p:nvPr/>
        </p:nvSpPr>
        <p:spPr>
          <a:xfrm>
            <a:off x="2894638" y="3018195"/>
            <a:ext cx="273050" cy="253365"/>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4</a:t>
            </a:r>
            <a:endParaRPr lang="ko-KR" altLang="en-US" sz="1800" b="1">
              <a:solidFill>
                <a:schemeClr val="bg1"/>
              </a:solidFill>
              <a:latin typeface="맑은 고딕" charset="0"/>
              <a:ea typeface="맑은 고딕" charset="0"/>
            </a:endParaRPr>
          </a:p>
        </p:txBody>
      </p:sp>
    </p:spTree>
    <p:extLst>
      <p:ext uri="{BB962C8B-B14F-4D97-AF65-F5344CB8AC3E}">
        <p14:creationId xmlns:p14="http://schemas.microsoft.com/office/powerpoint/2010/main" val="90664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주문조치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r>
              <a:rPr lang="ko-KR" altLang="en-US" dirty="0"/>
              <a:t>주문조치</a:t>
            </a:r>
          </a:p>
        </p:txBody>
      </p:sp>
      <p:graphicFrame>
        <p:nvGraphicFramePr>
          <p:cNvPr id="7" name="표 6"/>
          <p:cNvGraphicFramePr>
            <a:graphicFrameLocks noGrp="1"/>
          </p:cNvGraphicFramePr>
          <p:nvPr/>
        </p:nvGraphicFramePr>
        <p:xfrm>
          <a:off x="8688070" y="476885"/>
          <a:ext cx="3384550" cy="2388235"/>
        </p:xfrm>
        <a:graphic>
          <a:graphicData uri="http://schemas.openxmlformats.org/drawingml/2006/table">
            <a:tbl>
              <a:tblPr firstRow="1" bandRow="1">
                <a:tableStyleId>{5C22544A-7EE6-4342-B048-85BDC9FD1C3A}</a:tableStyleId>
              </a:tblPr>
              <a:tblGrid>
                <a:gridCol w="403225"/>
                <a:gridCol w="2981325"/>
              </a:tblGrid>
              <a:tr h="259080">
                <a:tc gridSpan="2">
                  <a:txBody>
                    <a:bodyPr/>
                    <a:lstStyle/>
                    <a:p>
                      <a:pPr marL="0" indent="0" rtl="0" algn="l" fontAlgn="auto" defTabSz="914400" eaLnBrk="1" latinLnBrk="1" hangingPunct="1" lvl="1">
                        <a:lnSpc>
                          <a:spcPct val="100000"/>
                        </a:lnSpc>
                        <a:spcBef>
                          <a:spcPct val="0"/>
                        </a:spcBef>
                        <a:spcAft>
                          <a:spcPct val="0"/>
                        </a:spcAft>
                        <a:buFontTx/>
                        <a:buNone/>
                      </a:pPr>
                      <a:r>
                        <a:rPr lang="en-US" altLang="ko-KR" sz="900" kern="1200" b="1">
                          <a:solidFill>
                            <a:srgbClr val="4E5263"/>
                          </a:solidFill>
                          <a:latin typeface="맑은 고딕" charset="0"/>
                          <a:ea typeface="+mn-ea"/>
                        </a:rPr>
                        <a:t>Summery.</a:t>
                      </a:r>
                      <a:endParaRPr lang="ko-KR" altLang="en-US" sz="900" kern="1200" b="1">
                        <a:solidFill>
                          <a:srgbClr val="4E5263"/>
                        </a:solidFill>
                        <a:latin typeface="맑은 고딕" charset="0"/>
                        <a:ea typeface="+mn-ea"/>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A6A6A6">
                          <a:alpha val="100000"/>
                        </a:srgbClr>
                      </a:solidFill>
                      <a:prstDash val="solid"/>
                      <a:round/>
                      <a:headEnd type="none" w="med" len="med"/>
                      <a:tailEnd type="none" w="med" len="med"/>
                    </a:lnB>
                    <a:solidFill>
                      <a:schemeClr val="bg1"/>
                    </a:solidFill>
                  </a:tcPr>
                </a:tc>
                <a:tc hMerge="1">
                  <a:txBody>
                    <a:bodyPr/>
                    <a:lstStyle/>
                    <a:p>
                      <a:pPr/>
                      <a:endParaRPr lang="ko-KR" altLang="en-US" kern="1200"/>
                    </a:p>
                  </a:txBody>
                </a:tc>
              </a:tr>
              <a:tr h="979170">
                <a:tc gridSpan="2">
                  <a:txBody>
                    <a:bodyPr/>
                    <a:lstStyle/>
                    <a:p>
                      <a:pPr marL="107950" indent="-107950" rtl="0" algn="just" fontAlgn="auto" defTabSz="914400" eaLnBrk="1" latinLnBrk="1" hangingPunct="1" lvl="1">
                        <a:lnSpc>
                          <a:spcPct val="120000"/>
                        </a:lnSpc>
                        <a:spcBef>
                          <a:spcPct val="0"/>
                        </a:spcBef>
                        <a:spcAft>
                          <a:spcPct val="0"/>
                        </a:spcAft>
                        <a:buFontTx/>
                        <a:buNone/>
                      </a:pPr>
                      <a:r>
                        <a:rPr lang="en-US" altLang="ko-KR" sz="800" kern="1200" b="0">
                          <a:solidFill>
                            <a:schemeClr val="tx1"/>
                          </a:solidFill>
                          <a:latin typeface="맑은 고딕" charset="0"/>
                          <a:ea typeface="+mn-ea"/>
                        </a:rPr>
                        <a:t>사용 테이블</a:t>
                      </a:r>
                      <a:endParaRPr lang="ko-KR" altLang="en-US" sz="800" kern="1200" b="0">
                        <a:solidFill>
                          <a:schemeClr val="tx1"/>
                        </a:solidFill>
                        <a:latin typeface="맑은 고딕" charset="0"/>
                        <a:ea typeface="+mn-ea"/>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rgbClr val="FF0000"/>
                          </a:solidFill>
                          <a:latin typeface="+mn-ea"/>
                          <a:ea typeface="+mn-ea"/>
                        </a:rPr>
                        <a:t>tb_c40_osmain0 - 주요 테이블</a:t>
                      </a:r>
                      <a:endParaRPr lang="ko-KR" altLang="en-US" sz="800" kern="1200" b="0">
                        <a:solidFill>
                          <a:srgbClr val="FF0000"/>
                        </a:solidFill>
                        <a:latin typeface="+mn-ea"/>
                        <a:ea typeface="+mn-ea"/>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pn_m223l010</a:t>
                      </a:r>
                      <a:endParaRPr lang="ko-KR" altLang="en-US" sz="800" kern="1200" b="0">
                        <a:solidFill>
                          <a:schemeClr val="tx1"/>
                        </a:solidFill>
                        <a:latin typeface="맑은 고딕" charset="0"/>
                        <a:ea typeface="맑은 고딕" charset="0"/>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pn_m223d030</a:t>
                      </a:r>
                      <a:endParaRPr lang="ko-KR" altLang="en-US" sz="800" kern="1200" b="0">
                        <a:solidFill>
                          <a:schemeClr val="tx1"/>
                        </a:solidFill>
                        <a:latin typeface="맑은 고딕" charset="0"/>
                        <a:ea typeface="맑은 고딕" charset="0"/>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TB_M60_DELH010</a:t>
                      </a:r>
                      <a:endParaRPr lang="ko-KR" altLang="en-US" sz="800" kern="1200" b="0">
                        <a:solidFill>
                          <a:schemeClr val="tx1"/>
                        </a:solidFill>
                        <a:latin typeface="맑은 고딕" charset="0"/>
                        <a:ea typeface="맑은 고딕" charset="0"/>
                      </a:endParaRPr>
                    </a:p>
                    <a:p>
                      <a:pPr marL="107950" indent="-107950" rtl="0" algn="just" fontAlgn="auto" defTabSz="914400" eaLnBrk="1" latinLnBrk="1" hangingPunct="1" lvl="1">
                        <a:lnSpc>
                          <a:spcPct val="120000"/>
                        </a:lnSpc>
                        <a:spcBef>
                          <a:spcPct val="0"/>
                        </a:spcBef>
                        <a:spcAft>
                          <a:spcPct val="0"/>
                        </a:spcAft>
                        <a:buFontTx/>
                        <a:buNone/>
                      </a:pPr>
                      <a:endParaRPr lang="ko-KR" altLang="en-US" sz="80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A6A6A6">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hMerge="1">
                  <a:txBody>
                    <a:bodyPr/>
                    <a:lstStyle/>
                    <a:p>
                      <a:pPr/>
                      <a:endParaRPr lang="ko-KR" altLang="en-US" kern="1200"/>
                    </a:p>
                  </a:txBody>
                </a:tc>
              </a:tr>
              <a:tr h="248285">
                <a:tc>
                  <a:txBody>
                    <a:bodyPr/>
                    <a:lstStyle/>
                    <a:p>
                      <a:pPr marL="0" indent="0" algn="ctr" latinLnBrk="1" lvl="1">
                        <a:lnSpc>
                          <a:spcPct val="120000"/>
                        </a:lnSpc>
                        <a:buFontTx/>
                        <a:buNone/>
                      </a:pPr>
                      <a:r>
                        <a:rPr lang="en-US" altLang="ko-KR" sz="850" kern="1200" b="0">
                          <a:solidFill>
                            <a:schemeClr val="tx1"/>
                          </a:solidFill>
                          <a:latin typeface="맑은 고딕" charset="0"/>
                          <a:ea typeface="+mn-ea"/>
                        </a:rPr>
                        <a:t>1</a:t>
                      </a:r>
                      <a:endParaRPr lang="ko-KR" altLang="en-US" sz="850" kern="1200" b="0">
                        <a:solidFill>
                          <a:schemeClr val="tx1"/>
                        </a:solidFill>
                        <a:latin typeface="맑은 고딕" charset="0"/>
                        <a:ea typeface="+mn-ea"/>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조회하고</a:t>
                      </a:r>
                      <a:r>
                        <a:rPr lang="ko-KR" altLang="en-US" sz="850" kern="1200" b="0">
                          <a:solidFill>
                            <a:srgbClr val="000000"/>
                          </a:solidFill>
                          <a:latin typeface="맑은 고딕" charset="0"/>
                          <a:ea typeface="+mn-ea"/>
                        </a:rPr>
                        <a:t> </a:t>
                      </a:r>
                      <a:r>
                        <a:rPr lang="ko-KR" altLang="en-US" sz="850" kern="1200" b="0">
                          <a:solidFill>
                            <a:srgbClr val="000000"/>
                          </a:solidFill>
                          <a:latin typeface="맑은 고딕" charset="0"/>
                          <a:ea typeface="맑은 고딕" charset="0"/>
                        </a:rPr>
                        <a:t>싶은</a:t>
                      </a:r>
                      <a:r>
                        <a:rPr lang="ko-KR" altLang="en-US" sz="850" kern="1200" b="0">
                          <a:solidFill>
                            <a:srgbClr val="000000"/>
                          </a:solidFill>
                          <a:latin typeface="맑은 고딕" charset="0"/>
                          <a:ea typeface="+mn-ea"/>
                        </a:rPr>
                        <a:t> </a:t>
                      </a:r>
                      <a:r>
                        <a:rPr lang="ko-KR" altLang="en-US" sz="850" kern="1200" b="0">
                          <a:solidFill>
                            <a:srgbClr val="000000"/>
                          </a:solidFill>
                          <a:latin typeface="맑은 고딕" charset="0"/>
                          <a:ea typeface="맑은 고딕" charset="0"/>
                        </a:rPr>
                        <a:t>조건을</a:t>
                      </a:r>
                      <a:r>
                        <a:rPr lang="ko-KR" altLang="en-US" sz="850" kern="1200" b="0">
                          <a:solidFill>
                            <a:srgbClr val="000000"/>
                          </a:solidFill>
                          <a:latin typeface="맑은 고딕" charset="0"/>
                          <a:ea typeface="+mn-ea"/>
                        </a:rPr>
                        <a:t> </a:t>
                      </a:r>
                      <a:r>
                        <a:rPr lang="ko-KR" altLang="en-US" sz="850" kern="1200" b="0">
                          <a:solidFill>
                            <a:srgbClr val="000000"/>
                          </a:solidFill>
                          <a:latin typeface="맑은 고딕" charset="0"/>
                          <a:ea typeface="맑은 고딕" charset="0"/>
                        </a:rPr>
                        <a:t>입력한</a:t>
                      </a:r>
                      <a:r>
                        <a:rPr lang="ko-KR" altLang="en-US" sz="850" kern="1200" b="0">
                          <a:solidFill>
                            <a:srgbClr val="000000"/>
                          </a:solidFill>
                          <a:latin typeface="맑은 고딕" charset="0"/>
                          <a:ea typeface="+mn-ea"/>
                        </a:rPr>
                        <a:t> </a:t>
                      </a:r>
                      <a:r>
                        <a:rPr lang="ko-KR" altLang="en-US" sz="850" kern="1200" b="0">
                          <a:solidFill>
                            <a:srgbClr val="000000"/>
                          </a:solidFill>
                          <a:latin typeface="맑은 고딕" charset="0"/>
                          <a:ea typeface="맑은 고딕" charset="0"/>
                        </a:rPr>
                        <a:t>후</a:t>
                      </a:r>
                      <a:r>
                        <a:rPr lang="ko-KR" altLang="en-US" sz="850" kern="1200" b="0">
                          <a:solidFill>
                            <a:srgbClr val="000000"/>
                          </a:solidFill>
                          <a:latin typeface="맑은 고딕" charset="0"/>
                          <a:ea typeface="+mn-ea"/>
                        </a:rPr>
                        <a:t> </a:t>
                      </a:r>
                      <a:r>
                        <a:rPr lang="en-US" altLang="ko-KR" sz="850" kern="1200" b="0">
                          <a:solidFill>
                            <a:srgbClr val="000000"/>
                          </a:solidFill>
                          <a:latin typeface="맑은 고딕" charset="0"/>
                          <a:ea typeface="+mn-ea"/>
                        </a:rPr>
                        <a:t>“</a:t>
                      </a:r>
                      <a:r>
                        <a:rPr lang="ko-KR" altLang="en-US" sz="850" kern="1200" b="0">
                          <a:solidFill>
                            <a:srgbClr val="000000"/>
                          </a:solidFill>
                          <a:latin typeface="맑은 고딕" charset="0"/>
                          <a:ea typeface="맑은 고딕" charset="0"/>
                        </a:rPr>
                        <a:t>조회</a:t>
                      </a:r>
                      <a:r>
                        <a:rPr lang="en-US" altLang="ko-KR" sz="850" kern="1200" b="0">
                          <a:solidFill>
                            <a:srgbClr val="000000"/>
                          </a:solidFill>
                          <a:latin typeface="맑은 고딕" charset="0"/>
                          <a:ea typeface="맑은 고딕" charset="0"/>
                        </a:rPr>
                        <a:t>” </a:t>
                      </a:r>
                      <a:r>
                        <a:rPr lang="ko-KR" altLang="en-US" sz="850" kern="1200" b="0">
                          <a:solidFill>
                            <a:srgbClr val="000000"/>
                          </a:solidFill>
                          <a:latin typeface="맑은 고딕" charset="0"/>
                          <a:ea typeface="맑은 고딕" charset="0"/>
                        </a:rPr>
                        <a:t>버튼을 누른다</a:t>
                      </a:r>
                      <a:r>
                        <a:rPr lang="en-US" altLang="ko-KR" sz="850" kern="1200" b="0">
                          <a:solidFill>
                            <a:srgbClr val="000000"/>
                          </a:solidFill>
                          <a:latin typeface="맑은 고딕" charset="0"/>
                          <a:ea typeface="맑은 고딕" charset="0"/>
                        </a:rPr>
                        <a:t>.</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2</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조회하면 해당 조건에 맞는 주문 테이블이 나온다</a:t>
                      </a:r>
                      <a:r>
                        <a:rPr lang="en-US" altLang="ko-KR" sz="850" kern="1200" kumimoji="1">
                          <a:solidFill>
                            <a:schemeClr val="tx1"/>
                          </a:solidFill>
                          <a:latin typeface="맑은 고딕" charset="0"/>
                        </a:rPr>
                        <a:t>.</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3</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en-US" altLang="ko-KR" sz="850" kern="1200" b="0">
                          <a:solidFill>
                            <a:srgbClr val="000000"/>
                          </a:solidFill>
                          <a:latin typeface="맑은 고딕" charset="0"/>
                          <a:ea typeface="맑은 고딕" charset="0"/>
                        </a:rPr>
                        <a:t>OrderNo</a:t>
                      </a:r>
                      <a:r>
                        <a:rPr lang="ko-KR" altLang="en-US" sz="850" kern="1200" b="0">
                          <a:solidFill>
                            <a:srgbClr val="000000"/>
                          </a:solidFill>
                          <a:latin typeface="맑은 고딕" charset="0"/>
                          <a:ea typeface="맑은 고딕" charset="0"/>
                        </a:rPr>
                        <a:t>를 더블클릭하면 아래에 그에 맞는 주문진행정보가 차트로 나온다</a:t>
                      </a:r>
                      <a:r>
                        <a:rPr lang="en-US" altLang="ko-KR" sz="850" kern="1200" b="0">
                          <a:solidFill>
                            <a:srgbClr val="000000"/>
                          </a:solidFill>
                          <a:latin typeface="맑은 고딕" charset="0"/>
                          <a:ea typeface="맑은 고딕" charset="0"/>
                        </a:rPr>
                        <a:t>.</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4</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해당 테이블을 엑셀에 </a:t>
                      </a:r>
                      <a:r>
                        <a:rPr lang="en-US" altLang="ko-KR" sz="850" kern="1200" kumimoji="1">
                          <a:solidFill>
                            <a:schemeClr val="tx1"/>
                          </a:solidFill>
                          <a:latin typeface="맑은 고딕" charset="0"/>
                        </a:rPr>
                        <a:t>export </a:t>
                      </a:r>
                      <a:r>
                        <a:rPr lang="ko-KR" altLang="en-US" sz="850" kern="1200" kumimoji="1">
                          <a:solidFill>
                            <a:schemeClr val="tx1"/>
                          </a:solidFill>
                          <a:latin typeface="맑은 고딕" charset="0"/>
                        </a:rPr>
                        <a:t>할 수 있는 기능이다</a:t>
                      </a:r>
                      <a:r>
                        <a:rPr lang="en-US" altLang="ko-KR" sz="850" kern="1200" kumimoji="1">
                          <a:solidFill>
                            <a:schemeClr val="tx1"/>
                          </a:solidFill>
                          <a:latin typeface="맑은 고딕" charset="0"/>
                        </a:rPr>
                        <a:t>.</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12" name="그림 11">
            <a:extLst>
              <a:ext uri="{FF2B5EF4-FFF2-40B4-BE49-F238E27FC236}">
                <a16:creationId xmlns:a16="http://schemas.microsoft.com/office/drawing/2014/main" id="{8865DE49-4E74-4D60-A577-6D498F19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105" y="476885"/>
            <a:ext cx="4439285" cy="6268085"/>
          </a:xfrm>
          <a:prstGeom prst="rect">
            <a:avLst/>
          </a:prstGeom>
        </p:spPr>
      </p:pic>
      <p:sp>
        <p:nvSpPr>
          <p:cNvPr id="3" name="직사각형 2">
            <a:extLst>
              <a:ext uri="{FF2B5EF4-FFF2-40B4-BE49-F238E27FC236}">
                <a16:creationId xmlns:a16="http://schemas.microsoft.com/office/drawing/2014/main" id="{86434754-7D2A-4B18-87D5-8C9CE1B0F5D0}"/>
              </a:ext>
            </a:extLst>
          </p:cNvPr>
          <p:cNvSpPr/>
          <p:nvPr/>
        </p:nvSpPr>
        <p:spPr>
          <a:xfrm>
            <a:off x="3989705" y="5881370"/>
            <a:ext cx="675005" cy="15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effectLst>
                  <a:outerShdw blurRad="38100" dist="38100" dir="2700000" algn="tl">
                    <a:srgbClr val="000000">
                      <a:alpha val="43137"/>
                    </a:srgbClr>
                  </a:outerShdw>
                </a:effectLst>
              </a:rPr>
              <a:t>주문접수</a:t>
            </a:r>
          </a:p>
        </p:txBody>
      </p:sp>
      <p:sp>
        <p:nvSpPr>
          <p:cNvPr id="2" name="타원 1">
            <a:extLst>
              <a:ext uri="{FF2B5EF4-FFF2-40B4-BE49-F238E27FC236}">
                <a16:creationId xmlns:a16="http://schemas.microsoft.com/office/drawing/2014/main" id="{BD1BAEC0-0063-46BA-A97A-8A08D8F6A405}"/>
              </a:ext>
            </a:extLst>
          </p:cNvPr>
          <p:cNvSpPr/>
          <p:nvPr/>
        </p:nvSpPr>
        <p:spPr>
          <a:xfrm>
            <a:off x="3329305" y="834390"/>
            <a:ext cx="337185" cy="3638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t>1</a:t>
            </a:r>
            <a:endParaRPr lang="ko-KR" altLang="en-US" sz="2000" b="1" dirty="0"/>
          </a:p>
        </p:txBody>
      </p:sp>
      <p:sp>
        <p:nvSpPr>
          <p:cNvPr id="9" name="타원 8">
            <a:extLst>
              <a:ext uri="{FF2B5EF4-FFF2-40B4-BE49-F238E27FC236}">
                <a16:creationId xmlns:a16="http://schemas.microsoft.com/office/drawing/2014/main" id="{520C4365-1286-4F39-9752-D07BA2D5E98C}"/>
              </a:ext>
            </a:extLst>
          </p:cNvPr>
          <p:cNvSpPr/>
          <p:nvPr/>
        </p:nvSpPr>
        <p:spPr>
          <a:xfrm>
            <a:off x="4371340" y="2790825"/>
            <a:ext cx="337185" cy="3638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t>2</a:t>
            </a:r>
            <a:endParaRPr lang="ko-KR" altLang="en-US" sz="2000" b="1" dirty="0"/>
          </a:p>
        </p:txBody>
      </p:sp>
      <p:sp>
        <p:nvSpPr>
          <p:cNvPr id="10" name="타원 9">
            <a:extLst>
              <a:ext uri="{FF2B5EF4-FFF2-40B4-BE49-F238E27FC236}">
                <a16:creationId xmlns:a16="http://schemas.microsoft.com/office/drawing/2014/main" id="{88DBF513-D40E-4FAE-855A-E94C2EF93422}"/>
              </a:ext>
            </a:extLst>
          </p:cNvPr>
          <p:cNvSpPr/>
          <p:nvPr/>
        </p:nvSpPr>
        <p:spPr>
          <a:xfrm>
            <a:off x="4401820" y="4023360"/>
            <a:ext cx="337185" cy="3638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t>3</a:t>
            </a:r>
            <a:endParaRPr lang="ko-KR" altLang="en-US" sz="2000" b="1" dirty="0"/>
          </a:p>
        </p:txBody>
      </p:sp>
      <p:sp>
        <p:nvSpPr>
          <p:cNvPr id="11" name="타원 10">
            <a:extLst>
              <a:ext uri="{FF2B5EF4-FFF2-40B4-BE49-F238E27FC236}">
                <a16:creationId xmlns:a16="http://schemas.microsoft.com/office/drawing/2014/main" id="{ED57ADE8-D518-4942-B978-65C5F4B721F7}"/>
              </a:ext>
            </a:extLst>
          </p:cNvPr>
          <p:cNvSpPr/>
          <p:nvPr/>
        </p:nvSpPr>
        <p:spPr>
          <a:xfrm>
            <a:off x="6720205" y="1899920"/>
            <a:ext cx="337185" cy="3638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t>4</a:t>
            </a:r>
            <a:endParaRPr lang="ko-KR" altLang="en-US" sz="2000" b="1" dirty="0"/>
          </a:p>
        </p:txBody>
      </p:sp>
    </p:spTree>
    <p:extLst>
      <p:ext uri="{BB962C8B-B14F-4D97-AF65-F5344CB8AC3E}">
        <p14:creationId xmlns:p14="http://schemas.microsoft.com/office/powerpoint/2010/main" val="1996589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주문상세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r>
              <a:rPr lang="ko-KR" altLang="en-US" dirty="0"/>
              <a:t>주문상세</a:t>
            </a:r>
          </a:p>
        </p:txBody>
      </p:sp>
      <p:graphicFrame>
        <p:nvGraphicFramePr>
          <p:cNvPr id="7" name="표 6"/>
          <p:cNvGraphicFramePr>
            <a:graphicFrameLocks noGrp="1"/>
          </p:cNvGraphicFramePr>
          <p:nvPr/>
        </p:nvGraphicFramePr>
        <p:xfrm>
          <a:off x="8688070" y="481965"/>
          <a:ext cx="3384550" cy="2125980"/>
        </p:xfrm>
        <a:graphic>
          <a:graphicData uri="http://schemas.openxmlformats.org/drawingml/2006/table">
            <a:tbl>
              <a:tblPr firstRow="1" bandRow="1">
                <a:tableStyleId>{5C22544A-7EE6-4342-B048-85BDC9FD1C3A}</a:tableStyleId>
              </a:tblPr>
              <a:tblGrid>
                <a:gridCol w="403225"/>
                <a:gridCol w="2981325"/>
              </a:tblGrid>
              <a:tr h="254000">
                <a:tc gridSpan="2">
                  <a:txBody>
                    <a:bodyPr/>
                    <a:lstStyle/>
                    <a:p>
                      <a:pPr marL="0" indent="0" rtl="0" algn="l" fontAlgn="auto" defTabSz="914400" eaLnBrk="1" latinLnBrk="1" hangingPunct="1" lvl="1">
                        <a:lnSpc>
                          <a:spcPct val="100000"/>
                        </a:lnSpc>
                        <a:spcBef>
                          <a:spcPct val="0"/>
                        </a:spcBef>
                        <a:spcAft>
                          <a:spcPct val="0"/>
                        </a:spcAft>
                        <a:buFontTx/>
                        <a:buNone/>
                      </a:pPr>
                      <a:r>
                        <a:rPr lang="en-US" altLang="ko-KR" sz="900" kern="1200" b="1">
                          <a:solidFill>
                            <a:srgbClr val="4E5263"/>
                          </a:solidFill>
                          <a:latin typeface="맑은 고딕" charset="0"/>
                          <a:ea typeface="맑은 고딕" charset="0"/>
                        </a:rPr>
                        <a:t>Summery.</a:t>
                      </a:r>
                      <a:endParaRPr lang="ko-KR" altLang="en-US" sz="900" kern="1200" b="1">
                        <a:solidFill>
                          <a:srgbClr val="4E5263"/>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A6A6A6">
                          <a:alpha val="100000"/>
                        </a:srgbClr>
                      </a:solidFill>
                      <a:prstDash val="solid"/>
                      <a:round/>
                      <a:headEnd type="none" w="med" len="med"/>
                      <a:tailEnd type="none" w="med" len="med"/>
                    </a:lnB>
                    <a:solidFill>
                      <a:schemeClr val="bg1"/>
                    </a:solidFill>
                  </a:tcPr>
                </a:tc>
                <a:tc hMerge="1">
                  <a:txBody>
                    <a:bodyPr/>
                    <a:lstStyle/>
                    <a:p>
                      <a:pPr/>
                      <a:endParaRPr lang="ko-KR" altLang="en-US" kern="1200"/>
                    </a:p>
                  </a:txBody>
                </a:tc>
              </a:tr>
              <a:tr h="1127125">
                <a:tc gridSpan="2">
                  <a:txBody>
                    <a:bodyPr/>
                    <a:lstStyle/>
                    <a:p>
                      <a:pPr marL="107950" indent="-107950" rtl="0" algn="just" fontAlgn="auto" defTabSz="914400" eaLnBrk="1" latinLnBrk="1" hangingPunct="1" lvl="1">
                        <a:lnSpc>
                          <a:spcPct val="120000"/>
                        </a:lnSpc>
                        <a:spcBef>
                          <a:spcPct val="0"/>
                        </a:spcBef>
                        <a:spcAft>
                          <a:spcPct val="0"/>
                        </a:spcAft>
                        <a:buFont typeface="Arial"/>
                        <a:buChar char="•"/>
                      </a:pPr>
                      <a:r>
                        <a:rPr lang="en-US" altLang="ko-KR" sz="800" kern="1200" b="0">
                          <a:solidFill>
                            <a:schemeClr val="tx1"/>
                          </a:solidFill>
                          <a:latin typeface="맑은 고딕" charset="0"/>
                          <a:ea typeface="+mn-ea"/>
                        </a:rPr>
                        <a:t>사용 테이블</a:t>
                      </a:r>
                      <a:endParaRPr lang="ko-KR" altLang="en-US" sz="800" kern="1200" b="0">
                        <a:solidFill>
                          <a:schemeClr val="tx1"/>
                        </a:solidFill>
                        <a:latin typeface="맑은 고딕" charset="0"/>
                        <a:ea typeface="+mn-ea"/>
                      </a:endParaRPr>
                    </a:p>
                    <a:p>
                      <a:pPr marL="565150" indent="-10795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rgbClr val="FF0000"/>
                          </a:solidFill>
                          <a:latin typeface="+mn-ea"/>
                          <a:ea typeface="+mn-ea"/>
                        </a:rPr>
                        <a:t>tb_c40_osmain0 - 주요 테이블</a:t>
                      </a:r>
                      <a:endParaRPr lang="ko-KR" altLang="en-US" sz="800" kern="1200" b="0">
                        <a:solidFill>
                          <a:srgbClr val="FF0000"/>
                        </a:solidFill>
                        <a:latin typeface="+mn-ea"/>
                        <a:ea typeface="+mn-ea"/>
                      </a:endParaRPr>
                    </a:p>
                    <a:p>
                      <a:pPr marL="565150" indent="-10795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pn_m223l010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mn-ea"/>
                          <a:ea typeface="+mn-ea"/>
                        </a:rPr>
                        <a:t>pn_m223d030</a:t>
                      </a:r>
                      <a:endParaRPr lang="ko-KR" altLang="en-US" sz="800" kern="1200" b="0">
                        <a:solidFill>
                          <a:schemeClr val="tx1"/>
                        </a:solidFill>
                        <a:latin typeface="+mn-ea"/>
                        <a:ea typeface="+mn-ea"/>
                      </a:endParaRPr>
                    </a:p>
                    <a:p>
                      <a:pPr marL="107950" indent="-107950" rtl="0" algn="just" fontAlgn="auto" defTabSz="914400" eaLnBrk="1" latinLnBrk="1" hangingPunct="1" lvl="1">
                        <a:lnSpc>
                          <a:spcPct val="120000"/>
                        </a:lnSpc>
                        <a:spcBef>
                          <a:spcPct val="0"/>
                        </a:spcBef>
                        <a:spcAft>
                          <a:spcPct val="0"/>
                        </a:spcAft>
                        <a:buClr>
                          <a:srgbClr val="00B0F0"/>
                        </a:buClr>
                        <a:buFont typeface="Wingdings"/>
                        <a:buChar char="ü"/>
                      </a:pPr>
                      <a:endParaRPr lang="ko-KR" altLang="en-US" sz="800" kern="1200" b="0">
                        <a:solidFill>
                          <a:srgbClr val="0611F2"/>
                        </a:solidFill>
                        <a:latin typeface="+mn-ea"/>
                        <a:ea typeface="+mn-ea"/>
                      </a:endParaRPr>
                    </a:p>
                    <a:p>
                      <a:pPr marL="254000" indent="-254000" rtl="0" algn="just" fontAlgn="auto" defTabSz="914400" eaLnBrk="1" latinLnBrk="1" hangingPunct="1" lvl="1">
                        <a:lnSpc>
                          <a:spcPct val="120000"/>
                        </a:lnSpc>
                        <a:spcBef>
                          <a:spcPct val="0"/>
                        </a:spcBef>
                        <a:spcAft>
                          <a:spcPct val="0"/>
                        </a:spcAft>
                        <a:buFont typeface="Wingdings"/>
                        <a:buChar char="v"/>
                      </a:pPr>
                      <a:r>
                        <a:rPr lang="en-US" altLang="ko-KR" sz="800" kern="1200" b="0">
                          <a:solidFill>
                            <a:srgbClr val="0611F2"/>
                          </a:solidFill>
                          <a:latin typeface="+mn-ea"/>
                          <a:ea typeface="+mn-ea"/>
                        </a:rPr>
                        <a:t>저번 주 금요일에 새로 받은 화면 내용 적용 예정</a:t>
                      </a:r>
                      <a:endParaRPr lang="ko-KR" altLang="en-US" sz="800" kern="1200" b="0">
                        <a:solidFill>
                          <a:srgbClr val="0611F2"/>
                        </a:solidFill>
                        <a:latin typeface="+mn-ea"/>
                        <a:ea typeface="+mn-ea"/>
                      </a:endParaRPr>
                    </a:p>
                    <a:p>
                      <a:pPr marL="107950" indent="-107950" rtl="0" algn="just" fontAlgn="auto" defTabSz="914400" eaLnBrk="1" latinLnBrk="1" hangingPunct="1" lvl="1">
                        <a:lnSpc>
                          <a:spcPct val="120000"/>
                        </a:lnSpc>
                        <a:spcBef>
                          <a:spcPct val="0"/>
                        </a:spcBef>
                        <a:spcAft>
                          <a:spcPct val="0"/>
                        </a:spcAft>
                        <a:buClr>
                          <a:srgbClr val="00B0F0"/>
                        </a:buClr>
                        <a:buFont typeface="Wingdings"/>
                        <a:buChar char="ü"/>
                      </a:pPr>
                      <a:endParaRPr lang="ko-KR" altLang="en-US" sz="80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A6A6A6">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hMerge="1">
                  <a:txBody>
                    <a:bodyPr/>
                    <a:lstStyle/>
                    <a:p>
                      <a:pPr/>
                      <a:endParaRPr lang="ko-KR" altLang="en-US" kern="1200"/>
                    </a:p>
                  </a:txBody>
                </a:tc>
              </a:tr>
              <a:tr h="248285">
                <a:tc>
                  <a:txBody>
                    <a:bodyPr/>
                    <a:lstStyle/>
                    <a:p>
                      <a:pPr marL="0" indent="0" algn="ctr" latinLnBrk="1" lvl="1">
                        <a:lnSpc>
                          <a:spcPct val="120000"/>
                        </a:lnSpc>
                        <a:buFontTx/>
                        <a:buNone/>
                      </a:pPr>
                      <a:r>
                        <a:rPr lang="en-US" altLang="ko-KR" sz="850" kern="1200" b="0">
                          <a:solidFill>
                            <a:schemeClr val="tx1"/>
                          </a:solidFill>
                          <a:latin typeface="맑은 고딕" charset="0"/>
                          <a:ea typeface="맑은 고딕" charset="0"/>
                        </a:rPr>
                        <a:t>1</a:t>
                      </a:r>
                      <a:endParaRPr lang="ko-KR" altLang="en-US" sz="85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주문사항에 대한 테이블</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2</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기한일에 대한 정보</a:t>
                      </a:r>
                      <a:r>
                        <a:rPr lang="en-US" altLang="ko-KR" sz="850" kern="1200" kumimoji="1">
                          <a:solidFill>
                            <a:schemeClr val="tx1"/>
                          </a:solidFill>
                          <a:latin typeface="맑은 고딕" charset="0"/>
                        </a:rPr>
                        <a:t>(</a:t>
                      </a:r>
                      <a:r>
                        <a:rPr lang="ko-KR" altLang="en-US" sz="850" kern="1200" kumimoji="1">
                          <a:solidFill>
                            <a:schemeClr val="tx1"/>
                          </a:solidFill>
                          <a:latin typeface="맑은 고딕" charset="0"/>
                        </a:rPr>
                        <a:t>차트</a:t>
                      </a:r>
                      <a:r>
                        <a:rPr lang="en-US" altLang="ko-KR" sz="850" kern="1200" kumimoji="1">
                          <a:solidFill>
                            <a:schemeClr val="tx1"/>
                          </a:solidFill>
                          <a:latin typeface="맑은 고딕" charset="0"/>
                        </a:rPr>
                        <a:t>)</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3</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성분에 대한 테이블</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r>
              <a:rPr lang="en-US" altLang="ko-KR" sz="900" dirty="0"/>
              <a:t>3</a:t>
            </a:r>
            <a:endParaRPr lang="ko-KR" altLang="en-US" sz="900" dirty="0"/>
          </a:p>
        </p:txBody>
      </p:sp>
      <p:pic>
        <p:nvPicPr>
          <p:cNvPr id="12" name="그림 11">
            <a:extLst>
              <a:ext uri="{FF2B5EF4-FFF2-40B4-BE49-F238E27FC236}">
                <a16:creationId xmlns:a16="http://schemas.microsoft.com/office/drawing/2014/main" id="{0EC8CF2D-4D2E-4B57-9A3C-6C2F9E0F0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590" y="570230"/>
            <a:ext cx="4189730" cy="5915025"/>
          </a:xfrm>
          <a:prstGeom prst="rect">
            <a:avLst/>
          </a:prstGeom>
          <a:noFill/>
        </p:spPr>
      </p:pic>
      <p:sp>
        <p:nvSpPr>
          <p:cNvPr id="2" name="타원 1">
            <a:extLst>
              <a:ext uri="{FF2B5EF4-FFF2-40B4-BE49-F238E27FC236}">
                <a16:creationId xmlns:a16="http://schemas.microsoft.com/office/drawing/2014/main" id="{BD1BAEC0-0063-46BA-A97A-8A08D8F6A405}"/>
              </a:ext>
            </a:extLst>
          </p:cNvPr>
          <p:cNvSpPr/>
          <p:nvPr/>
        </p:nvSpPr>
        <p:spPr>
          <a:xfrm>
            <a:off x="2981325" y="1623060"/>
            <a:ext cx="337185" cy="3638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t>1</a:t>
            </a:r>
            <a:endParaRPr lang="ko-KR" altLang="en-US" sz="2000" b="1" dirty="0"/>
          </a:p>
        </p:txBody>
      </p:sp>
      <p:sp>
        <p:nvSpPr>
          <p:cNvPr id="9" name="타원 8">
            <a:extLst>
              <a:ext uri="{FF2B5EF4-FFF2-40B4-BE49-F238E27FC236}">
                <a16:creationId xmlns:a16="http://schemas.microsoft.com/office/drawing/2014/main" id="{520C4365-1286-4F39-9752-D07BA2D5E98C}"/>
              </a:ext>
            </a:extLst>
          </p:cNvPr>
          <p:cNvSpPr/>
          <p:nvPr/>
        </p:nvSpPr>
        <p:spPr>
          <a:xfrm>
            <a:off x="2981325" y="1986915"/>
            <a:ext cx="337185" cy="3638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t>2</a:t>
            </a:r>
            <a:endParaRPr lang="ko-KR" altLang="en-US" sz="2000" b="1" dirty="0"/>
          </a:p>
        </p:txBody>
      </p:sp>
      <p:sp>
        <p:nvSpPr>
          <p:cNvPr id="10" name="타원 9">
            <a:extLst>
              <a:ext uri="{FF2B5EF4-FFF2-40B4-BE49-F238E27FC236}">
                <a16:creationId xmlns:a16="http://schemas.microsoft.com/office/drawing/2014/main" id="{88DBF513-D40E-4FAE-855A-E94C2EF93422}"/>
              </a:ext>
            </a:extLst>
          </p:cNvPr>
          <p:cNvSpPr/>
          <p:nvPr/>
        </p:nvSpPr>
        <p:spPr>
          <a:xfrm>
            <a:off x="2981325" y="2318385"/>
            <a:ext cx="337185" cy="3638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t>3</a:t>
            </a:r>
            <a:endParaRPr lang="ko-KR" altLang="en-US" sz="2000" b="1" dirty="0"/>
          </a:p>
        </p:txBody>
      </p:sp>
    </p:spTree>
    <p:extLst>
      <p:ext uri="{BB962C8B-B14F-4D97-AF65-F5344CB8AC3E}">
        <p14:creationId xmlns:p14="http://schemas.microsoft.com/office/powerpoint/2010/main" val="4228192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16" name="그림 2"/>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639445" y="623570"/>
            <a:ext cx="4384675" cy="6181725"/>
          </a:xfrm>
          <a:prstGeom prst="rect">
            <a:avLst/>
          </a:prstGeom>
          <a:noFill/>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720" cy="222250"/>
          </a:xfrm>
        </p:spPr>
        <p:txBody>
          <a:bodyPr vert="horz" wrap="square" lIns="91440" tIns="45720" rIns="91440" bIns="45720" numCol="1" anchor="ctr">
            <a:noAutofit/>
          </a:bodyPr>
          <a:lstStyle/>
          <a:p>
            <a:pPr marL="0" indent="0" latinLnBrk="0">
              <a:buFontTx/>
              <a:buNone/>
            </a:pPr>
            <a:r>
              <a:rPr lang="ko-KR" altLang="en-US"/>
              <a:t>구입재 정보 창성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30575" cy="222250"/>
          </a:xfrm>
        </p:spPr>
        <p:txBody>
          <a:bodyPr vert="horz" wrap="square" lIns="91440" tIns="45720" rIns="91440" bIns="45720" numCol="1" anchor="ctr">
            <a:noAutofit/>
          </a:bodyPr>
          <a:lstStyle/>
          <a:p>
            <a:pPr marL="0" indent="0" latinLnBrk="0">
              <a:buFontTx/>
              <a:buNone/>
            </a:pPr>
            <a:r>
              <a:rPr lang="ko-KR" altLang="en-US"/>
              <a:t>구입재 창성</a:t>
            </a:r>
          </a:p>
        </p:txBody>
      </p:sp>
      <p:graphicFrame>
        <p:nvGraphicFramePr>
          <p:cNvPr id="7" name="표 6"/>
          <p:cNvGraphicFramePr>
            <a:graphicFrameLocks noGrp="1"/>
          </p:cNvGraphicFramePr>
          <p:nvPr/>
        </p:nvGraphicFramePr>
        <p:xfrm>
          <a:off x="8688070" y="476885"/>
          <a:ext cx="3384550" cy="3782060"/>
        </p:xfrm>
        <a:graphic>
          <a:graphicData uri="http://schemas.openxmlformats.org/drawingml/2006/table">
            <a:tbl>
              <a:tblPr firstRow="1" bandRow="1">
                <a:tableStyleId>{5C22544A-7EE6-4342-B048-85BDC9FD1C3A}</a:tableStyleId>
              </a:tblPr>
              <a:tblGrid>
                <a:gridCol w="403225"/>
                <a:gridCol w="2981325"/>
              </a:tblGrid>
              <a:tr h="229870">
                <a:tc gridSpan="2">
                  <a:txBody>
                    <a:bodyPr/>
                    <a:lstStyle/>
                    <a:p>
                      <a:pPr marL="0" indent="0" rtl="0" algn="l" fontAlgn="auto" defTabSz="914400" eaLnBrk="1" latinLnBrk="1" hangingPunct="1" lvl="1">
                        <a:lnSpc>
                          <a:spcPct val="100000"/>
                        </a:lnSpc>
                        <a:spcBef>
                          <a:spcPct val="0"/>
                        </a:spcBef>
                        <a:spcAft>
                          <a:spcPct val="0"/>
                        </a:spcAft>
                        <a:buFontTx/>
                        <a:buNone/>
                      </a:pPr>
                      <a:r>
                        <a:rPr lang="en-US" altLang="ko-KR" sz="900" kern="1200" b="1">
                          <a:solidFill>
                            <a:srgbClr val="4E5263"/>
                          </a:solidFill>
                          <a:latin typeface="맑은 고딕" charset="0"/>
                          <a:ea typeface="맑은 고딕" charset="0"/>
                        </a:rPr>
                        <a:t>Summery.</a:t>
                      </a:r>
                      <a:endParaRPr lang="ko-KR" altLang="en-US" sz="900" kern="1200" b="1">
                        <a:solidFill>
                          <a:srgbClr val="4E5263"/>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A6A6A6">
                          <a:alpha val="100000"/>
                        </a:srgbClr>
                      </a:solidFill>
                      <a:prstDash val="solid"/>
                      <a:round/>
                      <a:headEnd type="none" w="med" len="med"/>
                      <a:tailEnd type="none" w="med" len="med"/>
                    </a:lnB>
                    <a:solidFill>
                      <a:schemeClr val="bg1"/>
                    </a:solidFill>
                  </a:tcPr>
                </a:tc>
                <a:tc hMerge="1">
                  <a:txBody>
                    <a:bodyPr/>
                    <a:lstStyle/>
                    <a:p>
                      <a:pPr/>
                      <a:endParaRPr lang="ko-KR" altLang="en-US" kern="1200"/>
                    </a:p>
                  </a:txBody>
                </a:tc>
              </a:tr>
              <a:tr h="1435100">
                <a:tc gridSpan="2">
                  <a:txBody>
                    <a:bodyPr/>
                    <a:lstStyle/>
                    <a:p>
                      <a:pPr marL="107950" indent="-107950" rtl="0" algn="just" fontAlgn="auto" defTabSz="914400" eaLnBrk="1" latinLnBrk="1" hangingPunct="1" lvl="1">
                        <a:lnSpc>
                          <a:spcPct val="120000"/>
                        </a:lnSpc>
                        <a:spcBef>
                          <a:spcPct val="0"/>
                        </a:spcBef>
                        <a:spcAft>
                          <a:spcPct val="0"/>
                        </a:spcAft>
                        <a:buFont typeface="Arial"/>
                        <a:buChar char="•"/>
                      </a:pPr>
                      <a:r>
                        <a:rPr lang="en-US" altLang="ko-KR" sz="800" kern="1200" b="0">
                          <a:solidFill>
                            <a:schemeClr val="tx1"/>
                          </a:solidFill>
                          <a:latin typeface="맑은 고딕" charset="0"/>
                          <a:ea typeface="맑은 고딕" charset="0"/>
                        </a:rPr>
                        <a:t>사용 테이블</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rgbClr val="FF0000"/>
                          </a:solidFill>
                          <a:latin typeface="맑은 고딕" charset="0"/>
                          <a:ea typeface="맑은 고딕" charset="0"/>
                        </a:rPr>
                        <a:t>pn_m223d030 - 주요 테이블</a:t>
                      </a:r>
                      <a:endParaRPr lang="ko-KR" altLang="en-US" sz="800" kern="1200" b="0">
                        <a:solidFill>
                          <a:srgbClr val="FF0000"/>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tb_c40_osmain0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tb_c40_osmtrl0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pn_m223d010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pn_m223l010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pn_m223h010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tb_m60_delh010</a:t>
                      </a:r>
                      <a:endParaRPr lang="ko-KR" altLang="en-US" sz="800" kern="1200" b="0">
                        <a:solidFill>
                          <a:schemeClr val="tx1"/>
                        </a:solidFill>
                        <a:latin typeface="맑은 고딕" charset="0"/>
                        <a:ea typeface="맑은 고딕" charset="0"/>
                      </a:endParaRPr>
                    </a:p>
                    <a:p>
                      <a:pPr marL="107950" indent="-107950" rtl="0" algn="just" fontAlgn="auto" defTabSz="914400" eaLnBrk="1" latinLnBrk="1" hangingPunct="1" lvl="1">
                        <a:lnSpc>
                          <a:spcPct val="120000"/>
                        </a:lnSpc>
                        <a:spcBef>
                          <a:spcPct val="0"/>
                        </a:spcBef>
                        <a:spcAft>
                          <a:spcPct val="0"/>
                        </a:spcAft>
                        <a:buFont typeface="Arial"/>
                        <a:buChar char="•"/>
                      </a:pPr>
                      <a:endParaRPr lang="ko-KR" altLang="en-US" sz="80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A6A6A6">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hMerge="1">
                  <a:txBody>
                    <a:bodyPr/>
                    <a:lstStyle/>
                    <a:p>
                      <a:pPr/>
                      <a:endParaRPr lang="ko-KR" altLang="en-US" kern="1200"/>
                    </a:p>
                  </a:txBody>
                </a:tc>
              </a:tr>
              <a:tr h="248285">
                <a:tc>
                  <a:txBody>
                    <a:bodyPr/>
                    <a:lstStyle/>
                    <a:p>
                      <a:pPr marL="0" indent="0" algn="ctr" latinLnBrk="1" lvl="1">
                        <a:lnSpc>
                          <a:spcPct val="120000"/>
                        </a:lnSpc>
                        <a:buFontTx/>
                        <a:buNone/>
                      </a:pPr>
                      <a:r>
                        <a:rPr lang="ko-KR" altLang="en-US" sz="850" kern="1200" b="0">
                          <a:solidFill>
                            <a:schemeClr val="tx1"/>
                          </a:solidFill>
                          <a:latin typeface="맑은 고딕" charset="0"/>
                          <a:ea typeface="맑은 고딕" charset="0"/>
                        </a:rPr>
                        <a:t>1</a:t>
                      </a:r>
                      <a:endParaRPr lang="ko-KR" altLang="en-US" sz="85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구입 소재 예정 정보 및 전송 대상 조회를 위한 조건</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2</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1번의 조건을 입력 후 조회 버튼 클릭시, 구입 예정 혹은 전송대상 소재 정보를 조회</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3</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2번 이후 구입재 기본 정보 및 성분 관련 데이터 입력</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4</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엑셀 스프레드시트 기능을 이용하여 Copy &amp; Paste로 구입재 관련 데이터 입력</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5</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등록 버튼 클릭 시 DB에 구입재 테이블에 데이터 저장 ( 재료 조치 화면에는 데이터 표시 X)</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6</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전송 버튼 클릭 시 데이터 변경 (공정이 진행됨을 의미) 이후 재료 조치 화면에 데이터 표시</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r>
              <a:rPr lang="en-US" altLang="ko-KR" sz="900" dirty="0"/>
              <a:t>4</a:t>
            </a:r>
            <a:endParaRPr lang="ko-KR" altLang="en-US" sz="900" dirty="0"/>
          </a:p>
        </p:txBody>
      </p:sp>
      <p:sp>
        <p:nvSpPr>
          <p:cNvPr id="10" name="도형 2"/>
          <p:cNvSpPr>
            <a:spLocks/>
          </p:cNvSpPr>
          <p:nvPr/>
        </p:nvSpPr>
        <p:spPr>
          <a:xfrm>
            <a:off x="1319530" y="1069340"/>
            <a:ext cx="272415" cy="241935"/>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1</a:t>
            </a:r>
            <a:endParaRPr lang="ko-KR" altLang="en-US" sz="1800" b="1">
              <a:solidFill>
                <a:schemeClr val="bg1"/>
              </a:solidFill>
              <a:latin typeface="맑은 고딕" charset="0"/>
              <a:ea typeface="맑은 고딕" charset="0"/>
            </a:endParaRPr>
          </a:p>
        </p:txBody>
      </p:sp>
      <p:sp>
        <p:nvSpPr>
          <p:cNvPr id="11" name="도형 4"/>
          <p:cNvSpPr>
            <a:spLocks/>
          </p:cNvSpPr>
          <p:nvPr/>
        </p:nvSpPr>
        <p:spPr>
          <a:xfrm>
            <a:off x="3939540" y="996315"/>
            <a:ext cx="271780" cy="241300"/>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2</a:t>
            </a:r>
            <a:endParaRPr lang="ko-KR" altLang="en-US" sz="1800" b="1">
              <a:solidFill>
                <a:schemeClr val="bg1"/>
              </a:solidFill>
              <a:latin typeface="맑은 고딕" charset="0"/>
              <a:ea typeface="맑은 고딕" charset="0"/>
            </a:endParaRPr>
          </a:p>
        </p:txBody>
      </p:sp>
      <p:sp>
        <p:nvSpPr>
          <p:cNvPr id="12" name="도형 5"/>
          <p:cNvSpPr>
            <a:spLocks/>
          </p:cNvSpPr>
          <p:nvPr/>
        </p:nvSpPr>
        <p:spPr>
          <a:xfrm>
            <a:off x="1318260" y="1548130"/>
            <a:ext cx="271780" cy="252095"/>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3</a:t>
            </a:r>
            <a:endParaRPr lang="ko-KR" altLang="en-US" sz="1800" b="1">
              <a:solidFill>
                <a:schemeClr val="bg1"/>
              </a:solidFill>
              <a:latin typeface="맑은 고딕" charset="0"/>
              <a:ea typeface="맑은 고딕" charset="0"/>
            </a:endParaRPr>
          </a:p>
        </p:txBody>
      </p:sp>
      <p:sp>
        <p:nvSpPr>
          <p:cNvPr id="13" name="도형 6"/>
          <p:cNvSpPr>
            <a:spLocks/>
          </p:cNvSpPr>
          <p:nvPr/>
        </p:nvSpPr>
        <p:spPr>
          <a:xfrm>
            <a:off x="3938270" y="2424430"/>
            <a:ext cx="272415" cy="252730"/>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4</a:t>
            </a:r>
            <a:endParaRPr lang="ko-KR" altLang="en-US" sz="1800" b="1">
              <a:solidFill>
                <a:schemeClr val="bg1"/>
              </a:solidFill>
              <a:latin typeface="맑은 고딕" charset="0"/>
              <a:ea typeface="맑은 고딕" charset="0"/>
            </a:endParaRPr>
          </a:p>
        </p:txBody>
      </p:sp>
      <p:sp>
        <p:nvSpPr>
          <p:cNvPr id="14" name="도형 7"/>
          <p:cNvSpPr>
            <a:spLocks/>
          </p:cNvSpPr>
          <p:nvPr/>
        </p:nvSpPr>
        <p:spPr>
          <a:xfrm>
            <a:off x="2889250" y="4448175"/>
            <a:ext cx="272415" cy="252730"/>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5</a:t>
            </a:r>
            <a:endParaRPr lang="ko-KR" altLang="en-US" sz="1800" b="1">
              <a:solidFill>
                <a:schemeClr val="bg1"/>
              </a:solidFill>
              <a:latin typeface="맑은 고딕" charset="0"/>
              <a:ea typeface="맑은 고딕" charset="0"/>
            </a:endParaRPr>
          </a:p>
        </p:txBody>
      </p:sp>
      <p:sp>
        <p:nvSpPr>
          <p:cNvPr id="15" name="도형 8"/>
          <p:cNvSpPr>
            <a:spLocks/>
          </p:cNvSpPr>
          <p:nvPr/>
        </p:nvSpPr>
        <p:spPr>
          <a:xfrm>
            <a:off x="4822825" y="4448175"/>
            <a:ext cx="272415" cy="252730"/>
          </a:xfrm>
          <a:prstGeom prst="ellipse">
            <a:avLst/>
          </a:prstGeom>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rtl="0" eaLnBrk="1" latinLnBrk="0" hangingPunct="1">
              <a:buFontTx/>
              <a:buNone/>
            </a:pPr>
            <a:r>
              <a:rPr sz="1800" b="1">
                <a:solidFill>
                  <a:schemeClr val="bg1"/>
                </a:solidFill>
                <a:latin typeface="맑은 고딕" charset="0"/>
                <a:ea typeface="맑은 고딕" charset="0"/>
              </a:rPr>
              <a:t>6</a:t>
            </a:r>
            <a:endParaRPr lang="ko-KR" altLang="en-US" sz="1800" b="1">
              <a:solidFill>
                <a:schemeClr val="bg1"/>
              </a:solidFill>
              <a:latin typeface="맑은 고딕" charset="0"/>
              <a:ea typeface="맑은 고딕" charset="0"/>
            </a:endParaRPr>
          </a:p>
        </p:txBody>
      </p:sp>
    </p:spTree>
    <p:extLst>
      <p:ext uri="{BB962C8B-B14F-4D97-AF65-F5344CB8AC3E}">
        <p14:creationId xmlns:p14="http://schemas.microsoft.com/office/powerpoint/2010/main" val="2976082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재료조치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r>
              <a:rPr lang="ko-KR" altLang="en-US" dirty="0" err="1"/>
              <a:t>재료조치</a:t>
            </a:r>
            <a:endParaRPr lang="ko-KR" altLang="en-US" dirty="0"/>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r>
              <a:rPr lang="en-US" altLang="ko-KR" sz="900" dirty="0"/>
              <a:t>5</a:t>
            </a:r>
            <a:endParaRPr lang="ko-KR" altLang="en-US" sz="900" dirty="0"/>
          </a:p>
        </p:txBody>
      </p:sp>
      <p:grpSp>
        <p:nvGrpSpPr>
          <p:cNvPr id="51" name="그룹 50">
            <a:extLst>
              <a:ext uri="{FF2B5EF4-FFF2-40B4-BE49-F238E27FC236}">
                <a16:creationId xmlns:a16="http://schemas.microsoft.com/office/drawing/2014/main" id="{B7B71220-E4F5-4835-B8BD-655DDE8AA2D1}"/>
              </a:ext>
            </a:extLst>
          </p:cNvPr>
          <p:cNvGrpSpPr/>
          <p:nvPr/>
        </p:nvGrpSpPr>
        <p:grpSpPr>
          <a:xfrm>
            <a:off x="107950" y="753745"/>
            <a:ext cx="8341995" cy="5882640"/>
            <a:chOff x="107950" y="753745"/>
            <a:chExt cx="8341995" cy="5882640"/>
          </a:xfrm>
        </p:grpSpPr>
        <p:pic>
          <p:nvPicPr>
            <p:cNvPr id="52" name="그림 51">
              <a:extLst>
                <a:ext uri="{FF2B5EF4-FFF2-40B4-BE49-F238E27FC236}">
                  <a16:creationId xmlns:a16="http://schemas.microsoft.com/office/drawing/2014/main" id="{9DF347BF-5A9E-4BAA-9382-2774AF94C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185" y="753745"/>
              <a:ext cx="4175125" cy="5882640"/>
            </a:xfrm>
            <a:prstGeom prst="rect">
              <a:avLst/>
            </a:prstGeom>
          </p:spPr>
        </p:pic>
        <p:pic>
          <p:nvPicPr>
            <p:cNvPr id="53" name="그림 52">
              <a:extLst>
                <a:ext uri="{FF2B5EF4-FFF2-40B4-BE49-F238E27FC236}">
                  <a16:creationId xmlns:a16="http://schemas.microsoft.com/office/drawing/2014/main" id="{4135375A-BB09-4313-BD4F-8B9FD1E85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 y="775970"/>
              <a:ext cx="4159885" cy="5860415"/>
            </a:xfrm>
            <a:prstGeom prst="rect">
              <a:avLst/>
            </a:prstGeom>
          </p:spPr>
        </p:pic>
        <p:sp>
          <p:nvSpPr>
            <p:cNvPr id="54" name="타원 53">
              <a:extLst>
                <a:ext uri="{FF2B5EF4-FFF2-40B4-BE49-F238E27FC236}">
                  <a16:creationId xmlns:a16="http://schemas.microsoft.com/office/drawing/2014/main" id="{C1CCC55F-957D-425E-83A8-A654570E5AD6}"/>
                </a:ext>
              </a:extLst>
            </p:cNvPr>
            <p:cNvSpPr/>
            <p:nvPr/>
          </p:nvSpPr>
          <p:spPr>
            <a:xfrm>
              <a:off x="3600450" y="1051560"/>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1</a:t>
              </a:r>
              <a:endParaRPr lang="ko-KR" altLang="en-US" b="1" dirty="0">
                <a:solidFill>
                  <a:schemeClr val="bg1"/>
                </a:solidFill>
              </a:endParaRPr>
            </a:p>
          </p:txBody>
        </p:sp>
        <p:sp>
          <p:nvSpPr>
            <p:cNvPr id="55" name="타원 54">
              <a:extLst>
                <a:ext uri="{FF2B5EF4-FFF2-40B4-BE49-F238E27FC236}">
                  <a16:creationId xmlns:a16="http://schemas.microsoft.com/office/drawing/2014/main" id="{5E4C63CA-167A-4582-ABF4-B8F408667506}"/>
                </a:ext>
              </a:extLst>
            </p:cNvPr>
            <p:cNvSpPr/>
            <p:nvPr/>
          </p:nvSpPr>
          <p:spPr>
            <a:xfrm>
              <a:off x="3277870" y="1588770"/>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a:t>
              </a:r>
              <a:endParaRPr lang="ko-KR" altLang="en-US" b="1" dirty="0">
                <a:solidFill>
                  <a:schemeClr val="bg1"/>
                </a:solidFill>
              </a:endParaRPr>
            </a:p>
          </p:txBody>
        </p:sp>
        <p:sp>
          <p:nvSpPr>
            <p:cNvPr id="56" name="타원 55">
              <a:extLst>
                <a:ext uri="{FF2B5EF4-FFF2-40B4-BE49-F238E27FC236}">
                  <a16:creationId xmlns:a16="http://schemas.microsoft.com/office/drawing/2014/main" id="{9903FE88-01C1-4DE8-B44C-EEE0FF723C68}"/>
                </a:ext>
              </a:extLst>
            </p:cNvPr>
            <p:cNvSpPr/>
            <p:nvPr/>
          </p:nvSpPr>
          <p:spPr>
            <a:xfrm>
              <a:off x="657225" y="2168525"/>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3</a:t>
              </a:r>
              <a:endParaRPr lang="ko-KR" altLang="en-US" b="1" dirty="0">
                <a:solidFill>
                  <a:schemeClr val="bg1"/>
                </a:solidFill>
              </a:endParaRPr>
            </a:p>
          </p:txBody>
        </p:sp>
        <p:sp>
          <p:nvSpPr>
            <p:cNvPr id="57" name="타원 56">
              <a:extLst>
                <a:ext uri="{FF2B5EF4-FFF2-40B4-BE49-F238E27FC236}">
                  <a16:creationId xmlns:a16="http://schemas.microsoft.com/office/drawing/2014/main" id="{10EF0C4A-99F7-44F0-889E-9729FBFCC695}"/>
                </a:ext>
              </a:extLst>
            </p:cNvPr>
            <p:cNvSpPr/>
            <p:nvPr/>
          </p:nvSpPr>
          <p:spPr>
            <a:xfrm>
              <a:off x="5447665" y="1750695"/>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5</a:t>
              </a:r>
              <a:endParaRPr lang="ko-KR" altLang="en-US" b="1" dirty="0">
                <a:solidFill>
                  <a:schemeClr val="bg1"/>
                </a:solidFill>
              </a:endParaRPr>
            </a:p>
          </p:txBody>
        </p:sp>
        <p:sp>
          <p:nvSpPr>
            <p:cNvPr id="58" name="타원 57">
              <a:extLst>
                <a:ext uri="{FF2B5EF4-FFF2-40B4-BE49-F238E27FC236}">
                  <a16:creationId xmlns:a16="http://schemas.microsoft.com/office/drawing/2014/main" id="{7FD98508-04CA-4E7D-B4AF-233870F107BB}"/>
                </a:ext>
              </a:extLst>
            </p:cNvPr>
            <p:cNvSpPr/>
            <p:nvPr/>
          </p:nvSpPr>
          <p:spPr>
            <a:xfrm>
              <a:off x="3202940" y="3903980"/>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4</a:t>
              </a:r>
              <a:endParaRPr lang="ko-KR" altLang="en-US" b="1" dirty="0">
                <a:solidFill>
                  <a:schemeClr val="bg1"/>
                </a:solidFill>
              </a:endParaRPr>
            </a:p>
          </p:txBody>
        </p:sp>
        <p:sp>
          <p:nvSpPr>
            <p:cNvPr id="59" name="타원 58">
              <a:extLst>
                <a:ext uri="{FF2B5EF4-FFF2-40B4-BE49-F238E27FC236}">
                  <a16:creationId xmlns:a16="http://schemas.microsoft.com/office/drawing/2014/main" id="{D8264C54-E4F9-462E-81B2-1B7C8E65C153}"/>
                </a:ext>
              </a:extLst>
            </p:cNvPr>
            <p:cNvSpPr/>
            <p:nvPr/>
          </p:nvSpPr>
          <p:spPr>
            <a:xfrm>
              <a:off x="7598410" y="2488565"/>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7</a:t>
              </a:r>
              <a:endParaRPr lang="ko-KR" altLang="en-US" b="1" dirty="0">
                <a:solidFill>
                  <a:schemeClr val="bg1"/>
                </a:solidFill>
              </a:endParaRPr>
            </a:p>
          </p:txBody>
        </p:sp>
        <p:sp>
          <p:nvSpPr>
            <p:cNvPr id="60" name="타원 59">
              <a:extLst>
                <a:ext uri="{FF2B5EF4-FFF2-40B4-BE49-F238E27FC236}">
                  <a16:creationId xmlns:a16="http://schemas.microsoft.com/office/drawing/2014/main" id="{4937DD48-7FC8-492E-AD3C-2019FC4E70B6}"/>
                </a:ext>
              </a:extLst>
            </p:cNvPr>
            <p:cNvSpPr/>
            <p:nvPr/>
          </p:nvSpPr>
          <p:spPr>
            <a:xfrm>
              <a:off x="5231765" y="3048000"/>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8</a:t>
              </a:r>
              <a:endParaRPr lang="ko-KR" altLang="en-US" b="1" dirty="0">
                <a:solidFill>
                  <a:schemeClr val="bg1"/>
                </a:solidFill>
              </a:endParaRPr>
            </a:p>
          </p:txBody>
        </p:sp>
        <p:sp>
          <p:nvSpPr>
            <p:cNvPr id="61" name="타원 60">
              <a:extLst>
                <a:ext uri="{FF2B5EF4-FFF2-40B4-BE49-F238E27FC236}">
                  <a16:creationId xmlns:a16="http://schemas.microsoft.com/office/drawing/2014/main" id="{288B105E-AAD9-4A9A-A055-BDBF03289CCC}"/>
                </a:ext>
              </a:extLst>
            </p:cNvPr>
            <p:cNvSpPr/>
            <p:nvPr/>
          </p:nvSpPr>
          <p:spPr>
            <a:xfrm>
              <a:off x="5231765" y="3357245"/>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9</a:t>
              </a:r>
              <a:endParaRPr lang="ko-KR" altLang="en-US" b="1" dirty="0">
                <a:solidFill>
                  <a:schemeClr val="bg1"/>
                </a:solidFill>
              </a:endParaRPr>
            </a:p>
          </p:txBody>
        </p:sp>
        <p:sp>
          <p:nvSpPr>
            <p:cNvPr id="62" name="타원 61">
              <a:extLst>
                <a:ext uri="{FF2B5EF4-FFF2-40B4-BE49-F238E27FC236}">
                  <a16:creationId xmlns:a16="http://schemas.microsoft.com/office/drawing/2014/main" id="{8D86E826-FB4F-448B-B306-73AE54272FCE}"/>
                </a:ext>
              </a:extLst>
            </p:cNvPr>
            <p:cNvSpPr/>
            <p:nvPr/>
          </p:nvSpPr>
          <p:spPr>
            <a:xfrm>
              <a:off x="5717540" y="2287905"/>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6</a:t>
              </a:r>
              <a:endParaRPr lang="ko-KR" altLang="en-US" b="1" dirty="0">
                <a:solidFill>
                  <a:schemeClr val="bg1"/>
                </a:solidFill>
              </a:endParaRPr>
            </a:p>
          </p:txBody>
        </p:sp>
        <p:sp>
          <p:nvSpPr>
            <p:cNvPr id="63" name="타원 62">
              <a:extLst>
                <a:ext uri="{FF2B5EF4-FFF2-40B4-BE49-F238E27FC236}">
                  <a16:creationId xmlns:a16="http://schemas.microsoft.com/office/drawing/2014/main" id="{996B008C-B0DE-47CD-9E6D-8521A276DDC7}"/>
                </a:ext>
              </a:extLst>
            </p:cNvPr>
            <p:cNvSpPr/>
            <p:nvPr/>
          </p:nvSpPr>
          <p:spPr>
            <a:xfrm>
              <a:off x="5231765" y="3651885"/>
              <a:ext cx="326390" cy="3244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bg1"/>
                </a:solidFill>
              </a:endParaRPr>
            </a:p>
          </p:txBody>
        </p:sp>
        <p:sp>
          <p:nvSpPr>
            <p:cNvPr id="64" name="TextBox 63">
              <a:extLst>
                <a:ext uri="{FF2B5EF4-FFF2-40B4-BE49-F238E27FC236}">
                  <a16:creationId xmlns:a16="http://schemas.microsoft.com/office/drawing/2014/main" id="{080C7C5C-24F2-40FD-AB35-B67A946FB0DE}"/>
                </a:ext>
              </a:extLst>
            </p:cNvPr>
            <p:cNvSpPr txBox="1"/>
            <p:nvPr/>
          </p:nvSpPr>
          <p:spPr>
            <a:xfrm>
              <a:off x="5160010" y="3634740"/>
              <a:ext cx="450850" cy="369570"/>
            </a:xfrm>
            <a:prstGeom prst="rect">
              <a:avLst/>
            </a:prstGeom>
            <a:noFill/>
          </p:spPr>
          <p:txBody>
            <a:bodyPr wrap="none" rtlCol="0">
              <a:spAutoFit/>
            </a:bodyPr>
            <a:lstStyle/>
            <a:p>
              <a:r>
                <a:rPr lang="en-US" altLang="ko-KR" b="1" dirty="0">
                  <a:solidFill>
                    <a:schemeClr val="bg1"/>
                  </a:solidFill>
                </a:rPr>
                <a:t>10</a:t>
              </a:r>
              <a:endParaRPr lang="ko-KR" altLang="en-US" b="1" dirty="0">
                <a:solidFill>
                  <a:schemeClr val="bg1"/>
                </a:solidFill>
              </a:endParaRPr>
            </a:p>
          </p:txBody>
        </p:sp>
      </p:grpSp>
      <p:graphicFrame>
        <p:nvGraphicFramePr>
          <p:cNvPr id="65" name="표 4"/>
          <p:cNvGraphicFramePr>
            <a:graphicFrameLocks noGrp="1"/>
          </p:cNvGraphicFramePr>
          <p:nvPr/>
        </p:nvGraphicFramePr>
        <p:xfrm>
          <a:off x="8688070" y="476885"/>
          <a:ext cx="3384550" cy="4778375"/>
        </p:xfrm>
        <a:graphic>
          <a:graphicData uri="http://schemas.openxmlformats.org/drawingml/2006/table">
            <a:tbl>
              <a:tblPr firstRow="1" bandRow="1">
                <a:tableStyleId>{5C22544A-7EE6-4342-B048-85BDC9FD1C3A}</a:tableStyleId>
              </a:tblPr>
              <a:tblGrid>
                <a:gridCol w="403225"/>
                <a:gridCol w="2981325"/>
              </a:tblGrid>
              <a:tr h="229870">
                <a:tc gridSpan="2">
                  <a:txBody>
                    <a:bodyPr/>
                    <a:lstStyle/>
                    <a:p>
                      <a:pPr marL="0" indent="0" rtl="0" algn="l" fontAlgn="auto" defTabSz="914400" eaLnBrk="1" latinLnBrk="1" hangingPunct="1" lvl="1">
                        <a:lnSpc>
                          <a:spcPct val="100000"/>
                        </a:lnSpc>
                        <a:spcBef>
                          <a:spcPct val="0"/>
                        </a:spcBef>
                        <a:spcAft>
                          <a:spcPct val="0"/>
                        </a:spcAft>
                        <a:buFontTx/>
                        <a:buNone/>
                      </a:pPr>
                      <a:r>
                        <a:rPr lang="en-US" altLang="ko-KR" sz="900" kern="1200" b="1">
                          <a:solidFill>
                            <a:srgbClr val="4E5263"/>
                          </a:solidFill>
                          <a:latin typeface="맑은 고딕" charset="0"/>
                          <a:ea typeface="맑은 고딕" charset="0"/>
                        </a:rPr>
                        <a:t>Summery.</a:t>
                      </a:r>
                      <a:endParaRPr lang="ko-KR" altLang="en-US" sz="900" kern="1200" b="1">
                        <a:solidFill>
                          <a:srgbClr val="4E5263"/>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A6A6A6">
                          <a:alpha val="100000"/>
                        </a:srgbClr>
                      </a:solidFill>
                      <a:prstDash val="solid"/>
                      <a:round/>
                      <a:headEnd type="none" w="med" len="med"/>
                      <a:tailEnd type="none" w="med" len="med"/>
                    </a:lnB>
                    <a:solidFill>
                      <a:schemeClr val="bg1"/>
                    </a:solidFill>
                  </a:tcPr>
                </a:tc>
                <a:tc hMerge="1">
                  <a:txBody>
                    <a:bodyPr/>
                    <a:lstStyle/>
                    <a:p>
                      <a:pPr/>
                      <a:endParaRPr lang="ko-KR" altLang="en-US" kern="1200"/>
                    </a:p>
                  </a:txBody>
                </a:tc>
              </a:tr>
              <a:tr h="1275080">
                <a:tc gridSpan="2">
                  <a:txBody>
                    <a:bodyPr/>
                    <a:lstStyle/>
                    <a:p>
                      <a:pPr marL="107950" indent="-107950" rtl="0" algn="just" fontAlgn="auto" defTabSz="914400" eaLnBrk="1" latinLnBrk="1" hangingPunct="1" lvl="1">
                        <a:lnSpc>
                          <a:spcPct val="120000"/>
                        </a:lnSpc>
                        <a:spcBef>
                          <a:spcPct val="0"/>
                        </a:spcBef>
                        <a:spcAft>
                          <a:spcPct val="0"/>
                        </a:spcAft>
                        <a:buFont typeface="Arial"/>
                        <a:buChar char="•"/>
                      </a:pPr>
                      <a:r>
                        <a:rPr lang="en-US" altLang="ko-KR" sz="800" kern="1200" b="0">
                          <a:solidFill>
                            <a:schemeClr val="tx1"/>
                          </a:solidFill>
                          <a:latin typeface="맑은 고딕" charset="0"/>
                          <a:ea typeface="맑은 고딕" charset="0"/>
                        </a:rPr>
                        <a:t>사용 테이블</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rgbClr val="FF0000"/>
                          </a:solidFill>
                          <a:latin typeface="맑은 고딕" charset="0"/>
                          <a:ea typeface="맑은 고딕" charset="0"/>
                        </a:rPr>
                        <a:t>tb_c40_osmtrl0 - 주요 테이블</a:t>
                      </a:r>
                      <a:endParaRPr lang="ko-KR" altLang="en-US" sz="800" kern="1200" b="0">
                        <a:solidFill>
                          <a:srgbClr val="FF0000"/>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pn_m223h010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pn_m223d010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pn_m223d030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TB_M60_DELH010</a:t>
                      </a:r>
                      <a:endParaRPr lang="ko-KR" altLang="en-US" sz="800" kern="1200" b="0">
                        <a:solidFill>
                          <a:schemeClr val="tx1"/>
                        </a:solidFill>
                        <a:latin typeface="맑은 고딕" charset="0"/>
                        <a:ea typeface="맑은 고딕" charset="0"/>
                      </a:endParaRPr>
                    </a:p>
                    <a:p>
                      <a:pPr marL="565150" indent="-107950" rtl="0" algn="just" fontAlgn="auto" defTabSz="914400" eaLnBrk="1" latinLnBrk="1" hangingPunct="1" lvl="1">
                        <a:lnSpc>
                          <a:spcPct val="120000"/>
                        </a:lnSpc>
                        <a:spcBef>
                          <a:spcPct val="0"/>
                        </a:spcBef>
                        <a:spcAft>
                          <a:spcPct val="0"/>
                        </a:spcAft>
                        <a:buFont typeface="Wingdings"/>
                        <a:buChar char="ü"/>
                      </a:pPr>
                      <a:r>
                        <a:rPr lang="en-US" altLang="ko-KR" sz="800" kern="1200" b="0">
                          <a:solidFill>
                            <a:schemeClr val="tx1"/>
                          </a:solidFill>
                          <a:latin typeface="맑은 고딕" charset="0"/>
                          <a:ea typeface="맑은 고딕" charset="0"/>
                        </a:rPr>
                        <a:t>tb_c40_osmain0</a:t>
                      </a:r>
                      <a:endParaRPr lang="ko-KR" altLang="en-US" sz="800" kern="1200" b="0">
                        <a:solidFill>
                          <a:schemeClr val="tx1"/>
                        </a:solidFill>
                        <a:latin typeface="맑은 고딕" charset="0"/>
                        <a:ea typeface="맑은 고딕" charset="0"/>
                      </a:endParaRPr>
                    </a:p>
                    <a:p>
                      <a:pPr marL="107950" indent="-107950" rtl="0" algn="just" fontAlgn="auto" defTabSz="914400" eaLnBrk="1" latinLnBrk="1" hangingPunct="1" lvl="1">
                        <a:lnSpc>
                          <a:spcPct val="120000"/>
                        </a:lnSpc>
                        <a:spcBef>
                          <a:spcPct val="0"/>
                        </a:spcBef>
                        <a:spcAft>
                          <a:spcPct val="0"/>
                        </a:spcAft>
                        <a:buFont typeface="Arial"/>
                        <a:buChar char="•"/>
                      </a:pPr>
                      <a:endParaRPr lang="ko-KR" altLang="en-US" sz="80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A6A6A6">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hMerge="1">
                  <a:txBody>
                    <a:bodyPr/>
                    <a:lstStyle/>
                    <a:p>
                      <a:pPr/>
                      <a:endParaRPr lang="ko-KR" altLang="en-US" kern="1200"/>
                    </a:p>
                  </a:txBody>
                </a:tc>
              </a:tr>
              <a:tr h="248285">
                <a:tc>
                  <a:txBody>
                    <a:bodyPr/>
                    <a:lstStyle/>
                    <a:p>
                      <a:pPr marL="0" indent="0" algn="ctr" latinLnBrk="1" lvl="1">
                        <a:lnSpc>
                          <a:spcPct val="120000"/>
                        </a:lnSpc>
                        <a:buFontTx/>
                        <a:buNone/>
                      </a:pPr>
                      <a:r>
                        <a:rPr lang="en-US" altLang="ko-KR" sz="850" kern="1200" b="0">
                          <a:solidFill>
                            <a:schemeClr val="tx1"/>
                          </a:solidFill>
                          <a:latin typeface="맑은 고딕" charset="0"/>
                          <a:ea typeface="맑은 고딕" charset="0"/>
                        </a:rPr>
                        <a:t>1</a:t>
                      </a:r>
                      <a:endParaRPr lang="ko-KR" altLang="en-US" sz="85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재료 </a:t>
                      </a:r>
                      <a:r>
                        <a:rPr lang="en-US" altLang="ko-KR" sz="850" kern="1200" b="0">
                          <a:solidFill>
                            <a:srgbClr val="000000"/>
                          </a:solidFill>
                          <a:latin typeface="맑은 고딕" charset="0"/>
                          <a:ea typeface="맑은 고딕" charset="0"/>
                        </a:rPr>
                        <a:t>No</a:t>
                      </a:r>
                      <a:r>
                        <a:rPr lang="ko-KR" altLang="en-US" sz="850" kern="1200" b="0">
                          <a:solidFill>
                            <a:srgbClr val="000000"/>
                          </a:solidFill>
                          <a:latin typeface="맑은 고딕" charset="0"/>
                          <a:ea typeface="맑은 고딕" charset="0"/>
                        </a:rPr>
                        <a:t>를 검색하여 관련 재료 </a:t>
                      </a:r>
                      <a:r>
                        <a:rPr lang="en-US" altLang="ko-KR" sz="850" kern="1200" b="0">
                          <a:solidFill>
                            <a:srgbClr val="000000"/>
                          </a:solidFill>
                          <a:latin typeface="맑은 고딕" charset="0"/>
                          <a:ea typeface="맑은 고딕" charset="0"/>
                        </a:rPr>
                        <a:t>list</a:t>
                      </a:r>
                      <a:r>
                        <a:rPr lang="ko-KR" altLang="en-US" sz="850" kern="1200" b="0">
                          <a:solidFill>
                            <a:srgbClr val="000000"/>
                          </a:solidFill>
                          <a:latin typeface="맑은 고딕" charset="0"/>
                          <a:ea typeface="맑은 고딕" charset="0"/>
                        </a:rPr>
                        <a:t>를 볼 수 있음</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1955">
                <a:tc>
                  <a:txBody>
                    <a:bodyPr/>
                    <a:lstStyle/>
                    <a:p>
                      <a:pPr marL="0" indent="0" algn="ctr" latinLnBrk="1" lvl="1">
                        <a:lnSpc>
                          <a:spcPct val="120000"/>
                        </a:lnSpc>
                        <a:buFontTx/>
                        <a:buNone/>
                      </a:pPr>
                      <a:r>
                        <a:rPr lang="en-US" altLang="ko-KR" sz="850" kern="1200" b="0">
                          <a:solidFill>
                            <a:schemeClr val="tx1"/>
                          </a:solidFill>
                          <a:latin typeface="맑은 고딕" charset="0"/>
                          <a:ea typeface="맑은 고딕" charset="0"/>
                        </a:rPr>
                        <a:t>2</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b="0">
                          <a:solidFill>
                            <a:srgbClr val="000000"/>
                          </a:solidFill>
                          <a:latin typeface="맑은 고딕" charset="0"/>
                          <a:ea typeface="맑은 고딕" charset="0"/>
                        </a:rPr>
                        <a:t>재료조치 테이블을 </a:t>
                      </a:r>
                      <a:r>
                        <a:rPr lang="en-US" altLang="ko-KR" sz="850" kern="1200" b="0">
                          <a:solidFill>
                            <a:srgbClr val="000000"/>
                          </a:solidFill>
                          <a:latin typeface="맑은 고딕" charset="0"/>
                          <a:ea typeface="맑은 고딕" charset="0"/>
                        </a:rPr>
                        <a:t>export</a:t>
                      </a:r>
                      <a:r>
                        <a:rPr lang="ko-KR" altLang="en-US" sz="850" kern="1200" b="0">
                          <a:solidFill>
                            <a:srgbClr val="000000"/>
                          </a:solidFill>
                          <a:latin typeface="맑은 고딕" charset="0"/>
                          <a:ea typeface="맑은 고딕" charset="0"/>
                        </a:rPr>
                        <a:t>할 수 있음</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3</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kumimoji="1">
                          <a:solidFill>
                            <a:schemeClr val="tx1"/>
                          </a:solidFill>
                          <a:latin typeface="맑은 고딕" charset="0"/>
                        </a:rPr>
                        <a:t>해당 재료 선택</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4</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en-US" altLang="ko-KR" sz="850" kern="1200" b="0">
                          <a:solidFill>
                            <a:srgbClr val="000000"/>
                          </a:solidFill>
                          <a:latin typeface="맑은 고딕" charset="0"/>
                          <a:ea typeface="맑은 고딕" charset="0"/>
                        </a:rPr>
                        <a:t>2</a:t>
                      </a:r>
                      <a:r>
                        <a:rPr lang="ko-KR" altLang="en-US" sz="850" kern="1200" b="0">
                          <a:solidFill>
                            <a:srgbClr val="000000"/>
                          </a:solidFill>
                          <a:latin typeface="맑은 고딕" charset="0"/>
                          <a:ea typeface="맑은 고딕" charset="0"/>
                        </a:rPr>
                        <a:t>번을 체크 후</a:t>
                      </a:r>
                      <a:r>
                        <a:rPr lang="en-US" altLang="ko-KR" sz="850" kern="1200" b="0">
                          <a:solidFill>
                            <a:srgbClr val="000000"/>
                          </a:solidFill>
                          <a:latin typeface="맑은 고딕" charset="0"/>
                          <a:ea typeface="맑은 고딕" charset="0"/>
                        </a:rPr>
                        <a:t>, 3</a:t>
                      </a:r>
                      <a:r>
                        <a:rPr lang="ko-KR" altLang="en-US" sz="850" kern="1200" b="0">
                          <a:solidFill>
                            <a:srgbClr val="000000"/>
                          </a:solidFill>
                          <a:latin typeface="맑은 고딕" charset="0"/>
                          <a:ea typeface="맑은 고딕" charset="0"/>
                        </a:rPr>
                        <a:t>번 충당</a:t>
                      </a:r>
                      <a:r>
                        <a:rPr lang="en-US" altLang="ko-KR" sz="850" kern="1200" b="0">
                          <a:solidFill>
                            <a:srgbClr val="000000"/>
                          </a:solidFill>
                          <a:latin typeface="맑은 고딕" charset="0"/>
                          <a:ea typeface="맑은 고딕" charset="0"/>
                        </a:rPr>
                        <a:t>/</a:t>
                      </a:r>
                      <a:r>
                        <a:rPr lang="ko-KR" altLang="en-US" sz="850" kern="1200" b="0">
                          <a:solidFill>
                            <a:srgbClr val="000000"/>
                          </a:solidFill>
                          <a:latin typeface="맑은 고딕" charset="0"/>
                          <a:ea typeface="맑은 고딕" charset="0"/>
                        </a:rPr>
                        <a:t>목전을 클릭하면 충당</a:t>
                      </a:r>
                      <a:r>
                        <a:rPr lang="en-US" altLang="ko-KR" sz="850" kern="1200" b="0">
                          <a:solidFill>
                            <a:srgbClr val="000000"/>
                          </a:solidFill>
                          <a:latin typeface="맑은 고딕" charset="0"/>
                          <a:ea typeface="맑은 고딕" charset="0"/>
                        </a:rPr>
                        <a:t>/</a:t>
                      </a:r>
                      <a:r>
                        <a:rPr lang="ko-KR" altLang="en-US" sz="850" kern="1200" b="0">
                          <a:solidFill>
                            <a:srgbClr val="000000"/>
                          </a:solidFill>
                          <a:latin typeface="맑은 고딕" charset="0"/>
                          <a:ea typeface="맑은 고딕" charset="0"/>
                        </a:rPr>
                        <a:t>목전 페이지로 이동</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5</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재료</a:t>
                      </a:r>
                      <a:r>
                        <a:rPr lang="en-US" altLang="ko-KR" sz="850" kern="1200" kumimoji="1">
                          <a:solidFill>
                            <a:schemeClr val="tx1"/>
                          </a:solidFill>
                          <a:latin typeface="맑은 고딕" charset="0"/>
                        </a:rPr>
                        <a:t>No</a:t>
                      </a:r>
                      <a:r>
                        <a:rPr lang="ko-KR" altLang="en-US" sz="850" kern="1200" kumimoji="1">
                          <a:solidFill>
                            <a:schemeClr val="tx1"/>
                          </a:solidFill>
                          <a:latin typeface="맑은 고딕" charset="0"/>
                        </a:rPr>
                        <a:t>를</a:t>
                      </a:r>
                      <a:r>
                        <a:rPr lang="en-US" altLang="ko-KR" sz="850" kern="1200" kumimoji="1">
                          <a:solidFill>
                            <a:schemeClr val="tx1"/>
                          </a:solidFill>
                          <a:latin typeface="맑은 고딕" charset="0"/>
                        </a:rPr>
                        <a:t> </a:t>
                      </a:r>
                      <a:r>
                        <a:rPr lang="ko-KR" altLang="en-US" sz="850" kern="1200" kumimoji="1">
                          <a:solidFill>
                            <a:schemeClr val="tx1"/>
                          </a:solidFill>
                          <a:latin typeface="맑은 고딕" charset="0"/>
                        </a:rPr>
                        <a:t>더블 클릭하면 상세화면 페이지가 팝업형태로 나옴</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5146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6</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en-US" altLang="ko-KR" sz="850" kern="1200" b="0">
                          <a:solidFill>
                            <a:srgbClr val="000000"/>
                          </a:solidFill>
                          <a:latin typeface="맑은 고딕" charset="0"/>
                          <a:ea typeface="맑은 고딕" charset="0"/>
                        </a:rPr>
                        <a:t>Order Line No</a:t>
                      </a:r>
                      <a:r>
                        <a:rPr lang="ko-KR" altLang="en-US" sz="850" kern="1200" b="0">
                          <a:solidFill>
                            <a:srgbClr val="000000"/>
                          </a:solidFill>
                          <a:latin typeface="맑은 고딕" charset="0"/>
                          <a:ea typeface="맑은 고딕" charset="0"/>
                        </a:rPr>
                        <a:t>에 따른 주문 상세화면</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5146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7</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재료 </a:t>
                      </a:r>
                      <a:r>
                        <a:rPr lang="en-US" altLang="ko-KR" sz="850" kern="1200" b="0">
                          <a:solidFill>
                            <a:srgbClr val="000000"/>
                          </a:solidFill>
                          <a:latin typeface="맑은 고딕" charset="0"/>
                          <a:ea typeface="맑은 고딕" charset="0"/>
                        </a:rPr>
                        <a:t>No</a:t>
                      </a:r>
                      <a:r>
                        <a:rPr lang="ko-KR" altLang="en-US" sz="850" kern="1200" b="0">
                          <a:solidFill>
                            <a:srgbClr val="000000"/>
                          </a:solidFill>
                          <a:latin typeface="맑은 고딕" charset="0"/>
                          <a:ea typeface="맑은 고딕" charset="0"/>
                        </a:rPr>
                        <a:t>를 검색하여 주문관련 정보를 볼 수 있음</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8</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해당 재료</a:t>
                      </a:r>
                      <a:r>
                        <a:rPr lang="en-US" altLang="ko-KR" sz="850" kern="1200" b="0">
                          <a:solidFill>
                            <a:srgbClr val="000000"/>
                          </a:solidFill>
                          <a:latin typeface="맑은 고딕" charset="0"/>
                          <a:ea typeface="맑은 고딕" charset="0"/>
                        </a:rPr>
                        <a:t> No</a:t>
                      </a:r>
                      <a:r>
                        <a:rPr lang="ko-KR" altLang="en-US" sz="850" kern="1200" b="0">
                          <a:solidFill>
                            <a:srgbClr val="000000"/>
                          </a:solidFill>
                          <a:latin typeface="맑은 고딕" charset="0"/>
                          <a:ea typeface="맑은 고딕" charset="0"/>
                        </a:rPr>
                        <a:t>에 따른 주문사항을 테이블 형태로 볼 수 있음</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5146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9</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해당 재료</a:t>
                      </a:r>
                      <a:r>
                        <a:rPr lang="en-US" altLang="ko-KR" sz="850" kern="1200" b="0">
                          <a:solidFill>
                            <a:srgbClr val="000000"/>
                          </a:solidFill>
                          <a:latin typeface="맑은 고딕" charset="0"/>
                          <a:ea typeface="맑은 고딕" charset="0"/>
                        </a:rPr>
                        <a:t> No</a:t>
                      </a:r>
                      <a:r>
                        <a:rPr lang="ko-KR" altLang="en-US" sz="850" kern="1200" b="0">
                          <a:solidFill>
                            <a:srgbClr val="000000"/>
                          </a:solidFill>
                          <a:latin typeface="맑은 고딕" charset="0"/>
                          <a:ea typeface="맑은 고딕" charset="0"/>
                        </a:rPr>
                        <a:t>에 대한 기한일을 차트로 볼 수 있음</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10</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해당 재료</a:t>
                      </a:r>
                      <a:r>
                        <a:rPr lang="en-US" altLang="ko-KR" sz="850" kern="1200" b="0">
                          <a:solidFill>
                            <a:srgbClr val="000000"/>
                          </a:solidFill>
                          <a:latin typeface="맑은 고딕" charset="0"/>
                          <a:ea typeface="맑은 고딕" charset="0"/>
                        </a:rPr>
                        <a:t> No</a:t>
                      </a:r>
                      <a:r>
                        <a:rPr lang="ko-KR" altLang="en-US" sz="850" kern="1200" b="0">
                          <a:solidFill>
                            <a:srgbClr val="000000"/>
                          </a:solidFill>
                          <a:latin typeface="맑은 고딕" charset="0"/>
                          <a:ea typeface="맑은 고딕" charset="0"/>
                        </a:rPr>
                        <a:t>에 따른 재료 성분을 테이블 형태로 볼 수 있음</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27051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충당</a:t>
            </a:r>
            <a:r>
              <a:rPr lang="en-US" altLang="ko-KR" dirty="0"/>
              <a:t>/</a:t>
            </a:r>
            <a:r>
              <a:rPr lang="ko-KR" altLang="en-US" dirty="0"/>
              <a:t>목전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r>
              <a:rPr lang="ko-KR" altLang="en-US" dirty="0"/>
              <a:t>충당</a:t>
            </a:r>
            <a:r>
              <a:rPr lang="en-US" altLang="ko-KR" dirty="0"/>
              <a:t>/</a:t>
            </a:r>
            <a:r>
              <a:rPr lang="ko-KR" altLang="en-US" dirty="0"/>
              <a:t>목전</a:t>
            </a:r>
          </a:p>
        </p:txBody>
      </p:sp>
      <p:graphicFrame>
        <p:nvGraphicFramePr>
          <p:cNvPr id="7" name="표 6"/>
          <p:cNvGraphicFramePr>
            <a:graphicFrameLocks noGrp="1"/>
          </p:cNvGraphicFramePr>
          <p:nvPr/>
        </p:nvGraphicFramePr>
        <p:xfrm>
          <a:off x="8688070" y="476885"/>
          <a:ext cx="3384550" cy="2131060"/>
        </p:xfrm>
        <a:graphic>
          <a:graphicData uri="http://schemas.openxmlformats.org/drawingml/2006/table">
            <a:tbl>
              <a:tblPr firstRow="1" bandRow="1">
                <a:tableStyleId>{5C22544A-7EE6-4342-B048-85BDC9FD1C3A}</a:tableStyleId>
              </a:tblPr>
              <a:tblGrid>
                <a:gridCol w="403225"/>
                <a:gridCol w="2981325"/>
              </a:tblGrid>
              <a:tr h="259080">
                <a:tc gridSpan="2">
                  <a:txBody>
                    <a:bodyPr/>
                    <a:lstStyle/>
                    <a:p>
                      <a:pPr marL="0" indent="0" rtl="0" algn="l" fontAlgn="auto" defTabSz="914400" eaLnBrk="1" latinLnBrk="1" hangingPunct="1" lvl="1">
                        <a:lnSpc>
                          <a:spcPct val="100000"/>
                        </a:lnSpc>
                        <a:spcBef>
                          <a:spcPct val="0"/>
                        </a:spcBef>
                        <a:spcAft>
                          <a:spcPct val="0"/>
                        </a:spcAft>
                        <a:buFontTx/>
                        <a:buNone/>
                      </a:pPr>
                      <a:r>
                        <a:rPr lang="en-US" altLang="ko-KR" sz="900" kern="1200" b="1">
                          <a:solidFill>
                            <a:srgbClr val="4E5263"/>
                          </a:solidFill>
                          <a:latin typeface="맑은 고딕" charset="0"/>
                          <a:ea typeface="맑은 고딕" charset="0"/>
                        </a:rPr>
                        <a:t>Summery.</a:t>
                      </a:r>
                      <a:endParaRPr lang="ko-KR" altLang="en-US" sz="900" kern="1200" b="1">
                        <a:solidFill>
                          <a:srgbClr val="4E5263"/>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A6A6A6">
                          <a:alpha val="100000"/>
                        </a:srgbClr>
                      </a:solidFill>
                      <a:prstDash val="solid"/>
                      <a:round/>
                      <a:headEnd type="none" w="med" len="med"/>
                      <a:tailEnd type="none" w="med" len="med"/>
                    </a:lnB>
                    <a:solidFill>
                      <a:schemeClr val="bg1"/>
                    </a:solidFill>
                  </a:tcPr>
                </a:tc>
                <a:tc hMerge="1">
                  <a:txBody>
                    <a:bodyPr/>
                    <a:lstStyle/>
                    <a:p>
                      <a:pPr/>
                      <a:endParaRPr lang="ko-KR" altLang="en-US" kern="1200"/>
                    </a:p>
                  </a:txBody>
                </a:tc>
              </a:tr>
              <a:tr h="1127125">
                <a:tc gridSpan="2">
                  <a:txBody>
                    <a:bodyPr/>
                    <a:lstStyle/>
                    <a:p>
                      <a:pPr marL="107950" indent="-107950" rtl="0" algn="just" fontAlgn="auto" defTabSz="914400" eaLnBrk="1" latinLnBrk="1" hangingPunct="1" lvl="1">
                        <a:lnSpc>
                          <a:spcPct val="120000"/>
                        </a:lnSpc>
                        <a:spcBef>
                          <a:spcPct val="0"/>
                        </a:spcBef>
                        <a:spcAft>
                          <a:spcPct val="0"/>
                        </a:spcAft>
                        <a:buClr>
                          <a:srgbClr val="00B0F0"/>
                        </a:buClr>
                        <a:buFont typeface="Arial"/>
                        <a:buChar char="•"/>
                      </a:pPr>
                      <a:r>
                        <a:rPr altLang="ko-KR" sz="800" kern="1200" b="0">
                          <a:solidFill>
                            <a:schemeClr val="tx1"/>
                          </a:solidFill>
                          <a:latin typeface="맑은 고딕" charset="0"/>
                          <a:ea typeface="+mn-ea"/>
                        </a:rPr>
                        <a:t>사용 테이블</a:t>
                      </a:r>
                      <a:endParaRPr lang="ko-KR" altLang="en-US" sz="800" kern="1200" b="0">
                        <a:solidFill>
                          <a:schemeClr val="tx1"/>
                        </a:solidFill>
                        <a:latin typeface="맑은 고딕" charset="0"/>
                        <a:ea typeface="맑은 고딕" charset="0"/>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rgbClr val="FF0000"/>
                          </a:solidFill>
                          <a:latin typeface="+mn-ea"/>
                          <a:ea typeface="+mn-ea"/>
                        </a:rPr>
                        <a:t>tb_c40_osmain0 - 주요 테이블</a:t>
                      </a:r>
                      <a:endParaRPr lang="ko-KR" altLang="en-US" sz="800" kern="1200" b="0">
                        <a:solidFill>
                          <a:srgbClr val="FF0000"/>
                        </a:solidFill>
                        <a:latin typeface="+mn-ea"/>
                        <a:ea typeface="+mn-ea"/>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mn-ea"/>
                          <a:ea typeface="+mn-ea"/>
                        </a:rPr>
                        <a:t>tb_c40_osmtrl0</a:t>
                      </a:r>
                      <a:endParaRPr lang="ko-KR" altLang="en-US" sz="800" kern="1200" b="0">
                        <a:solidFill>
                          <a:schemeClr val="tx1"/>
                        </a:solidFill>
                        <a:latin typeface="+mn-ea"/>
                        <a:ea typeface="+mn-ea"/>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mn-ea"/>
                          <a:ea typeface="+mn-ea"/>
                        </a:rPr>
                        <a:t>pn_m223l010</a:t>
                      </a:r>
                      <a:endParaRPr lang="ko-KR" altLang="en-US" sz="800" kern="1200" b="0">
                        <a:solidFill>
                          <a:schemeClr val="tx1"/>
                        </a:solidFill>
                        <a:latin typeface="+mn-ea"/>
                        <a:ea typeface="+mn-ea"/>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mn-ea"/>
                          <a:ea typeface="+mn-ea"/>
                        </a:rPr>
                        <a:t>pn_m223d030</a:t>
                      </a:r>
                      <a:endParaRPr lang="ko-KR" altLang="en-US" sz="800" kern="1200" b="0">
                        <a:solidFill>
                          <a:schemeClr val="tx1"/>
                        </a:solidFill>
                        <a:latin typeface="+mn-ea"/>
                        <a:ea typeface="+mn-ea"/>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mn-ea"/>
                          <a:ea typeface="+mn-ea"/>
                        </a:rPr>
                        <a:t>pn_m223h010</a:t>
                      </a:r>
                      <a:endParaRPr lang="ko-KR" altLang="en-US" sz="800" kern="1200" b="0">
                        <a:solidFill>
                          <a:schemeClr val="tx1"/>
                        </a:solidFill>
                        <a:latin typeface="+mn-ea"/>
                        <a:ea typeface="+mn-ea"/>
                      </a:endParaRPr>
                    </a:p>
                    <a:p>
                      <a:pPr marL="107950" indent="-107950" rtl="0" algn="just" fontAlgn="auto" defTabSz="914400" eaLnBrk="1" latinLnBrk="1" hangingPunct="1" lvl="1">
                        <a:lnSpc>
                          <a:spcPct val="120000"/>
                        </a:lnSpc>
                        <a:spcBef>
                          <a:spcPct val="0"/>
                        </a:spcBef>
                        <a:spcAft>
                          <a:spcPct val="0"/>
                        </a:spcAft>
                        <a:buFont typeface="Arial"/>
                        <a:buChar char="•"/>
                      </a:pPr>
                      <a:endParaRPr lang="ko-KR" altLang="en-US" sz="80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A6A6A6">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hMerge="1">
                  <a:txBody>
                    <a:bodyPr/>
                    <a:lstStyle/>
                    <a:p>
                      <a:pPr/>
                      <a:endParaRPr lang="ko-KR" altLang="en-US" kern="1200"/>
                    </a:p>
                  </a:txBody>
                </a:tc>
              </a:tr>
              <a:tr h="248285">
                <a:tc>
                  <a:txBody>
                    <a:bodyPr/>
                    <a:lstStyle/>
                    <a:p>
                      <a:pPr marL="0" indent="0" algn="ctr" latinLnBrk="1" lvl="1">
                        <a:lnSpc>
                          <a:spcPct val="120000"/>
                        </a:lnSpc>
                        <a:buFontTx/>
                        <a:buNone/>
                      </a:pPr>
                      <a:r>
                        <a:rPr lang="en-US" altLang="ko-KR" sz="850" kern="1200" b="0">
                          <a:solidFill>
                            <a:schemeClr val="tx1"/>
                          </a:solidFill>
                          <a:latin typeface="맑은 고딕" charset="0"/>
                          <a:ea typeface="맑은 고딕" charset="0"/>
                        </a:rPr>
                        <a:t>1</a:t>
                      </a:r>
                      <a:endParaRPr lang="ko-KR" altLang="en-US" sz="85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Order No를 기준으로 주문 조회</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2</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Matrial No를 기준으로 재료 조회</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3</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해당 주문 번호에 재료를 충당</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r>
              <a:rPr lang="en-US" altLang="ko-KR" sz="900" dirty="0"/>
              <a:t>6</a:t>
            </a:r>
            <a:endParaRPr lang="ko-KR" altLang="en-US" sz="900" dirty="0"/>
          </a:p>
        </p:txBody>
      </p:sp>
      <p:pic>
        <p:nvPicPr>
          <p:cNvPr id="13" name="그림 12">
            <a:extLst>
              <a:ext uri="{FF2B5EF4-FFF2-40B4-BE49-F238E27FC236}">
                <a16:creationId xmlns:a16="http://schemas.microsoft.com/office/drawing/2014/main" id="{D199EE4E-F264-B64D-B68C-B6796BCA7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060" y="579120"/>
            <a:ext cx="4067175" cy="5733415"/>
          </a:xfrm>
          <a:prstGeom prst="rect">
            <a:avLst/>
          </a:prstGeom>
        </p:spPr>
      </p:pic>
      <p:sp>
        <p:nvSpPr>
          <p:cNvPr id="14" name="도형 5"/>
          <p:cNvSpPr>
            <a:spLocks/>
          </p:cNvSpPr>
          <p:nvPr/>
        </p:nvSpPr>
        <p:spPr>
          <a:xfrm rot="0">
            <a:off x="5125085" y="1490980"/>
            <a:ext cx="287655" cy="263525"/>
          </a:xfrm>
          <a:prstGeom prst="ellipse"/>
          <a:solidFill>
            <a:srgbClr val="FF000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r>
              <a:rPr lang="en-US" altLang="ko-KR" sz="2000" b="1"/>
              <a:t>1</a:t>
            </a:r>
            <a:endParaRPr lang="ko-KR" altLang="en-US" sz="2000" b="1"/>
          </a:p>
        </p:txBody>
      </p:sp>
      <p:sp>
        <p:nvSpPr>
          <p:cNvPr id="15" name="도형 6"/>
          <p:cNvSpPr>
            <a:spLocks/>
          </p:cNvSpPr>
          <p:nvPr/>
        </p:nvSpPr>
        <p:spPr>
          <a:xfrm rot="0">
            <a:off x="5889625" y="2813050"/>
            <a:ext cx="254000" cy="296545"/>
          </a:xfrm>
          <a:prstGeom prst="ellipse"/>
          <a:solidFill>
            <a:srgbClr val="FF000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r>
              <a:rPr lang="en-US" altLang="ko-KR" sz="2000" b="1"/>
              <a:t>2</a:t>
            </a:r>
            <a:endParaRPr lang="ko-KR" altLang="en-US" sz="2000" b="1"/>
          </a:p>
        </p:txBody>
      </p:sp>
      <p:sp>
        <p:nvSpPr>
          <p:cNvPr id="16" name="도형 7"/>
          <p:cNvSpPr>
            <a:spLocks/>
          </p:cNvSpPr>
          <p:nvPr/>
        </p:nvSpPr>
        <p:spPr>
          <a:xfrm rot="0">
            <a:off x="4734560" y="4251325"/>
            <a:ext cx="237490" cy="271780"/>
          </a:xfrm>
          <a:prstGeom prst="ellipse"/>
          <a:solidFill>
            <a:srgbClr val="FF000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r>
              <a:rPr lang="en-US" altLang="ko-KR" sz="2000" b="1"/>
              <a:t>3</a:t>
            </a:r>
            <a:endParaRPr lang="ko-KR" altLang="en-US" sz="2000" b="1"/>
          </a:p>
        </p:txBody>
      </p:sp>
    </p:spTree>
    <p:extLst>
      <p:ext uri="{BB962C8B-B14F-4D97-AF65-F5344CB8AC3E}">
        <p14:creationId xmlns:p14="http://schemas.microsoft.com/office/powerpoint/2010/main" val="422958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7F7C0E80-0A5E-FF4C-ACA4-A9643CAA9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70" y="514985"/>
            <a:ext cx="4135120" cy="5828665"/>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기본 </a:t>
            </a:r>
            <a:r>
              <a:rPr lang="ko-KR" altLang="en-US" dirty="0" err="1"/>
              <a:t>재료이력</a:t>
            </a:r>
            <a:r>
              <a:rPr lang="ko-KR" altLang="en-US" dirty="0"/>
              <a:t>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r>
              <a:rPr lang="ko-KR" altLang="en-US" dirty="0" err="1"/>
              <a:t>재료이력</a:t>
            </a:r>
            <a:endParaRPr lang="ko-KR" altLang="en-US" dirty="0"/>
          </a:p>
        </p:txBody>
      </p:sp>
      <p:graphicFrame>
        <p:nvGraphicFramePr>
          <p:cNvPr id="7" name="표 6"/>
          <p:cNvGraphicFramePr>
            <a:graphicFrameLocks noGrp="1"/>
          </p:cNvGraphicFramePr>
          <p:nvPr/>
        </p:nvGraphicFramePr>
        <p:xfrm>
          <a:off x="8688070" y="476885"/>
          <a:ext cx="3260725" cy="2955925"/>
        </p:xfrm>
        <a:graphic>
          <a:graphicData uri="http://schemas.openxmlformats.org/drawingml/2006/table">
            <a:tbl>
              <a:tblPr firstRow="1" bandRow="1">
                <a:tableStyleId>{5C22544A-7EE6-4342-B048-85BDC9FD1C3A}</a:tableStyleId>
              </a:tblPr>
              <a:tblGrid>
                <a:gridCol w="279400"/>
                <a:gridCol w="2981325"/>
              </a:tblGrid>
              <a:tr h="229870">
                <a:tc gridSpan="2">
                  <a:txBody>
                    <a:bodyPr/>
                    <a:lstStyle/>
                    <a:p>
                      <a:pPr marL="0" indent="0" rtl="0" algn="l" fontAlgn="auto" defTabSz="914400" eaLnBrk="1" latinLnBrk="1" hangingPunct="1" lvl="1">
                        <a:lnSpc>
                          <a:spcPct val="100000"/>
                        </a:lnSpc>
                        <a:spcBef>
                          <a:spcPct val="0"/>
                        </a:spcBef>
                        <a:spcAft>
                          <a:spcPct val="0"/>
                        </a:spcAft>
                        <a:buFontTx/>
                        <a:buNone/>
                      </a:pPr>
                      <a:r>
                        <a:rPr lang="en-US" altLang="ko-KR" sz="900" kern="1200" b="1">
                          <a:solidFill>
                            <a:srgbClr val="4E5263"/>
                          </a:solidFill>
                          <a:latin typeface="맑은 고딕" charset="0"/>
                          <a:ea typeface="맑은 고딕" charset="0"/>
                        </a:rPr>
                        <a:t>Summery.</a:t>
                      </a:r>
                      <a:r>
                        <a:rPr lang="ko-KR" altLang="en-US" sz="900" kern="1200" b="1">
                          <a:solidFill>
                            <a:srgbClr val="4E5263"/>
                          </a:solidFill>
                          <a:latin typeface="맑은 고딕" charset="0"/>
                          <a:ea typeface="+mn-ea"/>
                        </a:rPr>
                        <a:t> </a:t>
                      </a:r>
                      <a:r>
                        <a:rPr lang="en-US" altLang="ko-KR" sz="800" kern="1200" u="sng" b="1">
                          <a:solidFill>
                            <a:srgbClr val="4E5263"/>
                          </a:solidFill>
                          <a:latin typeface="맑은 고딕" charset="0"/>
                          <a:ea typeface="+mn-ea"/>
                        </a:rPr>
                        <a:t>Comment(alias) : </a:t>
                      </a:r>
                      <a:r>
                        <a:rPr lang="en-US" altLang="ko-KR" sz="800" kern="1200" u="sng" b="1">
                          <a:solidFill>
                            <a:srgbClr val="4E5263"/>
                          </a:solidFill>
                          <a:latin typeface="맑은 고딕" charset="0"/>
                          <a:ea typeface="맑은 고딕" charset="0"/>
                        </a:rPr>
                        <a:t>ColumnName</a:t>
                      </a:r>
                      <a:endParaRPr lang="ko-KR" altLang="en-US" sz="800" kern="1200" u="sng" b="1">
                        <a:solidFill>
                          <a:srgbClr val="4E5263"/>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A6A6A6">
                          <a:alpha val="100000"/>
                        </a:srgbClr>
                      </a:solidFill>
                      <a:prstDash val="solid"/>
                      <a:round/>
                      <a:headEnd type="none" w="med" len="med"/>
                      <a:tailEnd type="none" w="med" len="med"/>
                    </a:lnB>
                    <a:solidFill>
                      <a:schemeClr val="bg1"/>
                    </a:solidFill>
                  </a:tcPr>
                </a:tc>
                <a:tc hMerge="1">
                  <a:txBody>
                    <a:bodyPr/>
                    <a:lstStyle/>
                    <a:p>
                      <a:pPr/>
                      <a:endParaRPr lang="ko-KR" altLang="en-US" kern="1200"/>
                    </a:p>
                  </a:txBody>
                </a:tc>
              </a:tr>
              <a:tr h="831215">
                <a:tc gridSpan="2">
                  <a:txBody>
                    <a:bodyPr/>
                    <a:lstStyle/>
                    <a:p>
                      <a:pPr marL="107950" indent="-107950" rtl="0" algn="just" fontAlgn="auto" defTabSz="914400" eaLnBrk="1" latinLnBrk="1" hangingPunct="1" lvl="1">
                        <a:lnSpc>
                          <a:spcPct val="120000"/>
                        </a:lnSpc>
                        <a:spcBef>
                          <a:spcPct val="0"/>
                        </a:spcBef>
                        <a:spcAft>
                          <a:spcPct val="0"/>
                        </a:spcAft>
                        <a:buFont typeface="Arial"/>
                        <a:buChar char="•"/>
                      </a:pPr>
                      <a:r>
                        <a:rPr altLang="ko-KR" sz="800" kern="1200" b="0">
                          <a:solidFill>
                            <a:schemeClr val="tx1"/>
                          </a:solidFill>
                          <a:latin typeface="맑은 고딕" charset="0"/>
                          <a:ea typeface="맑은 고딕" charset="0"/>
                        </a:rPr>
                        <a:t>사용 테이블</a:t>
                      </a:r>
                      <a:endParaRPr lang="ko-KR" altLang="en-US" sz="800" kern="1200" b="0">
                        <a:solidFill>
                          <a:schemeClr val="tx1"/>
                        </a:solidFill>
                        <a:latin typeface="맑은 고딕" charset="0"/>
                        <a:ea typeface="맑은 고딕" charset="0"/>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rgbClr val="FF0000"/>
                          </a:solidFill>
                          <a:latin typeface="+mn-ea"/>
                          <a:ea typeface="+mn-ea"/>
                        </a:rPr>
                        <a:t>tb_c40_osmain0 - 주요 테이블</a:t>
                      </a:r>
                      <a:endParaRPr lang="ko-KR" altLang="en-US" sz="800" kern="1200" b="0">
                        <a:solidFill>
                          <a:srgbClr val="FF0000"/>
                        </a:solidFill>
                        <a:latin typeface="+mn-ea"/>
                        <a:ea typeface="+mn-ea"/>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mn-ea"/>
                          <a:ea typeface="+mn-ea"/>
                        </a:rPr>
                        <a:t>tb_c40_osmtrl0</a:t>
                      </a:r>
                      <a:endParaRPr lang="ko-KR" altLang="en-US" sz="800" kern="1200" b="0">
                        <a:solidFill>
                          <a:schemeClr val="tx1"/>
                        </a:solidFill>
                        <a:latin typeface="+mn-ea"/>
                        <a:ea typeface="+mn-ea"/>
                      </a:endParaRPr>
                    </a:p>
                    <a:p>
                      <a:pPr marL="711200" indent="-254000" rtl="0" algn="just" fontAlgn="auto" defTabSz="914400" eaLnBrk="1" latinLnBrk="1" hangingPunct="1" lvl="2">
                        <a:lnSpc>
                          <a:spcPct val="120000"/>
                        </a:lnSpc>
                        <a:spcBef>
                          <a:spcPct val="0"/>
                        </a:spcBef>
                        <a:spcAft>
                          <a:spcPct val="0"/>
                        </a:spcAft>
                        <a:buFont typeface="Wingdings"/>
                        <a:buChar char="ü"/>
                      </a:pPr>
                      <a:r>
                        <a:rPr lang="en-US" altLang="ko-KR" sz="800" kern="1200" b="0">
                          <a:solidFill>
                            <a:schemeClr val="tx1"/>
                          </a:solidFill>
                          <a:latin typeface="+mn-ea"/>
                          <a:ea typeface="+mn-ea"/>
                        </a:rPr>
                        <a:t>pn_m223l010</a:t>
                      </a:r>
                      <a:endParaRPr lang="ko-KR" altLang="en-US" sz="800" kern="1200" b="0">
                        <a:solidFill>
                          <a:schemeClr val="tx1"/>
                        </a:solidFill>
                        <a:latin typeface="+mn-ea"/>
                        <a:ea typeface="+mn-ea"/>
                      </a:endParaRPr>
                    </a:p>
                    <a:p>
                      <a:pPr marL="107950" indent="-107950" rtl="0" algn="just" fontAlgn="auto" defTabSz="914400" eaLnBrk="1" latinLnBrk="1" hangingPunct="1" lvl="1">
                        <a:lnSpc>
                          <a:spcPct val="120000"/>
                        </a:lnSpc>
                        <a:spcBef>
                          <a:spcPct val="0"/>
                        </a:spcBef>
                        <a:spcAft>
                          <a:spcPct val="0"/>
                        </a:spcAft>
                        <a:buFont typeface="Arial"/>
                        <a:buChar char="•"/>
                      </a:pPr>
                      <a:endParaRPr lang="ko-KR" altLang="en-US" sz="80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A6A6A6">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hMerge="1">
                  <a:txBody>
                    <a:bodyPr/>
                    <a:lstStyle/>
                    <a:p>
                      <a:pPr/>
                      <a:endParaRPr lang="ko-KR" altLang="en-US" kern="1200"/>
                    </a:p>
                  </a:txBody>
                </a:tc>
              </a:tr>
              <a:tr h="248285">
                <a:tc>
                  <a:txBody>
                    <a:bodyPr/>
                    <a:lstStyle/>
                    <a:p>
                      <a:pPr marL="0" indent="0" algn="ctr" latinLnBrk="1" lvl="1">
                        <a:lnSpc>
                          <a:spcPct val="120000"/>
                        </a:lnSpc>
                        <a:buFontTx/>
                        <a:buNone/>
                      </a:pPr>
                      <a:r>
                        <a:rPr lang="en-US" altLang="ko-KR" sz="850" kern="1200" b="0">
                          <a:solidFill>
                            <a:schemeClr val="tx1"/>
                          </a:solidFill>
                          <a:latin typeface="맑은 고딕" charset="0"/>
                          <a:ea typeface="맑은 고딕" charset="0"/>
                        </a:rPr>
                        <a:t>1</a:t>
                      </a:r>
                      <a:endParaRPr lang="ko-KR" altLang="en-US" sz="85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법인</a:t>
                      </a:r>
                      <a:r>
                        <a:rPr lang="en-US" altLang="ko-KR" sz="850" kern="1200" b="0">
                          <a:solidFill>
                            <a:srgbClr val="000000"/>
                          </a:solidFill>
                          <a:latin typeface="맑은 고딕" charset="0"/>
                          <a:ea typeface="맑은 고딕" charset="0"/>
                        </a:rPr>
                        <a:t>,</a:t>
                      </a:r>
                      <a:r>
                        <a:rPr lang="ko-KR" altLang="en-US" sz="850" kern="1200" b="0">
                          <a:solidFill>
                            <a:srgbClr val="000000"/>
                          </a:solidFill>
                          <a:latin typeface="맑은 고딕" charset="0"/>
                          <a:ea typeface="맑은 고딕" charset="0"/>
                        </a:rPr>
                        <a:t> </a:t>
                      </a:r>
                      <a:r>
                        <a:rPr lang="en-US" altLang="ko-KR" sz="850" kern="1200" b="0">
                          <a:solidFill>
                            <a:srgbClr val="000000"/>
                          </a:solidFill>
                          <a:latin typeface="맑은 고딕" charset="0"/>
                          <a:ea typeface="맑은 고딕" charset="0"/>
                        </a:rPr>
                        <a:t>OrderNo </a:t>
                      </a:r>
                      <a:r>
                        <a:rPr lang="ko-KR" altLang="en-US" sz="850" kern="1200" b="0">
                          <a:solidFill>
                            <a:srgbClr val="000000"/>
                          </a:solidFill>
                          <a:latin typeface="맑은 고딕" charset="0"/>
                          <a:ea typeface="맑은 고딕" charset="0"/>
                        </a:rPr>
                        <a:t>입력 후</a:t>
                      </a:r>
                      <a:r>
                        <a:rPr lang="en-US" altLang="ko-KR" sz="850" kern="1200" b="0">
                          <a:solidFill>
                            <a:srgbClr val="000000"/>
                          </a:solidFill>
                          <a:latin typeface="맑은 고딕" charset="0"/>
                          <a:ea typeface="맑은 고딕" charset="0"/>
                        </a:rPr>
                        <a:t>,</a:t>
                      </a:r>
                      <a:r>
                        <a:rPr lang="ko-KR" altLang="en-US" sz="850" kern="1200" b="0">
                          <a:solidFill>
                            <a:srgbClr val="000000"/>
                          </a:solidFill>
                          <a:latin typeface="맑은 고딕" charset="0"/>
                          <a:ea typeface="맑은 고딕" charset="0"/>
                        </a:rPr>
                        <a:t> 조회버튼 클릭</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2</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조회 조건에 해당하는 주문상세정보 업데이트</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3</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조회 조건에 해당하는 주문진행상태 업데이트</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4</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주문에 해당하는 재료목록 업데이트</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5</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재료를 체크</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6</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충당 목전 클릭시</a:t>
                      </a:r>
                      <a:r>
                        <a:rPr lang="en-US" altLang="ko-KR" sz="850" kern="1200" b="0">
                          <a:solidFill>
                            <a:srgbClr val="000000"/>
                          </a:solidFill>
                          <a:latin typeface="맑은 고딕" charset="0"/>
                          <a:ea typeface="맑은 고딕" charset="0"/>
                        </a:rPr>
                        <a:t>,</a:t>
                      </a:r>
                      <a:r>
                        <a:rPr lang="ko-KR" altLang="en-US" sz="850" kern="1200" b="0">
                          <a:solidFill>
                            <a:srgbClr val="000000"/>
                          </a:solidFill>
                          <a:latin typeface="맑은 고딕" charset="0"/>
                          <a:ea typeface="맑은 고딕" charset="0"/>
                        </a:rPr>
                        <a:t> 충당목전 화면으로 이동</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7</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상세조회 클릭 시</a:t>
                      </a:r>
                      <a:r>
                        <a:rPr lang="en-US" altLang="ko-KR" sz="850" kern="1200" b="0">
                          <a:solidFill>
                            <a:srgbClr val="000000"/>
                          </a:solidFill>
                          <a:latin typeface="맑은 고딕" charset="0"/>
                          <a:ea typeface="맑은 고딕" charset="0"/>
                        </a:rPr>
                        <a:t>,</a:t>
                      </a:r>
                      <a:r>
                        <a:rPr lang="ko-KR" altLang="en-US" sz="850" kern="1200" b="0">
                          <a:solidFill>
                            <a:srgbClr val="000000"/>
                          </a:solidFill>
                          <a:latin typeface="맑은 고딕" charset="0"/>
                          <a:ea typeface="맑은 고딕" charset="0"/>
                        </a:rPr>
                        <a:t> 필수 조건 외 추가조건이 드롭다운형식으로 노출</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r>
              <a:rPr lang="en-US" altLang="ko-KR" sz="900" dirty="0"/>
              <a:t>7</a:t>
            </a:r>
            <a:endParaRPr lang="ko-KR" altLang="en-US" sz="900" dirty="0"/>
          </a:p>
        </p:txBody>
      </p:sp>
      <p:sp>
        <p:nvSpPr>
          <p:cNvPr id="11" name="타원 10">
            <a:extLst>
              <a:ext uri="{FF2B5EF4-FFF2-40B4-BE49-F238E27FC236}">
                <a16:creationId xmlns:a16="http://schemas.microsoft.com/office/drawing/2014/main" id="{045A51D1-CAF3-DA46-BAFB-95AD535E52A3}"/>
              </a:ext>
            </a:extLst>
          </p:cNvPr>
          <p:cNvSpPr/>
          <p:nvPr/>
        </p:nvSpPr>
        <p:spPr>
          <a:xfrm>
            <a:off x="1123950" y="1061085"/>
            <a:ext cx="215900"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1</a:t>
            </a:r>
            <a:endParaRPr lang="ko-KR" altLang="en-US" b="1" dirty="0">
              <a:solidFill>
                <a:schemeClr val="bg1"/>
              </a:solidFill>
            </a:endParaRPr>
          </a:p>
        </p:txBody>
      </p:sp>
      <p:sp>
        <p:nvSpPr>
          <p:cNvPr id="12" name="타원 11">
            <a:extLst>
              <a:ext uri="{FF2B5EF4-FFF2-40B4-BE49-F238E27FC236}">
                <a16:creationId xmlns:a16="http://schemas.microsoft.com/office/drawing/2014/main" id="{399192A5-48E9-604F-967C-1E7656A2E4D9}"/>
              </a:ext>
            </a:extLst>
          </p:cNvPr>
          <p:cNvSpPr/>
          <p:nvPr/>
        </p:nvSpPr>
        <p:spPr>
          <a:xfrm>
            <a:off x="1043940" y="2038985"/>
            <a:ext cx="215900"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a:t>
            </a:r>
            <a:endParaRPr lang="ko-KR" altLang="en-US" b="1" dirty="0">
              <a:solidFill>
                <a:schemeClr val="bg1"/>
              </a:solidFill>
            </a:endParaRPr>
          </a:p>
        </p:txBody>
      </p:sp>
      <p:sp>
        <p:nvSpPr>
          <p:cNvPr id="13" name="타원 12">
            <a:extLst>
              <a:ext uri="{FF2B5EF4-FFF2-40B4-BE49-F238E27FC236}">
                <a16:creationId xmlns:a16="http://schemas.microsoft.com/office/drawing/2014/main" id="{9D3C24D7-1847-0642-9BC8-515ACFB494E5}"/>
              </a:ext>
            </a:extLst>
          </p:cNvPr>
          <p:cNvSpPr/>
          <p:nvPr/>
        </p:nvSpPr>
        <p:spPr>
          <a:xfrm>
            <a:off x="1043940" y="3213100"/>
            <a:ext cx="215900"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3</a:t>
            </a:r>
            <a:endParaRPr lang="ko-KR" altLang="en-US" b="1" dirty="0">
              <a:solidFill>
                <a:schemeClr val="bg1"/>
              </a:solidFill>
            </a:endParaRPr>
          </a:p>
        </p:txBody>
      </p:sp>
      <p:sp>
        <p:nvSpPr>
          <p:cNvPr id="14" name="타원 13">
            <a:extLst>
              <a:ext uri="{FF2B5EF4-FFF2-40B4-BE49-F238E27FC236}">
                <a16:creationId xmlns:a16="http://schemas.microsoft.com/office/drawing/2014/main" id="{1362B695-93C0-FA49-94F5-2E334EF0A834}"/>
              </a:ext>
            </a:extLst>
          </p:cNvPr>
          <p:cNvSpPr/>
          <p:nvPr/>
        </p:nvSpPr>
        <p:spPr>
          <a:xfrm>
            <a:off x="935355" y="4492625"/>
            <a:ext cx="215900"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4</a:t>
            </a:r>
            <a:endParaRPr lang="ko-KR" altLang="en-US" b="1" dirty="0">
              <a:solidFill>
                <a:schemeClr val="bg1"/>
              </a:solidFill>
            </a:endParaRPr>
          </a:p>
        </p:txBody>
      </p:sp>
      <p:sp>
        <p:nvSpPr>
          <p:cNvPr id="16" name="타원 15">
            <a:extLst>
              <a:ext uri="{FF2B5EF4-FFF2-40B4-BE49-F238E27FC236}">
                <a16:creationId xmlns:a16="http://schemas.microsoft.com/office/drawing/2014/main" id="{D57807ED-E052-4940-AD83-B77B0BE894F0}"/>
              </a:ext>
            </a:extLst>
          </p:cNvPr>
          <p:cNvSpPr/>
          <p:nvPr/>
        </p:nvSpPr>
        <p:spPr>
          <a:xfrm>
            <a:off x="3642360" y="1650365"/>
            <a:ext cx="215900"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7</a:t>
            </a:r>
            <a:endParaRPr lang="ko-KR" altLang="en-US" b="1" dirty="0">
              <a:solidFill>
                <a:schemeClr val="bg1"/>
              </a:solidFill>
            </a:endParaRPr>
          </a:p>
        </p:txBody>
      </p:sp>
      <p:sp>
        <p:nvSpPr>
          <p:cNvPr id="17" name="타원 16">
            <a:extLst>
              <a:ext uri="{FF2B5EF4-FFF2-40B4-BE49-F238E27FC236}">
                <a16:creationId xmlns:a16="http://schemas.microsoft.com/office/drawing/2014/main" id="{32975C17-4E38-B34A-8F18-EC7D564132D8}"/>
              </a:ext>
            </a:extLst>
          </p:cNvPr>
          <p:cNvSpPr/>
          <p:nvPr/>
        </p:nvSpPr>
        <p:spPr>
          <a:xfrm>
            <a:off x="3642360" y="5599430"/>
            <a:ext cx="215900"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6</a:t>
            </a:r>
            <a:endParaRPr lang="ko-KR" altLang="en-US" b="1" dirty="0">
              <a:solidFill>
                <a:schemeClr val="bg1"/>
              </a:solidFill>
            </a:endParaRPr>
          </a:p>
        </p:txBody>
      </p:sp>
      <p:sp>
        <p:nvSpPr>
          <p:cNvPr id="20" name="타원 19">
            <a:extLst>
              <a:ext uri="{FF2B5EF4-FFF2-40B4-BE49-F238E27FC236}">
                <a16:creationId xmlns:a16="http://schemas.microsoft.com/office/drawing/2014/main" id="{9BAF85F2-614F-2744-A5A0-F32C81C8988C}"/>
              </a:ext>
            </a:extLst>
          </p:cNvPr>
          <p:cNvSpPr/>
          <p:nvPr/>
        </p:nvSpPr>
        <p:spPr>
          <a:xfrm>
            <a:off x="908050" y="5038725"/>
            <a:ext cx="215900"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5</a:t>
            </a:r>
            <a:endParaRPr lang="ko-KR" altLang="en-US" b="1" dirty="0">
              <a:solidFill>
                <a:schemeClr val="bg1"/>
              </a:solidFill>
            </a:endParaRPr>
          </a:p>
        </p:txBody>
      </p:sp>
      <p:sp>
        <p:nvSpPr>
          <p:cNvPr id="21" name="TextBox 20">
            <a:extLst>
              <a:ext uri="{FF2B5EF4-FFF2-40B4-BE49-F238E27FC236}">
                <a16:creationId xmlns:a16="http://schemas.microsoft.com/office/drawing/2014/main" id="{6C2801E5-721C-BC46-9FBE-61A2FFABD0FC}"/>
              </a:ext>
            </a:extLst>
          </p:cNvPr>
          <p:cNvSpPr txBox="1"/>
          <p:nvPr/>
        </p:nvSpPr>
        <p:spPr>
          <a:xfrm>
            <a:off x="1151890" y="4807585"/>
            <a:ext cx="188595" cy="791845"/>
          </a:xfrm>
          <a:prstGeom prst="rect">
            <a:avLst/>
          </a:prstGeom>
          <a:noFill/>
          <a:ln w="34925">
            <a:solidFill>
              <a:srgbClr val="FF0000"/>
            </a:solidFill>
          </a:ln>
        </p:spPr>
        <p:txBody>
          <a:bodyPr wrap="square" rtlCol="0">
            <a:spAutoFit/>
          </a:bodyPr>
          <a:lstStyle/>
          <a:p>
            <a:endParaRPr kumimoji="1" lang="ko-Kore-KR" altLang="en-US" dirty="0"/>
          </a:p>
        </p:txBody>
      </p:sp>
      <p:pic>
        <p:nvPicPr>
          <p:cNvPr id="22" name="그림 21">
            <a:extLst>
              <a:ext uri="{FF2B5EF4-FFF2-40B4-BE49-F238E27FC236}">
                <a16:creationId xmlns:a16="http://schemas.microsoft.com/office/drawing/2014/main" id="{BB401AAB-E6CC-7043-9E53-844F11617EC8}"/>
              </a:ext>
            </a:extLst>
          </p:cNvPr>
          <p:cNvPicPr>
            <a:picLocks noChangeAspect="1"/>
          </p:cNvPicPr>
          <p:nvPr/>
        </p:nvPicPr>
        <p:blipFill>
          <a:blip r:embed="rId3"/>
          <a:stretch>
            <a:fillRect/>
          </a:stretch>
        </p:blipFill>
        <p:spPr>
          <a:xfrm>
            <a:off x="4805680" y="1484630"/>
            <a:ext cx="3571875" cy="2174240"/>
          </a:xfrm>
          <a:prstGeom prst="rect">
            <a:avLst/>
          </a:prstGeom>
          <a:ln>
            <a:solidFill>
              <a:schemeClr val="tx1"/>
            </a:solidFill>
          </a:ln>
        </p:spPr>
      </p:pic>
      <p:sp>
        <p:nvSpPr>
          <p:cNvPr id="23" name="오른쪽 화살표[R] 22">
            <a:extLst>
              <a:ext uri="{FF2B5EF4-FFF2-40B4-BE49-F238E27FC236}">
                <a16:creationId xmlns:a16="http://schemas.microsoft.com/office/drawing/2014/main" id="{5FE970CD-586A-6B4E-926E-8576221C1972}"/>
              </a:ext>
            </a:extLst>
          </p:cNvPr>
          <p:cNvSpPr/>
          <p:nvPr/>
        </p:nvSpPr>
        <p:spPr>
          <a:xfrm>
            <a:off x="4397375" y="1758315"/>
            <a:ext cx="330200" cy="1079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015575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그림 8" descr="C:/Users/user/AppData/Roaming/PolarisOffice/ETemp/24200_11120792/fImage5367815641.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198245" y="756285"/>
            <a:ext cx="3665855" cy="5171440"/>
          </a:xfrm>
          <a:prstGeom prst="rect"/>
          <a:noFill/>
        </p:spPr>
      </p:pic>
      <p:sp>
        <p:nvSpPr>
          <p:cNvPr id="4" name="텍스트 개체 틀 3"/>
          <p:cNvSpPr txBox="1">
            <a:spLocks/>
          </p:cNvSpPr>
          <p:nvPr>
            <p:ph type="body" idx="10"/>
          </p:nvPr>
        </p:nvSpPr>
        <p:spPr>
          <a:xfrm rot="0">
            <a:off x="1199515" y="110490"/>
            <a:ext cx="2966085" cy="221615"/>
          </a:xfrm>
          <a:prstGeom prst="rect"/>
        </p:spPr>
        <p:txBody>
          <a:bodyPr wrap="square" lIns="91440" tIns="45720" rIns="91440" bIns="45720" numCol="1" vert="horz" anchor="ctr">
            <a:noAutofit/>
          </a:bodyPr>
          <a:lstStyle/>
          <a:p>
            <a:pPr marL="0" indent="0" latinLnBrk="0">
              <a:buFontTx/>
              <a:buNone/>
            </a:pPr>
            <a:r>
              <a:rPr lang="ko-KR" altLang="en-US" sz="900">
                <a:latin typeface="+mn-ea"/>
                <a:ea typeface="맑은 고딕" charset="0"/>
                <a:cs typeface="+mn-cs"/>
              </a:rPr>
              <a:t>테스트용 처리 화면</a:t>
            </a:r>
            <a:endParaRPr lang="ko-KR" altLang="en-US" sz="900">
              <a:latin typeface="+mn-ea"/>
              <a:ea typeface="맑은 고딕" charset="0"/>
              <a:cs typeface="+mn-cs"/>
            </a:endParaRPr>
          </a:p>
        </p:txBody>
      </p:sp>
      <p:sp>
        <p:nvSpPr>
          <p:cNvPr id="5" name="텍스트 개체 틀 4"/>
          <p:cNvSpPr txBox="1">
            <a:spLocks/>
          </p:cNvSpPr>
          <p:nvPr>
            <p:ph type="body" idx="11"/>
          </p:nvPr>
        </p:nvSpPr>
        <p:spPr>
          <a:xfrm rot="0">
            <a:off x="5231765" y="110490"/>
            <a:ext cx="3329940" cy="221615"/>
          </a:xfrm>
          <a:prstGeom prst="rect"/>
        </p:spPr>
        <p:txBody>
          <a:bodyPr wrap="square" lIns="91440" tIns="45720" rIns="91440" bIns="45720" numCol="1" vert="horz" anchor="ctr">
            <a:noAutofit/>
          </a:bodyPr>
          <a:lstStyle/>
          <a:p>
            <a:pPr marL="0" indent="0" latinLnBrk="0">
              <a:buFontTx/>
              <a:buNone/>
            </a:pPr>
            <a:r>
              <a:rPr lang="ko-KR" altLang="en-US" sz="900">
                <a:latin typeface="+mn-ea"/>
                <a:ea typeface="맑은 고딕" charset="0"/>
                <a:cs typeface="+mn-cs"/>
              </a:rPr>
              <a:t>테스트용 처리 화면</a:t>
            </a:r>
            <a:endParaRPr lang="ko-KR" altLang="en-US" sz="900">
              <a:latin typeface="+mn-ea"/>
              <a:ea typeface="맑은 고딕" charset="0"/>
              <a:cs typeface="+mn-cs"/>
            </a:endParaRPr>
          </a:p>
        </p:txBody>
      </p:sp>
      <p:graphicFrame>
        <p:nvGraphicFramePr>
          <p:cNvPr id="7" name="Table 3"/>
          <p:cNvGraphicFramePr>
            <a:graphicFrameLocks noGrp="1"/>
          </p:cNvGraphicFramePr>
          <p:nvPr/>
        </p:nvGraphicFramePr>
        <p:xfrm>
          <a:off x="8688070" y="476885"/>
          <a:ext cx="3260725" cy="2299335"/>
        </p:xfrm>
        <a:graphic>
          <a:graphicData uri="http://schemas.openxmlformats.org/drawingml/2006/table">
            <a:tbl>
              <a:tblPr firstRow="1" bandRow="1">
                <a:tableStyleId>{5C22544A-7EE6-4342-B048-85BDC9FD1C3A}</a:tableStyleId>
              </a:tblPr>
              <a:tblGrid>
                <a:gridCol w="279400"/>
                <a:gridCol w="2981325"/>
              </a:tblGrid>
              <a:tr h="229870">
                <a:tc gridSpan="2">
                  <a:txBody>
                    <a:bodyPr/>
                    <a:lstStyle/>
                    <a:p>
                      <a:pPr marL="0" indent="0" rtl="0" algn="l" fontAlgn="auto" defTabSz="914400" eaLnBrk="1" latinLnBrk="1" hangingPunct="1" lvl="1">
                        <a:lnSpc>
                          <a:spcPct val="100000"/>
                        </a:lnSpc>
                        <a:spcBef>
                          <a:spcPct val="0"/>
                        </a:spcBef>
                        <a:spcAft>
                          <a:spcPct val="0"/>
                        </a:spcAft>
                        <a:buFontTx/>
                        <a:buNone/>
                      </a:pPr>
                      <a:r>
                        <a:rPr lang="en-US" altLang="ko-KR" sz="900" kern="1200" b="1">
                          <a:solidFill>
                            <a:srgbClr val="4E5263"/>
                          </a:solidFill>
                          <a:latin typeface="맑은 고딕" charset="0"/>
                          <a:ea typeface="맑은 고딕" charset="0"/>
                        </a:rPr>
                        <a:t>Summery.</a:t>
                      </a:r>
                      <a:r>
                        <a:rPr lang="ko-KR" altLang="en-US" sz="900" kern="1200" b="1">
                          <a:solidFill>
                            <a:srgbClr val="4E5263"/>
                          </a:solidFill>
                          <a:latin typeface="맑은 고딕" charset="0"/>
                          <a:ea typeface="+mn-ea"/>
                        </a:rPr>
                        <a:t> </a:t>
                      </a:r>
                      <a:r>
                        <a:rPr lang="en-US" altLang="ko-KR" sz="800" kern="1200" u="sng" b="1">
                          <a:solidFill>
                            <a:srgbClr val="4E5263"/>
                          </a:solidFill>
                          <a:latin typeface="맑은 고딕" charset="0"/>
                          <a:ea typeface="+mn-ea"/>
                        </a:rPr>
                        <a:t>Comment(alias) : </a:t>
                      </a:r>
                      <a:r>
                        <a:rPr lang="en-US" altLang="ko-KR" sz="800" kern="1200" u="sng" b="1">
                          <a:solidFill>
                            <a:srgbClr val="4E5263"/>
                          </a:solidFill>
                          <a:latin typeface="맑은 고딕" charset="0"/>
                          <a:ea typeface="맑은 고딕" charset="0"/>
                        </a:rPr>
                        <a:t>ColumnName</a:t>
                      </a:r>
                      <a:endParaRPr lang="ko-KR" altLang="en-US" sz="800" kern="1200" u="sng" b="1">
                        <a:solidFill>
                          <a:srgbClr val="4E5263"/>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A6A6A6">
                          <a:alpha val="100000"/>
                        </a:srgbClr>
                      </a:solidFill>
                      <a:prstDash val="solid"/>
                      <a:round/>
                      <a:headEnd type="none" w="med" len="med"/>
                      <a:tailEnd type="none" w="med" len="med"/>
                    </a:lnB>
                    <a:solidFill>
                      <a:schemeClr val="bg1"/>
                    </a:solidFill>
                  </a:tcPr>
                </a:tc>
                <a:tc hMerge="1">
                  <a:txBody>
                    <a:bodyPr/>
                    <a:lstStyle/>
                    <a:p>
                      <a:pPr/>
                      <a:endParaRPr lang="ko-KR" altLang="en-US" kern="1200"/>
                    </a:p>
                  </a:txBody>
                </a:tc>
              </a:tr>
              <a:tr h="828040">
                <a:tc gridSpan="2">
                  <a:txBody>
                    <a:bodyPr/>
                    <a:lstStyle/>
                    <a:p>
                      <a:pPr marL="107950" indent="-107950" rtl="0" algn="just" fontAlgn="auto" defTabSz="914400" eaLnBrk="1" latinLnBrk="1" hangingPunct="1" lvl="1">
                        <a:lnSpc>
                          <a:spcPct val="120000"/>
                        </a:lnSpc>
                        <a:spcBef>
                          <a:spcPct val="0"/>
                        </a:spcBef>
                        <a:spcAft>
                          <a:spcPct val="0"/>
                        </a:spcAft>
                        <a:buFontTx/>
                        <a:buNone/>
                      </a:pPr>
                      <a:endParaRPr lang="ko-KR" altLang="en-US" sz="80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A6A6A6">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hMerge="1">
                  <a:txBody>
                    <a:bodyPr/>
                    <a:lstStyle/>
                    <a:p>
                      <a:pPr/>
                      <a:endParaRPr lang="ko-KR" altLang="en-US" kern="1200"/>
                    </a:p>
                  </a:txBody>
                </a:tc>
              </a:tr>
              <a:tr h="248285">
                <a:tc>
                  <a:txBody>
                    <a:bodyPr/>
                    <a:lstStyle/>
                    <a:p>
                      <a:pPr marL="0" indent="0" algn="ctr" latinLnBrk="1" lvl="1">
                        <a:lnSpc>
                          <a:spcPct val="120000"/>
                        </a:lnSpc>
                        <a:buFontTx/>
                        <a:buNone/>
                      </a:pPr>
                      <a:r>
                        <a:rPr lang="en-US" altLang="ko-KR" sz="850" kern="1200" b="0">
                          <a:solidFill>
                            <a:schemeClr val="tx1"/>
                          </a:solidFill>
                          <a:latin typeface="맑은 고딕" charset="0"/>
                          <a:ea typeface="맑은 고딕" charset="0"/>
                        </a:rPr>
                        <a:t>1</a:t>
                      </a:r>
                      <a:endParaRPr lang="ko-KR" altLang="en-US" sz="850" kern="120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품질 설계 확정 기능</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2</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ITEM 설계 기능</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3</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제품 입고 처리 기능</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4</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fontAlgn="auto" defTabSz="914400" eaLnBrk="1" latinLnBrk="1" hangingPunct="1" lvl="1">
                        <a:lnSpc>
                          <a:spcPct val="120000"/>
                        </a:lnSpc>
                        <a:spcBef>
                          <a:spcPct val="0"/>
                        </a:spcBef>
                        <a:spcAft>
                          <a:spcPct val="0"/>
                        </a:spcAft>
                        <a:buFontTx/>
                        <a:buNone/>
                      </a:pPr>
                      <a:r>
                        <a:rPr lang="ko-KR" altLang="en-US" sz="850" kern="1200" kumimoji="1">
                          <a:solidFill>
                            <a:schemeClr val="tx1"/>
                          </a:solidFill>
                          <a:latin typeface="맑은 고딕" charset="0"/>
                        </a:rPr>
                        <a:t>제품 출하 처리 기능</a:t>
                      </a:r>
                      <a:endParaRPr lang="ko-KR" altLang="en-US" sz="850" kern="1200" kumimoji="1">
                        <a:solidFill>
                          <a:schemeClr val="tx1"/>
                        </a:solidFill>
                        <a:latin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lnSpc>
                          <a:spcPct val="120000"/>
                        </a:lnSpc>
                        <a:buFontTx/>
                        <a:buNone/>
                      </a:pPr>
                      <a:r>
                        <a:rPr lang="en-US" altLang="ko-KR" sz="850" kern="1200" b="0">
                          <a:solidFill>
                            <a:srgbClr val="000000"/>
                          </a:solidFill>
                          <a:latin typeface="맑은 고딕" charset="0"/>
                          <a:ea typeface="맑은 고딕" charset="0"/>
                        </a:rPr>
                        <a:t>5</a:t>
                      </a:r>
                      <a:endParaRPr lang="ko-KR" altLang="en-US" sz="850" kern="120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lnSpc>
                          <a:spcPct val="120000"/>
                        </a:lnSpc>
                        <a:buFontTx/>
                        <a:buNone/>
                      </a:pPr>
                      <a:r>
                        <a:rPr lang="ko-KR" altLang="en-US" sz="850" kern="1200" b="0">
                          <a:solidFill>
                            <a:srgbClr val="000000"/>
                          </a:solidFill>
                          <a:latin typeface="맑은 고딕" charset="0"/>
                          <a:ea typeface="맑은 고딕" charset="0"/>
                        </a:rPr>
                        <a:t>제품 인도 처리 기능</a:t>
                      </a:r>
                      <a:endParaRPr lang="ko-KR" altLang="en-US" sz="850" kern="120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6380" cy="230505"/>
          </a:xfrm>
          <a:prstGeom prst="rect"/>
          <a:noFill/>
        </p:spPr>
        <p:txBody>
          <a:bodyPr wrap="none" lIns="91440" tIns="45720" rIns="91440" bIns="45720" numCol="1" vert="horz" anchor="t">
            <a:spAutoFit/>
          </a:bodyPr>
          <a:lstStyle/>
          <a:p>
            <a:pPr marL="0" indent="0" latinLnBrk="0">
              <a:buFontTx/>
              <a:buNone/>
            </a:pPr>
            <a:r>
              <a:rPr lang="en-US" altLang="ko-KR" sz="900"/>
              <a:t>8</a:t>
            </a:r>
            <a:endParaRPr lang="ko-KR" altLang="en-US" sz="900"/>
          </a:p>
        </p:txBody>
      </p:sp>
      <p:sp>
        <p:nvSpPr>
          <p:cNvPr id="11" name="Rect 0"/>
          <p:cNvSpPr>
            <a:spLocks/>
          </p:cNvSpPr>
          <p:nvPr/>
        </p:nvSpPr>
        <p:spPr>
          <a:xfrm rot="0">
            <a:off x="4415790" y="1368425"/>
            <a:ext cx="216535" cy="21653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r>
              <a:rPr lang="en-US" altLang="ko-KR" b="1">
                <a:solidFill>
                  <a:schemeClr val="bg1"/>
                </a:solidFill>
              </a:rPr>
              <a:t>1</a:t>
            </a:r>
            <a:endParaRPr lang="ko-KR" altLang="en-US" b="1">
              <a:solidFill>
                <a:schemeClr val="bg1"/>
              </a:solidFill>
            </a:endParaRPr>
          </a:p>
        </p:txBody>
      </p:sp>
      <p:sp>
        <p:nvSpPr>
          <p:cNvPr id="12" name="Rect 0"/>
          <p:cNvSpPr>
            <a:spLocks/>
          </p:cNvSpPr>
          <p:nvPr/>
        </p:nvSpPr>
        <p:spPr>
          <a:xfrm rot="0">
            <a:off x="4410710" y="2205355"/>
            <a:ext cx="216535" cy="21653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r>
              <a:rPr lang="en-US" altLang="ko-KR" b="1">
                <a:solidFill>
                  <a:schemeClr val="bg1"/>
                </a:solidFill>
              </a:rPr>
              <a:t>2</a:t>
            </a:r>
            <a:endParaRPr lang="ko-KR" altLang="en-US" b="1">
              <a:solidFill>
                <a:schemeClr val="bg1"/>
              </a:solidFill>
            </a:endParaRPr>
          </a:p>
        </p:txBody>
      </p:sp>
      <p:sp>
        <p:nvSpPr>
          <p:cNvPr id="13" name="Rect 0"/>
          <p:cNvSpPr>
            <a:spLocks/>
          </p:cNvSpPr>
          <p:nvPr/>
        </p:nvSpPr>
        <p:spPr>
          <a:xfrm rot="0">
            <a:off x="4410710" y="2914015"/>
            <a:ext cx="216535" cy="21653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r>
              <a:rPr lang="en-US" altLang="ko-KR" b="1">
                <a:solidFill>
                  <a:schemeClr val="bg1"/>
                </a:solidFill>
              </a:rPr>
              <a:t>3</a:t>
            </a:r>
            <a:endParaRPr lang="ko-KR" altLang="en-US" b="1">
              <a:solidFill>
                <a:schemeClr val="bg1"/>
              </a:solidFill>
            </a:endParaRPr>
          </a:p>
        </p:txBody>
      </p:sp>
      <p:sp>
        <p:nvSpPr>
          <p:cNvPr id="14" name="Rect 0"/>
          <p:cNvSpPr>
            <a:spLocks/>
          </p:cNvSpPr>
          <p:nvPr/>
        </p:nvSpPr>
        <p:spPr>
          <a:xfrm rot="0">
            <a:off x="4410075" y="3602990"/>
            <a:ext cx="216535" cy="21653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r>
              <a:rPr lang="en-US" altLang="ko-KR" b="1">
                <a:solidFill>
                  <a:schemeClr val="bg1"/>
                </a:solidFill>
              </a:rPr>
              <a:t>4</a:t>
            </a:r>
            <a:endParaRPr lang="ko-KR" altLang="en-US" b="1">
              <a:solidFill>
                <a:schemeClr val="bg1"/>
              </a:solidFill>
            </a:endParaRPr>
          </a:p>
        </p:txBody>
      </p:sp>
      <p:sp>
        <p:nvSpPr>
          <p:cNvPr id="20" name="Rect 0"/>
          <p:cNvSpPr>
            <a:spLocks/>
          </p:cNvSpPr>
          <p:nvPr/>
        </p:nvSpPr>
        <p:spPr>
          <a:xfrm rot="0">
            <a:off x="4416425" y="4248785"/>
            <a:ext cx="216535" cy="21653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r>
              <a:rPr lang="en-US" altLang="ko-KR" b="1">
                <a:solidFill>
                  <a:schemeClr val="bg1"/>
                </a:solidFill>
              </a:rPr>
              <a:t>5</a:t>
            </a:r>
            <a:endParaRPr lang="ko-KR" alt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8</Pages>
  <Paragraphs>319</Paragraphs>
  <Words>1922</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yamestyle.com</dc:creator>
  <cp:lastModifiedBy>cgh5531</cp:lastModifiedBy>
  <dc:title>화면설계서 양식_v1.0</dc:title>
  <cp:version>9.104.123.46490</cp:version>
  <dcterms:modified xsi:type="dcterms:W3CDTF">2022-03-29T06:22:10Z</dcterms:modified>
</cp:coreProperties>
</file>