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0" r:id="rId5"/>
    <p:sldId id="257" r:id="rId6"/>
    <p:sldId id="265" r:id="rId7"/>
    <p:sldId id="263" r:id="rId8"/>
    <p:sldId id="264" r:id="rId9"/>
    <p:sldId id="266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il luminos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l mediu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Stil luminos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 mediu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9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3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0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771724-3F93-4B84-9F40-9D4ECF1B244E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F0D2244-1062-4345-BC0E-01F87F6DEF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8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E355B99-4EB2-DD0D-EE6E-E8EF3DFF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044" y="39319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ro-RO" dirty="0" err="1"/>
              <a:t>Grammar-Based</a:t>
            </a:r>
            <a:r>
              <a:rPr lang="ro-RO" dirty="0"/>
              <a:t> Procedural </a:t>
            </a:r>
            <a:r>
              <a:rPr lang="ro-RO" dirty="0" err="1"/>
              <a:t>Generation</a:t>
            </a:r>
            <a:r>
              <a:rPr lang="ro-RO" dirty="0"/>
              <a:t> of </a:t>
            </a:r>
            <a:r>
              <a:rPr lang="ro-RO" dirty="0" err="1"/>
              <a:t>Programming</a:t>
            </a:r>
            <a:r>
              <a:rPr lang="ro-RO" dirty="0"/>
              <a:t> </a:t>
            </a:r>
            <a:r>
              <a:rPr lang="ro-RO" dirty="0" err="1"/>
              <a:t>Exercises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58614090-A467-86E4-D949-1A940BD46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" y="3319780"/>
            <a:ext cx="6063996" cy="1655762"/>
          </a:xfrm>
        </p:spPr>
        <p:txBody>
          <a:bodyPr/>
          <a:lstStyle/>
          <a:p>
            <a:pPr algn="l"/>
            <a:r>
              <a:rPr lang="ro-RO" dirty="0" err="1">
                <a:solidFill>
                  <a:schemeClr val="accent1">
                    <a:lumMod val="25000"/>
                    <a:lumOff val="75000"/>
                  </a:schemeClr>
                </a:solidFill>
              </a:rPr>
              <a:t>Pilipăuțanu</a:t>
            </a:r>
            <a:r>
              <a:rPr lang="ro-RO" dirty="0">
                <a:solidFill>
                  <a:schemeClr val="accent1">
                    <a:lumMod val="25000"/>
                    <a:lumOff val="75000"/>
                  </a:schemeClr>
                </a:solidFill>
              </a:rPr>
              <a:t> Porfirie-Denissa</a:t>
            </a:r>
          </a:p>
          <a:p>
            <a:pPr algn="l"/>
            <a:r>
              <a:rPr lang="en-US" dirty="0"/>
              <a:t>Military Technical Academy „Ferdinand I” of Bucharest, Romania </a:t>
            </a:r>
            <a:endParaRPr lang="en-US" dirty="0">
              <a:solidFill>
                <a:schemeClr val="accent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F3F92C90-6EFD-436B-9EE8-299C5D75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923" y="638206"/>
            <a:ext cx="2259857" cy="224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AC64C7-10FB-42AB-9E0A-D2A68BCC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923" y="3444974"/>
            <a:ext cx="2265928" cy="2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9FFB8-FB1E-4271-8AF7-FD784885D15D}"/>
              </a:ext>
            </a:extLst>
          </p:cNvPr>
          <p:cNvSpPr>
            <a:spLocks noGrp="1"/>
          </p:cNvSpPr>
          <p:nvPr/>
        </p:nvSpPr>
        <p:spPr>
          <a:xfrm>
            <a:off x="566553" y="6099683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STUDENTS’ INTERNATIONAL CONFERENCE „CERC” Bucharest, </a:t>
            </a:r>
            <a:r>
              <a:rPr lang="ro-RO" dirty="0">
                <a:solidFill>
                  <a:schemeClr val="bg1"/>
                </a:solidFill>
              </a:rPr>
              <a:t>May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12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o-RO" dirty="0">
                <a:solidFill>
                  <a:schemeClr val="bg1"/>
                </a:solidFill>
              </a:rPr>
              <a:t>13</a:t>
            </a:r>
            <a:r>
              <a:rPr lang="en-US" dirty="0">
                <a:solidFill>
                  <a:schemeClr val="bg1"/>
                </a:solidFill>
              </a:rPr>
              <a:t>, 202</a:t>
            </a:r>
            <a:r>
              <a:rPr lang="ro-RO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6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7A6D4E0E-A92C-28C2-134F-75D337962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11"/>
          <a:stretch/>
        </p:blipFill>
        <p:spPr>
          <a:xfrm>
            <a:off x="856748" y="2048261"/>
            <a:ext cx="104785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7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are 18">
            <a:extLst>
              <a:ext uri="{FF2B5EF4-FFF2-40B4-BE49-F238E27FC236}">
                <a16:creationId xmlns:a16="http://schemas.microsoft.com/office/drawing/2014/main" id="{72D25C34-BE95-26B6-6306-7D3525109EE6}"/>
              </a:ext>
            </a:extLst>
          </p:cNvPr>
          <p:cNvGrpSpPr/>
          <p:nvPr/>
        </p:nvGrpSpPr>
        <p:grpSpPr>
          <a:xfrm>
            <a:off x="6327462" y="2946478"/>
            <a:ext cx="5400167" cy="3209366"/>
            <a:chOff x="6461208" y="2420469"/>
            <a:chExt cx="5400167" cy="3209366"/>
          </a:xfrm>
        </p:grpSpPr>
        <p:pic>
          <p:nvPicPr>
            <p:cNvPr id="6" name="Substituent conținut 4">
              <a:extLst>
                <a:ext uri="{FF2B5EF4-FFF2-40B4-BE49-F238E27FC236}">
                  <a16:creationId xmlns:a16="http://schemas.microsoft.com/office/drawing/2014/main" id="{4569439F-7EE9-AE5E-4CEC-E1F83A6E8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47" t="65588"/>
            <a:stretch/>
          </p:blipFill>
          <p:spPr>
            <a:xfrm>
              <a:off x="6461208" y="2420469"/>
              <a:ext cx="4965378" cy="3209366"/>
            </a:xfrm>
            <a:prstGeom prst="rect">
              <a:avLst/>
            </a:prstGeom>
          </p:spPr>
        </p:pic>
        <p:sp>
          <p:nvSpPr>
            <p:cNvPr id="10" name="Săgeată: jos 9">
              <a:extLst>
                <a:ext uri="{FF2B5EF4-FFF2-40B4-BE49-F238E27FC236}">
                  <a16:creationId xmlns:a16="http://schemas.microsoft.com/office/drawing/2014/main" id="{DFBA5ECD-8D66-7190-DAEC-4608162E12B9}"/>
                </a:ext>
              </a:extLst>
            </p:cNvPr>
            <p:cNvSpPr/>
            <p:nvPr/>
          </p:nvSpPr>
          <p:spPr>
            <a:xfrm flipV="1">
              <a:off x="11646222" y="2752165"/>
              <a:ext cx="215153" cy="2877670"/>
            </a:xfrm>
            <a:prstGeom prst="down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asetăText 12">
            <a:extLst>
              <a:ext uri="{FF2B5EF4-FFF2-40B4-BE49-F238E27FC236}">
                <a16:creationId xmlns:a16="http://schemas.microsoft.com/office/drawing/2014/main" id="{F79FAD34-0443-9993-D41F-A6582B789471}"/>
              </a:ext>
            </a:extLst>
          </p:cNvPr>
          <p:cNvSpPr txBox="1"/>
          <p:nvPr/>
        </p:nvSpPr>
        <p:spPr>
          <a:xfrm>
            <a:off x="704453" y="2422075"/>
            <a:ext cx="503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Generating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syntax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a </a:t>
            </a:r>
          </a:p>
          <a:p>
            <a:r>
              <a:rPr lang="ro-RO" dirty="0"/>
              <a:t>TOP-DOWN </a:t>
            </a:r>
            <a:r>
              <a:rPr lang="ro-RO" dirty="0" err="1"/>
              <a:t>approach</a:t>
            </a:r>
            <a:endParaRPr lang="en-US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0EADF130-30AF-A798-929C-B7B823BA7C8C}"/>
              </a:ext>
            </a:extLst>
          </p:cNvPr>
          <p:cNvSpPr txBox="1"/>
          <p:nvPr/>
        </p:nvSpPr>
        <p:spPr>
          <a:xfrm>
            <a:off x="6327462" y="2425587"/>
            <a:ext cx="503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Building </a:t>
            </a:r>
            <a:r>
              <a:rPr lang="ro-RO" dirty="0" err="1"/>
              <a:t>the</a:t>
            </a:r>
            <a:r>
              <a:rPr lang="ro-RO" dirty="0"/>
              <a:t> terminal </a:t>
            </a:r>
            <a:r>
              <a:rPr lang="ro-RO" dirty="0" err="1"/>
              <a:t>definition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a </a:t>
            </a:r>
          </a:p>
          <a:p>
            <a:r>
              <a:rPr lang="ro-RO" dirty="0"/>
              <a:t>BOTTOM-UP </a:t>
            </a:r>
            <a:r>
              <a:rPr lang="ro-RO" dirty="0" err="1"/>
              <a:t>approach</a:t>
            </a:r>
            <a:endParaRPr lang="en-US" dirty="0"/>
          </a:p>
        </p:txBody>
      </p:sp>
      <p:sp>
        <p:nvSpPr>
          <p:cNvPr id="18" name="Titlu 1">
            <a:extLst>
              <a:ext uri="{FF2B5EF4-FFF2-40B4-BE49-F238E27FC236}">
                <a16:creationId xmlns:a16="http://schemas.microsoft.com/office/drawing/2014/main" id="{3C424F6B-22A5-D48D-C62C-82121B8F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Generating</a:t>
            </a:r>
            <a:r>
              <a:rPr lang="ro-RO" dirty="0"/>
              <a:t> an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statement</a:t>
            </a:r>
            <a:r>
              <a:rPr lang="ro-RO" dirty="0"/>
              <a:t> - EXAMPLE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CBCD0CEA-9F48-9856-3585-2389DF90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8" r="57180"/>
          <a:stretch/>
        </p:blipFill>
        <p:spPr>
          <a:xfrm>
            <a:off x="704454" y="2982338"/>
            <a:ext cx="4926953" cy="3209366"/>
          </a:xfrm>
        </p:spPr>
      </p:pic>
      <p:sp>
        <p:nvSpPr>
          <p:cNvPr id="20" name="Săgeată: jos 19">
            <a:extLst>
              <a:ext uri="{FF2B5EF4-FFF2-40B4-BE49-F238E27FC236}">
                <a16:creationId xmlns:a16="http://schemas.microsoft.com/office/drawing/2014/main" id="{4ABE61B7-105C-711E-983C-71763BDE0FEA}"/>
              </a:ext>
            </a:extLst>
          </p:cNvPr>
          <p:cNvSpPr/>
          <p:nvPr/>
        </p:nvSpPr>
        <p:spPr>
          <a:xfrm>
            <a:off x="5743466" y="3314034"/>
            <a:ext cx="215153" cy="2877670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0A85B1-4F96-4CAC-DBFB-BADDA103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Symbol</a:t>
            </a:r>
            <a:r>
              <a:rPr lang="ro-RO" dirty="0"/>
              <a:t> </a:t>
            </a:r>
            <a:r>
              <a:rPr lang="ro-RO" dirty="0" err="1"/>
              <a:t>table’s</a:t>
            </a:r>
            <a:r>
              <a:rPr lang="ro-RO" dirty="0"/>
              <a:t> impact in </a:t>
            </a:r>
            <a:r>
              <a:rPr lang="ro-RO" dirty="0" err="1"/>
              <a:t>generating</a:t>
            </a:r>
            <a:r>
              <a:rPr lang="ro-RO" dirty="0"/>
              <a:t> a </a:t>
            </a:r>
            <a:r>
              <a:rPr lang="ro-RO" dirty="0" err="1"/>
              <a:t>better</a:t>
            </a:r>
            <a:r>
              <a:rPr lang="ro-RO" dirty="0"/>
              <a:t> output</a:t>
            </a:r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D8A299FB-DCC1-CEB3-4C7F-42DF1FB57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55" b="69100"/>
          <a:stretch/>
        </p:blipFill>
        <p:spPr>
          <a:xfrm>
            <a:off x="838199" y="2009499"/>
            <a:ext cx="10533035" cy="2000213"/>
          </a:xfrm>
          <a:prstGeom prst="rect">
            <a:avLst/>
          </a:prstGeom>
        </p:spPr>
      </p:pic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837878DA-1600-9569-CD3E-4C3BF489A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15403"/>
              </p:ext>
            </p:extLst>
          </p:nvPr>
        </p:nvGraphicFramePr>
        <p:xfrm>
          <a:off x="838199" y="4153148"/>
          <a:ext cx="3294530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47265">
                  <a:extLst>
                    <a:ext uri="{9D8B030D-6E8A-4147-A177-3AD203B41FA5}">
                      <a16:colId xmlns:a16="http://schemas.microsoft.com/office/drawing/2014/main" val="4244750631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405879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0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nod*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0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52622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52F725C6-8220-5BB7-E615-E44CA5A87288}"/>
              </a:ext>
            </a:extLst>
          </p:cNvPr>
          <p:cNvSpPr/>
          <p:nvPr/>
        </p:nvSpPr>
        <p:spPr>
          <a:xfrm>
            <a:off x="1577788" y="2277035"/>
            <a:ext cx="2734236" cy="23308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el 9">
            <a:extLst>
              <a:ext uri="{FF2B5EF4-FFF2-40B4-BE49-F238E27FC236}">
                <a16:creationId xmlns:a16="http://schemas.microsoft.com/office/drawing/2014/main" id="{24161AC1-3620-6BBC-27BF-C37EFAD3A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76837"/>
              </p:ext>
            </p:extLst>
          </p:nvPr>
        </p:nvGraphicFramePr>
        <p:xfrm>
          <a:off x="8059270" y="4155638"/>
          <a:ext cx="329453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7265">
                  <a:extLst>
                    <a:ext uri="{9D8B030D-6E8A-4147-A177-3AD203B41FA5}">
                      <a16:colId xmlns:a16="http://schemas.microsoft.com/office/drawing/2014/main" val="4244750631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405879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0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nod*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0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aux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52622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1EEE4457-3962-D5BE-7955-F729355B8084}"/>
              </a:ext>
            </a:extLst>
          </p:cNvPr>
          <p:cNvSpPr txBox="1"/>
          <p:nvPr/>
        </p:nvSpPr>
        <p:spPr>
          <a:xfrm>
            <a:off x="838200" y="5779944"/>
            <a:ext cx="34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err="1"/>
              <a:t>Without</a:t>
            </a:r>
            <a:r>
              <a:rPr lang="ro-RO" dirty="0"/>
              <a:t> a </a:t>
            </a:r>
            <a:r>
              <a:rPr lang="ro-RO" dirty="0" err="1"/>
              <a:t>symbol</a:t>
            </a:r>
            <a:r>
              <a:rPr lang="ro-RO" dirty="0"/>
              <a:t> table </a:t>
            </a:r>
            <a:r>
              <a:rPr lang="ro-RO" dirty="0" err="1"/>
              <a:t>this</a:t>
            </a:r>
            <a:r>
              <a:rPr lang="ro-RO" dirty="0"/>
              <a:t> set of </a:t>
            </a:r>
            <a:r>
              <a:rPr lang="ro-RO" dirty="0" err="1"/>
              <a:t>declarations</a:t>
            </a:r>
            <a:r>
              <a:rPr lang="ro-RO" dirty="0"/>
              <a:t> </a:t>
            </a:r>
            <a:r>
              <a:rPr lang="ro-RO" dirty="0" err="1"/>
              <a:t>could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generated</a:t>
            </a:r>
            <a:endParaRPr lang="en-US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8B2ABFB7-72CE-280A-18EB-F9D0F69D89EC}"/>
              </a:ext>
            </a:extLst>
          </p:cNvPr>
          <p:cNvSpPr txBox="1"/>
          <p:nvPr/>
        </p:nvSpPr>
        <p:spPr>
          <a:xfrm>
            <a:off x="8059270" y="5779943"/>
            <a:ext cx="347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err="1"/>
              <a:t>With</a:t>
            </a:r>
            <a:r>
              <a:rPr lang="ro-RO" dirty="0"/>
              <a:t> a </a:t>
            </a:r>
            <a:r>
              <a:rPr lang="ro-RO" dirty="0" err="1"/>
              <a:t>symbol</a:t>
            </a:r>
            <a:r>
              <a:rPr lang="ro-RO" dirty="0"/>
              <a:t>  table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third</a:t>
            </a:r>
            <a:r>
              <a:rPr lang="ro-RO" dirty="0"/>
              <a:t> </a:t>
            </a:r>
            <a:r>
              <a:rPr lang="ro-RO" dirty="0" err="1"/>
              <a:t>declaration</a:t>
            </a:r>
            <a:r>
              <a:rPr lang="ro-RO" dirty="0"/>
              <a:t> </a:t>
            </a:r>
            <a:r>
              <a:rPr lang="ro-RO" dirty="0" err="1"/>
              <a:t>would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regenerated</a:t>
            </a:r>
            <a:endParaRPr lang="en-US" dirty="0"/>
          </a:p>
        </p:txBody>
      </p:sp>
      <p:pic>
        <p:nvPicPr>
          <p:cNvPr id="15" name="Grafic 14" descr="Avertisment">
            <a:extLst>
              <a:ext uri="{FF2B5EF4-FFF2-40B4-BE49-F238E27FC236}">
                <a16:creationId xmlns:a16="http://schemas.microsoft.com/office/drawing/2014/main" id="{06D4190D-31D7-48FD-74BD-5BBC94CE9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9" y="4437628"/>
            <a:ext cx="914400" cy="914400"/>
          </a:xfrm>
          <a:prstGeom prst="rect">
            <a:avLst/>
          </a:prstGeom>
        </p:spPr>
      </p:pic>
      <p:sp>
        <p:nvSpPr>
          <p:cNvPr id="16" name="CasetăText 15">
            <a:extLst>
              <a:ext uri="{FF2B5EF4-FFF2-40B4-BE49-F238E27FC236}">
                <a16:creationId xmlns:a16="http://schemas.microsoft.com/office/drawing/2014/main" id="{9A429A18-C33E-2122-2F0A-E0371999FB7B}"/>
              </a:ext>
            </a:extLst>
          </p:cNvPr>
          <p:cNvSpPr txBox="1"/>
          <p:nvPr/>
        </p:nvSpPr>
        <p:spPr>
          <a:xfrm>
            <a:off x="5127811" y="5352028"/>
            <a:ext cx="217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Compilation</a:t>
            </a:r>
            <a:r>
              <a:rPr lang="ro-RO" dirty="0"/>
              <a:t> </a:t>
            </a:r>
            <a:r>
              <a:rPr lang="ro-RO" dirty="0" err="1"/>
              <a:t>error</a:t>
            </a:r>
            <a:endParaRPr lang="en-US" dirty="0"/>
          </a:p>
        </p:txBody>
      </p:sp>
      <p:sp>
        <p:nvSpPr>
          <p:cNvPr id="17" name="Săgeată: dreapta 16">
            <a:extLst>
              <a:ext uri="{FF2B5EF4-FFF2-40B4-BE49-F238E27FC236}">
                <a16:creationId xmlns:a16="http://schemas.microsoft.com/office/drawing/2014/main" id="{8FABE074-9C3F-59BE-B3A0-85A5EFBCDF86}"/>
              </a:ext>
            </a:extLst>
          </p:cNvPr>
          <p:cNvSpPr/>
          <p:nvPr/>
        </p:nvSpPr>
        <p:spPr>
          <a:xfrm>
            <a:off x="4312024" y="4796118"/>
            <a:ext cx="914400" cy="251011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ăgeată: dreapta 17">
            <a:extLst>
              <a:ext uri="{FF2B5EF4-FFF2-40B4-BE49-F238E27FC236}">
                <a16:creationId xmlns:a16="http://schemas.microsoft.com/office/drawing/2014/main" id="{33C81E9B-E7D7-7F23-F71D-1A39FDE32FC6}"/>
              </a:ext>
            </a:extLst>
          </p:cNvPr>
          <p:cNvSpPr/>
          <p:nvPr/>
        </p:nvSpPr>
        <p:spPr>
          <a:xfrm>
            <a:off x="6849034" y="4796118"/>
            <a:ext cx="914400" cy="251011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1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9">
            <a:extLst>
              <a:ext uri="{FF2B5EF4-FFF2-40B4-BE49-F238E27FC236}">
                <a16:creationId xmlns:a16="http://schemas.microsoft.com/office/drawing/2014/main" id="{229A638F-3750-D545-F194-AA0723485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37741"/>
              </p:ext>
            </p:extLst>
          </p:nvPr>
        </p:nvGraphicFramePr>
        <p:xfrm>
          <a:off x="838200" y="4677821"/>
          <a:ext cx="3294530" cy="148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47265">
                  <a:extLst>
                    <a:ext uri="{9D8B030D-6E8A-4147-A177-3AD203B41FA5}">
                      <a16:colId xmlns:a16="http://schemas.microsoft.com/office/drawing/2014/main" val="4244750631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4058796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Identifier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0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nod*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9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0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aux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52622"/>
                  </a:ext>
                </a:extLst>
              </a:tr>
            </a:tbl>
          </a:graphicData>
        </a:graphic>
      </p:graphicFrame>
      <p:grpSp>
        <p:nvGrpSpPr>
          <p:cNvPr id="2" name="Grupare 1">
            <a:extLst>
              <a:ext uri="{FF2B5EF4-FFF2-40B4-BE49-F238E27FC236}">
                <a16:creationId xmlns:a16="http://schemas.microsoft.com/office/drawing/2014/main" id="{7E5E63E9-FCCF-61BD-358C-281BE4E918D4}"/>
              </a:ext>
            </a:extLst>
          </p:cNvPr>
          <p:cNvGrpSpPr/>
          <p:nvPr/>
        </p:nvGrpSpPr>
        <p:grpSpPr>
          <a:xfrm>
            <a:off x="411480" y="414974"/>
            <a:ext cx="11353800" cy="3766882"/>
            <a:chOff x="838200" y="696819"/>
            <a:chExt cx="10515600" cy="3530409"/>
          </a:xfrm>
        </p:grpSpPr>
        <p:pic>
          <p:nvPicPr>
            <p:cNvPr id="4" name="Imagine 3">
              <a:extLst>
                <a:ext uri="{FF2B5EF4-FFF2-40B4-BE49-F238E27FC236}">
                  <a16:creationId xmlns:a16="http://schemas.microsoft.com/office/drawing/2014/main" id="{30134BB8-614A-7247-896D-C37AD22489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619" b="13948"/>
            <a:stretch/>
          </p:blipFill>
          <p:spPr>
            <a:xfrm>
              <a:off x="838200" y="696819"/>
              <a:ext cx="10515600" cy="353040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EB150B-7221-0F51-452D-3FECBDFC823F}"/>
                </a:ext>
              </a:extLst>
            </p:cNvPr>
            <p:cNvSpPr/>
            <p:nvPr/>
          </p:nvSpPr>
          <p:spPr>
            <a:xfrm>
              <a:off x="1461247" y="1457606"/>
              <a:ext cx="2734236" cy="23308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6D0DC5-EFC3-1053-3DAF-524EEE3DE21D}"/>
                </a:ext>
              </a:extLst>
            </p:cNvPr>
            <p:cNvSpPr/>
            <p:nvPr/>
          </p:nvSpPr>
          <p:spPr>
            <a:xfrm>
              <a:off x="1461247" y="1908199"/>
              <a:ext cx="2734236" cy="23308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fic 10" descr="Închidere">
              <a:extLst>
                <a:ext uri="{FF2B5EF4-FFF2-40B4-BE49-F238E27FC236}">
                  <a16:creationId xmlns:a16="http://schemas.microsoft.com/office/drawing/2014/main" id="{FD7AFB55-3C29-DAD6-0384-C9D6EF75A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18530" y="1345967"/>
              <a:ext cx="456359" cy="456359"/>
            </a:xfrm>
            <a:prstGeom prst="rect">
              <a:avLst/>
            </a:prstGeom>
          </p:spPr>
        </p:pic>
        <p:pic>
          <p:nvPicPr>
            <p:cNvPr id="13" name="Grafic 12" descr="Bifă">
              <a:extLst>
                <a:ext uri="{FF2B5EF4-FFF2-40B4-BE49-F238E27FC236}">
                  <a16:creationId xmlns:a16="http://schemas.microsoft.com/office/drawing/2014/main" id="{F2444589-1A35-C1EE-2EE9-A8C2F7630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18530" y="1802326"/>
              <a:ext cx="456359" cy="456359"/>
            </a:xfrm>
            <a:prstGeom prst="rect">
              <a:avLst/>
            </a:prstGeom>
          </p:spPr>
        </p:pic>
      </p:grpSp>
      <p:sp>
        <p:nvSpPr>
          <p:cNvPr id="14" name="CasetăText 13">
            <a:extLst>
              <a:ext uri="{FF2B5EF4-FFF2-40B4-BE49-F238E27FC236}">
                <a16:creationId xmlns:a16="http://schemas.microsoft.com/office/drawing/2014/main" id="{2CCED024-EB48-AAE8-9F48-C328969D48CD}"/>
              </a:ext>
            </a:extLst>
          </p:cNvPr>
          <p:cNvSpPr txBox="1"/>
          <p:nvPr/>
        </p:nvSpPr>
        <p:spPr>
          <a:xfrm>
            <a:off x="4572000" y="4423029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	</a:t>
            </a:r>
            <a:r>
              <a:rPr lang="ro-RO" dirty="0" err="1"/>
              <a:t>If</a:t>
            </a:r>
            <a:r>
              <a:rPr lang="ro-RO" dirty="0"/>
              <a:t> a </a:t>
            </a:r>
            <a:r>
              <a:rPr lang="ro-RO" dirty="0" err="1"/>
              <a:t>generated</a:t>
            </a:r>
            <a:r>
              <a:rPr lang="ro-RO" dirty="0"/>
              <a:t> </a:t>
            </a:r>
            <a:r>
              <a:rPr lang="ro-RO" dirty="0" err="1"/>
              <a:t>statement</a:t>
            </a:r>
            <a:r>
              <a:rPr lang="ro-RO" dirty="0"/>
              <a:t> </a:t>
            </a:r>
            <a:r>
              <a:rPr lang="ro-RO" dirty="0" err="1"/>
              <a:t>uses</a:t>
            </a:r>
            <a:r>
              <a:rPr lang="ro-RO" dirty="0"/>
              <a:t> </a:t>
            </a:r>
            <a:r>
              <a:rPr lang="ro-RO" dirty="0" err="1"/>
              <a:t>undeclared</a:t>
            </a:r>
            <a:r>
              <a:rPr lang="ro-RO" dirty="0"/>
              <a:t> </a:t>
            </a:r>
            <a:r>
              <a:rPr lang="ro-RO" dirty="0" err="1"/>
              <a:t>variables</a:t>
            </a:r>
            <a:r>
              <a:rPr lang="ro-RO" dirty="0"/>
              <a:t>,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would</a:t>
            </a:r>
            <a:r>
              <a:rPr lang="ro-RO" dirty="0"/>
              <a:t> </a:t>
            </a:r>
            <a:r>
              <a:rPr lang="ro-RO" dirty="0" err="1"/>
              <a:t>result</a:t>
            </a:r>
            <a:r>
              <a:rPr lang="ro-RO" dirty="0"/>
              <a:t> in a </a:t>
            </a:r>
            <a:r>
              <a:rPr lang="ro-RO" dirty="0" err="1"/>
              <a:t>compilation</a:t>
            </a:r>
            <a:r>
              <a:rPr lang="ro-RO" dirty="0"/>
              <a:t> </a:t>
            </a:r>
            <a:r>
              <a:rPr lang="ro-RO" dirty="0" err="1"/>
              <a:t>error</a:t>
            </a:r>
            <a:r>
              <a:rPr lang="ro-RO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/>
              <a:t>The </a:t>
            </a:r>
            <a:r>
              <a:rPr lang="ro-RO" dirty="0" err="1"/>
              <a:t>solution</a:t>
            </a:r>
            <a:r>
              <a:rPr lang="ro-RO" dirty="0"/>
              <a:t> </a:t>
            </a:r>
            <a:r>
              <a:rPr lang="ro-RO" dirty="0" err="1"/>
              <a:t>checks</a:t>
            </a:r>
            <a:r>
              <a:rPr lang="ro-RO" dirty="0"/>
              <a:t> </a:t>
            </a:r>
            <a:r>
              <a:rPr lang="ro-RO" dirty="0" err="1"/>
              <a:t>whether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variables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statement</a:t>
            </a:r>
            <a:r>
              <a:rPr lang="ro-RO" dirty="0"/>
              <a:t> are </a:t>
            </a:r>
            <a:r>
              <a:rPr lang="ro-RO" dirty="0" err="1"/>
              <a:t>declared</a:t>
            </a:r>
            <a:r>
              <a:rPr lang="ro-RO" dirty="0"/>
              <a:t> or </a:t>
            </a:r>
            <a:r>
              <a:rPr lang="ro-RO" dirty="0" err="1"/>
              <a:t>not</a:t>
            </a:r>
            <a:r>
              <a:rPr lang="ro-RO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variables</a:t>
            </a:r>
            <a:r>
              <a:rPr lang="ro-RO" dirty="0"/>
              <a:t> are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declared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statement</a:t>
            </a:r>
            <a:r>
              <a:rPr lang="ro-RO" dirty="0"/>
              <a:t> </a:t>
            </a:r>
            <a:r>
              <a:rPr lang="ro-RO" dirty="0" err="1"/>
              <a:t>would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regenerated</a:t>
            </a:r>
            <a:r>
              <a:rPr lang="ro-RO" dirty="0"/>
              <a:t> </a:t>
            </a:r>
            <a:r>
              <a:rPr lang="ro-RO" dirty="0" err="1"/>
              <a:t>until</a:t>
            </a:r>
            <a:r>
              <a:rPr lang="ro-RO" dirty="0"/>
              <a:t> a </a:t>
            </a:r>
            <a:r>
              <a:rPr lang="ro-RO" dirty="0" err="1"/>
              <a:t>proper</a:t>
            </a:r>
            <a:r>
              <a:rPr lang="ro-RO" dirty="0"/>
              <a:t> </a:t>
            </a:r>
            <a:r>
              <a:rPr lang="ro-RO" dirty="0" err="1"/>
              <a:t>statement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found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2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9A1701-1ACA-15D7-07EE-F8A0197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Conclusions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DD41D01-A464-9FA0-68C4-175182B7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296" y="2180496"/>
            <a:ext cx="5051511" cy="39753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dirty="0"/>
              <a:t>	I</a:t>
            </a:r>
            <a:r>
              <a:rPr lang="en-US" dirty="0" err="1"/>
              <a:t>mplementing</a:t>
            </a:r>
            <a:r>
              <a:rPr lang="en-US" dirty="0"/>
              <a:t> compiler design concepts</a:t>
            </a:r>
            <a:r>
              <a:rPr lang="ro-RO" dirty="0"/>
              <a:t> </a:t>
            </a:r>
            <a:r>
              <a:rPr lang="ro-RO" dirty="0" err="1"/>
              <a:t>greatly</a:t>
            </a:r>
            <a:r>
              <a:rPr lang="ro-RO" dirty="0"/>
              <a:t> </a:t>
            </a:r>
            <a:r>
              <a:rPr lang="en-US" dirty="0"/>
              <a:t>improve</a:t>
            </a:r>
            <a:r>
              <a:rPr lang="ro-RO" dirty="0"/>
              <a:t>s</a:t>
            </a:r>
            <a:r>
              <a:rPr lang="en-US" dirty="0"/>
              <a:t> the quality and the versatility of the</a:t>
            </a:r>
            <a:r>
              <a:rPr lang="ro-RO" dirty="0"/>
              <a:t> </a:t>
            </a:r>
            <a:r>
              <a:rPr lang="ro-RO" dirty="0" err="1"/>
              <a:t>procedurally</a:t>
            </a:r>
            <a:r>
              <a:rPr lang="ro-RO" dirty="0"/>
              <a:t> </a:t>
            </a:r>
            <a:r>
              <a:rPr lang="ro-RO" dirty="0" err="1"/>
              <a:t>generated</a:t>
            </a:r>
            <a:r>
              <a:rPr lang="ro-RO" dirty="0"/>
              <a:t> </a:t>
            </a:r>
            <a:r>
              <a:rPr lang="ro-RO" dirty="0" err="1"/>
              <a:t>programming</a:t>
            </a:r>
            <a:r>
              <a:rPr lang="ro-RO" dirty="0"/>
              <a:t> </a:t>
            </a:r>
            <a:r>
              <a:rPr lang="ro-RO" dirty="0" err="1"/>
              <a:t>exercises</a:t>
            </a:r>
            <a:r>
              <a:rPr lang="en-US" dirty="0"/>
              <a:t>. </a:t>
            </a:r>
            <a:endParaRPr lang="ro-RO" dirty="0"/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	As a </a:t>
            </a:r>
            <a:r>
              <a:rPr lang="ro-RO" dirty="0" err="1"/>
              <a:t>result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method</a:t>
            </a:r>
            <a:r>
              <a:rPr lang="ro-RO" dirty="0"/>
              <a:t> </a:t>
            </a:r>
            <a:r>
              <a:rPr lang="ro-RO" dirty="0" err="1"/>
              <a:t>represents</a:t>
            </a:r>
            <a:r>
              <a:rPr lang="ro-RO" dirty="0"/>
              <a:t> a </a:t>
            </a:r>
            <a:r>
              <a:rPr lang="ro-RO" dirty="0" err="1"/>
              <a:t>solution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en-US" dirty="0"/>
              <a:t>the challenge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teachers</a:t>
            </a:r>
            <a:r>
              <a:rPr lang="ro-RO" dirty="0"/>
              <a:t> </a:t>
            </a:r>
            <a:r>
              <a:rPr lang="ro-RO" dirty="0" err="1"/>
              <a:t>regularly</a:t>
            </a:r>
            <a:r>
              <a:rPr lang="ro-RO" dirty="0"/>
              <a:t> face: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challenge</a:t>
            </a:r>
            <a:r>
              <a:rPr lang="ro-RO" dirty="0"/>
              <a:t> </a:t>
            </a:r>
            <a:r>
              <a:rPr lang="en-US" dirty="0"/>
              <a:t>of producing new knowledge assessment content due to the publication of existing materials and open access to them. 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A601C8E3-30F0-9D8C-8D5B-3B7258ADE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87" y="2116037"/>
            <a:ext cx="1959414" cy="3572412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E5E9FA9F-6162-4624-1764-DE45A5779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3" r="56299" b="13531"/>
          <a:stretch/>
        </p:blipFill>
        <p:spPr>
          <a:xfrm>
            <a:off x="3561256" y="2116037"/>
            <a:ext cx="2760156" cy="3572412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7DB7C501-E5EE-DF51-0E9C-6A9F78287DA4}"/>
              </a:ext>
            </a:extLst>
          </p:cNvPr>
          <p:cNvSpPr txBox="1"/>
          <p:nvPr/>
        </p:nvSpPr>
        <p:spPr>
          <a:xfrm>
            <a:off x="317551" y="5688449"/>
            <a:ext cx="31247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Thomas James </a:t>
            </a:r>
            <a:r>
              <a:rPr lang="en-US" sz="1400" dirty="0" err="1"/>
              <a:t>Tiam</a:t>
            </a:r>
            <a:r>
              <a:rPr lang="en-US" sz="1400" dirty="0"/>
              <a:t>-Lee</a:t>
            </a:r>
            <a:r>
              <a:rPr lang="ro-RO" sz="1400" dirty="0"/>
              <a:t> </a:t>
            </a:r>
            <a:r>
              <a:rPr lang="ro-RO" sz="1400" dirty="0" err="1"/>
              <a:t>and</a:t>
            </a:r>
            <a:r>
              <a:rPr lang="ro-RO" sz="1400" dirty="0"/>
              <a:t> K</a:t>
            </a:r>
            <a:r>
              <a:rPr lang="en-US" sz="1400" dirty="0" err="1"/>
              <a:t>aoru</a:t>
            </a:r>
            <a:r>
              <a:rPr lang="en-US" sz="1400" dirty="0"/>
              <a:t> Sumi</a:t>
            </a:r>
            <a:r>
              <a:rPr lang="ro-RO" sz="1400" dirty="0"/>
              <a:t>’ s </a:t>
            </a:r>
            <a:r>
              <a:rPr lang="ro-RO" sz="1400" dirty="0" err="1"/>
              <a:t>results</a:t>
            </a:r>
            <a:r>
              <a:rPr lang="ro-RO" sz="1400" dirty="0"/>
              <a:t> </a:t>
            </a:r>
          </a:p>
          <a:p>
            <a:pPr algn="just"/>
            <a:r>
              <a:rPr lang="ro-RO" sz="1400" dirty="0"/>
              <a:t>(</a:t>
            </a:r>
            <a:r>
              <a:rPr lang="en-US" sz="1400" dirty="0"/>
              <a:t>Procedural Generation of Programming Exercises with Guides Based on the Student’s </a:t>
            </a:r>
            <a:r>
              <a:rPr lang="en-US" sz="1400" dirty="0" err="1"/>
              <a:t>Emotio</a:t>
            </a:r>
            <a:r>
              <a:rPr lang="ro-RO" sz="1400" dirty="0"/>
              <a:t>s) </a:t>
            </a:r>
            <a:endParaRPr lang="en-US" sz="1400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353FD095-ABAA-03D1-BC28-34C9E12AC223}"/>
              </a:ext>
            </a:extLst>
          </p:cNvPr>
          <p:cNvSpPr txBox="1"/>
          <p:nvPr/>
        </p:nvSpPr>
        <p:spPr>
          <a:xfrm>
            <a:off x="4425418" y="6099605"/>
            <a:ext cx="148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My</a:t>
            </a:r>
            <a:r>
              <a:rPr lang="ro-RO" dirty="0"/>
              <a:t> </a:t>
            </a:r>
            <a:r>
              <a:rPr lang="ro-RO" dirty="0" err="1"/>
              <a:t>results</a:t>
            </a:r>
            <a:endParaRPr lang="en-US" dirty="0"/>
          </a:p>
        </p:txBody>
      </p:sp>
      <p:sp>
        <p:nvSpPr>
          <p:cNvPr id="9" name="Săgeată: jos 8">
            <a:extLst>
              <a:ext uri="{FF2B5EF4-FFF2-40B4-BE49-F238E27FC236}">
                <a16:creationId xmlns:a16="http://schemas.microsoft.com/office/drawing/2014/main" id="{19C46707-E831-127D-718F-BB8336CBA8D8}"/>
              </a:ext>
            </a:extLst>
          </p:cNvPr>
          <p:cNvSpPr/>
          <p:nvPr/>
        </p:nvSpPr>
        <p:spPr>
          <a:xfrm flipV="1">
            <a:off x="4861630" y="5598123"/>
            <a:ext cx="198646" cy="52425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B04974F-3848-9919-35D6-09B0668A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Contents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094D63C-541C-D78A-D455-643977E8F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Introduction</a:t>
            </a:r>
            <a:endParaRPr lang="ro-RO" dirty="0"/>
          </a:p>
          <a:p>
            <a:r>
              <a:rPr lang="ro-RO" dirty="0"/>
              <a:t>The general scheme of </a:t>
            </a:r>
            <a:r>
              <a:rPr lang="ro-RO" dirty="0" err="1"/>
              <a:t>the</a:t>
            </a:r>
            <a:r>
              <a:rPr lang="ro-RO" dirty="0"/>
              <a:t> generator</a:t>
            </a:r>
          </a:p>
          <a:p>
            <a:r>
              <a:rPr lang="ro-RO" dirty="0" err="1"/>
              <a:t>Grammar</a:t>
            </a:r>
            <a:r>
              <a:rPr lang="ro-RO" dirty="0"/>
              <a:t> </a:t>
            </a:r>
            <a:r>
              <a:rPr lang="ro-RO" dirty="0" err="1"/>
              <a:t>usage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function</a:t>
            </a:r>
            <a:r>
              <a:rPr lang="ro-RO" dirty="0"/>
              <a:t> </a:t>
            </a:r>
            <a:r>
              <a:rPr lang="ro-RO" dirty="0" err="1"/>
              <a:t>generating</a:t>
            </a:r>
            <a:r>
              <a:rPr lang="ro-RO" dirty="0"/>
              <a:t> </a:t>
            </a:r>
            <a:r>
              <a:rPr lang="ro-RO" dirty="0" err="1"/>
              <a:t>process</a:t>
            </a:r>
            <a:endParaRPr lang="ro-RO" dirty="0"/>
          </a:p>
          <a:p>
            <a:r>
              <a:rPr lang="ro-RO" dirty="0" err="1"/>
              <a:t>Symbol</a:t>
            </a:r>
            <a:r>
              <a:rPr lang="ro-RO" dirty="0"/>
              <a:t> </a:t>
            </a:r>
            <a:r>
              <a:rPr lang="ro-RO" dirty="0" err="1"/>
              <a:t>table’s</a:t>
            </a:r>
            <a:r>
              <a:rPr lang="ro-RO" dirty="0"/>
              <a:t> impact in </a:t>
            </a:r>
            <a:r>
              <a:rPr lang="ro-RO" dirty="0" err="1"/>
              <a:t>generating</a:t>
            </a:r>
            <a:r>
              <a:rPr lang="ro-RO" dirty="0"/>
              <a:t> a </a:t>
            </a:r>
            <a:r>
              <a:rPr lang="ro-RO" dirty="0" err="1"/>
              <a:t>better</a:t>
            </a:r>
            <a:r>
              <a:rPr lang="ro-RO" dirty="0"/>
              <a:t> output</a:t>
            </a:r>
          </a:p>
          <a:p>
            <a:r>
              <a:rPr lang="ro-RO" dirty="0" err="1"/>
              <a:t>Conclusions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F55F0D-1396-3449-591E-A2EDC4D5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Introduction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7948CE7-4A24-5EF1-25D4-1D11E53B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326045"/>
            <a:ext cx="9092249" cy="156763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o-RO" dirty="0"/>
              <a:t>	E</a:t>
            </a:r>
            <a:r>
              <a:rPr lang="en-US" dirty="0" err="1"/>
              <a:t>xercises</a:t>
            </a:r>
            <a:r>
              <a:rPr lang="en-US" dirty="0"/>
              <a:t> for learning programming languages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classified</a:t>
            </a:r>
            <a:r>
              <a:rPr lang="ro-RO" dirty="0"/>
              <a:t> </a:t>
            </a:r>
            <a:r>
              <a:rPr lang="en-US" dirty="0"/>
              <a:t>into the following two types: </a:t>
            </a:r>
            <a:endParaRPr lang="ro-RO" dirty="0"/>
          </a:p>
          <a:p>
            <a:pPr marL="514350" indent="-514350" algn="just">
              <a:buAutoNum type="arabicParenR"/>
            </a:pPr>
            <a:r>
              <a:rPr lang="en-US" dirty="0"/>
              <a:t>syntax practices for understanding the grammar</a:t>
            </a:r>
            <a:r>
              <a:rPr lang="ro-RO" dirty="0"/>
              <a:t>;</a:t>
            </a:r>
          </a:p>
          <a:p>
            <a:pPr marL="514350" indent="-514350" algn="just">
              <a:buAutoNum type="arabicParenR"/>
            </a:pPr>
            <a:r>
              <a:rPr lang="en-US" dirty="0"/>
              <a:t>semantics practices for understanding the flow of a program. </a:t>
            </a:r>
            <a:endParaRPr lang="ro-RO" dirty="0"/>
          </a:p>
          <a:p>
            <a:pPr marL="0" indent="0" algn="just">
              <a:buNone/>
            </a:pPr>
            <a:r>
              <a:rPr lang="ro-RO" dirty="0"/>
              <a:t>	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C99E68B4-CFE2-1052-99FC-6F182C574A43}"/>
              </a:ext>
            </a:extLst>
          </p:cNvPr>
          <p:cNvSpPr txBox="1"/>
          <p:nvPr/>
        </p:nvSpPr>
        <p:spPr>
          <a:xfrm>
            <a:off x="581191" y="3748135"/>
            <a:ext cx="9026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o-RO" dirty="0"/>
              <a:t>	</a:t>
            </a:r>
            <a:r>
              <a:rPr lang="en-US" dirty="0"/>
              <a:t>Several prior </a:t>
            </a:r>
            <a:r>
              <a:rPr lang="en-US" dirty="0" err="1"/>
              <a:t>st</a:t>
            </a:r>
            <a:r>
              <a:rPr lang="ro-RO" dirty="0" err="1"/>
              <a:t>udies</a:t>
            </a:r>
            <a:r>
              <a:rPr lang="en-US" dirty="0"/>
              <a:t> have </a:t>
            </a:r>
            <a:r>
              <a:rPr lang="ro-RO" dirty="0" err="1"/>
              <a:t>provided</a:t>
            </a:r>
            <a:r>
              <a:rPr lang="ro-RO" dirty="0"/>
              <a:t> </a:t>
            </a:r>
            <a:r>
              <a:rPr lang="ro-RO" dirty="0" err="1"/>
              <a:t>proper</a:t>
            </a:r>
            <a:r>
              <a:rPr lang="ro-RO" dirty="0"/>
              <a:t> </a:t>
            </a:r>
            <a:r>
              <a:rPr lang="ro-RO" dirty="0" err="1"/>
              <a:t>solutions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first</a:t>
            </a:r>
            <a:r>
              <a:rPr lang="ro-RO" dirty="0"/>
              <a:t> </a:t>
            </a:r>
            <a:r>
              <a:rPr lang="ro-RO" dirty="0" err="1"/>
              <a:t>first</a:t>
            </a:r>
            <a:r>
              <a:rPr lang="ro-RO" dirty="0"/>
              <a:t> </a:t>
            </a:r>
            <a:r>
              <a:rPr lang="ro-RO" dirty="0" err="1"/>
              <a:t>type</a:t>
            </a:r>
            <a:r>
              <a:rPr lang="ro-RO" dirty="0"/>
              <a:t> of </a:t>
            </a:r>
            <a:r>
              <a:rPr lang="ro-RO" dirty="0" err="1"/>
              <a:t>exercises</a:t>
            </a:r>
            <a:r>
              <a:rPr lang="ro-RO" dirty="0"/>
              <a:t>, but none of </a:t>
            </a:r>
            <a:r>
              <a:rPr lang="ro-RO" dirty="0" err="1"/>
              <a:t>them</a:t>
            </a:r>
            <a:r>
              <a:rPr lang="ro-RO" dirty="0"/>
              <a:t> </a:t>
            </a:r>
            <a:r>
              <a:rPr lang="ro-RO" dirty="0" err="1"/>
              <a:t>provided</a:t>
            </a:r>
            <a:r>
              <a:rPr lang="ro-RO" dirty="0"/>
              <a:t> a </a:t>
            </a:r>
            <a:r>
              <a:rPr lang="ro-RO" dirty="0" err="1"/>
              <a:t>solution</a:t>
            </a:r>
            <a:r>
              <a:rPr lang="ro-RO" dirty="0"/>
              <a:t> versatile </a:t>
            </a:r>
            <a:r>
              <a:rPr lang="ro-RO" dirty="0" err="1"/>
              <a:t>enough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second</a:t>
            </a:r>
            <a:r>
              <a:rPr lang="ro-RO" dirty="0"/>
              <a:t> </a:t>
            </a:r>
            <a:r>
              <a:rPr lang="ro-RO" dirty="0" err="1"/>
              <a:t>type</a:t>
            </a:r>
            <a:r>
              <a:rPr lang="ro-RO" dirty="0"/>
              <a:t>.</a:t>
            </a:r>
          </a:p>
          <a:p>
            <a:pPr marL="0" indent="0" algn="just">
              <a:buNone/>
            </a:pPr>
            <a:endParaRPr lang="ro-RO" dirty="0"/>
          </a:p>
          <a:p>
            <a:pPr marL="0" indent="0" algn="just">
              <a:buNone/>
            </a:pPr>
            <a:r>
              <a:rPr lang="ro-RO" dirty="0"/>
              <a:t>	</a:t>
            </a:r>
            <a:r>
              <a:rPr lang="en-US" dirty="0"/>
              <a:t>In order to</a:t>
            </a:r>
            <a:r>
              <a:rPr lang="ro-RO" dirty="0"/>
              <a:t> </a:t>
            </a:r>
            <a:r>
              <a:rPr lang="ro-RO" dirty="0" err="1"/>
              <a:t>address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problem, I </a:t>
            </a:r>
            <a:r>
              <a:rPr lang="ro-RO" dirty="0" err="1"/>
              <a:t>drew</a:t>
            </a:r>
            <a:r>
              <a:rPr lang="ro-RO" dirty="0"/>
              <a:t> </a:t>
            </a:r>
            <a:r>
              <a:rPr lang="ro-RO" dirty="0" err="1"/>
              <a:t>inspiration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a </a:t>
            </a:r>
            <a:r>
              <a:rPr lang="ro-RO" dirty="0" err="1"/>
              <a:t>common</a:t>
            </a:r>
            <a:r>
              <a:rPr lang="ro-RO" dirty="0"/>
              <a:t> text </a:t>
            </a:r>
            <a:r>
              <a:rPr lang="ro-RO" dirty="0" err="1"/>
              <a:t>generating</a:t>
            </a:r>
            <a:r>
              <a:rPr lang="ro-RO" dirty="0"/>
              <a:t> </a:t>
            </a:r>
            <a:r>
              <a:rPr lang="ro-RO" dirty="0" err="1"/>
              <a:t>technique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makes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of </a:t>
            </a:r>
            <a:r>
              <a:rPr lang="ro-RO" dirty="0" err="1"/>
              <a:t>grammars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I </a:t>
            </a:r>
            <a:r>
              <a:rPr lang="ro-RO" dirty="0" err="1"/>
              <a:t>implemented</a:t>
            </a:r>
            <a:r>
              <a:rPr lang="ro-RO" dirty="0"/>
              <a:t>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compiler</a:t>
            </a:r>
            <a:r>
              <a:rPr lang="ro-RO" dirty="0"/>
              <a:t> design </a:t>
            </a:r>
            <a:r>
              <a:rPr lang="ro-RO" dirty="0" err="1"/>
              <a:t>concepts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improve</a:t>
            </a:r>
            <a:r>
              <a:rPr lang="ro-RO" dirty="0"/>
              <a:t> it.</a:t>
            </a:r>
          </a:p>
          <a:p>
            <a:endParaRPr lang="en-US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6ECE222E-0FEC-D04E-B75B-E3E39000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784" y="2326045"/>
            <a:ext cx="1959414" cy="357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7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7CC694C-8B87-561B-2BEF-D9540905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general scheme of </a:t>
            </a:r>
            <a:r>
              <a:rPr lang="ro-RO" dirty="0" err="1"/>
              <a:t>the</a:t>
            </a:r>
            <a:r>
              <a:rPr lang="ro-RO" dirty="0"/>
              <a:t> generator</a:t>
            </a:r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72B07172-72A8-BF21-B71D-18B43541F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r="51670" b="35854"/>
          <a:stretch/>
        </p:blipFill>
        <p:spPr>
          <a:xfrm>
            <a:off x="4240306" y="1959407"/>
            <a:ext cx="3429834" cy="4898593"/>
          </a:xfrm>
          <a:ln w="28575">
            <a:noFill/>
          </a:ln>
        </p:spPr>
      </p:pic>
      <p:grpSp>
        <p:nvGrpSpPr>
          <p:cNvPr id="15" name="Grupare 14">
            <a:extLst>
              <a:ext uri="{FF2B5EF4-FFF2-40B4-BE49-F238E27FC236}">
                <a16:creationId xmlns:a16="http://schemas.microsoft.com/office/drawing/2014/main" id="{0C2C0882-2C08-EA8E-700B-574FF63F1F9A}"/>
              </a:ext>
            </a:extLst>
          </p:cNvPr>
          <p:cNvGrpSpPr/>
          <p:nvPr/>
        </p:nvGrpSpPr>
        <p:grpSpPr>
          <a:xfrm>
            <a:off x="484090" y="2146026"/>
            <a:ext cx="2456332" cy="2838115"/>
            <a:chOff x="838200" y="2161726"/>
            <a:chExt cx="2456332" cy="2838115"/>
          </a:xfrm>
        </p:grpSpPr>
        <p:sp>
          <p:nvSpPr>
            <p:cNvPr id="6" name="Schemă logică: document multiplu 5">
              <a:extLst>
                <a:ext uri="{FF2B5EF4-FFF2-40B4-BE49-F238E27FC236}">
                  <a16:creationId xmlns:a16="http://schemas.microsoft.com/office/drawing/2014/main" id="{F0B3AE81-1355-6075-3F4B-149DACC56717}"/>
                </a:ext>
              </a:extLst>
            </p:cNvPr>
            <p:cNvSpPr/>
            <p:nvPr/>
          </p:nvSpPr>
          <p:spPr>
            <a:xfrm flipH="1">
              <a:off x="1358154" y="3079616"/>
              <a:ext cx="1936378" cy="1920225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Configuration</a:t>
              </a:r>
              <a:r>
                <a:rPr lang="ro-RO" dirty="0"/>
                <a:t> file</a:t>
              </a:r>
              <a:endParaRPr lang="en-US" dirty="0"/>
            </a:p>
          </p:txBody>
        </p:sp>
        <p:sp>
          <p:nvSpPr>
            <p:cNvPr id="7" name="CasetăText 6">
              <a:extLst>
                <a:ext uri="{FF2B5EF4-FFF2-40B4-BE49-F238E27FC236}">
                  <a16:creationId xmlns:a16="http://schemas.microsoft.com/office/drawing/2014/main" id="{CC63D45E-67FA-275D-25AF-C137060F28F5}"/>
                </a:ext>
              </a:extLst>
            </p:cNvPr>
            <p:cNvSpPr txBox="1"/>
            <p:nvPr/>
          </p:nvSpPr>
          <p:spPr>
            <a:xfrm>
              <a:off x="1456764" y="2531058"/>
              <a:ext cx="1416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dirty="0" err="1"/>
                <a:t>Template</a:t>
              </a:r>
              <a:r>
                <a:rPr lang="ro-RO" dirty="0"/>
                <a:t> file</a:t>
              </a:r>
              <a:endParaRPr lang="en-US" dirty="0"/>
            </a:p>
          </p:txBody>
        </p:sp>
        <p:sp>
          <p:nvSpPr>
            <p:cNvPr id="8" name="CasetăText 7">
              <a:extLst>
                <a:ext uri="{FF2B5EF4-FFF2-40B4-BE49-F238E27FC236}">
                  <a16:creationId xmlns:a16="http://schemas.microsoft.com/office/drawing/2014/main" id="{F4E58C0C-3024-0456-DED8-75475B2E133F}"/>
                </a:ext>
              </a:extLst>
            </p:cNvPr>
            <p:cNvSpPr txBox="1"/>
            <p:nvPr/>
          </p:nvSpPr>
          <p:spPr>
            <a:xfrm>
              <a:off x="838200" y="2161726"/>
              <a:ext cx="1604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dirty="0" err="1"/>
                <a:t>Grammar</a:t>
              </a:r>
              <a:r>
                <a:rPr lang="ro-RO" dirty="0"/>
                <a:t> file</a:t>
              </a:r>
              <a:endParaRPr lang="en-US" dirty="0"/>
            </a:p>
          </p:txBody>
        </p:sp>
        <p:cxnSp>
          <p:nvCxnSpPr>
            <p:cNvPr id="12" name="Conector drept cu săgeată 11">
              <a:extLst>
                <a:ext uri="{FF2B5EF4-FFF2-40B4-BE49-F238E27FC236}">
                  <a16:creationId xmlns:a16="http://schemas.microsoft.com/office/drawing/2014/main" id="{BC907952-FD35-70F7-381E-5AF23FC316FA}"/>
                </a:ext>
              </a:extLst>
            </p:cNvPr>
            <p:cNvCxnSpPr/>
            <p:nvPr/>
          </p:nvCxnSpPr>
          <p:spPr>
            <a:xfrm>
              <a:off x="1438834" y="2531058"/>
              <a:ext cx="0" cy="54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ector drept cu săgeată 12">
              <a:extLst>
                <a:ext uri="{FF2B5EF4-FFF2-40B4-BE49-F238E27FC236}">
                  <a16:creationId xmlns:a16="http://schemas.microsoft.com/office/drawing/2014/main" id="{27769C32-43E3-677C-C5EB-A2CEF98B5D96}"/>
                </a:ext>
              </a:extLst>
            </p:cNvPr>
            <p:cNvCxnSpPr>
              <a:cxnSpLocks/>
            </p:cNvCxnSpPr>
            <p:nvPr/>
          </p:nvCxnSpPr>
          <p:spPr>
            <a:xfrm>
              <a:off x="2164975" y="2880442"/>
              <a:ext cx="0" cy="37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6" name="Săgeată: dreapta 15">
            <a:extLst>
              <a:ext uri="{FF2B5EF4-FFF2-40B4-BE49-F238E27FC236}">
                <a16:creationId xmlns:a16="http://schemas.microsoft.com/office/drawing/2014/main" id="{CC0AD9FB-B274-7DB8-F415-381C3C8D0EF2}"/>
              </a:ext>
            </a:extLst>
          </p:cNvPr>
          <p:cNvSpPr/>
          <p:nvPr/>
        </p:nvSpPr>
        <p:spPr>
          <a:xfrm>
            <a:off x="3179816" y="3736289"/>
            <a:ext cx="1203925" cy="303439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ăgeată: dreapta 16">
            <a:extLst>
              <a:ext uri="{FF2B5EF4-FFF2-40B4-BE49-F238E27FC236}">
                <a16:creationId xmlns:a16="http://schemas.microsoft.com/office/drawing/2014/main" id="{4A1730FC-450B-89C9-55A4-2C498134885A}"/>
              </a:ext>
            </a:extLst>
          </p:cNvPr>
          <p:cNvSpPr/>
          <p:nvPr/>
        </p:nvSpPr>
        <p:spPr>
          <a:xfrm rot="19632960">
            <a:off x="8043041" y="2587832"/>
            <a:ext cx="784939" cy="303439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ăgeată: dreapta 17">
            <a:extLst>
              <a:ext uri="{FF2B5EF4-FFF2-40B4-BE49-F238E27FC236}">
                <a16:creationId xmlns:a16="http://schemas.microsoft.com/office/drawing/2014/main" id="{6AEB2DF3-A076-20DC-99F9-A6E092B2C389}"/>
              </a:ext>
            </a:extLst>
          </p:cNvPr>
          <p:cNvSpPr/>
          <p:nvPr/>
        </p:nvSpPr>
        <p:spPr>
          <a:xfrm rot="1967040" flipV="1">
            <a:off x="8046147" y="4874186"/>
            <a:ext cx="745934" cy="303439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ăgeată: dreapta 18">
            <a:extLst>
              <a:ext uri="{FF2B5EF4-FFF2-40B4-BE49-F238E27FC236}">
                <a16:creationId xmlns:a16="http://schemas.microsoft.com/office/drawing/2014/main" id="{E2F48044-8AD3-570B-CC76-7DB4F889170A}"/>
              </a:ext>
            </a:extLst>
          </p:cNvPr>
          <p:cNvSpPr/>
          <p:nvPr/>
        </p:nvSpPr>
        <p:spPr>
          <a:xfrm>
            <a:off x="8019755" y="3736289"/>
            <a:ext cx="792551" cy="303439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6697469C-9AAE-BFF3-565E-E69FAA35A150}"/>
              </a:ext>
            </a:extLst>
          </p:cNvPr>
          <p:cNvSpPr txBox="1"/>
          <p:nvPr/>
        </p:nvSpPr>
        <p:spPr>
          <a:xfrm>
            <a:off x="9197233" y="2214820"/>
            <a:ext cx="11121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 err="1"/>
              <a:t>Question</a:t>
            </a:r>
            <a:endParaRPr lang="en-US" dirty="0"/>
          </a:p>
        </p:txBody>
      </p:sp>
      <p:sp>
        <p:nvSpPr>
          <p:cNvPr id="21" name="CasetăText 20">
            <a:extLst>
              <a:ext uri="{FF2B5EF4-FFF2-40B4-BE49-F238E27FC236}">
                <a16:creationId xmlns:a16="http://schemas.microsoft.com/office/drawing/2014/main" id="{0518772C-8A5F-ED28-4C03-41B2945DB896}"/>
              </a:ext>
            </a:extLst>
          </p:cNvPr>
          <p:cNvSpPr txBox="1"/>
          <p:nvPr/>
        </p:nvSpPr>
        <p:spPr>
          <a:xfrm>
            <a:off x="9197237" y="3564842"/>
            <a:ext cx="111217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 err="1"/>
              <a:t>Function</a:t>
            </a:r>
            <a:r>
              <a:rPr lang="ro-RO" dirty="0"/>
              <a:t> code</a:t>
            </a:r>
            <a:endParaRPr lang="en-US" dirty="0"/>
          </a:p>
        </p:txBody>
      </p:sp>
      <p:sp>
        <p:nvSpPr>
          <p:cNvPr id="22" name="CasetăText 21">
            <a:extLst>
              <a:ext uri="{FF2B5EF4-FFF2-40B4-BE49-F238E27FC236}">
                <a16:creationId xmlns:a16="http://schemas.microsoft.com/office/drawing/2014/main" id="{A1391B2B-88B9-0D83-2CA2-EFA88BFA139A}"/>
              </a:ext>
            </a:extLst>
          </p:cNvPr>
          <p:cNvSpPr txBox="1"/>
          <p:nvPr/>
        </p:nvSpPr>
        <p:spPr>
          <a:xfrm>
            <a:off x="9197233" y="5191863"/>
            <a:ext cx="11121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 err="1"/>
              <a:t>Answer</a:t>
            </a:r>
            <a:endParaRPr lang="en-US" dirty="0"/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E7852788-0715-0792-567D-02549BD2E448}"/>
              </a:ext>
            </a:extLst>
          </p:cNvPr>
          <p:cNvSpPr txBox="1"/>
          <p:nvPr/>
        </p:nvSpPr>
        <p:spPr>
          <a:xfrm>
            <a:off x="6549284" y="5971178"/>
            <a:ext cx="12060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/>
              <a:t>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1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A4FF79-4B2B-3ED1-C6DD-FD3D6D22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</a:t>
            </a:r>
            <a:r>
              <a:rPr lang="ro-RO" dirty="0" err="1"/>
              <a:t>configuration</a:t>
            </a:r>
            <a:r>
              <a:rPr lang="ro-RO" dirty="0"/>
              <a:t> file</a:t>
            </a:r>
            <a:endParaRPr lang="en-US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C3FBE92C-CC74-3977-AD21-A7588C0D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2138671"/>
            <a:ext cx="10752558" cy="29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7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1A1FE0-D9EA-E1B2-32F2-1F3026CA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The </a:t>
            </a:r>
            <a:r>
              <a:rPr lang="ro-RO" dirty="0" err="1"/>
              <a:t>template</a:t>
            </a:r>
            <a:r>
              <a:rPr lang="ro-RO" dirty="0"/>
              <a:t> </a:t>
            </a:r>
            <a:r>
              <a:rPr lang="ro-RO" dirty="0" err="1"/>
              <a:t>customization</a:t>
            </a:r>
            <a:endParaRPr lang="en-US" dirty="0"/>
          </a:p>
        </p:txBody>
      </p:sp>
      <p:grpSp>
        <p:nvGrpSpPr>
          <p:cNvPr id="9" name="Grupare 8">
            <a:extLst>
              <a:ext uri="{FF2B5EF4-FFF2-40B4-BE49-F238E27FC236}">
                <a16:creationId xmlns:a16="http://schemas.microsoft.com/office/drawing/2014/main" id="{B3435514-AA45-1DEF-A46E-4418456025D9}"/>
              </a:ext>
            </a:extLst>
          </p:cNvPr>
          <p:cNvGrpSpPr/>
          <p:nvPr/>
        </p:nvGrpSpPr>
        <p:grpSpPr>
          <a:xfrm>
            <a:off x="386457" y="1836280"/>
            <a:ext cx="3518647" cy="4458233"/>
            <a:chOff x="497541" y="1530191"/>
            <a:chExt cx="3433482" cy="4903803"/>
          </a:xfrm>
        </p:grpSpPr>
        <p:pic>
          <p:nvPicPr>
            <p:cNvPr id="6" name="Substituent conținut 4">
              <a:extLst>
                <a:ext uri="{FF2B5EF4-FFF2-40B4-BE49-F238E27FC236}">
                  <a16:creationId xmlns:a16="http://schemas.microsoft.com/office/drawing/2014/main" id="{929AF01B-F494-4BEA-3CFB-76A4BA46A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27" r="51670" b="35854"/>
            <a:stretch/>
          </p:blipFill>
          <p:spPr>
            <a:xfrm>
              <a:off x="497541" y="1530191"/>
              <a:ext cx="3433482" cy="4903803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E8F87-019B-3A20-A20D-1AC8F49AF58B}"/>
                </a:ext>
              </a:extLst>
            </p:cNvPr>
            <p:cNvSpPr/>
            <p:nvPr/>
          </p:nvSpPr>
          <p:spPr>
            <a:xfrm>
              <a:off x="1506070" y="2810435"/>
              <a:ext cx="1192307" cy="61856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1C6604F5-8FD0-A2E1-D854-69746CD9760A}"/>
              </a:ext>
            </a:extLst>
          </p:cNvPr>
          <p:cNvGrpSpPr/>
          <p:nvPr/>
        </p:nvGrpSpPr>
        <p:grpSpPr>
          <a:xfrm>
            <a:off x="4103633" y="1836280"/>
            <a:ext cx="6826624" cy="4496635"/>
            <a:chOff x="4271682" y="1491789"/>
            <a:chExt cx="6826624" cy="4942205"/>
          </a:xfrm>
        </p:grpSpPr>
        <p:pic>
          <p:nvPicPr>
            <p:cNvPr id="4" name="Imagine 3">
              <a:extLst>
                <a:ext uri="{FF2B5EF4-FFF2-40B4-BE49-F238E27FC236}">
                  <a16:creationId xmlns:a16="http://schemas.microsoft.com/office/drawing/2014/main" id="{A5FC077B-26AA-94FB-C500-9AB87ABF9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721"/>
            <a:stretch/>
          </p:blipFill>
          <p:spPr>
            <a:xfrm>
              <a:off x="4271682" y="1491789"/>
              <a:ext cx="3285565" cy="4942205"/>
            </a:xfrm>
            <a:prstGeom prst="rect">
              <a:avLst/>
            </a:prstGeom>
          </p:spPr>
        </p:pic>
        <p:pic>
          <p:nvPicPr>
            <p:cNvPr id="5" name="Imagine 4">
              <a:extLst>
                <a:ext uri="{FF2B5EF4-FFF2-40B4-BE49-F238E27FC236}">
                  <a16:creationId xmlns:a16="http://schemas.microsoft.com/office/drawing/2014/main" id="{A2324A11-3578-B25F-BCB5-8BF5F1139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t="30666" r="44721" b="1838"/>
            <a:stretch/>
          </p:blipFill>
          <p:spPr>
            <a:xfrm>
              <a:off x="7812741" y="1491789"/>
              <a:ext cx="3285565" cy="4942205"/>
            </a:xfrm>
            <a:prstGeom prst="rect">
              <a:avLst/>
            </a:prstGeom>
          </p:spPr>
        </p:pic>
        <p:sp>
          <p:nvSpPr>
            <p:cNvPr id="8" name="Săgeată: dreapta 7">
              <a:extLst>
                <a:ext uri="{FF2B5EF4-FFF2-40B4-BE49-F238E27FC236}">
                  <a16:creationId xmlns:a16="http://schemas.microsoft.com/office/drawing/2014/main" id="{13924B01-B05E-6D7B-F5DE-F0D28EBAEC86}"/>
                </a:ext>
              </a:extLst>
            </p:cNvPr>
            <p:cNvSpPr/>
            <p:nvPr/>
          </p:nvSpPr>
          <p:spPr>
            <a:xfrm rot="19158940">
              <a:off x="5475682" y="3068305"/>
              <a:ext cx="2886066" cy="10282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agine 9">
            <a:extLst>
              <a:ext uri="{FF2B5EF4-FFF2-40B4-BE49-F238E27FC236}">
                <a16:creationId xmlns:a16="http://schemas.microsoft.com/office/drawing/2014/main" id="{BCB957D8-75E6-1455-7C07-796B004A13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323" r="4580" b="49117"/>
          <a:stretch/>
        </p:blipFill>
        <p:spPr>
          <a:xfrm>
            <a:off x="838200" y="6420334"/>
            <a:ext cx="10260106" cy="3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04F088-1009-4497-B96C-9146393D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Running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customized</a:t>
            </a:r>
            <a:r>
              <a:rPr lang="ro-RO" dirty="0"/>
              <a:t> </a:t>
            </a:r>
            <a:r>
              <a:rPr lang="ro-RO" dirty="0" err="1"/>
              <a:t>template</a:t>
            </a:r>
            <a:r>
              <a:rPr lang="ro-RO" dirty="0"/>
              <a:t> </a:t>
            </a:r>
            <a:r>
              <a:rPr lang="ro-RO" dirty="0" err="1"/>
              <a:t>executable</a:t>
            </a:r>
            <a:endParaRPr lang="en-US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26F323BE-A984-0BA4-D6E9-59937E3A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18" y="2022634"/>
            <a:ext cx="7422777" cy="186040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8E4AE1EF-27B8-1EE5-651F-C0C1FE44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19" y="5428430"/>
            <a:ext cx="7422777" cy="1005564"/>
          </a:xfrm>
          <a:prstGeom prst="rect">
            <a:avLst/>
          </a:prstGeom>
        </p:spPr>
      </p:pic>
      <p:grpSp>
        <p:nvGrpSpPr>
          <p:cNvPr id="8" name="Grupare 7">
            <a:extLst>
              <a:ext uri="{FF2B5EF4-FFF2-40B4-BE49-F238E27FC236}">
                <a16:creationId xmlns:a16="http://schemas.microsoft.com/office/drawing/2014/main" id="{A58354E9-ED8E-34E7-E3A0-D66E7E67F51A}"/>
              </a:ext>
            </a:extLst>
          </p:cNvPr>
          <p:cNvGrpSpPr/>
          <p:nvPr/>
        </p:nvGrpSpPr>
        <p:grpSpPr>
          <a:xfrm>
            <a:off x="428079" y="1954197"/>
            <a:ext cx="3433482" cy="4903803"/>
            <a:chOff x="497541" y="1530191"/>
            <a:chExt cx="3433482" cy="4903803"/>
          </a:xfrm>
        </p:grpSpPr>
        <p:pic>
          <p:nvPicPr>
            <p:cNvPr id="9" name="Substituent conținut 4">
              <a:extLst>
                <a:ext uri="{FF2B5EF4-FFF2-40B4-BE49-F238E27FC236}">
                  <a16:creationId xmlns:a16="http://schemas.microsoft.com/office/drawing/2014/main" id="{4054917C-CEDD-C0A3-69F4-8EC177E26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27" r="51670" b="35854"/>
            <a:stretch/>
          </p:blipFill>
          <p:spPr>
            <a:xfrm>
              <a:off x="497541" y="1530191"/>
              <a:ext cx="3433482" cy="4903803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ED8C202-7D34-7CF9-A714-A8CAF5A15C34}"/>
                </a:ext>
              </a:extLst>
            </p:cNvPr>
            <p:cNvSpPr/>
            <p:nvPr/>
          </p:nvSpPr>
          <p:spPr>
            <a:xfrm>
              <a:off x="1532964" y="4379259"/>
              <a:ext cx="1192307" cy="61856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84AC6CB-E06B-2ADA-6CDB-E2643DDFDFDA}"/>
              </a:ext>
            </a:extLst>
          </p:cNvPr>
          <p:cNvSpPr/>
          <p:nvPr/>
        </p:nvSpPr>
        <p:spPr>
          <a:xfrm>
            <a:off x="1463502" y="5413230"/>
            <a:ext cx="1192307" cy="6185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7021077B-3A94-4D4C-B984-156197D1A7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784" r="30967" b="32816"/>
          <a:stretch/>
        </p:blipFill>
        <p:spPr>
          <a:xfrm>
            <a:off x="3931018" y="4283594"/>
            <a:ext cx="7422777" cy="600636"/>
          </a:xfrm>
          <a:prstGeom prst="rect">
            <a:avLst/>
          </a:prstGeom>
        </p:spPr>
      </p:pic>
      <p:sp>
        <p:nvSpPr>
          <p:cNvPr id="12" name="Săgeată: dreapta 11">
            <a:extLst>
              <a:ext uri="{FF2B5EF4-FFF2-40B4-BE49-F238E27FC236}">
                <a16:creationId xmlns:a16="http://schemas.microsoft.com/office/drawing/2014/main" id="{A01208DD-844D-2ECE-E3F6-F82C9A4414B9}"/>
              </a:ext>
            </a:extLst>
          </p:cNvPr>
          <p:cNvSpPr/>
          <p:nvPr/>
        </p:nvSpPr>
        <p:spPr>
          <a:xfrm rot="5400000">
            <a:off x="7194316" y="3538379"/>
            <a:ext cx="896182" cy="27797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ăgeată: dreapta 13">
            <a:extLst>
              <a:ext uri="{FF2B5EF4-FFF2-40B4-BE49-F238E27FC236}">
                <a16:creationId xmlns:a16="http://schemas.microsoft.com/office/drawing/2014/main" id="{961E30AD-8FAC-0A28-C9EA-2E0E928F5A5B}"/>
              </a:ext>
            </a:extLst>
          </p:cNvPr>
          <p:cNvSpPr/>
          <p:nvPr/>
        </p:nvSpPr>
        <p:spPr>
          <a:xfrm rot="5400000">
            <a:off x="7194316" y="5135433"/>
            <a:ext cx="896182" cy="27797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1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F93DE-C208-2E35-DB45-B40EC992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Function</a:t>
            </a:r>
            <a:r>
              <a:rPr lang="ro-RO" dirty="0"/>
              <a:t> code </a:t>
            </a:r>
            <a:br>
              <a:rPr lang="ro-RO" dirty="0"/>
            </a:br>
            <a:r>
              <a:rPr lang="ro-RO" dirty="0" err="1"/>
              <a:t>examples</a:t>
            </a:r>
            <a:endParaRPr lang="en-US" dirty="0"/>
          </a:p>
        </p:txBody>
      </p:sp>
      <p:pic>
        <p:nvPicPr>
          <p:cNvPr id="8" name="Substituent conținut 7">
            <a:extLst>
              <a:ext uri="{FF2B5EF4-FFF2-40B4-BE49-F238E27FC236}">
                <a16:creationId xmlns:a16="http://schemas.microsoft.com/office/drawing/2014/main" id="{6590C626-3AEB-4728-6633-93B27CE32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1" t="3995" r="64958" b="27139"/>
          <a:stretch/>
        </p:blipFill>
        <p:spPr>
          <a:xfrm>
            <a:off x="8313676" y="635047"/>
            <a:ext cx="2897628" cy="2135562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22B88A90-BD09-ECCD-82B5-04DEC96D9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3" r="56299" b="13531"/>
          <a:stretch/>
        </p:blipFill>
        <p:spPr>
          <a:xfrm>
            <a:off x="838200" y="2263770"/>
            <a:ext cx="3099428" cy="4011524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CB2032D5-26A1-F321-65D8-F58E46E78C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61" r="64634" b="23106"/>
          <a:stretch/>
        </p:blipFill>
        <p:spPr>
          <a:xfrm>
            <a:off x="4880738" y="4034728"/>
            <a:ext cx="2489828" cy="224056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2E81CD6F-46F4-4C2D-28D2-8772F1B3A7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20" r="60911" b="18803"/>
          <a:stretch/>
        </p:blipFill>
        <p:spPr>
          <a:xfrm>
            <a:off x="4880738" y="1233488"/>
            <a:ext cx="2489828" cy="2664622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A4EC66D3-28EB-9E48-ED92-9867B56FAF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23" r="63841" b="18664"/>
          <a:stretch/>
        </p:blipFill>
        <p:spPr>
          <a:xfrm>
            <a:off x="8314267" y="2929633"/>
            <a:ext cx="2891922" cy="334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001625-A7C4-3F01-1F4D-2E718C15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Grammar</a:t>
            </a:r>
            <a:r>
              <a:rPr lang="ro-RO" dirty="0"/>
              <a:t> </a:t>
            </a:r>
            <a:r>
              <a:rPr lang="ro-RO" dirty="0" err="1"/>
              <a:t>usage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function</a:t>
            </a:r>
            <a:r>
              <a:rPr lang="ro-RO" dirty="0"/>
              <a:t> </a:t>
            </a:r>
            <a:r>
              <a:rPr lang="ro-RO" dirty="0" err="1"/>
              <a:t>generating</a:t>
            </a:r>
            <a:r>
              <a:rPr lang="ro-RO" dirty="0"/>
              <a:t> </a:t>
            </a:r>
            <a:r>
              <a:rPr lang="ro-RO" dirty="0" err="1"/>
              <a:t>process</a:t>
            </a:r>
            <a:endParaRPr lang="en-US" dirty="0"/>
          </a:p>
        </p:txBody>
      </p:sp>
      <p:pic>
        <p:nvPicPr>
          <p:cNvPr id="4" name="Substituent conținut 4">
            <a:extLst>
              <a:ext uri="{FF2B5EF4-FFF2-40B4-BE49-F238E27FC236}">
                <a16:creationId xmlns:a16="http://schemas.microsoft.com/office/drawing/2014/main" id="{48B012B0-5915-36D7-4795-604228DA2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3115" b="65109"/>
          <a:stretch/>
        </p:blipFill>
        <p:spPr>
          <a:xfrm>
            <a:off x="256782" y="1893093"/>
            <a:ext cx="3522805" cy="370559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7E0014D-CE93-419E-E12D-517A92318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857" r="2204" b="8846"/>
          <a:stretch/>
        </p:blipFill>
        <p:spPr>
          <a:xfrm>
            <a:off x="838200" y="6136892"/>
            <a:ext cx="10515600" cy="627063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41BB5EBF-D22D-E17E-9D70-55C5FAAD6F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784"/>
          <a:stretch/>
        </p:blipFill>
        <p:spPr>
          <a:xfrm>
            <a:off x="4036595" y="1873156"/>
            <a:ext cx="7317205" cy="41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04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304</TotalTime>
  <Words>416</Words>
  <Application>Microsoft Office PowerPoint</Application>
  <PresentationFormat>Ecran lat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Grammar-Based Procedural Generation of Programming Exercises</vt:lpstr>
      <vt:lpstr>Contents</vt:lpstr>
      <vt:lpstr>Introduction</vt:lpstr>
      <vt:lpstr>The general scheme of the generator</vt:lpstr>
      <vt:lpstr>The configuration file</vt:lpstr>
      <vt:lpstr>The template customization</vt:lpstr>
      <vt:lpstr>Running the customized template executable</vt:lpstr>
      <vt:lpstr>Function code  examples</vt:lpstr>
      <vt:lpstr>Grammar usage in the function generating process</vt:lpstr>
      <vt:lpstr>Prezentare PowerPoint</vt:lpstr>
      <vt:lpstr>Generating an if statement - EXAMPLE</vt:lpstr>
      <vt:lpstr>Symbol table’s impact in generating a better output</vt:lpstr>
      <vt:lpstr>Prezentare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Denissa Pilipautanu</dc:creator>
  <cp:lastModifiedBy>Denissa Pilipautanu</cp:lastModifiedBy>
  <cp:revision>30</cp:revision>
  <dcterms:created xsi:type="dcterms:W3CDTF">2022-05-11T13:29:22Z</dcterms:created>
  <dcterms:modified xsi:type="dcterms:W3CDTF">2022-05-12T10:18:38Z</dcterms:modified>
</cp:coreProperties>
</file>