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14" r:id="rId2"/>
    <p:sldId id="355" r:id="rId3"/>
    <p:sldId id="363" r:id="rId4"/>
    <p:sldId id="386" r:id="rId5"/>
    <p:sldId id="368" r:id="rId6"/>
    <p:sldId id="388" r:id="rId7"/>
    <p:sldId id="387" r:id="rId8"/>
    <p:sldId id="391" r:id="rId9"/>
    <p:sldId id="415" r:id="rId10"/>
    <p:sldId id="392" r:id="rId11"/>
    <p:sldId id="377" r:id="rId12"/>
    <p:sldId id="354" r:id="rId13"/>
    <p:sldId id="366" r:id="rId14"/>
    <p:sldId id="369" r:id="rId15"/>
    <p:sldId id="374" r:id="rId16"/>
    <p:sldId id="376" r:id="rId17"/>
    <p:sldId id="389" r:id="rId18"/>
    <p:sldId id="378" r:id="rId19"/>
    <p:sldId id="384" r:id="rId20"/>
    <p:sldId id="382" r:id="rId21"/>
    <p:sldId id="383" r:id="rId22"/>
    <p:sldId id="385" r:id="rId23"/>
    <p:sldId id="393" r:id="rId24"/>
    <p:sldId id="390" r:id="rId25"/>
    <p:sldId id="404" r:id="rId26"/>
    <p:sldId id="398" r:id="rId27"/>
    <p:sldId id="399" r:id="rId28"/>
    <p:sldId id="405" r:id="rId29"/>
    <p:sldId id="406" r:id="rId30"/>
    <p:sldId id="407" r:id="rId31"/>
    <p:sldId id="408" r:id="rId32"/>
    <p:sldId id="409" r:id="rId33"/>
    <p:sldId id="410" r:id="rId34"/>
    <p:sldId id="411" r:id="rId35"/>
    <p:sldId id="412" r:id="rId36"/>
    <p:sldId id="413" r:id="rId37"/>
    <p:sldId id="395" r:id="rId38"/>
    <p:sldId id="396" r:id="rId39"/>
    <p:sldId id="397" r:id="rId40"/>
    <p:sldId id="401" r:id="rId41"/>
    <p:sldId id="400" r:id="rId42"/>
    <p:sldId id="402" r:id="rId43"/>
    <p:sldId id="403" r:id="rId44"/>
    <p:sldId id="380" r:id="rId45"/>
  </p:sldIdLst>
  <p:sldSz cx="12192000" cy="6858000"/>
  <p:notesSz cx="6858000" cy="9144000"/>
  <p:custDataLst>
    <p:tags r:id="rId48"/>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orient="horz" pos="211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953735"/>
    <a:srgbClr val="2BCD6F"/>
    <a:srgbClr val="00B050"/>
    <a:srgbClr val="36B3F5"/>
    <a:srgbClr val="93CDDD"/>
    <a:srgbClr val="87939A"/>
    <a:srgbClr val="3C3F41"/>
    <a:srgbClr val="0070C0"/>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23" autoAdjust="0"/>
    <p:restoredTop sz="96578" autoAdjust="0"/>
  </p:normalViewPr>
  <p:slideViewPr>
    <p:cSldViewPr>
      <p:cViewPr varScale="1">
        <p:scale>
          <a:sx n="113" d="100"/>
          <a:sy n="113" d="100"/>
        </p:scale>
        <p:origin x="114" y="210"/>
      </p:cViewPr>
      <p:guideLst>
        <p:guide orient="horz" pos="2183"/>
        <p:guide pos="3840"/>
        <p:guide orient="horz" pos="2115"/>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p:cViewPr varScale="1">
        <p:scale>
          <a:sx n="57" d="100"/>
          <a:sy n="57" d="100"/>
        </p:scale>
        <p:origin x="-243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6B6A9-DECF-4F55-B8A2-3ABB7F0D7E6A}" type="datetimeFigureOut">
              <a:rPr lang="zh-CN" altLang="en-US" smtClean="0"/>
              <a:pPr/>
              <a:t>2018/8/26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09F462-8D68-4E8E-8656-E83B8329B5AC}" type="slidenum">
              <a:rPr lang="zh-CN" altLang="en-US" smtClean="0"/>
              <a:pPr/>
              <a:t>‹#›</a:t>
            </a:fld>
            <a:endParaRPr lang="zh-CN" altLang="en-US"/>
          </a:p>
        </p:txBody>
      </p:sp>
    </p:spTree>
    <p:extLst>
      <p:ext uri="{BB962C8B-B14F-4D97-AF65-F5344CB8AC3E}">
        <p14:creationId xmlns:p14="http://schemas.microsoft.com/office/powerpoint/2010/main" val="1353585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D18FE-924B-4D4F-AA8E-6E4029C4B392}" type="datetimeFigureOut">
              <a:rPr lang="zh-CN" altLang="en-US" smtClean="0"/>
              <a:pPr/>
              <a:t>2018/8/26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6C3F8-ECD3-4BC3-9922-0A9D0CA42199}" type="slidenum">
              <a:rPr lang="zh-CN" altLang="en-US" smtClean="0"/>
              <a:pPr/>
              <a:t>‹#›</a:t>
            </a:fld>
            <a:endParaRPr lang="zh-CN" altLang="en-US"/>
          </a:p>
        </p:txBody>
      </p:sp>
    </p:spTree>
    <p:extLst>
      <p:ext uri="{BB962C8B-B14F-4D97-AF65-F5344CB8AC3E}">
        <p14:creationId xmlns:p14="http://schemas.microsoft.com/office/powerpoint/2010/main" val="4022120301"/>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7798" y="172891"/>
            <a:ext cx="10050653" cy="489492"/>
          </a:xfrm>
          <a:prstGeom prst="rect">
            <a:avLst/>
          </a:prstGeom>
        </p:spPr>
        <p:txBody>
          <a:bodyPr/>
          <a:lstStyle>
            <a:lvl1pPr>
              <a:defRPr>
                <a:solidFill>
                  <a:schemeClr val="accent1"/>
                </a:solidFil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F0C76E0B-2BE5-48F4-82C7-B6B9DF1AAF49}" type="datetime1">
              <a:rPr lang="zh-CN" altLang="en-US" smtClean="0"/>
              <a:pPr/>
              <a:t>2018/8/26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081E22-3C25-4ADE-8E71-C3A089A82B30}" type="slidenum">
              <a:rPr lang="zh-CN" altLang="en-US" smtClean="0"/>
              <a:pPr/>
              <a:t>‹#›</a:t>
            </a:fld>
            <a:endParaRPr lang="zh-CN" altLang="en-US"/>
          </a:p>
        </p:txBody>
      </p:sp>
      <p:sp>
        <p:nvSpPr>
          <p:cNvPr id="7" name="文本占位符 6"/>
          <p:cNvSpPr>
            <a:spLocks noGrp="1"/>
          </p:cNvSpPr>
          <p:nvPr>
            <p:ph type="body" sz="quarter" idx="13"/>
          </p:nvPr>
        </p:nvSpPr>
        <p:spPr>
          <a:xfrm>
            <a:off x="355600" y="1282700"/>
            <a:ext cx="5021619" cy="4927600"/>
          </a:xfrm>
        </p:spPr>
        <p:txBody>
          <a:bodyPr>
            <a:normAutofit/>
          </a:bodyPr>
          <a:lstStyle>
            <a:lvl1pPr marL="284400" indent="-284400" algn="just">
              <a:lnSpc>
                <a:spcPct val="120000"/>
              </a:lnSpc>
              <a:defRPr sz="1800"/>
            </a:lvl1pPr>
            <a:lvl2pPr marL="468000" algn="just">
              <a:lnSpc>
                <a:spcPct val="120000"/>
              </a:lnSpc>
              <a:defRPr sz="1600"/>
            </a:lvl2pPr>
            <a:lvl3pPr marL="719982" algn="just">
              <a:lnSpc>
                <a:spcPct val="120000"/>
              </a:lnSpc>
              <a:defRPr sz="1400"/>
            </a:lvl3pPr>
            <a:lvl4pPr marL="899978" algn="just">
              <a:lnSpc>
                <a:spcPct val="120000"/>
              </a:lnSpc>
              <a:defRPr sz="1200"/>
            </a:lvl4pPr>
            <a:lvl5pPr marL="1079973" algn="just">
              <a:lnSpc>
                <a:spcPct val="120000"/>
              </a:lnSpc>
              <a:defRPr sz="12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Line 6"/>
          <p:cNvSpPr>
            <a:spLocks noChangeShapeType="1"/>
          </p:cNvSpPr>
          <p:nvPr userDrawn="1"/>
        </p:nvSpPr>
        <p:spPr bwMode="auto">
          <a:xfrm>
            <a:off x="327549" y="757148"/>
            <a:ext cx="1186445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lIns="91436" tIns="45719" rIns="91436" bIns="45719"/>
          <a:lstStyle/>
          <a:p>
            <a:pPr defTabSz="914341" fontAlgn="base">
              <a:spcBef>
                <a:spcPct val="0"/>
              </a:spcBef>
              <a:spcAft>
                <a:spcPct val="0"/>
              </a:spcAft>
            </a:pPr>
            <a:endParaRPr lang="zh-CN" altLang="en-US" sz="1400">
              <a:solidFill>
                <a:srgbClr val="000000"/>
              </a:solidFill>
              <a:latin typeface="华文细黑" pitchFamily="2" charset="-122"/>
            </a:endParaRPr>
          </a:p>
        </p:txBody>
      </p:sp>
      <p:sp>
        <p:nvSpPr>
          <p:cNvPr id="10" name="矩形 9"/>
          <p:cNvSpPr/>
          <p:nvPr userDrawn="1"/>
        </p:nvSpPr>
        <p:spPr>
          <a:xfrm>
            <a:off x="327549" y="1"/>
            <a:ext cx="286603" cy="757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Tree>
    <p:extLst>
      <p:ext uri="{BB962C8B-B14F-4D97-AF65-F5344CB8AC3E}">
        <p14:creationId xmlns:p14="http://schemas.microsoft.com/office/powerpoint/2010/main" val="3439996874"/>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238817-C40E-4431-9BA0-5B0D99F47CE3}" type="datetime1">
              <a:rPr lang="zh-CN" altLang="en-US" smtClean="0"/>
              <a:pPr/>
              <a:t>2018/8/26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081E22-3C25-4ADE-8E71-C3A089A82B30}" type="slidenum">
              <a:rPr lang="zh-CN" altLang="en-US" smtClean="0"/>
              <a:pPr/>
              <a:t>‹#›</a:t>
            </a:fld>
            <a:endParaRPr lang="zh-CN" altLang="en-US"/>
          </a:p>
        </p:txBody>
      </p:sp>
      <p:sp>
        <p:nvSpPr>
          <p:cNvPr id="5" name="Line 6"/>
          <p:cNvSpPr>
            <a:spLocks noChangeShapeType="1"/>
          </p:cNvSpPr>
          <p:nvPr userDrawn="1"/>
        </p:nvSpPr>
        <p:spPr bwMode="auto">
          <a:xfrm>
            <a:off x="327549" y="757148"/>
            <a:ext cx="1186445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lIns="91436" tIns="45719" rIns="91436" bIns="45719"/>
          <a:lstStyle/>
          <a:p>
            <a:pPr defTabSz="914341" fontAlgn="base">
              <a:spcBef>
                <a:spcPct val="0"/>
              </a:spcBef>
              <a:spcAft>
                <a:spcPct val="0"/>
              </a:spcAft>
            </a:pPr>
            <a:endParaRPr lang="zh-CN" altLang="en-US" sz="1400">
              <a:solidFill>
                <a:srgbClr val="000000"/>
              </a:solidFill>
              <a:latin typeface="华文细黑" pitchFamily="2" charset="-122"/>
            </a:endParaRPr>
          </a:p>
        </p:txBody>
      </p:sp>
      <p:sp>
        <p:nvSpPr>
          <p:cNvPr id="6" name="矩形 5"/>
          <p:cNvSpPr/>
          <p:nvPr userDrawn="1"/>
        </p:nvSpPr>
        <p:spPr>
          <a:xfrm>
            <a:off x="327549" y="1"/>
            <a:ext cx="286603" cy="757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 name="标题 1"/>
          <p:cNvSpPr>
            <a:spLocks noGrp="1"/>
          </p:cNvSpPr>
          <p:nvPr>
            <p:ph type="title"/>
          </p:nvPr>
        </p:nvSpPr>
        <p:spPr>
          <a:xfrm>
            <a:off x="627798" y="172891"/>
            <a:ext cx="10050653" cy="489492"/>
          </a:xfrm>
          <a:prstGeom prst="rect">
            <a:avLst/>
          </a:prstGeom>
        </p:spPr>
        <p:txBody>
          <a:bodyPr/>
          <a:lstStyle>
            <a:lvl1pPr>
              <a:defRPr>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1655542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76E0B-2BE5-48F4-82C7-B6B9DF1AAF49}" type="datetime1">
              <a:rPr lang="zh-CN" altLang="en-US" smtClean="0"/>
              <a:pPr/>
              <a:t>2018/8/26</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408781"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C081E22-3C25-4ADE-8E71-C3A089A82B30}" type="slidenum">
              <a:rPr lang="zh-CN" altLang="en-US" smtClean="0"/>
              <a:pPr/>
              <a:t>‹#›</a:t>
            </a:fld>
            <a:endParaRPr lang="zh-CN" altLang="en-US"/>
          </a:p>
        </p:txBody>
      </p:sp>
      <p:pic>
        <p:nvPicPr>
          <p:cNvPr id="7" name="Picture 6" descr="chinatelecom"/>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637507" y="106109"/>
            <a:ext cx="1514475" cy="48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8099595"/>
      </p:ext>
    </p:extLst>
  </p:cSld>
  <p:clrMap bg1="lt1" tx1="dk1" bg2="lt2" tx2="dk2" accent1="accent1" accent2="accent2" accent3="accent3" accent4="accent4" accent5="accent5" accent6="accent6" hlink="hlink" folHlink="folHlink"/>
  <p:sldLayoutIdLst>
    <p:sldLayoutId id="2147483657" r:id="rId1"/>
    <p:sldLayoutId id="2147483655" r:id="rId2"/>
  </p:sldLayoutIdLst>
  <p:hf hdr="0" ftr="0" dt="0"/>
  <p:txStyles>
    <p:titleStyle>
      <a:lvl1pPr algn="l" defTabSz="914377" rtl="0" eaLnBrk="1" latinLnBrk="0" hangingPunct="1">
        <a:lnSpc>
          <a:spcPct val="90000"/>
        </a:lnSpc>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594" indent="-228594" algn="l" defTabSz="914377" rtl="0" eaLnBrk="1" latinLnBrk="0" hangingPunct="1">
        <a:lnSpc>
          <a:spcPct val="120000"/>
        </a:lnSpc>
        <a:spcBef>
          <a:spcPts val="1000"/>
        </a:spcBef>
        <a:buClr>
          <a:srgbClr val="FF0000"/>
        </a:buClr>
        <a:buFont typeface="Wingdings" panose="05000000000000000000" pitchFamily="2" charset="2"/>
        <a:buChar char="p"/>
        <a:defRPr sz="2400" b="1" kern="1200">
          <a:solidFill>
            <a:schemeClr val="tx1"/>
          </a:solidFill>
          <a:latin typeface="微软雅黑" panose="020B0503020204020204" pitchFamily="34" charset="-122"/>
          <a:ea typeface="微软雅黑" panose="020B0503020204020204" pitchFamily="34" charset="-122"/>
          <a:cs typeface="+mn-cs"/>
        </a:defRPr>
      </a:lvl1pPr>
      <a:lvl2pPr marL="685783" indent="-228594" algn="l" defTabSz="914377" rtl="0" eaLnBrk="1" latinLnBrk="0" hangingPunct="1">
        <a:lnSpc>
          <a:spcPct val="120000"/>
        </a:lnSpc>
        <a:spcBef>
          <a:spcPts val="500"/>
        </a:spcBef>
        <a:buClr>
          <a:srgbClr val="FF000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2971" indent="-228594" algn="l" defTabSz="914377" rtl="0" eaLnBrk="1" latinLnBrk="0" hangingPunct="1">
        <a:lnSpc>
          <a:spcPct val="120000"/>
        </a:lnSpc>
        <a:spcBef>
          <a:spcPts val="500"/>
        </a:spcBef>
        <a:buClr>
          <a:srgbClr val="FF0000"/>
        </a:buClr>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2.emf"/><Relationship Id="rId11" Type="http://schemas.openxmlformats.org/officeDocument/2006/relationships/image" Target="../media/image37.jpeg"/><Relationship Id="rId5" Type="http://schemas.openxmlformats.org/officeDocument/2006/relationships/image" Target="../media/image31.emf"/><Relationship Id="rId10" Type="http://schemas.openxmlformats.org/officeDocument/2006/relationships/image" Target="../media/image36.jpeg"/><Relationship Id="rId4" Type="http://schemas.openxmlformats.org/officeDocument/2006/relationships/image" Target="../media/image30.jpg"/><Relationship Id="rId9" Type="http://schemas.openxmlformats.org/officeDocument/2006/relationships/image" Target="../media/image3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1</a:t>
            </a:fld>
            <a:endParaRPr lang="zh-CN" altLang="en-US"/>
          </a:p>
        </p:txBody>
      </p:sp>
      <p:sp>
        <p:nvSpPr>
          <p:cNvPr id="3" name="标题 2"/>
          <p:cNvSpPr>
            <a:spLocks noGrp="1"/>
          </p:cNvSpPr>
          <p:nvPr>
            <p:ph type="title"/>
          </p:nvPr>
        </p:nvSpPr>
        <p:spPr/>
        <p:txBody>
          <a:bodyPr/>
          <a:lstStyle/>
          <a:p>
            <a:r>
              <a:rPr lang="zh-CN" altLang="en-US"/>
              <a:t>概念</a:t>
            </a:r>
          </a:p>
        </p:txBody>
      </p:sp>
      <p:sp>
        <p:nvSpPr>
          <p:cNvPr id="4" name="文本框 3"/>
          <p:cNvSpPr txBox="1"/>
          <p:nvPr/>
        </p:nvSpPr>
        <p:spPr>
          <a:xfrm>
            <a:off x="407368" y="1014887"/>
            <a:ext cx="11521280" cy="5029390"/>
          </a:xfrm>
          <a:prstGeom prst="rect">
            <a:avLst/>
          </a:prstGeom>
          <a:noFill/>
        </p:spPr>
        <p:txBody>
          <a:bodyPr wrap="square" rtlCol="0">
            <a:spAutoFit/>
          </a:bodyPr>
          <a:lstStyle/>
          <a:p>
            <a:pPr marL="342900" indent="-342900">
              <a:lnSpc>
                <a:spcPct val="150000"/>
              </a:lnSpc>
              <a:buFont typeface="+mj-lt"/>
              <a:buAutoNum type="arabicPeriod"/>
            </a:pPr>
            <a:r>
              <a:rPr lang="zh-CN" altLang="en-US" b="1" smtClean="0">
                <a:solidFill>
                  <a:srgbClr val="7030A0"/>
                </a:solidFill>
                <a:latin typeface="微软雅黑" panose="020B0503020204020204" pitchFamily="34" charset="-122"/>
                <a:ea typeface="微软雅黑" panose="020B0503020204020204" pitchFamily="34" charset="-122"/>
              </a:rPr>
              <a:t>人员：</a:t>
            </a:r>
            <a:r>
              <a:rPr lang="zh-CN" altLang="en-US">
                <a:solidFill>
                  <a:srgbClr val="7030A0"/>
                </a:solidFill>
                <a:latin typeface="微软雅黑" panose="020B0503020204020204" pitchFamily="34" charset="-122"/>
                <a:ea typeface="微软雅黑" panose="020B0503020204020204" pitchFamily="34" charset="-122"/>
              </a:rPr>
              <a:t>指参与企业经营活动的人员，有内部人员和外部人员之分。内部人员主要指企业员工，有合同、派遣、外包、临时、实习等多种用工形式。外部人员主要指合作伙伴员工，有代理商、供应商等合作</a:t>
            </a:r>
            <a:r>
              <a:rPr lang="zh-CN" altLang="en-US" smtClean="0">
                <a:solidFill>
                  <a:srgbClr val="7030A0"/>
                </a:solidFill>
                <a:latin typeface="微软雅黑" panose="020B0503020204020204" pitchFamily="34" charset="-122"/>
                <a:ea typeface="微软雅黑" panose="020B0503020204020204" pitchFamily="34" charset="-122"/>
              </a:rPr>
              <a:t>伙伴，它</a:t>
            </a:r>
            <a:r>
              <a:rPr lang="zh-CN" altLang="en-US">
                <a:solidFill>
                  <a:srgbClr val="7030A0"/>
                </a:solidFill>
                <a:latin typeface="微软雅黑" panose="020B0503020204020204" pitchFamily="34" charset="-122"/>
                <a:ea typeface="微软雅黑" panose="020B0503020204020204" pitchFamily="34" charset="-122"/>
              </a:rPr>
              <a:t>是参与人概念的</a:t>
            </a:r>
            <a:r>
              <a:rPr lang="zh-CN" altLang="en-US" smtClean="0">
                <a:solidFill>
                  <a:srgbClr val="7030A0"/>
                </a:solidFill>
                <a:latin typeface="微软雅黑" panose="020B0503020204020204" pitchFamily="34" charset="-122"/>
                <a:ea typeface="微软雅黑" panose="020B0503020204020204" pitchFamily="34" charset="-122"/>
              </a:rPr>
              <a:t>子集</a:t>
            </a:r>
            <a:endParaRPr lang="en-US" altLang="zh-CN" smtClean="0">
              <a:solidFill>
                <a:srgbClr val="7030A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b="1" smtClean="0">
                <a:solidFill>
                  <a:schemeClr val="accent1">
                    <a:lumMod val="50000"/>
                  </a:schemeClr>
                </a:solidFill>
                <a:latin typeface="微软雅黑" panose="020B0503020204020204" pitchFamily="34" charset="-122"/>
                <a:ea typeface="微软雅黑" panose="020B0503020204020204" pitchFamily="34" charset="-122"/>
              </a:rPr>
              <a:t>用户：</a:t>
            </a:r>
            <a:r>
              <a:rPr lang="zh-CN" altLang="en-US">
                <a:solidFill>
                  <a:schemeClr val="accent1">
                    <a:lumMod val="50000"/>
                  </a:schemeClr>
                </a:solidFill>
                <a:latin typeface="微软雅黑" panose="020B0503020204020204" pitchFamily="34" charset="-122"/>
                <a:ea typeface="微软雅黑" panose="020B0503020204020204" pitchFamily="34" charset="-122"/>
              </a:rPr>
              <a:t>指使用系统的人员。系统分应用系统、操作系统、数据库、中间件及其他网络设备</a:t>
            </a:r>
            <a:r>
              <a:rPr lang="zh-CN" altLang="en-US" smtClean="0">
                <a:solidFill>
                  <a:schemeClr val="accent1">
                    <a:lumMod val="50000"/>
                  </a:schemeClr>
                </a:solidFill>
                <a:latin typeface="微软雅黑" panose="020B0503020204020204" pitchFamily="34" charset="-122"/>
                <a:ea typeface="微软雅黑" panose="020B0503020204020204" pitchFamily="34" charset="-122"/>
              </a:rPr>
              <a:t>系统</a:t>
            </a:r>
            <a:endParaRPr lang="en-US" altLang="zh-CN" smtClean="0">
              <a:solidFill>
                <a:schemeClr val="accent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b="1" smtClean="0">
                <a:solidFill>
                  <a:schemeClr val="bg2">
                    <a:lumMod val="50000"/>
                  </a:schemeClr>
                </a:solidFill>
                <a:latin typeface="微软雅黑" panose="020B0503020204020204" pitchFamily="34" charset="-122"/>
                <a:ea typeface="微软雅黑" panose="020B0503020204020204" pitchFamily="34" charset="-122"/>
              </a:rPr>
              <a:t>账号</a:t>
            </a:r>
            <a:r>
              <a:rPr lang="zh-CN" altLang="en-US" smtClean="0">
                <a:solidFill>
                  <a:schemeClr val="bg2">
                    <a:lumMod val="50000"/>
                  </a:schemeClr>
                </a:solidFill>
                <a:latin typeface="微软雅黑" panose="020B0503020204020204" pitchFamily="34" charset="-122"/>
                <a:ea typeface="微软雅黑" panose="020B0503020204020204" pitchFamily="34" charset="-122"/>
              </a:rPr>
              <a:t>：</a:t>
            </a:r>
            <a:r>
              <a:rPr lang="zh-CN" altLang="en-US">
                <a:solidFill>
                  <a:schemeClr val="bg2">
                    <a:lumMod val="50000"/>
                  </a:schemeClr>
                </a:solidFill>
                <a:latin typeface="微软雅黑" panose="020B0503020204020204" pitchFamily="34" charset="-122"/>
                <a:ea typeface="微软雅黑" panose="020B0503020204020204" pitchFamily="34" charset="-122"/>
              </a:rPr>
              <a:t>账号是用户在系统中的身份标识，或者说用户在系统中的映射。一般应用系统，用户和账号概念没有严格区分，账号做为用户属性存在。如果一个用户有两个账号，一般是两条不同账号的数据，数据上用户属性都一样。有些系统，特别是系统资源系统（主机、数据库等），只有账号而没有用户属性，一般通过账号的名称来识别使用者信息。可以说，这一类的账号没有实名制，因为没有确切的用户</a:t>
            </a:r>
            <a:r>
              <a:rPr lang="zh-CN" altLang="en-US" smtClean="0">
                <a:solidFill>
                  <a:schemeClr val="bg2">
                    <a:lumMod val="50000"/>
                  </a:schemeClr>
                </a:solidFill>
                <a:latin typeface="微软雅黑" panose="020B0503020204020204" pitchFamily="34" charset="-122"/>
                <a:ea typeface="微软雅黑" panose="020B0503020204020204" pitchFamily="34" charset="-122"/>
              </a:rPr>
              <a:t>属性</a:t>
            </a:r>
            <a:endParaRPr lang="en-US" altLang="zh-CN" smtClean="0">
              <a:solidFill>
                <a:schemeClr val="bg2">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b="1">
                <a:solidFill>
                  <a:srgbClr val="0099FF"/>
                </a:solidFill>
                <a:latin typeface="微软雅黑" panose="020B0503020204020204" pitchFamily="34" charset="-122"/>
                <a:ea typeface="微软雅黑" panose="020B0503020204020204" pitchFamily="34" charset="-122"/>
              </a:rPr>
              <a:t>组织机构</a:t>
            </a:r>
            <a:r>
              <a:rPr lang="zh-CN" altLang="en-US" b="1" smtClean="0">
                <a:solidFill>
                  <a:srgbClr val="0099FF"/>
                </a:solidFill>
                <a:latin typeface="微软雅黑" panose="020B0503020204020204" pitchFamily="34" charset="-122"/>
                <a:ea typeface="微软雅黑" panose="020B0503020204020204" pitchFamily="34" charset="-122"/>
              </a:rPr>
              <a:t>：</a:t>
            </a:r>
            <a:r>
              <a:rPr lang="zh-CN" altLang="en-US" smtClean="0">
                <a:solidFill>
                  <a:srgbClr val="0099FF"/>
                </a:solidFill>
                <a:latin typeface="微软雅黑" panose="020B0503020204020204" pitchFamily="34" charset="-122"/>
                <a:ea typeface="微软雅黑" panose="020B0503020204020204" pitchFamily="34" charset="-122"/>
              </a:rPr>
              <a:t>账号</a:t>
            </a:r>
            <a:r>
              <a:rPr lang="zh-CN" altLang="en-US">
                <a:solidFill>
                  <a:srgbClr val="0099FF"/>
                </a:solidFill>
                <a:latin typeface="微软雅黑" panose="020B0503020204020204" pitchFamily="34" charset="-122"/>
                <a:ea typeface="微软雅黑" panose="020B0503020204020204" pitchFamily="34" charset="-122"/>
              </a:rPr>
              <a:t>是用户在系统中的身份标识，或者说用户在系统中的映射。一般应用系统，用户和账号概念没有严格区分，账号做为用户属性存在。如果一个用户有两个账号，一般是两条不同账号的数据，数据上用户属性都一样。有些系统，特别是系统资源系统（主机、数据库等），只有账号而没有用户属性，一般通过账号的名称来识别使用者信息。可以说，这一类的账号没有实名制，因为没有确切的用户属性</a:t>
            </a:r>
            <a:endParaRPr lang="zh-CN" altLang="en-US" dirty="0" smtClean="0">
              <a:solidFill>
                <a:srgbClr val="0099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500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10</a:t>
            </a:fld>
            <a:endParaRPr lang="zh-CN" altLang="en-US"/>
          </a:p>
        </p:txBody>
      </p:sp>
      <p:sp>
        <p:nvSpPr>
          <p:cNvPr id="3" name="标题 2"/>
          <p:cNvSpPr>
            <a:spLocks noGrp="1"/>
          </p:cNvSpPr>
          <p:nvPr>
            <p:ph type="title"/>
          </p:nvPr>
        </p:nvSpPr>
        <p:spPr/>
        <p:txBody>
          <a:bodyPr/>
          <a:lstStyle/>
          <a:p>
            <a:r>
              <a:rPr lang="zh-CN" altLang="en-US" smtClean="0"/>
              <a:t>运行机制</a:t>
            </a:r>
            <a:endParaRPr lang="zh-CN" altLang="en-US"/>
          </a:p>
        </p:txBody>
      </p:sp>
      <p:sp>
        <p:nvSpPr>
          <p:cNvPr id="4" name="矩形 3"/>
          <p:cNvSpPr/>
          <p:nvPr/>
        </p:nvSpPr>
        <p:spPr bwMode="auto">
          <a:xfrm>
            <a:off x="1199456" y="1052736"/>
            <a:ext cx="6264696" cy="914400"/>
          </a:xfrm>
          <a:prstGeom prst="rect">
            <a:avLst/>
          </a:prstGeom>
          <a:solidFill>
            <a:schemeClr val="accent5">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5" name="矩形 4"/>
          <p:cNvSpPr/>
          <p:nvPr/>
        </p:nvSpPr>
        <p:spPr bwMode="auto">
          <a:xfrm>
            <a:off x="1199456" y="5754960"/>
            <a:ext cx="6264696" cy="914400"/>
          </a:xfrm>
          <a:prstGeom prst="rect">
            <a:avLst/>
          </a:prstGeom>
          <a:solidFill>
            <a:schemeClr val="accent5">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6" name="矩形 5"/>
          <p:cNvSpPr/>
          <p:nvPr/>
        </p:nvSpPr>
        <p:spPr bwMode="auto">
          <a:xfrm>
            <a:off x="7968208" y="2236449"/>
            <a:ext cx="2004905" cy="3186782"/>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7" name="矩形 6"/>
          <p:cNvSpPr/>
          <p:nvPr/>
        </p:nvSpPr>
        <p:spPr bwMode="auto">
          <a:xfrm>
            <a:off x="1199456" y="2236449"/>
            <a:ext cx="2004905" cy="3186782"/>
          </a:xfrm>
          <a:prstGeom prst="rect">
            <a:avLst/>
          </a:prstGeom>
          <a:solidFill>
            <a:schemeClr val="tx2">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8" name="矩形 7"/>
          <p:cNvSpPr/>
          <p:nvPr/>
        </p:nvSpPr>
        <p:spPr bwMode="auto">
          <a:xfrm>
            <a:off x="4583832" y="2236449"/>
            <a:ext cx="2004905" cy="3186782"/>
          </a:xfrm>
          <a:prstGeom prst="rect">
            <a:avLst/>
          </a:prstGeom>
          <a:solidFill>
            <a:schemeClr val="accent4">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9" name="文本框 8"/>
          <p:cNvSpPr txBox="1"/>
          <p:nvPr/>
        </p:nvSpPr>
        <p:spPr>
          <a:xfrm>
            <a:off x="7968208" y="3443808"/>
            <a:ext cx="461665" cy="553998"/>
          </a:xfrm>
          <a:prstGeom prst="rect">
            <a:avLst/>
          </a:prstGeom>
          <a:noFill/>
        </p:spPr>
        <p:txBody>
          <a:bodyPr vert="eaVert" wrap="none" rtlCol="0">
            <a:spAutoFit/>
          </a:bodyPr>
          <a:lstStyle/>
          <a:p>
            <a:pPr algn="ctr"/>
            <a:r>
              <a:rPr lang="zh-CN" altLang="en-US" b="1" smtClean="0">
                <a:latin typeface="微软雅黑" panose="020B0503020204020204" pitchFamily="34" charset="-122"/>
                <a:ea typeface="微软雅黑" panose="020B0503020204020204" pitchFamily="34" charset="-122"/>
              </a:rPr>
              <a:t>门户</a:t>
            </a:r>
          </a:p>
        </p:txBody>
      </p:sp>
      <p:sp>
        <p:nvSpPr>
          <p:cNvPr id="10" name="圆角矩形 9"/>
          <p:cNvSpPr/>
          <p:nvPr/>
        </p:nvSpPr>
        <p:spPr bwMode="auto">
          <a:xfrm>
            <a:off x="8472264" y="2667243"/>
            <a:ext cx="1440160" cy="511809"/>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管理监控门户</a:t>
            </a:r>
          </a:p>
        </p:txBody>
      </p:sp>
      <p:sp>
        <p:nvSpPr>
          <p:cNvPr id="11" name="圆角矩形 10"/>
          <p:cNvSpPr/>
          <p:nvPr/>
        </p:nvSpPr>
        <p:spPr bwMode="auto">
          <a:xfrm>
            <a:off x="8472264" y="4543856"/>
            <a:ext cx="1440160" cy="511809"/>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可选服务</a:t>
            </a:r>
          </a:p>
        </p:txBody>
      </p:sp>
      <p:sp>
        <p:nvSpPr>
          <p:cNvPr id="12" name="圆角矩形 11"/>
          <p:cNvSpPr/>
          <p:nvPr/>
        </p:nvSpPr>
        <p:spPr bwMode="auto">
          <a:xfrm>
            <a:off x="8472264" y="3605550"/>
            <a:ext cx="1440160" cy="511809"/>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监控服务</a:t>
            </a:r>
          </a:p>
        </p:txBody>
      </p:sp>
      <p:cxnSp>
        <p:nvCxnSpPr>
          <p:cNvPr id="14" name="直接箭头连接符 13"/>
          <p:cNvCxnSpPr>
            <a:endCxn id="12" idx="0"/>
          </p:cNvCxnSpPr>
          <p:nvPr/>
        </p:nvCxnSpPr>
        <p:spPr>
          <a:xfrm>
            <a:off x="9192344" y="3179052"/>
            <a:ext cx="0" cy="426498"/>
          </a:xfrm>
          <a:prstGeom prst="straightConnector1">
            <a:avLst/>
          </a:prstGeom>
          <a:ln w="25400">
            <a:prstDash val="lgDash"/>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583832" y="3212975"/>
            <a:ext cx="461665" cy="1015663"/>
          </a:xfrm>
          <a:prstGeom prst="rect">
            <a:avLst/>
          </a:prstGeom>
          <a:noFill/>
        </p:spPr>
        <p:txBody>
          <a:bodyPr vert="eaVert" wrap="none" rtlCol="0">
            <a:spAutoFit/>
          </a:bodyPr>
          <a:lstStyle/>
          <a:p>
            <a:pPr algn="ctr"/>
            <a:r>
              <a:rPr lang="zh-CN" altLang="en-US" b="1" smtClean="0">
                <a:solidFill>
                  <a:schemeClr val="bg1"/>
                </a:solidFill>
                <a:latin typeface="微软雅黑" panose="020B0503020204020204" pitchFamily="34" charset="-122"/>
                <a:ea typeface="微软雅黑" panose="020B0503020204020204" pitchFamily="34" charset="-122"/>
              </a:rPr>
              <a:t>业务单元</a:t>
            </a:r>
          </a:p>
        </p:txBody>
      </p:sp>
      <p:sp>
        <p:nvSpPr>
          <p:cNvPr id="16" name="圆角矩形 15"/>
          <p:cNvSpPr/>
          <p:nvPr/>
        </p:nvSpPr>
        <p:spPr bwMode="auto">
          <a:xfrm>
            <a:off x="5015153" y="2667243"/>
            <a:ext cx="1440160" cy="511809"/>
          </a:xfrm>
          <a:prstGeom prst="round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人员管理微服务</a:t>
            </a:r>
          </a:p>
        </p:txBody>
      </p:sp>
      <p:sp>
        <p:nvSpPr>
          <p:cNvPr id="17" name="圆角矩形 16"/>
          <p:cNvSpPr/>
          <p:nvPr/>
        </p:nvSpPr>
        <p:spPr bwMode="auto">
          <a:xfrm>
            <a:off x="5015153" y="4543856"/>
            <a:ext cx="1440160" cy="511809"/>
          </a:xfrm>
          <a:prstGeom prst="round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角色管理微服务</a:t>
            </a:r>
          </a:p>
        </p:txBody>
      </p:sp>
      <p:sp>
        <p:nvSpPr>
          <p:cNvPr id="18" name="圆角矩形 17"/>
          <p:cNvSpPr/>
          <p:nvPr/>
        </p:nvSpPr>
        <p:spPr bwMode="auto">
          <a:xfrm>
            <a:off x="5015153" y="3605550"/>
            <a:ext cx="1440160" cy="511809"/>
          </a:xfrm>
          <a:prstGeom prst="round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组织管理微服务</a:t>
            </a:r>
          </a:p>
        </p:txBody>
      </p:sp>
      <p:sp>
        <p:nvSpPr>
          <p:cNvPr id="19" name="文本框 18"/>
          <p:cNvSpPr txBox="1"/>
          <p:nvPr/>
        </p:nvSpPr>
        <p:spPr>
          <a:xfrm>
            <a:off x="1271464" y="1325270"/>
            <a:ext cx="1107996" cy="369332"/>
          </a:xfrm>
          <a:prstGeom prst="rect">
            <a:avLst/>
          </a:prstGeom>
          <a:noFill/>
        </p:spPr>
        <p:txBody>
          <a:bodyPr wrap="none" rtlCol="0">
            <a:spAutoFit/>
          </a:bodyPr>
          <a:lstStyle/>
          <a:p>
            <a:pPr algn="ctr"/>
            <a:r>
              <a:rPr lang="zh-CN" altLang="en-US" b="1" smtClean="0">
                <a:latin typeface="微软雅黑" panose="020B0503020204020204" pitchFamily="34" charset="-122"/>
                <a:ea typeface="微软雅黑" panose="020B0503020204020204" pitchFamily="34" charset="-122"/>
              </a:rPr>
              <a:t>基础服务</a:t>
            </a:r>
          </a:p>
        </p:txBody>
      </p:sp>
      <p:sp>
        <p:nvSpPr>
          <p:cNvPr id="20" name="圆角矩形 19"/>
          <p:cNvSpPr/>
          <p:nvPr/>
        </p:nvSpPr>
        <p:spPr bwMode="auto">
          <a:xfrm>
            <a:off x="2639616" y="1243123"/>
            <a:ext cx="1440160" cy="511809"/>
          </a:xfrm>
          <a:prstGeom prst="roundRect">
            <a:avLst/>
          </a:prstGeom>
          <a:solidFill>
            <a:srgbClr val="2BCD6F"/>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服务注册中心</a:t>
            </a:r>
          </a:p>
        </p:txBody>
      </p:sp>
      <p:sp>
        <p:nvSpPr>
          <p:cNvPr id="21" name="圆角矩形 20"/>
          <p:cNvSpPr/>
          <p:nvPr/>
        </p:nvSpPr>
        <p:spPr bwMode="auto">
          <a:xfrm>
            <a:off x="4270829" y="1243123"/>
            <a:ext cx="1440160" cy="511809"/>
          </a:xfrm>
          <a:prstGeom prst="roundRect">
            <a:avLst/>
          </a:prstGeom>
          <a:solidFill>
            <a:srgbClr val="2BCD6F"/>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bg1"/>
                </a:solidFill>
                <a:latin typeface="+mn-ea"/>
              </a:rPr>
              <a:t>配置中心</a:t>
            </a:r>
            <a:endParaRPr kumimoji="0" lang="zh-CN" altLang="en-US" sz="1400" b="1" i="0" u="none" strike="noStrike" cap="none" normalizeH="0" baseline="0" smtClean="0">
              <a:ln>
                <a:noFill/>
              </a:ln>
              <a:solidFill>
                <a:schemeClr val="bg1"/>
              </a:solidFill>
              <a:effectLst/>
              <a:latin typeface="+mn-ea"/>
            </a:endParaRPr>
          </a:p>
        </p:txBody>
      </p:sp>
      <p:sp>
        <p:nvSpPr>
          <p:cNvPr id="22" name="圆角矩形 21"/>
          <p:cNvSpPr/>
          <p:nvPr/>
        </p:nvSpPr>
        <p:spPr bwMode="auto">
          <a:xfrm>
            <a:off x="5902042" y="1243123"/>
            <a:ext cx="1440160" cy="511809"/>
          </a:xfrm>
          <a:prstGeom prst="roundRect">
            <a:avLst/>
          </a:prstGeom>
          <a:solidFill>
            <a:srgbClr val="2BCD6F"/>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mn-ea"/>
                <a:ea typeface="+mn-ea"/>
              </a:rPr>
              <a:t>……</a:t>
            </a:r>
            <a:endParaRPr kumimoji="0" lang="zh-CN" altLang="en-US" sz="1400" b="1" i="0" u="none" strike="noStrike" cap="none" normalizeH="0" baseline="0" smtClean="0">
              <a:ln>
                <a:noFill/>
              </a:ln>
              <a:solidFill>
                <a:schemeClr val="bg1"/>
              </a:solidFill>
              <a:effectLst/>
              <a:latin typeface="+mn-ea"/>
              <a:ea typeface="+mn-ea"/>
            </a:endParaRPr>
          </a:p>
        </p:txBody>
      </p:sp>
      <p:sp>
        <p:nvSpPr>
          <p:cNvPr id="23" name="文本框 22"/>
          <p:cNvSpPr txBox="1"/>
          <p:nvPr/>
        </p:nvSpPr>
        <p:spPr>
          <a:xfrm>
            <a:off x="1271464" y="6053430"/>
            <a:ext cx="1107996" cy="369332"/>
          </a:xfrm>
          <a:prstGeom prst="rect">
            <a:avLst/>
          </a:prstGeom>
          <a:noFill/>
        </p:spPr>
        <p:txBody>
          <a:bodyPr wrap="none" rtlCol="0">
            <a:spAutoFit/>
          </a:bodyPr>
          <a:lstStyle/>
          <a:p>
            <a:pPr algn="ctr"/>
            <a:r>
              <a:rPr lang="zh-CN" altLang="en-US" b="1" smtClean="0">
                <a:latin typeface="微软雅黑" panose="020B0503020204020204" pitchFamily="34" charset="-122"/>
                <a:ea typeface="微软雅黑" panose="020B0503020204020204" pitchFamily="34" charset="-122"/>
              </a:rPr>
              <a:t>公共服务</a:t>
            </a:r>
          </a:p>
        </p:txBody>
      </p:sp>
      <p:sp>
        <p:nvSpPr>
          <p:cNvPr id="24" name="圆角矩形 23"/>
          <p:cNvSpPr/>
          <p:nvPr/>
        </p:nvSpPr>
        <p:spPr bwMode="auto">
          <a:xfrm>
            <a:off x="2639616" y="6013535"/>
            <a:ext cx="1440160" cy="511809"/>
          </a:xfrm>
          <a:prstGeom prst="roundRect">
            <a:avLst/>
          </a:prstGeom>
          <a:solidFill>
            <a:srgbClr val="00B0F0"/>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分布式缓存</a:t>
            </a:r>
          </a:p>
        </p:txBody>
      </p:sp>
      <p:sp>
        <p:nvSpPr>
          <p:cNvPr id="25" name="圆角矩形 24"/>
          <p:cNvSpPr/>
          <p:nvPr/>
        </p:nvSpPr>
        <p:spPr bwMode="auto">
          <a:xfrm>
            <a:off x="4270829" y="6013535"/>
            <a:ext cx="1440160" cy="511809"/>
          </a:xfrm>
          <a:prstGeom prst="roundRect">
            <a:avLst/>
          </a:prstGeom>
          <a:solidFill>
            <a:srgbClr val="00B0F0"/>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bg1"/>
                </a:solidFill>
                <a:latin typeface="+mn-ea"/>
              </a:rPr>
              <a:t>关系型数据库</a:t>
            </a:r>
            <a:endParaRPr kumimoji="0" lang="zh-CN" altLang="en-US" sz="1400" b="1" i="0" u="none" strike="noStrike" cap="none" normalizeH="0" baseline="0" smtClean="0">
              <a:ln>
                <a:noFill/>
              </a:ln>
              <a:solidFill>
                <a:schemeClr val="bg1"/>
              </a:solidFill>
              <a:effectLst/>
              <a:latin typeface="+mn-ea"/>
            </a:endParaRPr>
          </a:p>
        </p:txBody>
      </p:sp>
      <p:sp>
        <p:nvSpPr>
          <p:cNvPr id="26" name="圆角矩形 25"/>
          <p:cNvSpPr/>
          <p:nvPr/>
        </p:nvSpPr>
        <p:spPr bwMode="auto">
          <a:xfrm>
            <a:off x="5902042" y="6013535"/>
            <a:ext cx="1440160" cy="511809"/>
          </a:xfrm>
          <a:prstGeom prst="roundRect">
            <a:avLst/>
          </a:prstGeom>
          <a:solidFill>
            <a:srgbClr val="00B0F0"/>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mn-ea"/>
                <a:ea typeface="+mn-ea"/>
              </a:rPr>
              <a:t>……</a:t>
            </a:r>
            <a:endParaRPr kumimoji="0" lang="zh-CN" altLang="en-US" sz="1400" b="1" i="0" u="none" strike="noStrike" cap="none" normalizeH="0" baseline="0" smtClean="0">
              <a:ln>
                <a:noFill/>
              </a:ln>
              <a:solidFill>
                <a:schemeClr val="bg1"/>
              </a:solidFill>
              <a:effectLst/>
              <a:latin typeface="+mn-ea"/>
              <a:ea typeface="+mn-ea"/>
            </a:endParaRPr>
          </a:p>
        </p:txBody>
      </p:sp>
      <p:sp>
        <p:nvSpPr>
          <p:cNvPr id="27" name="文本框 26"/>
          <p:cNvSpPr txBox="1"/>
          <p:nvPr/>
        </p:nvSpPr>
        <p:spPr>
          <a:xfrm>
            <a:off x="1199456" y="3212974"/>
            <a:ext cx="461665" cy="1015663"/>
          </a:xfrm>
          <a:prstGeom prst="rect">
            <a:avLst/>
          </a:prstGeom>
          <a:noFill/>
        </p:spPr>
        <p:txBody>
          <a:bodyPr vert="eaVert" wrap="none" rtlCol="0">
            <a:spAutoFit/>
          </a:bodyPr>
          <a:lstStyle/>
          <a:p>
            <a:pPr algn="ctr"/>
            <a:r>
              <a:rPr lang="zh-CN" altLang="en-US" b="1" smtClean="0">
                <a:solidFill>
                  <a:schemeClr val="bg1"/>
                </a:solidFill>
                <a:latin typeface="微软雅黑" panose="020B0503020204020204" pitchFamily="34" charset="-122"/>
                <a:ea typeface="微软雅黑" panose="020B0503020204020204" pitchFamily="34" charset="-122"/>
              </a:rPr>
              <a:t>接入服务</a:t>
            </a:r>
          </a:p>
        </p:txBody>
      </p:sp>
      <p:sp>
        <p:nvSpPr>
          <p:cNvPr id="28" name="圆角矩形 27"/>
          <p:cNvSpPr/>
          <p:nvPr/>
        </p:nvSpPr>
        <p:spPr bwMode="auto">
          <a:xfrm>
            <a:off x="1630777" y="2667243"/>
            <a:ext cx="1440160" cy="511809"/>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mn-ea"/>
                <a:ea typeface="+mn-ea"/>
              </a:rPr>
              <a:t>用户鉴权</a:t>
            </a:r>
          </a:p>
        </p:txBody>
      </p:sp>
      <p:sp>
        <p:nvSpPr>
          <p:cNvPr id="29" name="圆角矩形 28"/>
          <p:cNvSpPr/>
          <p:nvPr/>
        </p:nvSpPr>
        <p:spPr bwMode="auto">
          <a:xfrm>
            <a:off x="1630777" y="4543856"/>
            <a:ext cx="1440160" cy="511809"/>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mn-ea"/>
                <a:ea typeface="+mn-ea"/>
              </a:rPr>
              <a:t>安全认证</a:t>
            </a:r>
          </a:p>
        </p:txBody>
      </p:sp>
      <p:sp>
        <p:nvSpPr>
          <p:cNvPr id="30" name="圆角矩形 29"/>
          <p:cNvSpPr/>
          <p:nvPr/>
        </p:nvSpPr>
        <p:spPr bwMode="auto">
          <a:xfrm>
            <a:off x="1630777" y="3605550"/>
            <a:ext cx="1440160" cy="511809"/>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mn-ea"/>
                <a:ea typeface="+mn-ea"/>
              </a:rPr>
              <a:t>API Gateway</a:t>
            </a:r>
            <a:endParaRPr kumimoji="0" lang="zh-CN" altLang="en-US" sz="1400" b="1" i="0" u="none" strike="noStrike" cap="none" normalizeH="0" baseline="0" smtClean="0">
              <a:ln>
                <a:noFill/>
              </a:ln>
              <a:solidFill>
                <a:schemeClr val="tx1"/>
              </a:solidFill>
              <a:effectLst/>
              <a:latin typeface="+mn-ea"/>
              <a:ea typeface="+mn-ea"/>
            </a:endParaRPr>
          </a:p>
        </p:txBody>
      </p:sp>
      <p:sp>
        <p:nvSpPr>
          <p:cNvPr id="31" name="下箭头 30"/>
          <p:cNvSpPr/>
          <p:nvPr/>
        </p:nvSpPr>
        <p:spPr bwMode="auto">
          <a:xfrm flipV="1">
            <a:off x="1901186" y="1916513"/>
            <a:ext cx="484632" cy="330336"/>
          </a:xfrm>
          <a:prstGeom prst="downArrow">
            <a:avLst/>
          </a:prstGeom>
          <a:solidFill>
            <a:schemeClr val="accent5">
              <a:lumMod val="50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32" name="下箭头 31"/>
          <p:cNvSpPr/>
          <p:nvPr/>
        </p:nvSpPr>
        <p:spPr bwMode="auto">
          <a:xfrm flipV="1">
            <a:off x="5343968" y="1904720"/>
            <a:ext cx="484632" cy="330336"/>
          </a:xfrm>
          <a:prstGeom prst="downArrow">
            <a:avLst/>
          </a:prstGeom>
          <a:solidFill>
            <a:schemeClr val="accent5">
              <a:lumMod val="50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33" name="下箭头 32"/>
          <p:cNvSpPr/>
          <p:nvPr/>
        </p:nvSpPr>
        <p:spPr bwMode="auto">
          <a:xfrm>
            <a:off x="5343968" y="5424624"/>
            <a:ext cx="484632" cy="330336"/>
          </a:xfrm>
          <a:prstGeom prst="downArrow">
            <a:avLst/>
          </a:prstGeom>
          <a:solidFill>
            <a:schemeClr val="accent5">
              <a:lumMod val="50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34" name="下箭头 33"/>
          <p:cNvSpPr/>
          <p:nvPr/>
        </p:nvSpPr>
        <p:spPr bwMode="auto">
          <a:xfrm>
            <a:off x="1893386" y="5432649"/>
            <a:ext cx="484632" cy="330336"/>
          </a:xfrm>
          <a:prstGeom prst="downArrow">
            <a:avLst/>
          </a:prstGeom>
          <a:solidFill>
            <a:schemeClr val="accent5">
              <a:lumMod val="50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cxnSp>
        <p:nvCxnSpPr>
          <p:cNvPr id="36" name="肘形连接符 35"/>
          <p:cNvCxnSpPr>
            <a:stCxn id="6" idx="0"/>
            <a:endCxn id="4" idx="3"/>
          </p:cNvCxnSpPr>
          <p:nvPr/>
        </p:nvCxnSpPr>
        <p:spPr>
          <a:xfrm rot="16200000" flipV="1">
            <a:off x="7854151" y="1119938"/>
            <a:ext cx="726513" cy="1506509"/>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6" idx="2"/>
            <a:endCxn id="5" idx="3"/>
          </p:cNvCxnSpPr>
          <p:nvPr/>
        </p:nvCxnSpPr>
        <p:spPr>
          <a:xfrm rot="5400000">
            <a:off x="7822943" y="5064441"/>
            <a:ext cx="788929" cy="1506509"/>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354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11</a:t>
            </a:fld>
            <a:endParaRPr lang="zh-CN" altLang="en-US"/>
          </a:p>
        </p:txBody>
      </p:sp>
      <p:sp>
        <p:nvSpPr>
          <p:cNvPr id="3" name="标题 2"/>
          <p:cNvSpPr>
            <a:spLocks noGrp="1"/>
          </p:cNvSpPr>
          <p:nvPr>
            <p:ph type="title"/>
          </p:nvPr>
        </p:nvSpPr>
        <p:spPr/>
        <p:txBody>
          <a:bodyPr/>
          <a:lstStyle/>
          <a:p>
            <a:r>
              <a:rPr lang="en-US" altLang="zh-CN" smtClean="0"/>
              <a:t>SpingCloud</a:t>
            </a:r>
            <a:r>
              <a:rPr lang="zh-CN" altLang="en-US"/>
              <a:t>调用</a:t>
            </a:r>
            <a:r>
              <a:rPr lang="zh-CN" altLang="en-US" smtClean="0"/>
              <a:t>机制</a:t>
            </a:r>
            <a:endParaRPr lang="zh-CN" altLang="en-US"/>
          </a:p>
        </p:txBody>
      </p:sp>
      <p:grpSp>
        <p:nvGrpSpPr>
          <p:cNvPr id="124" name="组合 123"/>
          <p:cNvGrpSpPr/>
          <p:nvPr/>
        </p:nvGrpSpPr>
        <p:grpSpPr>
          <a:xfrm>
            <a:off x="267664" y="932842"/>
            <a:ext cx="11690552" cy="5677934"/>
            <a:chOff x="267664" y="932842"/>
            <a:chExt cx="11690552" cy="5677934"/>
          </a:xfrm>
        </p:grpSpPr>
        <p:grpSp>
          <p:nvGrpSpPr>
            <p:cNvPr id="14" name="组合 13"/>
            <p:cNvGrpSpPr/>
            <p:nvPr/>
          </p:nvGrpSpPr>
          <p:grpSpPr>
            <a:xfrm>
              <a:off x="11064552" y="2592010"/>
              <a:ext cx="864096" cy="1396028"/>
              <a:chOff x="11136560" y="1988840"/>
              <a:chExt cx="864096" cy="1396028"/>
            </a:xfrm>
          </p:grpSpPr>
          <p:sp>
            <p:nvSpPr>
              <p:cNvPr id="12" name="矩形 11"/>
              <p:cNvSpPr/>
              <p:nvPr/>
            </p:nvSpPr>
            <p:spPr bwMode="auto">
              <a:xfrm>
                <a:off x="11136560" y="1988840"/>
                <a:ext cx="864096" cy="1396028"/>
              </a:xfrm>
              <a:prstGeom prst="rect">
                <a:avLst/>
              </a:prstGeom>
              <a:noFill/>
              <a:ln w="9525" cap="flat" cmpd="sng" algn="ctr">
                <a:solidFill>
                  <a:srgbClr val="558ED5"/>
                </a:solidFill>
                <a:prstDash val="dash"/>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grpSp>
            <p:nvGrpSpPr>
              <p:cNvPr id="11" name="组合 10"/>
              <p:cNvGrpSpPr/>
              <p:nvPr/>
            </p:nvGrpSpPr>
            <p:grpSpPr>
              <a:xfrm>
                <a:off x="11280576" y="2076013"/>
                <a:ext cx="576064" cy="488891"/>
                <a:chOff x="11280576" y="1700808"/>
                <a:chExt cx="576064" cy="488891"/>
              </a:xfrm>
            </p:grpSpPr>
            <p:sp>
              <p:nvSpPr>
                <p:cNvPr id="4" name="流程图: 磁盘 3"/>
                <p:cNvSpPr/>
                <p:nvPr/>
              </p:nvSpPr>
              <p:spPr bwMode="auto">
                <a:xfrm>
                  <a:off x="11280576" y="1700808"/>
                  <a:ext cx="432048" cy="252608"/>
                </a:xfrm>
                <a:prstGeom prst="flowChartMagneticDisk">
                  <a:avLst/>
                </a:prstGeom>
                <a:solidFill>
                  <a:schemeClr val="accent6">
                    <a:lumMod val="60000"/>
                    <a:lumOff val="40000"/>
                  </a:schemeClr>
                </a:solid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5" name="流程图: 磁盘 4"/>
                <p:cNvSpPr/>
                <p:nvPr/>
              </p:nvSpPr>
              <p:spPr bwMode="auto">
                <a:xfrm>
                  <a:off x="11352584" y="1818950"/>
                  <a:ext cx="432048" cy="252608"/>
                </a:xfrm>
                <a:prstGeom prst="flowChartMagneticDisk">
                  <a:avLst/>
                </a:prstGeom>
                <a:solidFill>
                  <a:schemeClr val="accent6">
                    <a:lumMod val="60000"/>
                    <a:lumOff val="40000"/>
                  </a:schemeClr>
                </a:solid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6" name="流程图: 磁盘 5"/>
                <p:cNvSpPr/>
                <p:nvPr/>
              </p:nvSpPr>
              <p:spPr bwMode="auto">
                <a:xfrm>
                  <a:off x="11424592" y="1937091"/>
                  <a:ext cx="432048" cy="252608"/>
                </a:xfrm>
                <a:prstGeom prst="flowChartMagneticDisk">
                  <a:avLst/>
                </a:prstGeom>
                <a:solidFill>
                  <a:schemeClr val="accent6">
                    <a:lumMod val="60000"/>
                    <a:lumOff val="40000"/>
                  </a:schemeClr>
                </a:solid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grpSp>
          <p:grpSp>
            <p:nvGrpSpPr>
              <p:cNvPr id="10" name="组合 9"/>
              <p:cNvGrpSpPr/>
              <p:nvPr/>
            </p:nvGrpSpPr>
            <p:grpSpPr>
              <a:xfrm>
                <a:off x="11280576" y="2767278"/>
                <a:ext cx="576064" cy="488891"/>
                <a:chOff x="11352584" y="2767278"/>
                <a:chExt cx="576064" cy="488891"/>
              </a:xfrm>
            </p:grpSpPr>
            <p:sp>
              <p:nvSpPr>
                <p:cNvPr id="7" name="流程图: 磁盘 6"/>
                <p:cNvSpPr/>
                <p:nvPr/>
              </p:nvSpPr>
              <p:spPr bwMode="auto">
                <a:xfrm>
                  <a:off x="11352584" y="2767278"/>
                  <a:ext cx="432048" cy="252608"/>
                </a:xfrm>
                <a:prstGeom prst="flowChartMagneticDisk">
                  <a:avLst/>
                </a:prstGeom>
                <a:solidFill>
                  <a:schemeClr val="accent6">
                    <a:lumMod val="60000"/>
                    <a:lumOff val="40000"/>
                  </a:schemeClr>
                </a:solid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8" name="流程图: 磁盘 7"/>
                <p:cNvSpPr/>
                <p:nvPr/>
              </p:nvSpPr>
              <p:spPr bwMode="auto">
                <a:xfrm>
                  <a:off x="11424592" y="2885420"/>
                  <a:ext cx="432048" cy="252608"/>
                </a:xfrm>
                <a:prstGeom prst="flowChartMagneticDisk">
                  <a:avLst/>
                </a:prstGeom>
                <a:solidFill>
                  <a:schemeClr val="accent6">
                    <a:lumMod val="60000"/>
                    <a:lumOff val="40000"/>
                  </a:schemeClr>
                </a:solid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9" name="流程图: 磁盘 8"/>
                <p:cNvSpPr/>
                <p:nvPr/>
              </p:nvSpPr>
              <p:spPr bwMode="auto">
                <a:xfrm>
                  <a:off x="11496600" y="3003561"/>
                  <a:ext cx="432048" cy="252608"/>
                </a:xfrm>
                <a:prstGeom prst="flowChartMagneticDisk">
                  <a:avLst/>
                </a:prstGeom>
                <a:solidFill>
                  <a:schemeClr val="accent6">
                    <a:lumMod val="60000"/>
                    <a:lumOff val="40000"/>
                  </a:schemeClr>
                </a:solid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grpSp>
        </p:grpSp>
        <p:grpSp>
          <p:nvGrpSpPr>
            <p:cNvPr id="25" name="组合 24"/>
            <p:cNvGrpSpPr/>
            <p:nvPr/>
          </p:nvGrpSpPr>
          <p:grpSpPr>
            <a:xfrm>
              <a:off x="6059583" y="1651223"/>
              <a:ext cx="1152128" cy="913681"/>
              <a:chOff x="5879976" y="1651223"/>
              <a:chExt cx="1152128" cy="913681"/>
            </a:xfrm>
          </p:grpSpPr>
          <p:sp>
            <p:nvSpPr>
              <p:cNvPr id="15" name="矩形 14"/>
              <p:cNvSpPr/>
              <p:nvPr/>
            </p:nvSpPr>
            <p:spPr bwMode="auto">
              <a:xfrm>
                <a:off x="5879976" y="1651223"/>
                <a:ext cx="1152128" cy="913681"/>
              </a:xfrm>
              <a:prstGeom prst="rect">
                <a:avLst/>
              </a:prstGeom>
              <a:ln>
                <a:prstDash val="dash"/>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mn-ea"/>
                  <a:ea typeface="+mn-ea"/>
                </a:endParaRPr>
              </a:p>
            </p:txBody>
          </p:sp>
          <p:sp>
            <p:nvSpPr>
              <p:cNvPr id="16" name="圆角矩形 15"/>
              <p:cNvSpPr/>
              <p:nvPr/>
            </p:nvSpPr>
            <p:spPr bwMode="auto">
              <a:xfrm>
                <a:off x="6010818" y="1736908"/>
                <a:ext cx="903800" cy="328070"/>
              </a:xfrm>
              <a:prstGeom prst="roundRect">
                <a:avLst/>
              </a:prstGeom>
              <a:solidFill>
                <a:schemeClr val="accent5">
                  <a:lumMod val="75000"/>
                </a:schemeClr>
              </a:solidFill>
              <a:ln w="9525" cap="flat" cmpd="sng" algn="ctr">
                <a:solidFill>
                  <a:schemeClr val="accent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bg1"/>
                    </a:solidFill>
                    <a:latin typeface="+mn-ea"/>
                  </a:rPr>
                  <a:t>微</a:t>
                </a:r>
                <a:r>
                  <a:rPr lang="zh-CN" altLang="en-US" sz="1200" b="1" smtClean="0">
                    <a:solidFill>
                      <a:schemeClr val="bg1"/>
                    </a:solidFill>
                    <a:latin typeface="+mn-ea"/>
                  </a:rPr>
                  <a:t>服务</a:t>
                </a:r>
                <a:r>
                  <a:rPr lang="en-US" altLang="zh-CN" sz="1200" b="1" smtClean="0">
                    <a:solidFill>
                      <a:schemeClr val="bg1"/>
                    </a:solidFill>
                    <a:latin typeface="+mn-ea"/>
                  </a:rPr>
                  <a:t>A1</a:t>
                </a:r>
                <a:endParaRPr kumimoji="0" lang="zh-CN" altLang="en-US" sz="1200" b="1" i="0" u="none" strike="noStrike" cap="none" normalizeH="0" baseline="0" smtClean="0">
                  <a:ln>
                    <a:noFill/>
                  </a:ln>
                  <a:solidFill>
                    <a:schemeClr val="bg1"/>
                  </a:solidFill>
                  <a:effectLst/>
                  <a:latin typeface="+mn-ea"/>
                </a:endParaRPr>
              </a:p>
            </p:txBody>
          </p:sp>
          <p:sp>
            <p:nvSpPr>
              <p:cNvPr id="17" name="圆角矩形 16"/>
              <p:cNvSpPr/>
              <p:nvPr/>
            </p:nvSpPr>
            <p:spPr bwMode="auto">
              <a:xfrm>
                <a:off x="5997462" y="2146029"/>
                <a:ext cx="903800" cy="328070"/>
              </a:xfrm>
              <a:prstGeom prst="roundRect">
                <a:avLst/>
              </a:prstGeom>
              <a:solidFill>
                <a:schemeClr val="accent5">
                  <a:lumMod val="75000"/>
                </a:schemeClr>
              </a:solidFill>
              <a:ln w="9525" cap="flat" cmpd="sng" algn="ctr">
                <a:solidFill>
                  <a:schemeClr val="accent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bg1"/>
                    </a:solidFill>
                    <a:latin typeface="+mn-ea"/>
                  </a:rPr>
                  <a:t>微</a:t>
                </a:r>
                <a:r>
                  <a:rPr lang="zh-CN" altLang="en-US" sz="1200" b="1" smtClean="0">
                    <a:solidFill>
                      <a:schemeClr val="bg1"/>
                    </a:solidFill>
                    <a:latin typeface="+mn-ea"/>
                  </a:rPr>
                  <a:t>服务</a:t>
                </a:r>
                <a:r>
                  <a:rPr lang="en-US" altLang="zh-CN" sz="1200" b="1" err="1" smtClean="0">
                    <a:solidFill>
                      <a:schemeClr val="bg1"/>
                    </a:solidFill>
                    <a:latin typeface="+mn-ea"/>
                  </a:rPr>
                  <a:t>A2</a:t>
                </a:r>
                <a:endParaRPr kumimoji="0" lang="zh-CN" altLang="en-US" sz="1200" b="1" i="0" u="none" strike="noStrike" cap="none" normalizeH="0" baseline="0" smtClean="0">
                  <a:ln>
                    <a:noFill/>
                  </a:ln>
                  <a:solidFill>
                    <a:schemeClr val="bg1"/>
                  </a:solidFill>
                  <a:effectLst/>
                  <a:latin typeface="+mn-ea"/>
                </a:endParaRPr>
              </a:p>
            </p:txBody>
          </p:sp>
        </p:grpSp>
        <p:grpSp>
          <p:nvGrpSpPr>
            <p:cNvPr id="20" name="组合 19"/>
            <p:cNvGrpSpPr/>
            <p:nvPr/>
          </p:nvGrpSpPr>
          <p:grpSpPr>
            <a:xfrm>
              <a:off x="9012324" y="1647532"/>
              <a:ext cx="1152128" cy="913681"/>
              <a:chOff x="6154496" y="2068902"/>
              <a:chExt cx="1165640" cy="1032542"/>
            </a:xfrm>
          </p:grpSpPr>
          <p:sp>
            <p:nvSpPr>
              <p:cNvPr id="21" name="矩形 20"/>
              <p:cNvSpPr/>
              <p:nvPr/>
            </p:nvSpPr>
            <p:spPr bwMode="auto">
              <a:xfrm>
                <a:off x="6154496" y="2068902"/>
                <a:ext cx="1165640" cy="1032542"/>
              </a:xfrm>
              <a:prstGeom prst="rect">
                <a:avLst/>
              </a:prstGeom>
              <a:ln>
                <a:prstDash val="dash"/>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mn-ea"/>
                  <a:ea typeface="+mn-ea"/>
                </a:endParaRPr>
              </a:p>
            </p:txBody>
          </p:sp>
          <p:sp>
            <p:nvSpPr>
              <p:cNvPr id="22" name="圆角矩形 21"/>
              <p:cNvSpPr/>
              <p:nvPr/>
            </p:nvSpPr>
            <p:spPr bwMode="auto">
              <a:xfrm>
                <a:off x="6286872" y="2165734"/>
                <a:ext cx="914400" cy="370749"/>
              </a:xfrm>
              <a:prstGeom prst="roundRect">
                <a:avLst/>
              </a:prstGeom>
              <a:solidFill>
                <a:schemeClr val="accent5">
                  <a:lumMod val="75000"/>
                </a:schemeClr>
              </a:solidFill>
              <a:ln w="9525" cap="flat" cmpd="sng" algn="ctr">
                <a:solidFill>
                  <a:schemeClr val="accent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bg1"/>
                    </a:solidFill>
                    <a:latin typeface="+mn-ea"/>
                  </a:rPr>
                  <a:t>微</a:t>
                </a:r>
                <a:r>
                  <a:rPr lang="zh-CN" altLang="en-US" sz="1200" b="1" smtClean="0">
                    <a:solidFill>
                      <a:schemeClr val="bg1"/>
                    </a:solidFill>
                    <a:latin typeface="+mn-ea"/>
                  </a:rPr>
                  <a:t>服务</a:t>
                </a:r>
                <a:r>
                  <a:rPr lang="en-US" altLang="zh-CN" sz="1200" b="1" err="1">
                    <a:solidFill>
                      <a:schemeClr val="bg1"/>
                    </a:solidFill>
                    <a:latin typeface="+mn-ea"/>
                  </a:rPr>
                  <a:t>C</a:t>
                </a:r>
                <a:r>
                  <a:rPr lang="en-US" altLang="zh-CN" sz="1200" b="1" err="1" smtClean="0">
                    <a:solidFill>
                      <a:schemeClr val="bg1"/>
                    </a:solidFill>
                    <a:latin typeface="+mn-ea"/>
                  </a:rPr>
                  <a:t>1</a:t>
                </a:r>
                <a:endParaRPr kumimoji="0" lang="zh-CN" altLang="en-US" sz="1200" b="1" i="0" u="none" strike="noStrike" cap="none" normalizeH="0" baseline="0" smtClean="0">
                  <a:ln>
                    <a:noFill/>
                  </a:ln>
                  <a:solidFill>
                    <a:schemeClr val="bg1"/>
                  </a:solidFill>
                  <a:effectLst/>
                  <a:latin typeface="+mn-ea"/>
                </a:endParaRPr>
              </a:p>
            </p:txBody>
          </p:sp>
          <p:sp>
            <p:nvSpPr>
              <p:cNvPr id="23" name="圆角矩形 22"/>
              <p:cNvSpPr/>
              <p:nvPr/>
            </p:nvSpPr>
            <p:spPr bwMode="auto">
              <a:xfrm>
                <a:off x="6273360" y="2628078"/>
                <a:ext cx="914400" cy="370749"/>
              </a:xfrm>
              <a:prstGeom prst="roundRect">
                <a:avLst/>
              </a:prstGeom>
              <a:solidFill>
                <a:schemeClr val="accent5">
                  <a:lumMod val="75000"/>
                </a:schemeClr>
              </a:solidFill>
              <a:ln w="9525" cap="flat" cmpd="sng" algn="ctr">
                <a:solidFill>
                  <a:schemeClr val="accent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bg1"/>
                    </a:solidFill>
                    <a:latin typeface="+mn-ea"/>
                  </a:rPr>
                  <a:t>微</a:t>
                </a:r>
                <a:r>
                  <a:rPr lang="zh-CN" altLang="en-US" sz="1200" b="1" smtClean="0">
                    <a:solidFill>
                      <a:schemeClr val="bg1"/>
                    </a:solidFill>
                    <a:latin typeface="+mn-ea"/>
                  </a:rPr>
                  <a:t>服务</a:t>
                </a:r>
                <a:r>
                  <a:rPr lang="en-US" altLang="zh-CN" sz="1200" b="1" err="1">
                    <a:solidFill>
                      <a:schemeClr val="bg1"/>
                    </a:solidFill>
                    <a:latin typeface="+mn-ea"/>
                  </a:rPr>
                  <a:t>C</a:t>
                </a:r>
                <a:r>
                  <a:rPr lang="en-US" altLang="zh-CN" sz="1200" b="1" err="1" smtClean="0">
                    <a:solidFill>
                      <a:schemeClr val="bg1"/>
                    </a:solidFill>
                    <a:latin typeface="+mn-ea"/>
                  </a:rPr>
                  <a:t>2</a:t>
                </a:r>
                <a:endParaRPr kumimoji="0" lang="zh-CN" altLang="en-US" sz="1200" b="1" i="0" u="none" strike="noStrike" cap="none" normalizeH="0" baseline="0" smtClean="0">
                  <a:ln>
                    <a:noFill/>
                  </a:ln>
                  <a:solidFill>
                    <a:schemeClr val="bg1"/>
                  </a:solidFill>
                  <a:effectLst/>
                  <a:latin typeface="+mn-ea"/>
                </a:endParaRPr>
              </a:p>
            </p:txBody>
          </p:sp>
        </p:grpSp>
        <p:sp>
          <p:nvSpPr>
            <p:cNvPr id="24" name="矩形 23"/>
            <p:cNvSpPr/>
            <p:nvPr/>
          </p:nvSpPr>
          <p:spPr bwMode="auto">
            <a:xfrm>
              <a:off x="7535954" y="1647532"/>
              <a:ext cx="1152128" cy="913681"/>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accent6">
                      <a:lumMod val="75000"/>
                    </a:schemeClr>
                  </a:solidFill>
                  <a:effectLst/>
                  <a:latin typeface="+mn-ea"/>
                  <a:ea typeface="+mn-ea"/>
                </a:rPr>
                <a:t>Load </a:t>
              </a:r>
              <a:r>
                <a:rPr kumimoji="0" lang="en-US" altLang="zh-CN" sz="1200" b="1" i="0" u="none" strike="noStrike" cap="none" normalizeH="0" baseline="0" err="1" smtClean="0">
                  <a:ln>
                    <a:noFill/>
                  </a:ln>
                  <a:solidFill>
                    <a:schemeClr val="accent6">
                      <a:lumMod val="75000"/>
                    </a:schemeClr>
                  </a:solidFill>
                  <a:effectLst/>
                  <a:latin typeface="+mn-ea"/>
                  <a:ea typeface="+mn-ea"/>
                </a:rPr>
                <a:t>Balaner</a:t>
              </a:r>
              <a:endParaRPr kumimoji="0" lang="en-US" altLang="zh-CN" sz="1200" b="1" i="0" u="none" strike="noStrike" cap="none" normalizeH="0" baseline="0" smtClean="0">
                <a:ln>
                  <a:noFill/>
                </a:ln>
                <a:solidFill>
                  <a:schemeClr val="accent6">
                    <a:lumMod val="75000"/>
                  </a:schemeClr>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accent6">
                      <a:lumMod val="75000"/>
                    </a:schemeClr>
                  </a:solidFill>
                  <a:latin typeface="+mn-ea"/>
                </a:rPr>
                <a:t>负载均衡</a:t>
              </a:r>
              <a:endParaRPr kumimoji="0" lang="zh-CN" altLang="en-US" sz="1200" b="1" i="0" u="none" strike="noStrike" cap="none" normalizeH="0" baseline="0" smtClean="0">
                <a:ln>
                  <a:noFill/>
                </a:ln>
                <a:solidFill>
                  <a:schemeClr val="accent6">
                    <a:lumMod val="75000"/>
                  </a:schemeClr>
                </a:solidFill>
                <a:effectLst/>
                <a:latin typeface="+mn-ea"/>
              </a:endParaRPr>
            </a:p>
          </p:txBody>
        </p:sp>
        <p:grpSp>
          <p:nvGrpSpPr>
            <p:cNvPr id="26" name="组合 25"/>
            <p:cNvGrpSpPr/>
            <p:nvPr/>
          </p:nvGrpSpPr>
          <p:grpSpPr>
            <a:xfrm>
              <a:off x="6059583" y="4090877"/>
              <a:ext cx="1152128" cy="913681"/>
              <a:chOff x="5879976" y="1651223"/>
              <a:chExt cx="1152128" cy="913681"/>
            </a:xfrm>
          </p:grpSpPr>
          <p:sp>
            <p:nvSpPr>
              <p:cNvPr id="27" name="矩形 26"/>
              <p:cNvSpPr/>
              <p:nvPr/>
            </p:nvSpPr>
            <p:spPr bwMode="auto">
              <a:xfrm>
                <a:off x="5879976" y="1651223"/>
                <a:ext cx="1152128" cy="913681"/>
              </a:xfrm>
              <a:prstGeom prst="rect">
                <a:avLst/>
              </a:prstGeom>
              <a:ln>
                <a:prstDash val="dash"/>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mn-ea"/>
                  <a:ea typeface="+mn-ea"/>
                </a:endParaRPr>
              </a:p>
            </p:txBody>
          </p:sp>
          <p:sp>
            <p:nvSpPr>
              <p:cNvPr id="28" name="圆角矩形 27"/>
              <p:cNvSpPr/>
              <p:nvPr/>
            </p:nvSpPr>
            <p:spPr bwMode="auto">
              <a:xfrm>
                <a:off x="6010818" y="1736908"/>
                <a:ext cx="903800" cy="328070"/>
              </a:xfrm>
              <a:prstGeom prst="roundRect">
                <a:avLst/>
              </a:prstGeom>
              <a:solidFill>
                <a:schemeClr val="accent5">
                  <a:lumMod val="75000"/>
                </a:schemeClr>
              </a:solidFill>
              <a:ln w="9525" cap="flat" cmpd="sng" algn="ctr">
                <a:solidFill>
                  <a:schemeClr val="accent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bg1"/>
                    </a:solidFill>
                    <a:latin typeface="+mn-ea"/>
                  </a:rPr>
                  <a:t>微</a:t>
                </a:r>
                <a:r>
                  <a:rPr lang="zh-CN" altLang="en-US" sz="1200" b="1" smtClean="0">
                    <a:solidFill>
                      <a:schemeClr val="bg1"/>
                    </a:solidFill>
                    <a:latin typeface="+mn-ea"/>
                  </a:rPr>
                  <a:t>服务</a:t>
                </a:r>
                <a:r>
                  <a:rPr lang="en-US" altLang="zh-CN" sz="1200" b="1" err="1">
                    <a:solidFill>
                      <a:schemeClr val="bg1"/>
                    </a:solidFill>
                    <a:latin typeface="+mn-ea"/>
                  </a:rPr>
                  <a:t>B</a:t>
                </a:r>
                <a:r>
                  <a:rPr lang="en-US" altLang="zh-CN" sz="1200" b="1" err="1" smtClean="0">
                    <a:solidFill>
                      <a:schemeClr val="bg1"/>
                    </a:solidFill>
                    <a:latin typeface="+mn-ea"/>
                  </a:rPr>
                  <a:t>1</a:t>
                </a:r>
                <a:endParaRPr kumimoji="0" lang="zh-CN" altLang="en-US" sz="1200" b="1" i="0" u="none" strike="noStrike" cap="none" normalizeH="0" baseline="0" smtClean="0">
                  <a:ln>
                    <a:noFill/>
                  </a:ln>
                  <a:solidFill>
                    <a:schemeClr val="bg1"/>
                  </a:solidFill>
                  <a:effectLst/>
                  <a:latin typeface="+mn-ea"/>
                </a:endParaRPr>
              </a:p>
            </p:txBody>
          </p:sp>
          <p:sp>
            <p:nvSpPr>
              <p:cNvPr id="29" name="圆角矩形 28"/>
              <p:cNvSpPr/>
              <p:nvPr/>
            </p:nvSpPr>
            <p:spPr bwMode="auto">
              <a:xfrm>
                <a:off x="5997462" y="2146029"/>
                <a:ext cx="903800" cy="328070"/>
              </a:xfrm>
              <a:prstGeom prst="roundRect">
                <a:avLst/>
              </a:prstGeom>
              <a:solidFill>
                <a:schemeClr val="accent5">
                  <a:lumMod val="75000"/>
                </a:schemeClr>
              </a:solidFill>
              <a:ln w="9525" cap="flat" cmpd="sng" algn="ctr">
                <a:solidFill>
                  <a:schemeClr val="accent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bg1"/>
                    </a:solidFill>
                    <a:latin typeface="+mn-ea"/>
                  </a:rPr>
                  <a:t>微</a:t>
                </a:r>
                <a:r>
                  <a:rPr lang="zh-CN" altLang="en-US" sz="1200" b="1" smtClean="0">
                    <a:solidFill>
                      <a:schemeClr val="bg1"/>
                    </a:solidFill>
                    <a:latin typeface="+mn-ea"/>
                  </a:rPr>
                  <a:t>服务</a:t>
                </a:r>
                <a:r>
                  <a:rPr lang="en-US" altLang="zh-CN" sz="1200" b="1" err="1">
                    <a:solidFill>
                      <a:schemeClr val="bg1"/>
                    </a:solidFill>
                    <a:latin typeface="+mn-ea"/>
                  </a:rPr>
                  <a:t>B</a:t>
                </a:r>
                <a:r>
                  <a:rPr lang="en-US" altLang="zh-CN" sz="1200" b="1" err="1" smtClean="0">
                    <a:solidFill>
                      <a:schemeClr val="bg1"/>
                    </a:solidFill>
                    <a:latin typeface="+mn-ea"/>
                  </a:rPr>
                  <a:t>2</a:t>
                </a:r>
                <a:endParaRPr kumimoji="0" lang="zh-CN" altLang="en-US" sz="1200" b="1" i="0" u="none" strike="noStrike" cap="none" normalizeH="0" baseline="0" smtClean="0">
                  <a:ln>
                    <a:noFill/>
                  </a:ln>
                  <a:solidFill>
                    <a:schemeClr val="bg1"/>
                  </a:solidFill>
                  <a:effectLst/>
                  <a:latin typeface="+mn-ea"/>
                </a:endParaRPr>
              </a:p>
            </p:txBody>
          </p:sp>
        </p:grpSp>
        <p:sp>
          <p:nvSpPr>
            <p:cNvPr id="30" name="矩形 29"/>
            <p:cNvSpPr/>
            <p:nvPr/>
          </p:nvSpPr>
          <p:spPr bwMode="auto">
            <a:xfrm>
              <a:off x="7529276" y="4090876"/>
              <a:ext cx="1152128" cy="913681"/>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accent6">
                      <a:lumMod val="75000"/>
                    </a:schemeClr>
                  </a:solidFill>
                  <a:effectLst/>
                  <a:latin typeface="+mn-ea"/>
                  <a:ea typeface="+mn-ea"/>
                </a:rPr>
                <a:t>Load </a:t>
              </a:r>
              <a:r>
                <a:rPr kumimoji="0" lang="en-US" altLang="zh-CN" sz="1200" b="1" i="0" u="none" strike="noStrike" cap="none" normalizeH="0" baseline="0" err="1" smtClean="0">
                  <a:ln>
                    <a:noFill/>
                  </a:ln>
                  <a:solidFill>
                    <a:schemeClr val="accent6">
                      <a:lumMod val="75000"/>
                    </a:schemeClr>
                  </a:solidFill>
                  <a:effectLst/>
                  <a:latin typeface="+mn-ea"/>
                  <a:ea typeface="+mn-ea"/>
                </a:rPr>
                <a:t>Balaner</a:t>
              </a:r>
              <a:endParaRPr kumimoji="0" lang="en-US" altLang="zh-CN" sz="1200" b="1" i="0" u="none" strike="noStrike" cap="none" normalizeH="0" baseline="0" smtClean="0">
                <a:ln>
                  <a:noFill/>
                </a:ln>
                <a:solidFill>
                  <a:schemeClr val="accent6">
                    <a:lumMod val="75000"/>
                  </a:schemeClr>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accent6">
                      <a:lumMod val="75000"/>
                    </a:schemeClr>
                  </a:solidFill>
                  <a:latin typeface="+mn-ea"/>
                </a:rPr>
                <a:t>负载均衡</a:t>
              </a:r>
              <a:endParaRPr kumimoji="0" lang="zh-CN" altLang="en-US" sz="1200" b="1" i="0" u="none" strike="noStrike" cap="none" normalizeH="0" baseline="0" smtClean="0">
                <a:ln>
                  <a:noFill/>
                </a:ln>
                <a:solidFill>
                  <a:schemeClr val="accent6">
                    <a:lumMod val="75000"/>
                  </a:schemeClr>
                </a:solidFill>
                <a:effectLst/>
                <a:latin typeface="+mn-ea"/>
              </a:endParaRPr>
            </a:p>
          </p:txBody>
        </p:sp>
        <p:sp>
          <p:nvSpPr>
            <p:cNvPr id="31" name="矩形 30"/>
            <p:cNvSpPr/>
            <p:nvPr/>
          </p:nvSpPr>
          <p:spPr bwMode="auto">
            <a:xfrm>
              <a:off x="6066261" y="932842"/>
              <a:ext cx="1865530" cy="425131"/>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accent6">
                      <a:lumMod val="75000"/>
                    </a:schemeClr>
                  </a:solidFill>
                  <a:latin typeface="+mn-ea"/>
                </a:rPr>
                <a:t>服务注册、发现</a:t>
              </a:r>
              <a:endParaRPr kumimoji="0" lang="en-US" altLang="zh-CN" sz="1200" b="1" i="0" u="none" strike="noStrike" cap="none" normalizeH="0" baseline="0" smtClean="0">
                <a:ln>
                  <a:noFill/>
                </a:ln>
                <a:solidFill>
                  <a:schemeClr val="accent6">
                    <a:lumMod val="75000"/>
                  </a:schemeClr>
                </a:solidFill>
                <a:effectLst/>
                <a:latin typeface="+mn-ea"/>
                <a:ea typeface="+mn-ea"/>
              </a:endParaRPr>
            </a:p>
          </p:txBody>
        </p:sp>
        <p:sp>
          <p:nvSpPr>
            <p:cNvPr id="32" name="矩形 31"/>
            <p:cNvSpPr/>
            <p:nvPr/>
          </p:nvSpPr>
          <p:spPr bwMode="auto">
            <a:xfrm>
              <a:off x="7056577" y="5523741"/>
              <a:ext cx="1865530" cy="425131"/>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accent6">
                      <a:lumMod val="75000"/>
                    </a:schemeClr>
                  </a:solidFill>
                  <a:latin typeface="+mn-ea"/>
                </a:rPr>
                <a:t>服务注册、发现</a:t>
              </a:r>
              <a:endParaRPr kumimoji="0" lang="en-US" altLang="zh-CN" sz="1200" b="1" i="0" u="none" strike="noStrike" cap="none" normalizeH="0" baseline="0" smtClean="0">
                <a:ln>
                  <a:noFill/>
                </a:ln>
                <a:solidFill>
                  <a:schemeClr val="accent6">
                    <a:lumMod val="75000"/>
                  </a:schemeClr>
                </a:solidFill>
                <a:effectLst/>
                <a:latin typeface="+mn-ea"/>
                <a:ea typeface="+mn-ea"/>
              </a:endParaRPr>
            </a:p>
          </p:txBody>
        </p:sp>
        <p:grpSp>
          <p:nvGrpSpPr>
            <p:cNvPr id="36" name="组合 35"/>
            <p:cNvGrpSpPr/>
            <p:nvPr/>
          </p:nvGrpSpPr>
          <p:grpSpPr>
            <a:xfrm>
              <a:off x="9347925" y="5663721"/>
              <a:ext cx="1656184" cy="947055"/>
              <a:chOff x="8832304" y="5301207"/>
              <a:chExt cx="1656184" cy="947055"/>
            </a:xfrm>
          </p:grpSpPr>
          <p:sp>
            <p:nvSpPr>
              <p:cNvPr id="33" name="矩形 32"/>
              <p:cNvSpPr/>
              <p:nvPr/>
            </p:nvSpPr>
            <p:spPr bwMode="auto">
              <a:xfrm>
                <a:off x="8832304" y="5301207"/>
                <a:ext cx="1656184" cy="947055"/>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smtClean="0">
                  <a:ln>
                    <a:noFill/>
                  </a:ln>
                  <a:solidFill>
                    <a:schemeClr val="accent6">
                      <a:lumMod val="75000"/>
                    </a:schemeClr>
                  </a:solidFill>
                  <a:effectLst/>
                  <a:latin typeface="+mn-ea"/>
                  <a:ea typeface="+mn-ea"/>
                </a:endParaRPr>
              </a:p>
            </p:txBody>
          </p:sp>
          <p:sp>
            <p:nvSpPr>
              <p:cNvPr id="34" name="矩形 33"/>
              <p:cNvSpPr/>
              <p:nvPr/>
            </p:nvSpPr>
            <p:spPr bwMode="auto">
              <a:xfrm>
                <a:off x="8963559" y="5412137"/>
                <a:ext cx="1380913" cy="321119"/>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accent6">
                        <a:lumMod val="75000"/>
                      </a:schemeClr>
                    </a:solidFill>
                    <a:latin typeface="+mn-ea"/>
                  </a:rPr>
                  <a:t>监控告警</a:t>
                </a:r>
                <a:endParaRPr kumimoji="0" lang="en-US" altLang="zh-CN" sz="1200" b="1" i="0" u="none" strike="noStrike" cap="none" normalizeH="0" baseline="0" smtClean="0">
                  <a:ln>
                    <a:noFill/>
                  </a:ln>
                  <a:solidFill>
                    <a:schemeClr val="accent6">
                      <a:lumMod val="75000"/>
                    </a:schemeClr>
                  </a:solidFill>
                  <a:effectLst/>
                  <a:latin typeface="+mn-ea"/>
                  <a:ea typeface="+mn-ea"/>
                </a:endParaRPr>
              </a:p>
            </p:txBody>
          </p:sp>
          <p:sp>
            <p:nvSpPr>
              <p:cNvPr id="35" name="矩形 34"/>
              <p:cNvSpPr/>
              <p:nvPr/>
            </p:nvSpPr>
            <p:spPr bwMode="auto">
              <a:xfrm>
                <a:off x="8963559" y="5810398"/>
                <a:ext cx="1380913" cy="321119"/>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accent6">
                        <a:lumMod val="75000"/>
                      </a:schemeClr>
                    </a:solidFill>
                    <a:latin typeface="+mn-ea"/>
                  </a:rPr>
                  <a:t>日志收集分析</a:t>
                </a:r>
                <a:endParaRPr kumimoji="0" lang="en-US" altLang="zh-CN" sz="1200" b="1" i="0" u="none" strike="noStrike" cap="none" normalizeH="0" baseline="0" smtClean="0">
                  <a:ln>
                    <a:noFill/>
                  </a:ln>
                  <a:solidFill>
                    <a:schemeClr val="accent6">
                      <a:lumMod val="75000"/>
                    </a:schemeClr>
                  </a:solidFill>
                  <a:effectLst/>
                  <a:latin typeface="+mn-ea"/>
                  <a:ea typeface="+mn-ea"/>
                </a:endParaRPr>
              </a:p>
            </p:txBody>
          </p:sp>
        </p:grpSp>
        <p:sp>
          <p:nvSpPr>
            <p:cNvPr id="37" name="矩形 36"/>
            <p:cNvSpPr/>
            <p:nvPr/>
          </p:nvSpPr>
          <p:spPr bwMode="auto">
            <a:xfrm>
              <a:off x="4331391" y="5524149"/>
              <a:ext cx="1152128" cy="425131"/>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accent6">
                      <a:lumMod val="75000"/>
                    </a:schemeClr>
                  </a:solidFill>
                  <a:latin typeface="+mn-ea"/>
                </a:rPr>
                <a:t>配置中心</a:t>
              </a:r>
              <a:endParaRPr kumimoji="0" lang="en-US" altLang="zh-CN" sz="1200" b="1" i="0" u="none" strike="noStrike" cap="none" normalizeH="0" baseline="0" smtClean="0">
                <a:ln>
                  <a:noFill/>
                </a:ln>
                <a:solidFill>
                  <a:schemeClr val="accent6">
                    <a:lumMod val="75000"/>
                  </a:schemeClr>
                </a:solidFill>
                <a:effectLst/>
                <a:latin typeface="+mn-ea"/>
                <a:ea typeface="+mn-ea"/>
              </a:endParaRPr>
            </a:p>
          </p:txBody>
        </p:sp>
        <p:sp>
          <p:nvSpPr>
            <p:cNvPr id="38" name="矩形 37"/>
            <p:cNvSpPr/>
            <p:nvPr/>
          </p:nvSpPr>
          <p:spPr bwMode="auto">
            <a:xfrm>
              <a:off x="4331391" y="1647531"/>
              <a:ext cx="1152128" cy="913681"/>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accent6">
                      <a:lumMod val="75000"/>
                    </a:schemeClr>
                  </a:solidFill>
                  <a:effectLst/>
                  <a:latin typeface="+mn-ea"/>
                  <a:ea typeface="+mn-ea"/>
                </a:rPr>
                <a:t>Load </a:t>
              </a:r>
              <a:r>
                <a:rPr kumimoji="0" lang="en-US" altLang="zh-CN" sz="1200" b="1" i="0" u="none" strike="noStrike" cap="none" normalizeH="0" baseline="0" err="1" smtClean="0">
                  <a:ln>
                    <a:noFill/>
                  </a:ln>
                  <a:solidFill>
                    <a:schemeClr val="accent6">
                      <a:lumMod val="75000"/>
                    </a:schemeClr>
                  </a:solidFill>
                  <a:effectLst/>
                  <a:latin typeface="+mn-ea"/>
                  <a:ea typeface="+mn-ea"/>
                </a:rPr>
                <a:t>Balaner</a:t>
              </a:r>
              <a:endParaRPr kumimoji="0" lang="en-US" altLang="zh-CN" sz="1200" b="1" i="0" u="none" strike="noStrike" cap="none" normalizeH="0" baseline="0" smtClean="0">
                <a:ln>
                  <a:noFill/>
                </a:ln>
                <a:solidFill>
                  <a:schemeClr val="accent6">
                    <a:lumMod val="75000"/>
                  </a:schemeClr>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accent6">
                      <a:lumMod val="75000"/>
                    </a:schemeClr>
                  </a:solidFill>
                  <a:latin typeface="+mn-ea"/>
                </a:rPr>
                <a:t>负载均衡</a:t>
              </a:r>
              <a:endParaRPr kumimoji="0" lang="zh-CN" altLang="en-US" sz="1200" b="1" i="0" u="none" strike="noStrike" cap="none" normalizeH="0" baseline="0" smtClean="0">
                <a:ln>
                  <a:noFill/>
                </a:ln>
                <a:solidFill>
                  <a:schemeClr val="accent6">
                    <a:lumMod val="75000"/>
                  </a:schemeClr>
                </a:solidFill>
                <a:effectLst/>
                <a:latin typeface="+mn-ea"/>
              </a:endParaRPr>
            </a:p>
          </p:txBody>
        </p:sp>
        <p:sp>
          <p:nvSpPr>
            <p:cNvPr id="39" name="矩形 38"/>
            <p:cNvSpPr/>
            <p:nvPr/>
          </p:nvSpPr>
          <p:spPr bwMode="auto">
            <a:xfrm>
              <a:off x="4331391" y="4088772"/>
              <a:ext cx="1152128" cy="913681"/>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accent6">
                      <a:lumMod val="75000"/>
                    </a:schemeClr>
                  </a:solidFill>
                  <a:effectLst/>
                  <a:latin typeface="+mn-ea"/>
                  <a:ea typeface="+mn-ea"/>
                </a:rPr>
                <a:t>Load </a:t>
              </a:r>
              <a:r>
                <a:rPr kumimoji="0" lang="en-US" altLang="zh-CN" sz="1200" b="1" i="0" u="none" strike="noStrike" cap="none" normalizeH="0" baseline="0" err="1" smtClean="0">
                  <a:ln>
                    <a:noFill/>
                  </a:ln>
                  <a:solidFill>
                    <a:schemeClr val="accent6">
                      <a:lumMod val="75000"/>
                    </a:schemeClr>
                  </a:solidFill>
                  <a:effectLst/>
                  <a:latin typeface="+mn-ea"/>
                  <a:ea typeface="+mn-ea"/>
                </a:rPr>
                <a:t>Balaner</a:t>
              </a:r>
              <a:endParaRPr kumimoji="0" lang="en-US" altLang="zh-CN" sz="1200" b="1" i="0" u="none" strike="noStrike" cap="none" normalizeH="0" baseline="0" smtClean="0">
                <a:ln>
                  <a:noFill/>
                </a:ln>
                <a:solidFill>
                  <a:schemeClr val="accent6">
                    <a:lumMod val="75000"/>
                  </a:schemeClr>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accent6">
                      <a:lumMod val="75000"/>
                    </a:schemeClr>
                  </a:solidFill>
                  <a:latin typeface="+mn-ea"/>
                </a:rPr>
                <a:t>负载均衡</a:t>
              </a:r>
              <a:endParaRPr kumimoji="0" lang="zh-CN" altLang="en-US" sz="1200" b="1" i="0" u="none" strike="noStrike" cap="none" normalizeH="0" baseline="0" smtClean="0">
                <a:ln>
                  <a:noFill/>
                </a:ln>
                <a:solidFill>
                  <a:schemeClr val="accent6">
                    <a:lumMod val="75000"/>
                  </a:schemeClr>
                </a:solidFill>
                <a:effectLst/>
                <a:latin typeface="+mn-ea"/>
              </a:endParaRPr>
            </a:p>
          </p:txBody>
        </p:sp>
        <p:sp>
          <p:nvSpPr>
            <p:cNvPr id="40" name="矩形 39"/>
            <p:cNvSpPr/>
            <p:nvPr/>
          </p:nvSpPr>
          <p:spPr bwMode="auto">
            <a:xfrm>
              <a:off x="3611311" y="1647532"/>
              <a:ext cx="420621" cy="3354921"/>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eaVert"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accent6">
                      <a:lumMod val="75000"/>
                    </a:schemeClr>
                  </a:solidFill>
                  <a:latin typeface="+mn-ea"/>
                </a:rPr>
                <a:t>路由器</a:t>
              </a:r>
              <a:endParaRPr kumimoji="0" lang="en-US" altLang="zh-CN" sz="1200" b="1" i="0" u="none" strike="noStrike" cap="none" normalizeH="0" baseline="0" smtClean="0">
                <a:ln>
                  <a:noFill/>
                </a:ln>
                <a:solidFill>
                  <a:schemeClr val="accent6">
                    <a:lumMod val="75000"/>
                  </a:schemeClr>
                </a:solidFill>
                <a:effectLst/>
                <a:latin typeface="+mn-ea"/>
                <a:ea typeface="+mn-ea"/>
              </a:endParaRPr>
            </a:p>
          </p:txBody>
        </p:sp>
        <p:grpSp>
          <p:nvGrpSpPr>
            <p:cNvPr id="47" name="组合 46"/>
            <p:cNvGrpSpPr/>
            <p:nvPr/>
          </p:nvGrpSpPr>
          <p:grpSpPr>
            <a:xfrm>
              <a:off x="2171151" y="1647531"/>
              <a:ext cx="1152128" cy="3354922"/>
              <a:chOff x="1991544" y="1647531"/>
              <a:chExt cx="1152128" cy="3354922"/>
            </a:xfrm>
          </p:grpSpPr>
          <p:sp>
            <p:nvSpPr>
              <p:cNvPr id="42" name="矩形 41"/>
              <p:cNvSpPr/>
              <p:nvPr/>
            </p:nvSpPr>
            <p:spPr bwMode="auto">
              <a:xfrm>
                <a:off x="1991544" y="1647531"/>
                <a:ext cx="1152128" cy="3354922"/>
              </a:xfrm>
              <a:prstGeom prst="rect">
                <a:avLst/>
              </a:prstGeom>
              <a:ln>
                <a:prstDash val="dash"/>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mn-ea"/>
                  <a:ea typeface="+mn-ea"/>
                </a:endParaRPr>
              </a:p>
            </p:txBody>
          </p:sp>
          <p:sp>
            <p:nvSpPr>
              <p:cNvPr id="43" name="圆角矩形 42"/>
              <p:cNvSpPr/>
              <p:nvPr/>
            </p:nvSpPr>
            <p:spPr bwMode="auto">
              <a:xfrm>
                <a:off x="2122386" y="1766797"/>
                <a:ext cx="903800" cy="1440241"/>
              </a:xfrm>
              <a:prstGeom prst="roundRect">
                <a:avLst/>
              </a:prstGeom>
              <a:solidFill>
                <a:schemeClr val="accent1">
                  <a:lumMod val="20000"/>
                  <a:lumOff val="80000"/>
                </a:schemeClr>
              </a:solidFill>
              <a:ln w="9525" cap="flat" cmpd="sng" algn="ctr">
                <a:solidFill>
                  <a:schemeClr val="accent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b="1" err="1" smtClean="0">
                    <a:solidFill>
                      <a:schemeClr val="accent6">
                        <a:lumMod val="75000"/>
                      </a:schemeClr>
                    </a:solidFill>
                    <a:latin typeface="+mn-ea"/>
                  </a:rPr>
                  <a:t>ZUUL</a:t>
                </a:r>
                <a:r>
                  <a:rPr lang="en-US" altLang="zh-CN" sz="1200" b="1" smtClean="0">
                    <a:solidFill>
                      <a:schemeClr val="accent6">
                        <a:lumMod val="75000"/>
                      </a:schemeClr>
                    </a:solidFill>
                    <a:latin typeface="+mn-ea"/>
                  </a:rPr>
                  <a:t> 1</a:t>
                </a:r>
                <a:endParaRPr kumimoji="0" lang="zh-CN" altLang="en-US" sz="1200" b="1" i="0" u="none" strike="noStrike" cap="none" normalizeH="0" baseline="0" smtClean="0">
                  <a:ln>
                    <a:noFill/>
                  </a:ln>
                  <a:solidFill>
                    <a:schemeClr val="accent6">
                      <a:lumMod val="75000"/>
                    </a:schemeClr>
                  </a:solidFill>
                  <a:effectLst/>
                  <a:latin typeface="+mn-ea"/>
                </a:endParaRPr>
              </a:p>
            </p:txBody>
          </p:sp>
          <p:sp>
            <p:nvSpPr>
              <p:cNvPr id="44" name="圆角矩形 43"/>
              <p:cNvSpPr/>
              <p:nvPr/>
            </p:nvSpPr>
            <p:spPr bwMode="auto">
              <a:xfrm>
                <a:off x="2122386" y="3423598"/>
                <a:ext cx="903800" cy="1440241"/>
              </a:xfrm>
              <a:prstGeom prst="roundRect">
                <a:avLst/>
              </a:prstGeom>
              <a:solidFill>
                <a:schemeClr val="accent1">
                  <a:lumMod val="20000"/>
                  <a:lumOff val="80000"/>
                </a:schemeClr>
              </a:solidFill>
              <a:ln w="9525" cap="flat" cmpd="sng" algn="ctr">
                <a:solidFill>
                  <a:schemeClr val="accent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b="1" err="1" smtClean="0">
                    <a:solidFill>
                      <a:schemeClr val="accent6">
                        <a:lumMod val="75000"/>
                      </a:schemeClr>
                    </a:solidFill>
                    <a:latin typeface="+mn-ea"/>
                  </a:rPr>
                  <a:t>ZUUL</a:t>
                </a:r>
                <a:r>
                  <a:rPr lang="en-US" altLang="zh-CN" sz="1200" b="1" smtClean="0">
                    <a:solidFill>
                      <a:schemeClr val="accent6">
                        <a:lumMod val="75000"/>
                      </a:schemeClr>
                    </a:solidFill>
                    <a:latin typeface="+mn-ea"/>
                  </a:rPr>
                  <a:t> 2</a:t>
                </a:r>
                <a:endParaRPr kumimoji="0" lang="zh-CN" altLang="en-US" sz="1200" b="1" i="0" u="none" strike="noStrike" cap="none" normalizeH="0" baseline="0" smtClean="0">
                  <a:ln>
                    <a:noFill/>
                  </a:ln>
                  <a:solidFill>
                    <a:schemeClr val="accent6">
                      <a:lumMod val="75000"/>
                    </a:schemeClr>
                  </a:solidFill>
                  <a:effectLst/>
                  <a:latin typeface="+mn-ea"/>
                </a:endParaRPr>
              </a:p>
            </p:txBody>
          </p:sp>
        </p:grpSp>
        <p:sp>
          <p:nvSpPr>
            <p:cNvPr id="46" name="矩形 45"/>
            <p:cNvSpPr/>
            <p:nvPr/>
          </p:nvSpPr>
          <p:spPr bwMode="auto">
            <a:xfrm>
              <a:off x="1415480" y="1647531"/>
              <a:ext cx="420621" cy="3354923"/>
            </a:xfrm>
            <a:prstGeom prst="rect">
              <a:avLst/>
            </a:prstGeom>
            <a:ln>
              <a:prstDash val="solid"/>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eaVert"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b="1" err="1" smtClean="0">
                  <a:solidFill>
                    <a:schemeClr val="accent6">
                      <a:lumMod val="75000"/>
                    </a:schemeClr>
                  </a:solidFill>
                  <a:latin typeface="+mn-ea"/>
                </a:rPr>
                <a:t>NGINX</a:t>
              </a:r>
              <a:r>
                <a:rPr lang="en-US" altLang="zh-CN" sz="1200" b="1" smtClean="0">
                  <a:solidFill>
                    <a:schemeClr val="accent6">
                      <a:lumMod val="75000"/>
                    </a:schemeClr>
                  </a:solidFill>
                  <a:latin typeface="+mn-ea"/>
                </a:rPr>
                <a:t>/</a:t>
              </a:r>
              <a:r>
                <a:rPr lang="en-US" altLang="zh-CN" sz="1200" b="1" err="1" smtClean="0">
                  <a:solidFill>
                    <a:schemeClr val="accent6">
                      <a:lumMod val="75000"/>
                    </a:schemeClr>
                  </a:solidFill>
                  <a:latin typeface="+mn-ea"/>
                </a:rPr>
                <a:t>F5</a:t>
              </a:r>
              <a:endParaRPr kumimoji="0" lang="en-US" altLang="zh-CN" sz="1200" b="1" i="0" u="none" strike="noStrike" cap="none" normalizeH="0" baseline="0" smtClean="0">
                <a:ln>
                  <a:noFill/>
                </a:ln>
                <a:solidFill>
                  <a:schemeClr val="accent6">
                    <a:lumMod val="75000"/>
                  </a:schemeClr>
                </a:solidFill>
                <a:effectLst/>
                <a:latin typeface="+mn-ea"/>
                <a:ea typeface="+mn-ea"/>
              </a:endParaRPr>
            </a:p>
          </p:txBody>
        </p:sp>
        <p:grpSp>
          <p:nvGrpSpPr>
            <p:cNvPr id="54" name="组合 53"/>
            <p:cNvGrpSpPr/>
            <p:nvPr/>
          </p:nvGrpSpPr>
          <p:grpSpPr>
            <a:xfrm>
              <a:off x="267664" y="1341211"/>
              <a:ext cx="721895" cy="3967562"/>
              <a:chOff x="279223" y="1409990"/>
              <a:chExt cx="721895" cy="3967562"/>
            </a:xfrm>
          </p:grpSpPr>
          <p:sp>
            <p:nvSpPr>
              <p:cNvPr id="49" name="矩形 48"/>
              <p:cNvSpPr/>
              <p:nvPr/>
            </p:nvSpPr>
            <p:spPr bwMode="auto">
              <a:xfrm>
                <a:off x="279223" y="1409990"/>
                <a:ext cx="721895" cy="3967562"/>
              </a:xfrm>
              <a:prstGeom prst="rect">
                <a:avLst/>
              </a:prstGeom>
              <a:solidFill>
                <a:schemeClr val="bg1"/>
              </a:solid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50" name="classroom-pc_73575"/>
              <p:cNvSpPr>
                <a:spLocks noChangeAspect="1"/>
              </p:cNvSpPr>
              <p:nvPr/>
            </p:nvSpPr>
            <p:spPr bwMode="auto">
              <a:xfrm>
                <a:off x="468706" y="1659516"/>
                <a:ext cx="382014" cy="434753"/>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tx2">
                  <a:lumMod val="60000"/>
                  <a:lumOff val="40000"/>
                </a:schemeClr>
              </a:solidFill>
              <a:ln>
                <a:noFill/>
              </a:ln>
            </p:spPr>
          </p:sp>
          <p:sp>
            <p:nvSpPr>
              <p:cNvPr id="51" name="notebook_35960"/>
              <p:cNvSpPr>
                <a:spLocks noChangeAspect="1"/>
              </p:cNvSpPr>
              <p:nvPr/>
            </p:nvSpPr>
            <p:spPr bwMode="auto">
              <a:xfrm>
                <a:off x="468706" y="2775861"/>
                <a:ext cx="382014" cy="353435"/>
              </a:xfrm>
              <a:custGeom>
                <a:avLst/>
                <a:gdLst>
                  <a:gd name="connsiteX0" fmla="*/ 228193 w 605169"/>
                  <a:gd name="connsiteY0" fmla="*/ 345064 h 373715"/>
                  <a:gd name="connsiteX1" fmla="*/ 228193 w 605169"/>
                  <a:gd name="connsiteY1" fmla="*/ 354376 h 373715"/>
                  <a:gd name="connsiteX2" fmla="*/ 369089 w 605169"/>
                  <a:gd name="connsiteY2" fmla="*/ 354376 h 373715"/>
                  <a:gd name="connsiteX3" fmla="*/ 369089 w 605169"/>
                  <a:gd name="connsiteY3" fmla="*/ 345064 h 373715"/>
                  <a:gd name="connsiteX4" fmla="*/ 67580 w 605169"/>
                  <a:gd name="connsiteY4" fmla="*/ 323755 h 373715"/>
                  <a:gd name="connsiteX5" fmla="*/ 295952 w 605169"/>
                  <a:gd name="connsiteY5" fmla="*/ 323755 h 373715"/>
                  <a:gd name="connsiteX6" fmla="*/ 309217 w 605169"/>
                  <a:gd name="connsiteY6" fmla="*/ 323755 h 373715"/>
                  <a:gd name="connsiteX7" fmla="*/ 537589 w 605169"/>
                  <a:gd name="connsiteY7" fmla="*/ 323755 h 373715"/>
                  <a:gd name="connsiteX8" fmla="*/ 605169 w 605169"/>
                  <a:gd name="connsiteY8" fmla="*/ 327158 h 373715"/>
                  <a:gd name="connsiteX9" fmla="*/ 605169 w 605169"/>
                  <a:gd name="connsiteY9" fmla="*/ 373715 h 373715"/>
                  <a:gd name="connsiteX10" fmla="*/ 0 w 605169"/>
                  <a:gd name="connsiteY10" fmla="*/ 373715 h 373715"/>
                  <a:gd name="connsiteX11" fmla="*/ 0 w 605169"/>
                  <a:gd name="connsiteY11" fmla="*/ 327158 h 373715"/>
                  <a:gd name="connsiteX12" fmla="*/ 102912 w 605169"/>
                  <a:gd name="connsiteY12" fmla="*/ 35256 h 373715"/>
                  <a:gd name="connsiteX13" fmla="*/ 102912 w 605169"/>
                  <a:gd name="connsiteY13" fmla="*/ 274353 h 373715"/>
                  <a:gd name="connsiteX14" fmla="*/ 502437 w 605169"/>
                  <a:gd name="connsiteY14" fmla="*/ 274353 h 373715"/>
                  <a:gd name="connsiteX15" fmla="*/ 502437 w 605169"/>
                  <a:gd name="connsiteY15" fmla="*/ 35256 h 373715"/>
                  <a:gd name="connsiteX16" fmla="*/ 67602 w 605169"/>
                  <a:gd name="connsiteY16" fmla="*/ 0 h 373715"/>
                  <a:gd name="connsiteX17" fmla="*/ 537568 w 605169"/>
                  <a:gd name="connsiteY17" fmla="*/ 0 h 373715"/>
                  <a:gd name="connsiteX18" fmla="*/ 537568 w 605169"/>
                  <a:gd name="connsiteY18" fmla="*/ 309430 h 373715"/>
                  <a:gd name="connsiteX19" fmla="*/ 67602 w 605169"/>
                  <a:gd name="connsiteY19" fmla="*/ 309430 h 37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5169" h="373715">
                    <a:moveTo>
                      <a:pt x="228193" y="345064"/>
                    </a:moveTo>
                    <a:lnTo>
                      <a:pt x="228193" y="354376"/>
                    </a:lnTo>
                    <a:lnTo>
                      <a:pt x="369089" y="354376"/>
                    </a:lnTo>
                    <a:lnTo>
                      <a:pt x="369089" y="345064"/>
                    </a:lnTo>
                    <a:close/>
                    <a:moveTo>
                      <a:pt x="67580" y="323755"/>
                    </a:moveTo>
                    <a:lnTo>
                      <a:pt x="295952" y="323755"/>
                    </a:lnTo>
                    <a:lnTo>
                      <a:pt x="309217" y="323755"/>
                    </a:lnTo>
                    <a:lnTo>
                      <a:pt x="537589" y="323755"/>
                    </a:lnTo>
                    <a:lnTo>
                      <a:pt x="605169" y="327158"/>
                    </a:lnTo>
                    <a:lnTo>
                      <a:pt x="605169" y="373715"/>
                    </a:lnTo>
                    <a:lnTo>
                      <a:pt x="0" y="373715"/>
                    </a:lnTo>
                    <a:lnTo>
                      <a:pt x="0" y="327158"/>
                    </a:lnTo>
                    <a:close/>
                    <a:moveTo>
                      <a:pt x="102912" y="35256"/>
                    </a:moveTo>
                    <a:lnTo>
                      <a:pt x="102912" y="274353"/>
                    </a:lnTo>
                    <a:lnTo>
                      <a:pt x="502437" y="274353"/>
                    </a:lnTo>
                    <a:lnTo>
                      <a:pt x="502437" y="35256"/>
                    </a:lnTo>
                    <a:close/>
                    <a:moveTo>
                      <a:pt x="67602" y="0"/>
                    </a:moveTo>
                    <a:lnTo>
                      <a:pt x="537568" y="0"/>
                    </a:lnTo>
                    <a:lnTo>
                      <a:pt x="537568" y="309430"/>
                    </a:lnTo>
                    <a:lnTo>
                      <a:pt x="67602" y="309430"/>
                    </a:lnTo>
                    <a:close/>
                  </a:path>
                </a:pathLst>
              </a:custGeom>
              <a:solidFill>
                <a:schemeClr val="accent1"/>
              </a:solidFill>
              <a:ln>
                <a:noFill/>
              </a:ln>
            </p:spPr>
          </p:sp>
          <p:sp>
            <p:nvSpPr>
              <p:cNvPr id="52" name="squared-tablet_15404"/>
              <p:cNvSpPr>
                <a:spLocks noChangeAspect="1"/>
              </p:cNvSpPr>
              <p:nvPr/>
            </p:nvSpPr>
            <p:spPr bwMode="auto">
              <a:xfrm rot="16200000" flipH="1">
                <a:off x="475789" y="3750163"/>
                <a:ext cx="367846" cy="283295"/>
              </a:xfrm>
              <a:custGeom>
                <a:avLst/>
                <a:gdLst>
                  <a:gd name="connsiteX0" fmla="*/ 241730 w 520326"/>
                  <a:gd name="connsiteY0" fmla="*/ 524933 h 600364"/>
                  <a:gd name="connsiteX1" fmla="*/ 241730 w 520326"/>
                  <a:gd name="connsiteY1" fmla="*/ 554332 h 600364"/>
                  <a:gd name="connsiteX2" fmla="*/ 278596 w 520326"/>
                  <a:gd name="connsiteY2" fmla="*/ 554332 h 600364"/>
                  <a:gd name="connsiteX3" fmla="*/ 278596 w 520326"/>
                  <a:gd name="connsiteY3" fmla="*/ 524933 h 600364"/>
                  <a:gd name="connsiteX4" fmla="*/ 234356 w 520326"/>
                  <a:gd name="connsiteY4" fmla="*/ 511153 h 600364"/>
                  <a:gd name="connsiteX5" fmla="*/ 286891 w 520326"/>
                  <a:gd name="connsiteY5" fmla="*/ 511153 h 600364"/>
                  <a:gd name="connsiteX6" fmla="*/ 294264 w 520326"/>
                  <a:gd name="connsiteY6" fmla="*/ 518503 h 600364"/>
                  <a:gd name="connsiteX7" fmla="*/ 294264 w 520326"/>
                  <a:gd name="connsiteY7" fmla="*/ 560762 h 600364"/>
                  <a:gd name="connsiteX8" fmla="*/ 286891 w 520326"/>
                  <a:gd name="connsiteY8" fmla="*/ 568112 h 600364"/>
                  <a:gd name="connsiteX9" fmla="*/ 234356 w 520326"/>
                  <a:gd name="connsiteY9" fmla="*/ 568112 h 600364"/>
                  <a:gd name="connsiteX10" fmla="*/ 226061 w 520326"/>
                  <a:gd name="connsiteY10" fmla="*/ 560762 h 600364"/>
                  <a:gd name="connsiteX11" fmla="*/ 226061 w 520326"/>
                  <a:gd name="connsiteY11" fmla="*/ 518503 h 600364"/>
                  <a:gd name="connsiteX12" fmla="*/ 234356 w 520326"/>
                  <a:gd name="connsiteY12" fmla="*/ 511153 h 600364"/>
                  <a:gd name="connsiteX13" fmla="*/ 60950 w 520326"/>
                  <a:gd name="connsiteY13" fmla="*/ 65332 h 600364"/>
                  <a:gd name="connsiteX14" fmla="*/ 60950 w 520326"/>
                  <a:gd name="connsiteY14" fmla="*/ 482510 h 600364"/>
                  <a:gd name="connsiteX15" fmla="*/ 460298 w 520326"/>
                  <a:gd name="connsiteY15" fmla="*/ 482510 h 600364"/>
                  <a:gd name="connsiteX16" fmla="*/ 460298 w 520326"/>
                  <a:gd name="connsiteY16" fmla="*/ 65332 h 600364"/>
                  <a:gd name="connsiteX17" fmla="*/ 53571 w 520326"/>
                  <a:gd name="connsiteY17" fmla="*/ 50597 h 600364"/>
                  <a:gd name="connsiteX18" fmla="*/ 467676 w 520326"/>
                  <a:gd name="connsiteY18" fmla="*/ 50597 h 600364"/>
                  <a:gd name="connsiteX19" fmla="*/ 475054 w 520326"/>
                  <a:gd name="connsiteY19" fmla="*/ 57964 h 600364"/>
                  <a:gd name="connsiteX20" fmla="*/ 475054 w 520326"/>
                  <a:gd name="connsiteY20" fmla="*/ 489878 h 600364"/>
                  <a:gd name="connsiteX21" fmla="*/ 467676 w 520326"/>
                  <a:gd name="connsiteY21" fmla="*/ 497245 h 600364"/>
                  <a:gd name="connsiteX22" fmla="*/ 53571 w 520326"/>
                  <a:gd name="connsiteY22" fmla="*/ 497245 h 600364"/>
                  <a:gd name="connsiteX23" fmla="*/ 45271 w 520326"/>
                  <a:gd name="connsiteY23" fmla="*/ 489878 h 600364"/>
                  <a:gd name="connsiteX24" fmla="*/ 45271 w 520326"/>
                  <a:gd name="connsiteY24" fmla="*/ 57964 h 600364"/>
                  <a:gd name="connsiteX25" fmla="*/ 53571 w 520326"/>
                  <a:gd name="connsiteY25" fmla="*/ 50597 h 600364"/>
                  <a:gd name="connsiteX26" fmla="*/ 15683 w 520326"/>
                  <a:gd name="connsiteY26" fmla="*/ 15654 h 600364"/>
                  <a:gd name="connsiteX27" fmla="*/ 15683 w 520326"/>
                  <a:gd name="connsiteY27" fmla="*/ 585631 h 600364"/>
                  <a:gd name="connsiteX28" fmla="*/ 505565 w 520326"/>
                  <a:gd name="connsiteY28" fmla="*/ 585631 h 600364"/>
                  <a:gd name="connsiteX29" fmla="*/ 505565 w 520326"/>
                  <a:gd name="connsiteY29" fmla="*/ 15654 h 600364"/>
                  <a:gd name="connsiteX30" fmla="*/ 7380 w 520326"/>
                  <a:gd name="connsiteY30" fmla="*/ 0 h 600364"/>
                  <a:gd name="connsiteX31" fmla="*/ 512946 w 520326"/>
                  <a:gd name="connsiteY31" fmla="*/ 0 h 600364"/>
                  <a:gd name="connsiteX32" fmla="*/ 520326 w 520326"/>
                  <a:gd name="connsiteY32" fmla="*/ 7366 h 600364"/>
                  <a:gd name="connsiteX33" fmla="*/ 520326 w 520326"/>
                  <a:gd name="connsiteY33" fmla="*/ 592998 h 600364"/>
                  <a:gd name="connsiteX34" fmla="*/ 512946 w 520326"/>
                  <a:gd name="connsiteY34" fmla="*/ 600364 h 600364"/>
                  <a:gd name="connsiteX35" fmla="*/ 7380 w 520326"/>
                  <a:gd name="connsiteY35" fmla="*/ 600364 h 600364"/>
                  <a:gd name="connsiteX36" fmla="*/ 0 w 520326"/>
                  <a:gd name="connsiteY36" fmla="*/ 592998 h 600364"/>
                  <a:gd name="connsiteX37" fmla="*/ 0 w 520326"/>
                  <a:gd name="connsiteY37" fmla="*/ 7366 h 600364"/>
                  <a:gd name="connsiteX38" fmla="*/ 7380 w 520326"/>
                  <a:gd name="connsiteY38" fmla="*/ 0 h 60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20326" h="600364">
                    <a:moveTo>
                      <a:pt x="241730" y="524933"/>
                    </a:moveTo>
                    <a:lnTo>
                      <a:pt x="241730" y="554332"/>
                    </a:lnTo>
                    <a:lnTo>
                      <a:pt x="278596" y="554332"/>
                    </a:lnTo>
                    <a:lnTo>
                      <a:pt x="278596" y="524933"/>
                    </a:lnTo>
                    <a:close/>
                    <a:moveTo>
                      <a:pt x="234356" y="511153"/>
                    </a:moveTo>
                    <a:lnTo>
                      <a:pt x="286891" y="511153"/>
                    </a:lnTo>
                    <a:cubicBezTo>
                      <a:pt x="290578" y="511153"/>
                      <a:pt x="294264" y="513909"/>
                      <a:pt x="294264" y="518503"/>
                    </a:cubicBezTo>
                    <a:lnTo>
                      <a:pt x="294264" y="560762"/>
                    </a:lnTo>
                    <a:cubicBezTo>
                      <a:pt x="294264" y="565356"/>
                      <a:pt x="290578" y="568112"/>
                      <a:pt x="286891" y="568112"/>
                    </a:cubicBezTo>
                    <a:lnTo>
                      <a:pt x="234356" y="568112"/>
                    </a:lnTo>
                    <a:cubicBezTo>
                      <a:pt x="229748" y="568112"/>
                      <a:pt x="226061" y="565356"/>
                      <a:pt x="226061" y="560762"/>
                    </a:cubicBezTo>
                    <a:lnTo>
                      <a:pt x="226061" y="518503"/>
                    </a:lnTo>
                    <a:cubicBezTo>
                      <a:pt x="226061" y="513909"/>
                      <a:pt x="229748" y="511153"/>
                      <a:pt x="234356" y="511153"/>
                    </a:cubicBezTo>
                    <a:close/>
                    <a:moveTo>
                      <a:pt x="60950" y="65332"/>
                    </a:moveTo>
                    <a:lnTo>
                      <a:pt x="60950" y="482510"/>
                    </a:lnTo>
                    <a:lnTo>
                      <a:pt x="460298" y="482510"/>
                    </a:lnTo>
                    <a:lnTo>
                      <a:pt x="460298" y="65332"/>
                    </a:lnTo>
                    <a:close/>
                    <a:moveTo>
                      <a:pt x="53571" y="50597"/>
                    </a:moveTo>
                    <a:lnTo>
                      <a:pt x="467676" y="50597"/>
                    </a:lnTo>
                    <a:cubicBezTo>
                      <a:pt x="471365" y="50597"/>
                      <a:pt x="475054" y="53360"/>
                      <a:pt x="475054" y="57964"/>
                    </a:cubicBezTo>
                    <a:lnTo>
                      <a:pt x="475054" y="489878"/>
                    </a:lnTo>
                    <a:cubicBezTo>
                      <a:pt x="475054" y="493561"/>
                      <a:pt x="472287" y="497245"/>
                      <a:pt x="467676" y="497245"/>
                    </a:cubicBezTo>
                    <a:lnTo>
                      <a:pt x="53571" y="497245"/>
                    </a:lnTo>
                    <a:cubicBezTo>
                      <a:pt x="48960" y="497245"/>
                      <a:pt x="45271" y="493561"/>
                      <a:pt x="45271" y="489878"/>
                    </a:cubicBezTo>
                    <a:lnTo>
                      <a:pt x="45271" y="57964"/>
                    </a:lnTo>
                    <a:cubicBezTo>
                      <a:pt x="45271" y="53360"/>
                      <a:pt x="48960" y="50597"/>
                      <a:pt x="53571" y="50597"/>
                    </a:cubicBezTo>
                    <a:close/>
                    <a:moveTo>
                      <a:pt x="15683" y="15654"/>
                    </a:moveTo>
                    <a:lnTo>
                      <a:pt x="15683" y="585631"/>
                    </a:lnTo>
                    <a:lnTo>
                      <a:pt x="505565" y="585631"/>
                    </a:lnTo>
                    <a:lnTo>
                      <a:pt x="505565" y="15654"/>
                    </a:lnTo>
                    <a:close/>
                    <a:moveTo>
                      <a:pt x="7380" y="0"/>
                    </a:moveTo>
                    <a:lnTo>
                      <a:pt x="512946" y="0"/>
                    </a:lnTo>
                    <a:cubicBezTo>
                      <a:pt x="517559" y="0"/>
                      <a:pt x="520326" y="3683"/>
                      <a:pt x="520326" y="7366"/>
                    </a:cubicBezTo>
                    <a:lnTo>
                      <a:pt x="520326" y="592998"/>
                    </a:lnTo>
                    <a:cubicBezTo>
                      <a:pt x="520326" y="597602"/>
                      <a:pt x="517559" y="600364"/>
                      <a:pt x="512946" y="600364"/>
                    </a:cubicBezTo>
                    <a:lnTo>
                      <a:pt x="7380" y="600364"/>
                    </a:lnTo>
                    <a:cubicBezTo>
                      <a:pt x="3690" y="600364"/>
                      <a:pt x="0" y="597602"/>
                      <a:pt x="0" y="592998"/>
                    </a:cubicBezTo>
                    <a:lnTo>
                      <a:pt x="0" y="7366"/>
                    </a:lnTo>
                    <a:cubicBezTo>
                      <a:pt x="0" y="3683"/>
                      <a:pt x="3690" y="0"/>
                      <a:pt x="7380" y="0"/>
                    </a:cubicBezTo>
                    <a:close/>
                  </a:path>
                </a:pathLst>
              </a:custGeom>
              <a:solidFill>
                <a:schemeClr val="accent1"/>
              </a:solidFill>
              <a:ln w="12700">
                <a:solidFill>
                  <a:srgbClr val="558ED5"/>
                </a:solidFill>
              </a:ln>
            </p:spPr>
          </p:sp>
          <p:sp>
            <p:nvSpPr>
              <p:cNvPr id="53" name="smartphone_159860"/>
              <p:cNvSpPr>
                <a:spLocks noChangeAspect="1"/>
              </p:cNvSpPr>
              <p:nvPr/>
            </p:nvSpPr>
            <p:spPr bwMode="auto">
              <a:xfrm>
                <a:off x="535829" y="4508542"/>
                <a:ext cx="208683" cy="518298"/>
              </a:xfrm>
              <a:custGeom>
                <a:avLst/>
                <a:gdLst>
                  <a:gd name="connsiteX0" fmla="*/ 151631 w 364964"/>
                  <a:gd name="connsiteY0" fmla="*/ 514916 h 605028"/>
                  <a:gd name="connsiteX1" fmla="*/ 213192 w 364964"/>
                  <a:gd name="connsiteY1" fmla="*/ 514916 h 605028"/>
                  <a:gd name="connsiteX2" fmla="*/ 228420 w 364964"/>
                  <a:gd name="connsiteY2" fmla="*/ 530123 h 605028"/>
                  <a:gd name="connsiteX3" fmla="*/ 213192 w 364964"/>
                  <a:gd name="connsiteY3" fmla="*/ 545330 h 605028"/>
                  <a:gd name="connsiteX4" fmla="*/ 151631 w 364964"/>
                  <a:gd name="connsiteY4" fmla="*/ 545330 h 605028"/>
                  <a:gd name="connsiteX5" fmla="*/ 136403 w 364964"/>
                  <a:gd name="connsiteY5" fmla="*/ 530123 h 605028"/>
                  <a:gd name="connsiteX6" fmla="*/ 151631 w 364964"/>
                  <a:gd name="connsiteY6" fmla="*/ 514916 h 605028"/>
                  <a:gd name="connsiteX7" fmla="*/ 30359 w 364964"/>
                  <a:gd name="connsiteY7" fmla="*/ 482854 h 605028"/>
                  <a:gd name="connsiteX8" fmla="*/ 30359 w 364964"/>
                  <a:gd name="connsiteY8" fmla="*/ 557938 h 605028"/>
                  <a:gd name="connsiteX9" fmla="*/ 47071 w 364964"/>
                  <a:gd name="connsiteY9" fmla="*/ 574624 h 605028"/>
                  <a:gd name="connsiteX10" fmla="*/ 317800 w 364964"/>
                  <a:gd name="connsiteY10" fmla="*/ 574624 h 605028"/>
                  <a:gd name="connsiteX11" fmla="*/ 334512 w 364964"/>
                  <a:gd name="connsiteY11" fmla="*/ 557938 h 605028"/>
                  <a:gd name="connsiteX12" fmla="*/ 334512 w 364964"/>
                  <a:gd name="connsiteY12" fmla="*/ 482854 h 605028"/>
                  <a:gd name="connsiteX13" fmla="*/ 30359 w 364964"/>
                  <a:gd name="connsiteY13" fmla="*/ 108918 h 605028"/>
                  <a:gd name="connsiteX14" fmla="*/ 30359 w 364964"/>
                  <a:gd name="connsiteY14" fmla="*/ 452728 h 605028"/>
                  <a:gd name="connsiteX15" fmla="*/ 334512 w 364964"/>
                  <a:gd name="connsiteY15" fmla="*/ 452728 h 605028"/>
                  <a:gd name="connsiteX16" fmla="*/ 334512 w 364964"/>
                  <a:gd name="connsiteY16" fmla="*/ 108918 h 605028"/>
                  <a:gd name="connsiteX17" fmla="*/ 47071 w 364964"/>
                  <a:gd name="connsiteY17" fmla="*/ 30312 h 605028"/>
                  <a:gd name="connsiteX18" fmla="*/ 30359 w 364964"/>
                  <a:gd name="connsiteY18" fmla="*/ 46997 h 605028"/>
                  <a:gd name="connsiteX19" fmla="*/ 30359 w 364964"/>
                  <a:gd name="connsiteY19" fmla="*/ 78606 h 605028"/>
                  <a:gd name="connsiteX20" fmla="*/ 334605 w 364964"/>
                  <a:gd name="connsiteY20" fmla="*/ 78606 h 605028"/>
                  <a:gd name="connsiteX21" fmla="*/ 334605 w 364964"/>
                  <a:gd name="connsiteY21" fmla="*/ 46997 h 605028"/>
                  <a:gd name="connsiteX22" fmla="*/ 317893 w 364964"/>
                  <a:gd name="connsiteY22" fmla="*/ 30312 h 605028"/>
                  <a:gd name="connsiteX23" fmla="*/ 47071 w 364964"/>
                  <a:gd name="connsiteY23" fmla="*/ 0 h 605028"/>
                  <a:gd name="connsiteX24" fmla="*/ 317893 w 364964"/>
                  <a:gd name="connsiteY24" fmla="*/ 0 h 605028"/>
                  <a:gd name="connsiteX25" fmla="*/ 364964 w 364964"/>
                  <a:gd name="connsiteY25" fmla="*/ 46997 h 605028"/>
                  <a:gd name="connsiteX26" fmla="*/ 364964 w 364964"/>
                  <a:gd name="connsiteY26" fmla="*/ 557938 h 605028"/>
                  <a:gd name="connsiteX27" fmla="*/ 317893 w 364964"/>
                  <a:gd name="connsiteY27" fmla="*/ 605028 h 605028"/>
                  <a:gd name="connsiteX28" fmla="*/ 47071 w 364964"/>
                  <a:gd name="connsiteY28" fmla="*/ 605028 h 605028"/>
                  <a:gd name="connsiteX29" fmla="*/ 0 w 364964"/>
                  <a:gd name="connsiteY29" fmla="*/ 558031 h 605028"/>
                  <a:gd name="connsiteX30" fmla="*/ 0 w 364964"/>
                  <a:gd name="connsiteY30" fmla="*/ 46997 h 605028"/>
                  <a:gd name="connsiteX31" fmla="*/ 47071 w 364964"/>
                  <a:gd name="connsiteY31"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64964" h="605028">
                    <a:moveTo>
                      <a:pt x="151631" y="514916"/>
                    </a:moveTo>
                    <a:lnTo>
                      <a:pt x="213192" y="514916"/>
                    </a:lnTo>
                    <a:cubicBezTo>
                      <a:pt x="221642" y="514916"/>
                      <a:pt x="228420" y="521685"/>
                      <a:pt x="228420" y="530123"/>
                    </a:cubicBezTo>
                    <a:cubicBezTo>
                      <a:pt x="228420" y="538468"/>
                      <a:pt x="221642" y="545330"/>
                      <a:pt x="213192" y="545330"/>
                    </a:cubicBezTo>
                    <a:lnTo>
                      <a:pt x="151631" y="545330"/>
                    </a:lnTo>
                    <a:cubicBezTo>
                      <a:pt x="143274" y="545330"/>
                      <a:pt x="136403" y="538468"/>
                      <a:pt x="136403" y="530123"/>
                    </a:cubicBezTo>
                    <a:cubicBezTo>
                      <a:pt x="136403" y="521685"/>
                      <a:pt x="143274" y="514916"/>
                      <a:pt x="151631" y="514916"/>
                    </a:cubicBezTo>
                    <a:close/>
                    <a:moveTo>
                      <a:pt x="30359" y="482854"/>
                    </a:moveTo>
                    <a:lnTo>
                      <a:pt x="30359" y="557938"/>
                    </a:lnTo>
                    <a:cubicBezTo>
                      <a:pt x="30359" y="567208"/>
                      <a:pt x="37880" y="574624"/>
                      <a:pt x="47071" y="574624"/>
                    </a:cubicBezTo>
                    <a:lnTo>
                      <a:pt x="317800" y="574624"/>
                    </a:lnTo>
                    <a:cubicBezTo>
                      <a:pt x="327084" y="574624"/>
                      <a:pt x="334512" y="567023"/>
                      <a:pt x="334512" y="557938"/>
                    </a:cubicBezTo>
                    <a:lnTo>
                      <a:pt x="334512" y="482854"/>
                    </a:lnTo>
                    <a:close/>
                    <a:moveTo>
                      <a:pt x="30359" y="108918"/>
                    </a:moveTo>
                    <a:lnTo>
                      <a:pt x="30359" y="452728"/>
                    </a:lnTo>
                    <a:lnTo>
                      <a:pt x="334512" y="452728"/>
                    </a:lnTo>
                    <a:lnTo>
                      <a:pt x="334512" y="108918"/>
                    </a:lnTo>
                    <a:close/>
                    <a:moveTo>
                      <a:pt x="47071" y="30312"/>
                    </a:moveTo>
                    <a:cubicBezTo>
                      <a:pt x="37880" y="30312"/>
                      <a:pt x="30359" y="37727"/>
                      <a:pt x="30359" y="46997"/>
                    </a:cubicBezTo>
                    <a:lnTo>
                      <a:pt x="30359" y="78606"/>
                    </a:lnTo>
                    <a:lnTo>
                      <a:pt x="334605" y="78606"/>
                    </a:lnTo>
                    <a:lnTo>
                      <a:pt x="334605" y="46997"/>
                    </a:lnTo>
                    <a:cubicBezTo>
                      <a:pt x="334605" y="37727"/>
                      <a:pt x="327084" y="30312"/>
                      <a:pt x="317893" y="30312"/>
                    </a:cubicBezTo>
                    <a:close/>
                    <a:moveTo>
                      <a:pt x="47071" y="0"/>
                    </a:moveTo>
                    <a:lnTo>
                      <a:pt x="317893" y="0"/>
                    </a:lnTo>
                    <a:cubicBezTo>
                      <a:pt x="343889" y="0"/>
                      <a:pt x="364964" y="21135"/>
                      <a:pt x="364964" y="46997"/>
                    </a:cubicBezTo>
                    <a:lnTo>
                      <a:pt x="364964" y="557938"/>
                    </a:lnTo>
                    <a:cubicBezTo>
                      <a:pt x="364964" y="583893"/>
                      <a:pt x="343796" y="604843"/>
                      <a:pt x="317893" y="605028"/>
                    </a:cubicBezTo>
                    <a:lnTo>
                      <a:pt x="47071" y="605028"/>
                    </a:lnTo>
                    <a:cubicBezTo>
                      <a:pt x="21075" y="605028"/>
                      <a:pt x="0" y="583893"/>
                      <a:pt x="0" y="558031"/>
                    </a:cubicBezTo>
                    <a:lnTo>
                      <a:pt x="0" y="46997"/>
                    </a:lnTo>
                    <a:cubicBezTo>
                      <a:pt x="0" y="21042"/>
                      <a:pt x="21168" y="0"/>
                      <a:pt x="47071" y="0"/>
                    </a:cubicBezTo>
                    <a:close/>
                  </a:path>
                </a:pathLst>
              </a:custGeom>
              <a:solidFill>
                <a:schemeClr val="accent1"/>
              </a:solidFill>
              <a:ln>
                <a:noFill/>
              </a:ln>
            </p:spPr>
          </p:sp>
        </p:grpSp>
        <p:cxnSp>
          <p:nvCxnSpPr>
            <p:cNvPr id="56" name="直接箭头连接符 55"/>
            <p:cNvCxnSpPr>
              <a:stCxn id="49" idx="3"/>
              <a:endCxn id="46" idx="1"/>
            </p:cNvCxnSpPr>
            <p:nvPr/>
          </p:nvCxnSpPr>
          <p:spPr>
            <a:xfrm>
              <a:off x="989559" y="3324992"/>
              <a:ext cx="4259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6" idx="3"/>
              <a:endCxn id="42" idx="1"/>
            </p:cNvCxnSpPr>
            <p:nvPr/>
          </p:nvCxnSpPr>
          <p:spPr>
            <a:xfrm flipV="1">
              <a:off x="1836101" y="3324992"/>
              <a:ext cx="335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2" idx="3"/>
              <a:endCxn id="40" idx="1"/>
            </p:cNvCxnSpPr>
            <p:nvPr/>
          </p:nvCxnSpPr>
          <p:spPr>
            <a:xfrm>
              <a:off x="3323279" y="3324992"/>
              <a:ext cx="288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0" idx="3"/>
            </p:cNvCxnSpPr>
            <p:nvPr/>
          </p:nvCxnSpPr>
          <p:spPr>
            <a:xfrm flipV="1">
              <a:off x="4031932" y="3324991"/>
              <a:ext cx="88757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38" idx="2"/>
            </p:cNvCxnSpPr>
            <p:nvPr/>
          </p:nvCxnSpPr>
          <p:spPr>
            <a:xfrm flipV="1">
              <a:off x="4907455" y="2561212"/>
              <a:ext cx="0" cy="763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endCxn id="39" idx="0"/>
            </p:cNvCxnSpPr>
            <p:nvPr/>
          </p:nvCxnSpPr>
          <p:spPr>
            <a:xfrm>
              <a:off x="4907455" y="3324991"/>
              <a:ext cx="0" cy="76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42" idx="2"/>
            </p:cNvCxnSpPr>
            <p:nvPr/>
          </p:nvCxnSpPr>
          <p:spPr>
            <a:xfrm flipH="1">
              <a:off x="2711624" y="5002453"/>
              <a:ext cx="0" cy="1234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37" idx="1"/>
            </p:cNvCxnSpPr>
            <p:nvPr/>
          </p:nvCxnSpPr>
          <p:spPr>
            <a:xfrm>
              <a:off x="2711624" y="5733256"/>
              <a:ext cx="1619767" cy="3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39" idx="3"/>
              <a:endCxn id="27" idx="1"/>
            </p:cNvCxnSpPr>
            <p:nvPr/>
          </p:nvCxnSpPr>
          <p:spPr>
            <a:xfrm>
              <a:off x="5483519" y="4545613"/>
              <a:ext cx="576064" cy="2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27" idx="3"/>
              <a:endCxn id="30" idx="1"/>
            </p:cNvCxnSpPr>
            <p:nvPr/>
          </p:nvCxnSpPr>
          <p:spPr>
            <a:xfrm flipV="1">
              <a:off x="7211711" y="4547717"/>
              <a:ext cx="3175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38" idx="3"/>
              <a:endCxn id="15" idx="1"/>
            </p:cNvCxnSpPr>
            <p:nvPr/>
          </p:nvCxnSpPr>
          <p:spPr>
            <a:xfrm>
              <a:off x="5483519" y="2104372"/>
              <a:ext cx="576064" cy="3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5" idx="3"/>
              <a:endCxn id="24" idx="1"/>
            </p:cNvCxnSpPr>
            <p:nvPr/>
          </p:nvCxnSpPr>
          <p:spPr>
            <a:xfrm flipV="1">
              <a:off x="7211711" y="2104373"/>
              <a:ext cx="324243" cy="3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24" idx="3"/>
              <a:endCxn id="21" idx="1"/>
            </p:cNvCxnSpPr>
            <p:nvPr/>
          </p:nvCxnSpPr>
          <p:spPr>
            <a:xfrm>
              <a:off x="8688082" y="2104373"/>
              <a:ext cx="3242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38" idx="0"/>
              <a:endCxn id="31" idx="1"/>
            </p:cNvCxnSpPr>
            <p:nvPr/>
          </p:nvCxnSpPr>
          <p:spPr>
            <a:xfrm flipV="1">
              <a:off x="4907455" y="1145408"/>
              <a:ext cx="1158806" cy="50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5" idx="0"/>
              <a:endCxn id="31" idx="2"/>
            </p:cNvCxnSpPr>
            <p:nvPr/>
          </p:nvCxnSpPr>
          <p:spPr>
            <a:xfrm flipV="1">
              <a:off x="6635647" y="1357973"/>
              <a:ext cx="0" cy="293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21" idx="0"/>
              <a:endCxn id="31" idx="3"/>
            </p:cNvCxnSpPr>
            <p:nvPr/>
          </p:nvCxnSpPr>
          <p:spPr>
            <a:xfrm flipH="1" flipV="1">
              <a:off x="7931791" y="1145408"/>
              <a:ext cx="1656597" cy="502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 idx="1"/>
            </p:cNvCxnSpPr>
            <p:nvPr/>
          </p:nvCxnSpPr>
          <p:spPr>
            <a:xfrm flipH="1">
              <a:off x="10678451" y="3290024"/>
              <a:ext cx="386101" cy="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V="1">
              <a:off x="10678451" y="2104372"/>
              <a:ext cx="0" cy="2443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1" idx="3"/>
            </p:cNvCxnSpPr>
            <p:nvPr/>
          </p:nvCxnSpPr>
          <p:spPr>
            <a:xfrm flipV="1">
              <a:off x="10164452" y="2104372"/>
              <a:ext cx="5139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30" idx="3"/>
            </p:cNvCxnSpPr>
            <p:nvPr/>
          </p:nvCxnSpPr>
          <p:spPr>
            <a:xfrm flipV="1">
              <a:off x="8681403" y="4545613"/>
              <a:ext cx="2016000" cy="2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2711624" y="6237312"/>
              <a:ext cx="6624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27" idx="2"/>
            </p:cNvCxnSpPr>
            <p:nvPr/>
          </p:nvCxnSpPr>
          <p:spPr>
            <a:xfrm flipH="1">
              <a:off x="5169147" y="5004558"/>
              <a:ext cx="1466500" cy="51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27" idx="2"/>
            </p:cNvCxnSpPr>
            <p:nvPr/>
          </p:nvCxnSpPr>
          <p:spPr>
            <a:xfrm>
              <a:off x="6635647" y="5004558"/>
              <a:ext cx="6678" cy="1232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27" idx="2"/>
              <a:endCxn id="32" idx="0"/>
            </p:cNvCxnSpPr>
            <p:nvPr/>
          </p:nvCxnSpPr>
          <p:spPr>
            <a:xfrm>
              <a:off x="6635647" y="5004558"/>
              <a:ext cx="1353695" cy="51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11004109" y="4007079"/>
              <a:ext cx="954107" cy="276999"/>
            </a:xfrm>
            <a:prstGeom prst="rect">
              <a:avLst/>
            </a:prstGeom>
            <a:noFill/>
          </p:spPr>
          <p:txBody>
            <a:bodyPr wrap="none" rtlCol="0">
              <a:spAutoFit/>
            </a:bodyPr>
            <a:lstStyle/>
            <a:p>
              <a:pPr algn="ctr"/>
              <a:r>
                <a:rPr lang="zh-CN" altLang="en-US" sz="1200" b="1" smtClean="0">
                  <a:solidFill>
                    <a:schemeClr val="accent6">
                      <a:lumMod val="75000"/>
                    </a:schemeClr>
                  </a:solidFill>
                  <a:latin typeface="微软雅黑" panose="020B0503020204020204" pitchFamily="34" charset="-122"/>
                  <a:ea typeface="微软雅黑" panose="020B0503020204020204" pitchFamily="34" charset="-122"/>
                </a:rPr>
                <a:t>关系数据库</a:t>
              </a:r>
            </a:p>
          </p:txBody>
        </p:sp>
        <p:sp>
          <p:nvSpPr>
            <p:cNvPr id="118" name="文本框 117"/>
            <p:cNvSpPr txBox="1"/>
            <p:nvPr/>
          </p:nvSpPr>
          <p:spPr>
            <a:xfrm>
              <a:off x="9214280" y="2592488"/>
              <a:ext cx="750526" cy="276999"/>
            </a:xfrm>
            <a:prstGeom prst="rect">
              <a:avLst/>
            </a:prstGeom>
            <a:noFill/>
          </p:spPr>
          <p:txBody>
            <a:bodyPr wrap="none" rtlCol="0">
              <a:spAutoFit/>
            </a:bodyPr>
            <a:lstStyle/>
            <a:p>
              <a:pPr algn="ctr"/>
              <a:r>
                <a:rPr lang="zh-CN" altLang="en-US" sz="1200" b="1" smtClean="0">
                  <a:solidFill>
                    <a:schemeClr val="accent6">
                      <a:lumMod val="75000"/>
                    </a:schemeClr>
                  </a:solidFill>
                  <a:latin typeface="微软雅黑" panose="020B0503020204020204" pitchFamily="34" charset="-122"/>
                  <a:ea typeface="微软雅黑" panose="020B0503020204020204" pitchFamily="34" charset="-122"/>
                </a:rPr>
                <a:t>微服务</a:t>
              </a:r>
              <a:r>
                <a:rPr lang="en-US" altLang="zh-CN" sz="1200" b="1" smtClean="0">
                  <a:solidFill>
                    <a:schemeClr val="accent6">
                      <a:lumMod val="75000"/>
                    </a:schemeClr>
                  </a:solidFill>
                  <a:latin typeface="微软雅黑" panose="020B0503020204020204" pitchFamily="34" charset="-122"/>
                  <a:ea typeface="微软雅黑" panose="020B0503020204020204" pitchFamily="34" charset="-122"/>
                </a:rPr>
                <a:t>C</a:t>
              </a:r>
              <a:endParaRPr lang="zh-CN" altLang="en-US" sz="1200" b="1"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19" name="文本框 118"/>
            <p:cNvSpPr txBox="1"/>
            <p:nvPr/>
          </p:nvSpPr>
          <p:spPr>
            <a:xfrm>
              <a:off x="6248095" y="2646630"/>
              <a:ext cx="761747" cy="276999"/>
            </a:xfrm>
            <a:prstGeom prst="rect">
              <a:avLst/>
            </a:prstGeom>
            <a:noFill/>
          </p:spPr>
          <p:txBody>
            <a:bodyPr wrap="none" rtlCol="0">
              <a:spAutoFit/>
            </a:bodyPr>
            <a:lstStyle/>
            <a:p>
              <a:pPr algn="ctr"/>
              <a:r>
                <a:rPr lang="zh-CN" altLang="en-US" sz="1200" b="1" smtClean="0">
                  <a:solidFill>
                    <a:schemeClr val="accent6">
                      <a:lumMod val="75000"/>
                    </a:schemeClr>
                  </a:solidFill>
                  <a:latin typeface="微软雅黑" panose="020B0503020204020204" pitchFamily="34" charset="-122"/>
                  <a:ea typeface="微软雅黑" panose="020B0503020204020204" pitchFamily="34" charset="-122"/>
                </a:rPr>
                <a:t>微服务</a:t>
              </a:r>
              <a:r>
                <a:rPr lang="en-US" altLang="zh-CN" sz="1200" b="1">
                  <a:solidFill>
                    <a:schemeClr val="accent6">
                      <a:lumMod val="75000"/>
                    </a:schemeClr>
                  </a:solidFill>
                  <a:latin typeface="微软雅黑" panose="020B0503020204020204" pitchFamily="34" charset="-122"/>
                  <a:ea typeface="微软雅黑" panose="020B0503020204020204" pitchFamily="34" charset="-122"/>
                </a:rPr>
                <a:t>A</a:t>
              </a:r>
              <a:endParaRPr lang="zh-CN" altLang="en-US" sz="1200" b="1"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6259578" y="3783212"/>
              <a:ext cx="752130" cy="276999"/>
            </a:xfrm>
            <a:prstGeom prst="rect">
              <a:avLst/>
            </a:prstGeom>
            <a:noFill/>
          </p:spPr>
          <p:txBody>
            <a:bodyPr wrap="none" rtlCol="0">
              <a:spAutoFit/>
            </a:bodyPr>
            <a:lstStyle/>
            <a:p>
              <a:pPr algn="ctr"/>
              <a:r>
                <a:rPr lang="zh-CN" altLang="en-US" sz="1200" b="1" smtClean="0">
                  <a:solidFill>
                    <a:schemeClr val="accent6">
                      <a:lumMod val="75000"/>
                    </a:schemeClr>
                  </a:solidFill>
                  <a:latin typeface="微软雅黑" panose="020B0503020204020204" pitchFamily="34" charset="-122"/>
                  <a:ea typeface="微软雅黑" panose="020B0503020204020204" pitchFamily="34" charset="-122"/>
                </a:rPr>
                <a:t>微服务</a:t>
              </a:r>
              <a:r>
                <a:rPr lang="en-US" altLang="zh-CN" sz="1200" b="1" smtClean="0">
                  <a:solidFill>
                    <a:schemeClr val="accent6">
                      <a:lumMod val="75000"/>
                    </a:schemeClr>
                  </a:solidFill>
                  <a:latin typeface="微软雅黑" panose="020B0503020204020204" pitchFamily="34" charset="-122"/>
                  <a:ea typeface="微软雅黑" panose="020B0503020204020204" pitchFamily="34" charset="-122"/>
                </a:rPr>
                <a:t>B</a:t>
              </a:r>
              <a:endParaRPr lang="zh-CN" altLang="en-US" sz="1200" b="1"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2500993" y="1341211"/>
              <a:ext cx="492443" cy="276999"/>
            </a:xfrm>
            <a:prstGeom prst="rect">
              <a:avLst/>
            </a:prstGeom>
            <a:noFill/>
          </p:spPr>
          <p:txBody>
            <a:bodyPr wrap="none" rtlCol="0">
              <a:spAutoFit/>
            </a:bodyPr>
            <a:lstStyle/>
            <a:p>
              <a:pPr algn="ctr"/>
              <a:r>
                <a:rPr lang="zh-CN" altLang="en-US" sz="1200" b="1">
                  <a:solidFill>
                    <a:schemeClr val="accent6">
                      <a:lumMod val="75000"/>
                    </a:schemeClr>
                  </a:solidFill>
                  <a:latin typeface="微软雅黑" panose="020B0503020204020204" pitchFamily="34" charset="-122"/>
                  <a:ea typeface="微软雅黑" panose="020B0503020204020204" pitchFamily="34" charset="-122"/>
                </a:rPr>
                <a:t>网关</a:t>
              </a:r>
              <a:endParaRPr lang="zh-CN" altLang="en-US" sz="1200" b="1"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1250621" y="1356231"/>
              <a:ext cx="800219" cy="276999"/>
            </a:xfrm>
            <a:prstGeom prst="rect">
              <a:avLst/>
            </a:prstGeom>
            <a:noFill/>
          </p:spPr>
          <p:txBody>
            <a:bodyPr wrap="none" rtlCol="0">
              <a:spAutoFit/>
            </a:bodyPr>
            <a:lstStyle/>
            <a:p>
              <a:pPr algn="ctr"/>
              <a:r>
                <a:rPr lang="zh-CN" altLang="en-US" sz="1200" b="1" smtClean="0">
                  <a:solidFill>
                    <a:schemeClr val="accent6">
                      <a:lumMod val="75000"/>
                    </a:schemeClr>
                  </a:solidFill>
                  <a:latin typeface="微软雅黑" panose="020B0503020204020204" pitchFamily="34" charset="-122"/>
                  <a:ea typeface="微软雅黑" panose="020B0503020204020204" pitchFamily="34" charset="-122"/>
                </a:rPr>
                <a:t>反向代理</a:t>
              </a:r>
            </a:p>
          </p:txBody>
        </p:sp>
        <p:sp>
          <p:nvSpPr>
            <p:cNvPr id="123" name="文本框 122"/>
            <p:cNvSpPr txBox="1"/>
            <p:nvPr/>
          </p:nvSpPr>
          <p:spPr>
            <a:xfrm>
              <a:off x="4979266" y="6247086"/>
              <a:ext cx="2339102" cy="276999"/>
            </a:xfrm>
            <a:prstGeom prst="rect">
              <a:avLst/>
            </a:prstGeom>
            <a:noFill/>
          </p:spPr>
          <p:txBody>
            <a:bodyPr wrap="none" rtlCol="0">
              <a:spAutoFit/>
            </a:bodyPr>
            <a:lstStyle/>
            <a:p>
              <a:pPr algn="ctr"/>
              <a:r>
                <a:rPr lang="zh-CN" altLang="en-US" sz="1200" b="1" smtClean="0">
                  <a:solidFill>
                    <a:schemeClr val="tx2">
                      <a:lumMod val="50000"/>
                    </a:schemeClr>
                  </a:solidFill>
                  <a:latin typeface="微软雅黑" panose="020B0503020204020204" pitchFamily="34" charset="-122"/>
                  <a:ea typeface="微软雅黑" panose="020B0503020204020204" pitchFamily="34" charset="-122"/>
                </a:rPr>
                <a:t>日志：调用链、健康状态、指标</a:t>
              </a:r>
            </a:p>
          </p:txBody>
        </p:sp>
      </p:grpSp>
    </p:spTree>
    <p:extLst>
      <p:ext uri="{BB962C8B-B14F-4D97-AF65-F5344CB8AC3E}">
        <p14:creationId xmlns:p14="http://schemas.microsoft.com/office/powerpoint/2010/main" val="2739628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12</a:t>
            </a:fld>
            <a:endParaRPr lang="zh-CN" altLang="en-US"/>
          </a:p>
        </p:txBody>
      </p:sp>
      <p:sp>
        <p:nvSpPr>
          <p:cNvPr id="3" name="标题 2"/>
          <p:cNvSpPr>
            <a:spLocks noGrp="1"/>
          </p:cNvSpPr>
          <p:nvPr>
            <p:ph type="title"/>
          </p:nvPr>
        </p:nvSpPr>
        <p:spPr/>
        <p:txBody>
          <a:bodyPr/>
          <a:lstStyle/>
          <a:p>
            <a:r>
              <a:rPr lang="zh-CN" altLang="en-US" smtClean="0"/>
              <a:t>平台环境技术组件一览图</a:t>
            </a:r>
            <a:endParaRPr lang="zh-CN" altLang="en-US"/>
          </a:p>
        </p:txBody>
      </p:sp>
      <p:sp>
        <p:nvSpPr>
          <p:cNvPr id="85" name="矩形 84"/>
          <p:cNvSpPr/>
          <p:nvPr/>
        </p:nvSpPr>
        <p:spPr bwMode="auto">
          <a:xfrm>
            <a:off x="284682" y="2146790"/>
            <a:ext cx="7455720" cy="3154331"/>
          </a:xfrm>
          <a:prstGeom prst="rect">
            <a:avLst/>
          </a:prstGeom>
          <a:solidFill>
            <a:srgbClr val="4BACC6"/>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71" name="矩形 70"/>
          <p:cNvSpPr/>
          <p:nvPr/>
        </p:nvSpPr>
        <p:spPr bwMode="auto">
          <a:xfrm>
            <a:off x="4388316" y="2753457"/>
            <a:ext cx="3100852" cy="657462"/>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30" name="矩形 29"/>
          <p:cNvSpPr/>
          <p:nvPr/>
        </p:nvSpPr>
        <p:spPr bwMode="auto">
          <a:xfrm>
            <a:off x="445097" y="2753457"/>
            <a:ext cx="3795408" cy="2350420"/>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31" name="文本框 30"/>
          <p:cNvSpPr txBox="1"/>
          <p:nvPr/>
        </p:nvSpPr>
        <p:spPr>
          <a:xfrm>
            <a:off x="544421" y="3004366"/>
            <a:ext cx="461665" cy="1859409"/>
          </a:xfrm>
          <a:prstGeom prst="rect">
            <a:avLst/>
          </a:prstGeom>
          <a:noFill/>
        </p:spPr>
        <p:txBody>
          <a:bodyPr vert="eaVert" wrap="square" rtlCol="0">
            <a:spAutoFit/>
          </a:bodyPr>
          <a:lstStyle/>
          <a:p>
            <a:pPr algn="ctr"/>
            <a:r>
              <a:rPr lang="zh-CN" altLang="en-US" b="1" smtClean="0">
                <a:solidFill>
                  <a:schemeClr val="bg1"/>
                </a:solidFill>
                <a:latin typeface="微软雅黑" panose="020B0503020204020204" pitchFamily="34" charset="-122"/>
                <a:ea typeface="微软雅黑" panose="020B0503020204020204" pitchFamily="34" charset="-122"/>
              </a:rPr>
              <a:t>基础框架</a:t>
            </a:r>
          </a:p>
        </p:txBody>
      </p:sp>
      <p:sp>
        <p:nvSpPr>
          <p:cNvPr id="32" name="矩形 31"/>
          <p:cNvSpPr/>
          <p:nvPr/>
        </p:nvSpPr>
        <p:spPr bwMode="auto">
          <a:xfrm>
            <a:off x="286012" y="5363161"/>
            <a:ext cx="7454390" cy="924153"/>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33" name="文本框 32"/>
          <p:cNvSpPr txBox="1"/>
          <p:nvPr/>
        </p:nvSpPr>
        <p:spPr>
          <a:xfrm>
            <a:off x="263352" y="5581597"/>
            <a:ext cx="1221081" cy="421519"/>
          </a:xfrm>
          <a:prstGeom prst="rect">
            <a:avLst/>
          </a:prstGeom>
          <a:noFill/>
        </p:spPr>
        <p:txBody>
          <a:bodyPr wrap="square" rtlCol="0">
            <a:spAutoFit/>
          </a:bodyPr>
          <a:lstStyle/>
          <a:p>
            <a:pPr algn="ctr"/>
            <a:r>
              <a:rPr lang="zh-CN" altLang="en-US" b="1" smtClean="0">
                <a:solidFill>
                  <a:schemeClr val="bg1"/>
                </a:solidFill>
                <a:latin typeface="微软雅黑" panose="020B0503020204020204" pitchFamily="34" charset="-122"/>
                <a:ea typeface="微软雅黑" panose="020B0503020204020204" pitchFamily="34" charset="-122"/>
              </a:rPr>
              <a:t>数据层</a:t>
            </a:r>
          </a:p>
        </p:txBody>
      </p:sp>
      <p:sp>
        <p:nvSpPr>
          <p:cNvPr id="34" name="文本框 33"/>
          <p:cNvSpPr txBox="1"/>
          <p:nvPr/>
        </p:nvSpPr>
        <p:spPr>
          <a:xfrm>
            <a:off x="1456498" y="5640571"/>
            <a:ext cx="1353004" cy="369332"/>
          </a:xfrm>
          <a:prstGeom prst="rect">
            <a:avLst/>
          </a:prstGeom>
          <a:solidFill>
            <a:schemeClr val="accent2">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nchor="ctr">
            <a:spAutoFit/>
          </a:bodyPr>
          <a:lstStyle/>
          <a:p>
            <a:pPr algn="ctr"/>
            <a:r>
              <a:rPr lang="en-US" altLang="zh-CN" b="1" smtClean="0">
                <a:solidFill>
                  <a:srgbClr val="0070C0"/>
                </a:solidFill>
                <a:latin typeface="微软雅黑" panose="020B0503020204020204" pitchFamily="34" charset="-122"/>
                <a:ea typeface="微软雅黑" panose="020B0503020204020204" pitchFamily="34" charset="-122"/>
              </a:rPr>
              <a:t>Oracle</a:t>
            </a:r>
            <a:endParaRPr lang="zh-CN" altLang="en-US" b="1" smtClean="0">
              <a:solidFill>
                <a:srgbClr val="0070C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113524" y="5640571"/>
            <a:ext cx="1465711" cy="369332"/>
          </a:xfrm>
          <a:prstGeom prst="rect">
            <a:avLst/>
          </a:prstGeom>
          <a:solidFill>
            <a:schemeClr val="accent2">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nchor="ctr">
            <a:spAutoFit/>
          </a:bodyPr>
          <a:lstStyle/>
          <a:p>
            <a:pPr algn="ctr"/>
            <a:r>
              <a:rPr lang="en-US" altLang="zh-CN" b="1" smtClean="0">
                <a:solidFill>
                  <a:srgbClr val="0070C0"/>
                </a:solidFill>
                <a:latin typeface="微软雅黑" panose="020B0503020204020204" pitchFamily="34" charset="-122"/>
                <a:ea typeface="微软雅黑" panose="020B0503020204020204" pitchFamily="34" charset="-122"/>
              </a:rPr>
              <a:t>MySQL</a:t>
            </a:r>
            <a:endParaRPr lang="zh-CN" altLang="en-US" b="1" smtClean="0">
              <a:solidFill>
                <a:srgbClr val="0070C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274679" y="1052736"/>
            <a:ext cx="11581961" cy="916192"/>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29" name="文本框 28"/>
          <p:cNvSpPr txBox="1"/>
          <p:nvPr/>
        </p:nvSpPr>
        <p:spPr>
          <a:xfrm>
            <a:off x="413872" y="1052736"/>
            <a:ext cx="461665" cy="935447"/>
          </a:xfrm>
          <a:prstGeom prst="rect">
            <a:avLst/>
          </a:prstGeom>
          <a:noFill/>
        </p:spPr>
        <p:txBody>
          <a:bodyPr vert="eaVert" wrap="square" rtlCol="0">
            <a:spAutoFit/>
          </a:bodyPr>
          <a:lstStyle/>
          <a:p>
            <a:pPr algn="ctr"/>
            <a:r>
              <a:rPr lang="zh-CN" altLang="en-US" b="1" smtClean="0">
                <a:solidFill>
                  <a:schemeClr val="bg1"/>
                </a:solidFill>
                <a:latin typeface="微软雅黑" panose="020B0503020204020204" pitchFamily="34" charset="-122"/>
                <a:ea typeface="微软雅黑" panose="020B0503020204020204" pitchFamily="34" charset="-122"/>
              </a:rPr>
              <a:t>门户层</a:t>
            </a:r>
          </a:p>
        </p:txBody>
      </p:sp>
      <p:sp>
        <p:nvSpPr>
          <p:cNvPr id="42" name="圆角矩形 41"/>
          <p:cNvSpPr/>
          <p:nvPr/>
        </p:nvSpPr>
        <p:spPr bwMode="auto">
          <a:xfrm>
            <a:off x="1185541" y="1286189"/>
            <a:ext cx="1454075" cy="54882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a:solidFill>
                  <a:schemeClr val="bg1"/>
                </a:solidFill>
                <a:latin typeface="微软雅黑" panose="020B0503020204020204" pitchFamily="34" charset="-122"/>
                <a:ea typeface="微软雅黑" panose="020B0503020204020204" pitchFamily="34" charset="-122"/>
              </a:rPr>
              <a:t>Html/</a:t>
            </a:r>
            <a:r>
              <a:rPr lang="en-US" altLang="zh-CN" sz="1400" b="1" err="1">
                <a:solidFill>
                  <a:schemeClr val="bg1"/>
                </a:solidFill>
                <a:latin typeface="微软雅黑" panose="020B0503020204020204" pitchFamily="34" charset="-122"/>
                <a:ea typeface="微软雅黑" panose="020B0503020204020204" pitchFamily="34" charset="-122"/>
              </a:rPr>
              <a:t>Css</a:t>
            </a:r>
            <a:endParaRPr kumimoji="0" lang="zh-CN" altLang="en-US" sz="1400" b="1" i="0" u="none" strike="noStrike" cap="none" normalizeH="0" baseline="0" smtClean="0">
              <a:ln>
                <a:noFill/>
              </a:ln>
              <a:solidFill>
                <a:schemeClr val="tx1"/>
              </a:solidFill>
              <a:effectLst/>
              <a:latin typeface="+mn-ea"/>
              <a:ea typeface="+mn-ea"/>
            </a:endParaRPr>
          </a:p>
        </p:txBody>
      </p:sp>
      <p:sp>
        <p:nvSpPr>
          <p:cNvPr id="43" name="圆角矩形 42"/>
          <p:cNvSpPr/>
          <p:nvPr/>
        </p:nvSpPr>
        <p:spPr bwMode="auto">
          <a:xfrm>
            <a:off x="3301469" y="1286189"/>
            <a:ext cx="1390134" cy="54882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a:solidFill>
                  <a:schemeClr val="bg1"/>
                </a:solidFill>
                <a:latin typeface="微软雅黑" panose="020B0503020204020204" pitchFamily="34" charset="-122"/>
                <a:ea typeface="微软雅黑" panose="020B0503020204020204" pitchFamily="34" charset="-122"/>
              </a:rPr>
              <a:t>Bootstrap</a:t>
            </a:r>
            <a:endParaRPr kumimoji="0" lang="zh-CN" altLang="en-US" sz="1400" b="1" i="0" u="none" strike="noStrike" cap="none" normalizeH="0" baseline="0" smtClean="0">
              <a:ln>
                <a:noFill/>
              </a:ln>
              <a:solidFill>
                <a:schemeClr val="tx1"/>
              </a:solidFill>
              <a:effectLst/>
              <a:latin typeface="+mn-ea"/>
              <a:ea typeface="+mn-ea"/>
            </a:endParaRPr>
          </a:p>
        </p:txBody>
      </p:sp>
      <p:sp>
        <p:nvSpPr>
          <p:cNvPr id="44" name="圆角矩形 43"/>
          <p:cNvSpPr/>
          <p:nvPr/>
        </p:nvSpPr>
        <p:spPr bwMode="auto">
          <a:xfrm>
            <a:off x="5353456" y="1296952"/>
            <a:ext cx="1098533" cy="54882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bg1"/>
                </a:solidFill>
                <a:latin typeface="微软雅黑" panose="020B0503020204020204" pitchFamily="34" charset="-122"/>
                <a:ea typeface="微软雅黑" panose="020B0503020204020204" pitchFamily="34" charset="-122"/>
              </a:rPr>
              <a:t>jQuery</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45" name="圆角矩形 44"/>
          <p:cNvSpPr/>
          <p:nvPr/>
        </p:nvSpPr>
        <p:spPr bwMode="auto">
          <a:xfrm>
            <a:off x="7113842" y="1286189"/>
            <a:ext cx="945461" cy="54882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solidFill>
                  <a:schemeClr val="bg1"/>
                </a:solidFill>
                <a:latin typeface="微软雅黑" panose="020B0503020204020204" pitchFamily="34" charset="-122"/>
                <a:ea typeface="微软雅黑" panose="020B0503020204020204" pitchFamily="34" charset="-122"/>
              </a:rPr>
              <a:t>ZTree</a:t>
            </a:r>
            <a:endParaRPr kumimoji="0" lang="zh-CN" altLang="en-US" sz="1400" b="1" i="0" u="none" strike="noStrike" cap="none" normalizeH="0" baseline="0" smtClean="0">
              <a:ln>
                <a:noFill/>
              </a:ln>
              <a:solidFill>
                <a:schemeClr val="tx1"/>
              </a:solidFill>
              <a:effectLst/>
              <a:latin typeface="+mn-ea"/>
              <a:ea typeface="+mn-ea"/>
            </a:endParaRPr>
          </a:p>
        </p:txBody>
      </p:sp>
      <p:sp>
        <p:nvSpPr>
          <p:cNvPr id="46" name="圆角矩形 45"/>
          <p:cNvSpPr/>
          <p:nvPr/>
        </p:nvSpPr>
        <p:spPr bwMode="auto">
          <a:xfrm>
            <a:off x="8721156" y="1286189"/>
            <a:ext cx="1044036" cy="54882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solidFill>
                  <a:schemeClr val="bg1"/>
                </a:solidFill>
                <a:latin typeface="微软雅黑" panose="020B0503020204020204" pitchFamily="34" charset="-122"/>
                <a:ea typeface="微软雅黑" panose="020B0503020204020204" pitchFamily="34" charset="-122"/>
              </a:rPr>
              <a:t>Layui</a:t>
            </a:r>
            <a:endParaRPr kumimoji="0" lang="zh-CN" altLang="en-US" sz="1400" b="1" i="0" u="none" strike="noStrike" cap="none" normalizeH="0" baseline="0" smtClean="0">
              <a:ln>
                <a:noFill/>
              </a:ln>
              <a:solidFill>
                <a:schemeClr val="tx1"/>
              </a:solidFill>
              <a:effectLst/>
              <a:latin typeface="+mn-ea"/>
              <a:ea typeface="+mn-ea"/>
            </a:endParaRPr>
          </a:p>
        </p:txBody>
      </p:sp>
      <p:sp>
        <p:nvSpPr>
          <p:cNvPr id="60" name="圆角矩形 59"/>
          <p:cNvSpPr/>
          <p:nvPr/>
        </p:nvSpPr>
        <p:spPr bwMode="auto">
          <a:xfrm>
            <a:off x="1138325" y="2821744"/>
            <a:ext cx="1272689"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SpringBoot</a:t>
            </a:r>
            <a:endParaRPr kumimoji="0" lang="zh-CN" altLang="en-US" sz="1400" b="1" i="0" u="none" strike="noStrike" cap="none" normalizeH="0" baseline="0" smtClean="0">
              <a:ln>
                <a:noFill/>
              </a:ln>
              <a:solidFill>
                <a:schemeClr val="tx1"/>
              </a:solidFill>
              <a:effectLst/>
              <a:latin typeface="+mn-ea"/>
              <a:ea typeface="+mn-ea"/>
            </a:endParaRPr>
          </a:p>
        </p:txBody>
      </p:sp>
      <p:sp>
        <p:nvSpPr>
          <p:cNvPr id="61" name="圆角矩形 60"/>
          <p:cNvSpPr/>
          <p:nvPr/>
        </p:nvSpPr>
        <p:spPr bwMode="auto">
          <a:xfrm>
            <a:off x="2558824" y="2821743"/>
            <a:ext cx="1443052"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SpringCloud</a:t>
            </a:r>
            <a:endParaRPr kumimoji="0" lang="zh-CN" altLang="en-US" sz="1400" b="1" i="0" u="none" strike="noStrike" cap="none" normalizeH="0" baseline="0" smtClean="0">
              <a:ln>
                <a:noFill/>
              </a:ln>
              <a:solidFill>
                <a:schemeClr val="tx1"/>
              </a:solidFill>
              <a:effectLst/>
              <a:latin typeface="+mn-ea"/>
              <a:ea typeface="+mn-ea"/>
            </a:endParaRPr>
          </a:p>
        </p:txBody>
      </p:sp>
      <p:sp>
        <p:nvSpPr>
          <p:cNvPr id="62" name="圆角矩形 61"/>
          <p:cNvSpPr/>
          <p:nvPr/>
        </p:nvSpPr>
        <p:spPr bwMode="auto">
          <a:xfrm>
            <a:off x="1138325" y="3278478"/>
            <a:ext cx="1272061"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SpringMvc</a:t>
            </a:r>
            <a:endParaRPr kumimoji="0" lang="zh-CN" altLang="en-US" sz="1400" b="1" i="0" u="none" strike="noStrike" cap="none" normalizeH="0" baseline="0" smtClean="0">
              <a:ln>
                <a:noFill/>
              </a:ln>
              <a:solidFill>
                <a:schemeClr val="tx1"/>
              </a:solidFill>
              <a:effectLst/>
              <a:latin typeface="+mn-ea"/>
              <a:ea typeface="+mn-ea"/>
            </a:endParaRPr>
          </a:p>
        </p:txBody>
      </p:sp>
      <p:sp>
        <p:nvSpPr>
          <p:cNvPr id="63" name="圆角矩形 62"/>
          <p:cNvSpPr/>
          <p:nvPr/>
        </p:nvSpPr>
        <p:spPr bwMode="auto">
          <a:xfrm>
            <a:off x="2558824" y="3281231"/>
            <a:ext cx="1443052"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Mybatis</a:t>
            </a:r>
            <a:endParaRPr kumimoji="0" lang="zh-CN" altLang="en-US" sz="1400" b="1" i="0" u="none" strike="noStrike" cap="none" normalizeH="0" baseline="0" smtClean="0">
              <a:ln>
                <a:noFill/>
              </a:ln>
              <a:solidFill>
                <a:schemeClr val="tx1"/>
              </a:solidFill>
              <a:effectLst/>
              <a:latin typeface="+mn-ea"/>
              <a:ea typeface="+mn-ea"/>
            </a:endParaRPr>
          </a:p>
        </p:txBody>
      </p:sp>
      <p:sp>
        <p:nvSpPr>
          <p:cNvPr id="64" name="圆角矩形 63"/>
          <p:cNvSpPr/>
          <p:nvPr/>
        </p:nvSpPr>
        <p:spPr bwMode="auto">
          <a:xfrm>
            <a:off x="1138325" y="3735213"/>
            <a:ext cx="1272689"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Shiro</a:t>
            </a:r>
            <a:endParaRPr kumimoji="0" lang="zh-CN" altLang="en-US" sz="1400" b="1" i="0" u="none" strike="noStrike" cap="none" normalizeH="0" baseline="0" smtClean="0">
              <a:ln>
                <a:noFill/>
              </a:ln>
              <a:solidFill>
                <a:schemeClr val="tx1"/>
              </a:solidFill>
              <a:effectLst/>
              <a:latin typeface="+mn-ea"/>
              <a:ea typeface="+mn-ea"/>
            </a:endParaRPr>
          </a:p>
        </p:txBody>
      </p:sp>
      <p:sp>
        <p:nvSpPr>
          <p:cNvPr id="65" name="圆角矩形 64"/>
          <p:cNvSpPr/>
          <p:nvPr/>
        </p:nvSpPr>
        <p:spPr bwMode="auto">
          <a:xfrm>
            <a:off x="2558824" y="3740719"/>
            <a:ext cx="1443052"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Thymeleaf</a:t>
            </a:r>
            <a:endParaRPr lang="en-US" altLang="zh-CN" sz="1400" b="1" smtClean="0">
              <a:solidFill>
                <a:schemeClr val="bg1"/>
              </a:solidFill>
              <a:latin typeface="微软雅黑" panose="020B0503020204020204" pitchFamily="34" charset="-122"/>
              <a:ea typeface="微软雅黑" panose="020B0503020204020204" pitchFamily="34" charset="-122"/>
            </a:endParaRPr>
          </a:p>
        </p:txBody>
      </p:sp>
      <p:sp>
        <p:nvSpPr>
          <p:cNvPr id="66" name="圆角矩形 65"/>
          <p:cNvSpPr/>
          <p:nvPr/>
        </p:nvSpPr>
        <p:spPr bwMode="auto">
          <a:xfrm>
            <a:off x="1138325" y="4191947"/>
            <a:ext cx="1272689"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bg1"/>
                </a:solidFill>
                <a:latin typeface="微软雅黑" panose="020B0503020204020204" pitchFamily="34" charset="-122"/>
                <a:ea typeface="微软雅黑" panose="020B0503020204020204" pitchFamily="34" charset="-122"/>
              </a:rPr>
              <a:t>Swagger</a:t>
            </a:r>
            <a:endParaRPr kumimoji="0" lang="zh-CN" altLang="en-US" sz="1400" b="1" i="0" u="none" strike="noStrike" cap="none" normalizeH="0" baseline="0" smtClean="0">
              <a:ln>
                <a:noFill/>
              </a:ln>
              <a:solidFill>
                <a:schemeClr val="tx1"/>
              </a:solidFill>
              <a:effectLst/>
              <a:latin typeface="+mn-ea"/>
              <a:ea typeface="+mn-ea"/>
            </a:endParaRPr>
          </a:p>
        </p:txBody>
      </p:sp>
      <p:sp>
        <p:nvSpPr>
          <p:cNvPr id="67" name="圆角矩形 66"/>
          <p:cNvSpPr/>
          <p:nvPr/>
        </p:nvSpPr>
        <p:spPr bwMode="auto">
          <a:xfrm>
            <a:off x="2558824" y="4200208"/>
            <a:ext cx="1443052"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Logback</a:t>
            </a:r>
            <a:endParaRPr kumimoji="0" lang="zh-CN" altLang="en-US" sz="1400" b="1" i="0" u="none" strike="noStrike" cap="none" normalizeH="0" baseline="0" smtClean="0">
              <a:ln>
                <a:noFill/>
              </a:ln>
              <a:solidFill>
                <a:schemeClr val="tx1"/>
              </a:solidFill>
              <a:effectLst/>
              <a:latin typeface="+mn-ea"/>
              <a:ea typeface="+mn-ea"/>
            </a:endParaRPr>
          </a:p>
        </p:txBody>
      </p:sp>
      <p:sp>
        <p:nvSpPr>
          <p:cNvPr id="68" name="圆角矩形 67"/>
          <p:cNvSpPr/>
          <p:nvPr/>
        </p:nvSpPr>
        <p:spPr bwMode="auto">
          <a:xfrm>
            <a:off x="1138325" y="4648680"/>
            <a:ext cx="1272689"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bg1"/>
                </a:solidFill>
                <a:latin typeface="微软雅黑" panose="020B0503020204020204" pitchFamily="34" charset="-122"/>
                <a:ea typeface="微软雅黑" panose="020B0503020204020204" pitchFamily="34" charset="-122"/>
              </a:rPr>
              <a:t>Druid</a:t>
            </a:r>
            <a:endParaRPr kumimoji="0" lang="zh-CN" altLang="en-US" sz="1400" b="1" i="0" u="none" strike="noStrike" cap="none" normalizeH="0" baseline="0" smtClean="0">
              <a:ln>
                <a:noFill/>
              </a:ln>
              <a:solidFill>
                <a:schemeClr val="tx1"/>
              </a:solidFill>
              <a:effectLst/>
              <a:latin typeface="+mn-ea"/>
              <a:ea typeface="+mn-ea"/>
            </a:endParaRPr>
          </a:p>
        </p:txBody>
      </p:sp>
      <p:sp>
        <p:nvSpPr>
          <p:cNvPr id="69" name="圆角矩形 68"/>
          <p:cNvSpPr/>
          <p:nvPr/>
        </p:nvSpPr>
        <p:spPr bwMode="auto">
          <a:xfrm>
            <a:off x="2558824" y="4659697"/>
            <a:ext cx="1443052"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Hutool</a:t>
            </a:r>
            <a:endParaRPr kumimoji="0" lang="zh-CN" altLang="en-US" sz="1400" b="1" i="0" u="none" strike="noStrike" cap="none" normalizeH="0" baseline="0" smtClean="0">
              <a:ln>
                <a:noFill/>
              </a:ln>
              <a:solidFill>
                <a:schemeClr val="tx1"/>
              </a:solidFill>
              <a:effectLst/>
              <a:latin typeface="+mn-ea"/>
              <a:ea typeface="+mn-ea"/>
            </a:endParaRPr>
          </a:p>
        </p:txBody>
      </p:sp>
      <p:sp>
        <p:nvSpPr>
          <p:cNvPr id="73" name="文本框 72"/>
          <p:cNvSpPr txBox="1"/>
          <p:nvPr/>
        </p:nvSpPr>
        <p:spPr>
          <a:xfrm>
            <a:off x="4472000" y="2892087"/>
            <a:ext cx="1281375" cy="386392"/>
          </a:xfrm>
          <a:prstGeom prst="rect">
            <a:avLst/>
          </a:prstGeom>
          <a:noFill/>
        </p:spPr>
        <p:txBody>
          <a:bodyPr vert="horz" wrap="square" rtlCol="0">
            <a:spAutoFit/>
          </a:bodyPr>
          <a:lstStyle/>
          <a:p>
            <a:pPr algn="ctr"/>
            <a:r>
              <a:rPr lang="zh-CN" altLang="en-US" sz="1600" b="1" smtClean="0">
                <a:latin typeface="微软雅黑" panose="020B0503020204020204" pitchFamily="34" charset="-122"/>
                <a:ea typeface="微软雅黑" panose="020B0503020204020204" pitchFamily="34" charset="-122"/>
              </a:rPr>
              <a:t>缓存服务</a:t>
            </a:r>
          </a:p>
        </p:txBody>
      </p:sp>
      <p:sp>
        <p:nvSpPr>
          <p:cNvPr id="76" name="圆角矩形 75"/>
          <p:cNvSpPr/>
          <p:nvPr/>
        </p:nvSpPr>
        <p:spPr bwMode="auto">
          <a:xfrm>
            <a:off x="5831366" y="2913231"/>
            <a:ext cx="1443052"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Redis</a:t>
            </a:r>
            <a:endParaRPr kumimoji="0" lang="zh-CN" altLang="en-US" sz="1400" b="1" i="0" u="none" strike="noStrike" cap="none" normalizeH="0" baseline="0" smtClean="0">
              <a:ln>
                <a:noFill/>
              </a:ln>
              <a:solidFill>
                <a:schemeClr val="tx1"/>
              </a:solidFill>
              <a:effectLst/>
              <a:latin typeface="+mn-ea"/>
              <a:ea typeface="+mn-ea"/>
            </a:endParaRPr>
          </a:p>
        </p:txBody>
      </p:sp>
      <p:sp>
        <p:nvSpPr>
          <p:cNvPr id="77" name="矩形 76"/>
          <p:cNvSpPr/>
          <p:nvPr/>
        </p:nvSpPr>
        <p:spPr bwMode="auto">
          <a:xfrm>
            <a:off x="4388316" y="3515438"/>
            <a:ext cx="3100852" cy="87701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78" name="文本框 77"/>
          <p:cNvSpPr txBox="1"/>
          <p:nvPr/>
        </p:nvSpPr>
        <p:spPr>
          <a:xfrm>
            <a:off x="4472000" y="3739650"/>
            <a:ext cx="1281375" cy="386392"/>
          </a:xfrm>
          <a:prstGeom prst="rect">
            <a:avLst/>
          </a:prstGeom>
          <a:noFill/>
        </p:spPr>
        <p:txBody>
          <a:bodyPr vert="horz" wrap="square" rtlCol="0">
            <a:spAutoFit/>
          </a:bodyPr>
          <a:lstStyle/>
          <a:p>
            <a:pPr algn="ctr"/>
            <a:r>
              <a:rPr lang="zh-CN" altLang="en-US" sz="1600" b="1" smtClean="0">
                <a:latin typeface="微软雅黑" panose="020B0503020204020204" pitchFamily="34" charset="-122"/>
                <a:ea typeface="微软雅黑" panose="020B0503020204020204" pitchFamily="34" charset="-122"/>
              </a:rPr>
              <a:t>监控服务</a:t>
            </a:r>
          </a:p>
        </p:txBody>
      </p:sp>
      <p:sp>
        <p:nvSpPr>
          <p:cNvPr id="79" name="圆角矩形 78"/>
          <p:cNvSpPr/>
          <p:nvPr/>
        </p:nvSpPr>
        <p:spPr bwMode="auto">
          <a:xfrm>
            <a:off x="5831366" y="3575285"/>
            <a:ext cx="1443052"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Grafana</a:t>
            </a:r>
            <a:endParaRPr kumimoji="0" lang="zh-CN" altLang="en-US" sz="1400" b="1" i="0" u="none" strike="noStrike" cap="none" normalizeH="0" baseline="0" smtClean="0">
              <a:ln>
                <a:noFill/>
              </a:ln>
              <a:solidFill>
                <a:schemeClr val="tx1"/>
              </a:solidFill>
              <a:effectLst/>
              <a:latin typeface="+mn-ea"/>
              <a:ea typeface="+mn-ea"/>
            </a:endParaRPr>
          </a:p>
        </p:txBody>
      </p:sp>
      <p:sp>
        <p:nvSpPr>
          <p:cNvPr id="80" name="文本框 79"/>
          <p:cNvSpPr txBox="1"/>
          <p:nvPr/>
        </p:nvSpPr>
        <p:spPr>
          <a:xfrm>
            <a:off x="4883256" y="5640571"/>
            <a:ext cx="2698059" cy="369332"/>
          </a:xfrm>
          <a:prstGeom prst="rect">
            <a:avLst/>
          </a:prstGeom>
          <a:solidFill>
            <a:schemeClr val="accent2">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nchor="ctr">
            <a:spAutoFit/>
          </a:bodyPr>
          <a:lstStyle/>
          <a:p>
            <a:pPr algn="ctr"/>
            <a:r>
              <a:rPr lang="en-US" altLang="zh-CN" b="1" err="1">
                <a:solidFill>
                  <a:srgbClr val="0070C0"/>
                </a:solidFill>
                <a:latin typeface="微软雅黑" panose="020B0503020204020204" pitchFamily="34" charset="-122"/>
                <a:ea typeface="微软雅黑" panose="020B0503020204020204" pitchFamily="34" charset="-122"/>
              </a:rPr>
              <a:t>Elasticsearch</a:t>
            </a:r>
            <a:endParaRPr lang="zh-CN" altLang="en-US" b="1" smtClean="0">
              <a:solidFill>
                <a:srgbClr val="0070C0"/>
              </a:solidFill>
              <a:latin typeface="微软雅黑" panose="020B0503020204020204" pitchFamily="34" charset="-122"/>
              <a:ea typeface="微软雅黑" panose="020B0503020204020204" pitchFamily="34" charset="-122"/>
            </a:endParaRPr>
          </a:p>
        </p:txBody>
      </p:sp>
      <p:sp>
        <p:nvSpPr>
          <p:cNvPr id="81" name="圆角矩形 80"/>
          <p:cNvSpPr/>
          <p:nvPr/>
        </p:nvSpPr>
        <p:spPr bwMode="auto">
          <a:xfrm>
            <a:off x="5831366" y="3986198"/>
            <a:ext cx="1443052"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a:solidFill>
                  <a:schemeClr val="bg1"/>
                </a:solidFill>
                <a:latin typeface="微软雅黑" panose="020B0503020204020204" pitchFamily="34" charset="-122"/>
                <a:ea typeface="微软雅黑" panose="020B0503020204020204" pitchFamily="34" charset="-122"/>
              </a:rPr>
              <a:t>Prometheus</a:t>
            </a:r>
            <a:endParaRPr kumimoji="0" lang="zh-CN" altLang="en-US" sz="1400" b="1" i="0" u="none" strike="noStrike" cap="none" normalizeH="0" baseline="0" smtClean="0">
              <a:ln>
                <a:noFill/>
              </a:ln>
              <a:solidFill>
                <a:schemeClr val="tx1"/>
              </a:solidFill>
              <a:effectLst/>
              <a:latin typeface="+mn-ea"/>
              <a:ea typeface="+mn-ea"/>
            </a:endParaRPr>
          </a:p>
        </p:txBody>
      </p:sp>
      <p:sp>
        <p:nvSpPr>
          <p:cNvPr id="82" name="矩形 81"/>
          <p:cNvSpPr/>
          <p:nvPr/>
        </p:nvSpPr>
        <p:spPr bwMode="auto">
          <a:xfrm>
            <a:off x="4400920" y="4470985"/>
            <a:ext cx="3100852" cy="657462"/>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83" name="文本框 82"/>
          <p:cNvSpPr txBox="1"/>
          <p:nvPr/>
        </p:nvSpPr>
        <p:spPr>
          <a:xfrm>
            <a:off x="4472000" y="4631848"/>
            <a:ext cx="1281375" cy="386392"/>
          </a:xfrm>
          <a:prstGeom prst="rect">
            <a:avLst/>
          </a:prstGeom>
          <a:noFill/>
        </p:spPr>
        <p:txBody>
          <a:bodyPr vert="horz" wrap="square" rtlCol="0">
            <a:spAutoFit/>
          </a:bodyPr>
          <a:lstStyle/>
          <a:p>
            <a:pPr algn="ctr"/>
            <a:r>
              <a:rPr lang="zh-CN" altLang="en-US" sz="1600" b="1" smtClean="0">
                <a:latin typeface="微软雅黑" panose="020B0503020204020204" pitchFamily="34" charset="-122"/>
                <a:ea typeface="微软雅黑" panose="020B0503020204020204" pitchFamily="34" charset="-122"/>
              </a:rPr>
              <a:t>日志服务</a:t>
            </a:r>
          </a:p>
        </p:txBody>
      </p:sp>
      <p:sp>
        <p:nvSpPr>
          <p:cNvPr id="84" name="圆角矩形 83"/>
          <p:cNvSpPr/>
          <p:nvPr/>
        </p:nvSpPr>
        <p:spPr bwMode="auto">
          <a:xfrm>
            <a:off x="5843970" y="4630759"/>
            <a:ext cx="1443052"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bg1"/>
                </a:solidFill>
                <a:latin typeface="微软雅黑" panose="020B0503020204020204" pitchFamily="34" charset="-122"/>
                <a:ea typeface="微软雅黑" panose="020B0503020204020204" pitchFamily="34" charset="-122"/>
              </a:rPr>
              <a:t>Kafka</a:t>
            </a:r>
            <a:endParaRPr kumimoji="0" lang="zh-CN" altLang="en-US" sz="1400" b="1" i="0" u="none" strike="noStrike" cap="none" normalizeH="0" baseline="0" smtClean="0">
              <a:ln>
                <a:noFill/>
              </a:ln>
              <a:solidFill>
                <a:schemeClr val="tx1"/>
              </a:solidFill>
              <a:effectLst/>
              <a:latin typeface="+mn-ea"/>
              <a:ea typeface="+mn-ea"/>
            </a:endParaRPr>
          </a:p>
        </p:txBody>
      </p:sp>
      <p:sp>
        <p:nvSpPr>
          <p:cNvPr id="86" name="文本框 85"/>
          <p:cNvSpPr txBox="1"/>
          <p:nvPr/>
        </p:nvSpPr>
        <p:spPr>
          <a:xfrm>
            <a:off x="2874483" y="2233602"/>
            <a:ext cx="2850880" cy="369332"/>
          </a:xfrm>
          <a:prstGeom prst="rect">
            <a:avLst/>
          </a:prstGeom>
          <a:noFill/>
        </p:spPr>
        <p:txBody>
          <a:bodyPr vert="horz" wrap="square" rtlCol="0">
            <a:spAutoFit/>
          </a:bodyPr>
          <a:lstStyle/>
          <a:p>
            <a:pPr algn="ctr"/>
            <a:r>
              <a:rPr lang="zh-CN" altLang="en-US" b="1" spc="600" smtClean="0">
                <a:solidFill>
                  <a:schemeClr val="bg1"/>
                </a:solidFill>
                <a:latin typeface="微软雅黑" panose="020B0503020204020204" pitchFamily="34" charset="-122"/>
                <a:ea typeface="微软雅黑" panose="020B0503020204020204" pitchFamily="34" charset="-122"/>
              </a:rPr>
              <a:t>服务层</a:t>
            </a:r>
          </a:p>
        </p:txBody>
      </p:sp>
      <p:sp>
        <p:nvSpPr>
          <p:cNvPr id="89" name="矩形 88"/>
          <p:cNvSpPr/>
          <p:nvPr/>
        </p:nvSpPr>
        <p:spPr bwMode="auto">
          <a:xfrm>
            <a:off x="7862109" y="2146790"/>
            <a:ext cx="3994531" cy="4140522"/>
          </a:xfrm>
          <a:prstGeom prst="rect">
            <a:avLst/>
          </a:prstGeom>
          <a:solidFill>
            <a:srgbClr val="005BA4"/>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90" name="文本框 89"/>
          <p:cNvSpPr txBox="1"/>
          <p:nvPr/>
        </p:nvSpPr>
        <p:spPr>
          <a:xfrm>
            <a:off x="8695625" y="2226661"/>
            <a:ext cx="2266197" cy="369332"/>
          </a:xfrm>
          <a:prstGeom prst="rect">
            <a:avLst/>
          </a:prstGeom>
          <a:noFill/>
        </p:spPr>
        <p:txBody>
          <a:bodyPr vert="horz" wrap="square" rtlCol="0">
            <a:spAutoFit/>
          </a:bodyPr>
          <a:lstStyle/>
          <a:p>
            <a:pPr algn="ctr"/>
            <a:r>
              <a:rPr lang="zh-CN" altLang="en-US" b="1" spc="600" smtClean="0">
                <a:solidFill>
                  <a:schemeClr val="bg1"/>
                </a:solidFill>
                <a:latin typeface="微软雅黑" panose="020B0503020204020204" pitchFamily="34" charset="-122"/>
                <a:ea typeface="微软雅黑" panose="020B0503020204020204" pitchFamily="34" charset="-122"/>
              </a:rPr>
              <a:t>基础拓展组件</a:t>
            </a:r>
          </a:p>
        </p:txBody>
      </p:sp>
      <p:sp>
        <p:nvSpPr>
          <p:cNvPr id="91" name="圆角矩形 90"/>
          <p:cNvSpPr/>
          <p:nvPr/>
        </p:nvSpPr>
        <p:spPr bwMode="auto">
          <a:xfrm>
            <a:off x="8051865" y="2756784"/>
            <a:ext cx="1648264"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solidFill>
                  <a:schemeClr val="bg1"/>
                </a:solidFill>
                <a:latin typeface="+mn-ea"/>
              </a:rPr>
              <a:t>Eureke</a:t>
            </a:r>
            <a:endParaRPr kumimoji="0" lang="zh-CN" altLang="en-US" sz="1400" b="1" i="0" u="none" strike="noStrike" cap="none" normalizeH="0" baseline="0" smtClean="0">
              <a:ln>
                <a:noFill/>
              </a:ln>
              <a:solidFill>
                <a:schemeClr val="tx1"/>
              </a:solidFill>
              <a:effectLst/>
              <a:latin typeface="+mn-ea"/>
              <a:ea typeface="+mn-ea"/>
            </a:endParaRPr>
          </a:p>
        </p:txBody>
      </p:sp>
      <p:sp>
        <p:nvSpPr>
          <p:cNvPr id="92" name="圆角矩形 91"/>
          <p:cNvSpPr/>
          <p:nvPr/>
        </p:nvSpPr>
        <p:spPr bwMode="auto">
          <a:xfrm>
            <a:off x="8051865" y="3235033"/>
            <a:ext cx="1648264"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a:solidFill>
                  <a:schemeClr val="bg1"/>
                </a:solidFill>
                <a:latin typeface="+mn-ea"/>
              </a:rPr>
              <a:t>Activity</a:t>
            </a:r>
            <a:endParaRPr kumimoji="0" lang="zh-CN" altLang="en-US" sz="1400" b="1" i="0" u="none" strike="noStrike" cap="none" normalizeH="0" baseline="0" smtClean="0">
              <a:ln>
                <a:noFill/>
              </a:ln>
              <a:solidFill>
                <a:schemeClr val="tx1"/>
              </a:solidFill>
              <a:effectLst/>
              <a:latin typeface="+mn-ea"/>
              <a:ea typeface="+mn-ea"/>
            </a:endParaRPr>
          </a:p>
        </p:txBody>
      </p:sp>
      <p:sp>
        <p:nvSpPr>
          <p:cNvPr id="93" name="圆角矩形 92"/>
          <p:cNvSpPr/>
          <p:nvPr/>
        </p:nvSpPr>
        <p:spPr bwMode="auto">
          <a:xfrm>
            <a:off x="8051864" y="3710333"/>
            <a:ext cx="1648264"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solidFill>
                  <a:schemeClr val="bg1"/>
                </a:solidFill>
                <a:latin typeface="微软雅黑" panose="020B0503020204020204" pitchFamily="34" charset="-122"/>
                <a:ea typeface="微软雅黑" panose="020B0503020204020204" pitchFamily="34" charset="-122"/>
              </a:rPr>
              <a:t>Zipkin</a:t>
            </a:r>
            <a:endParaRPr lang="zh-CN" altLang="en-US" sz="1400" b="1">
              <a:latin typeface="+mn-ea"/>
            </a:endParaRPr>
          </a:p>
        </p:txBody>
      </p:sp>
      <p:sp>
        <p:nvSpPr>
          <p:cNvPr id="94" name="圆角矩形 93"/>
          <p:cNvSpPr/>
          <p:nvPr/>
        </p:nvSpPr>
        <p:spPr bwMode="auto">
          <a:xfrm>
            <a:off x="8051862" y="4200207"/>
            <a:ext cx="1648264"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bg1"/>
                </a:solidFill>
                <a:latin typeface="微软雅黑" panose="020B0503020204020204" pitchFamily="34" charset="-122"/>
                <a:ea typeface="微软雅黑" panose="020B0503020204020204" pitchFamily="34" charset="-122"/>
              </a:rPr>
              <a:t>Apollo</a:t>
            </a:r>
            <a:endParaRPr lang="zh-CN" altLang="en-US" sz="1400" b="1">
              <a:latin typeface="+mn-ea"/>
            </a:endParaRPr>
          </a:p>
        </p:txBody>
      </p:sp>
      <p:sp>
        <p:nvSpPr>
          <p:cNvPr id="95" name="圆角矩形 94"/>
          <p:cNvSpPr/>
          <p:nvPr/>
        </p:nvSpPr>
        <p:spPr bwMode="auto">
          <a:xfrm>
            <a:off x="8051862" y="4667935"/>
            <a:ext cx="1648264"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bg1"/>
                </a:solidFill>
                <a:latin typeface="微软雅黑" panose="020B0503020204020204" pitchFamily="34" charset="-122"/>
                <a:ea typeface="微软雅黑" panose="020B0503020204020204" pitchFamily="34" charset="-122"/>
              </a:rPr>
              <a:t>Zookeeper</a:t>
            </a:r>
            <a:endParaRPr lang="zh-CN" altLang="en-US" sz="1400" b="1">
              <a:latin typeface="+mn-ea"/>
            </a:endParaRPr>
          </a:p>
        </p:txBody>
      </p:sp>
      <p:sp>
        <p:nvSpPr>
          <p:cNvPr id="96" name="圆角矩形 95"/>
          <p:cNvSpPr/>
          <p:nvPr/>
        </p:nvSpPr>
        <p:spPr bwMode="auto">
          <a:xfrm>
            <a:off x="8051861" y="5137259"/>
            <a:ext cx="1648264" cy="365247"/>
          </a:xfrm>
          <a:prstGeom prst="roundRect">
            <a:avLst/>
          </a:prstGeom>
          <a:solidFill>
            <a:schemeClr val="bg1">
              <a:lumMod val="95000"/>
            </a:schemeClr>
          </a:solidFill>
          <a:ln w="9525" cap="flat" cmpd="sng" algn="ctr">
            <a:solidFill>
              <a:schemeClr val="accent1"/>
            </a:solidFill>
            <a:prstDash val="sysDash"/>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a:solidFill>
                  <a:schemeClr val="tx2">
                    <a:lumMod val="40000"/>
                    <a:lumOff val="60000"/>
                  </a:schemeClr>
                </a:solidFill>
                <a:latin typeface="微软雅黑" panose="020B0503020204020204" pitchFamily="34" charset="-122"/>
                <a:ea typeface="微软雅黑" panose="020B0503020204020204" pitchFamily="34" charset="-122"/>
              </a:rPr>
              <a:t>Strom</a:t>
            </a:r>
            <a:endParaRPr lang="zh-CN" altLang="en-US" sz="1400" b="1">
              <a:solidFill>
                <a:schemeClr val="tx2">
                  <a:lumMod val="40000"/>
                  <a:lumOff val="60000"/>
                </a:schemeClr>
              </a:solidFill>
              <a:latin typeface="微软雅黑" panose="020B0503020204020204" pitchFamily="34" charset="-122"/>
              <a:ea typeface="微软雅黑" panose="020B0503020204020204" pitchFamily="34" charset="-122"/>
            </a:endParaRPr>
          </a:p>
        </p:txBody>
      </p:sp>
      <p:sp>
        <p:nvSpPr>
          <p:cNvPr id="97" name="圆角矩形 96"/>
          <p:cNvSpPr/>
          <p:nvPr/>
        </p:nvSpPr>
        <p:spPr bwMode="auto">
          <a:xfrm>
            <a:off x="8051861" y="5584350"/>
            <a:ext cx="1648264" cy="365247"/>
          </a:xfrm>
          <a:prstGeom prst="roundRect">
            <a:avLst/>
          </a:prstGeom>
          <a:solidFill>
            <a:schemeClr val="bg1">
              <a:lumMod val="95000"/>
            </a:schemeClr>
          </a:solidFill>
          <a:ln w="9525" cap="flat" cmpd="sng" algn="ctr">
            <a:solidFill>
              <a:schemeClr val="accent1"/>
            </a:solidFill>
            <a:prstDash val="sysDash"/>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solidFill>
                  <a:schemeClr val="tx2">
                    <a:lumMod val="40000"/>
                    <a:lumOff val="60000"/>
                  </a:schemeClr>
                </a:solidFill>
                <a:latin typeface="微软雅黑" panose="020B0503020204020204" pitchFamily="34" charset="-122"/>
                <a:ea typeface="微软雅黑" panose="020B0503020204020204" pitchFamily="34" charset="-122"/>
              </a:rPr>
              <a:t>Kubernetes</a:t>
            </a:r>
            <a:endParaRPr lang="zh-CN" altLang="en-US" sz="1400" b="1">
              <a:solidFill>
                <a:schemeClr val="tx2">
                  <a:lumMod val="40000"/>
                  <a:lumOff val="60000"/>
                </a:schemeClr>
              </a:solidFill>
              <a:latin typeface="微软雅黑" panose="020B0503020204020204" pitchFamily="34" charset="-122"/>
              <a:ea typeface="微软雅黑" panose="020B0503020204020204" pitchFamily="34" charset="-122"/>
            </a:endParaRPr>
          </a:p>
        </p:txBody>
      </p:sp>
      <p:sp>
        <p:nvSpPr>
          <p:cNvPr id="98" name="圆角矩形 97"/>
          <p:cNvSpPr/>
          <p:nvPr/>
        </p:nvSpPr>
        <p:spPr bwMode="auto">
          <a:xfrm>
            <a:off x="9868375" y="2756784"/>
            <a:ext cx="1648264"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mn-ea"/>
              </a:rPr>
              <a:t>Nginx</a:t>
            </a:r>
            <a:endParaRPr kumimoji="0" lang="zh-CN" altLang="en-US" sz="1400" b="1" i="0" u="none" strike="noStrike" cap="none" normalizeH="0" baseline="0" smtClean="0">
              <a:ln>
                <a:noFill/>
              </a:ln>
              <a:solidFill>
                <a:schemeClr val="tx1"/>
              </a:solidFill>
              <a:effectLst/>
              <a:latin typeface="+mn-ea"/>
              <a:ea typeface="+mn-ea"/>
            </a:endParaRPr>
          </a:p>
        </p:txBody>
      </p:sp>
      <p:sp>
        <p:nvSpPr>
          <p:cNvPr id="99" name="圆角矩形 98"/>
          <p:cNvSpPr/>
          <p:nvPr/>
        </p:nvSpPr>
        <p:spPr bwMode="auto">
          <a:xfrm>
            <a:off x="9868375" y="3281517"/>
            <a:ext cx="1648264"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mn-ea"/>
              </a:rPr>
              <a:t>RabbitMQ</a:t>
            </a:r>
            <a:endParaRPr kumimoji="0" lang="zh-CN" altLang="en-US" sz="1400" b="1" i="0" u="none" strike="noStrike" cap="none" normalizeH="0" baseline="0" smtClean="0">
              <a:ln>
                <a:noFill/>
              </a:ln>
              <a:solidFill>
                <a:schemeClr val="tx1"/>
              </a:solidFill>
              <a:effectLst/>
              <a:latin typeface="+mn-ea"/>
              <a:ea typeface="+mn-ea"/>
            </a:endParaRPr>
          </a:p>
        </p:txBody>
      </p:sp>
      <p:sp>
        <p:nvSpPr>
          <p:cNvPr id="100" name="圆角矩形 99"/>
          <p:cNvSpPr/>
          <p:nvPr/>
        </p:nvSpPr>
        <p:spPr bwMode="auto">
          <a:xfrm>
            <a:off x="9868375" y="3723956"/>
            <a:ext cx="1648264" cy="365247"/>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solidFill>
                  <a:schemeClr val="bg1"/>
                </a:solidFill>
                <a:latin typeface="+mn-ea"/>
              </a:rPr>
              <a:t>FastDFS</a:t>
            </a:r>
            <a:endParaRPr kumimoji="0" lang="zh-CN" altLang="en-US" sz="1400" b="1" i="0" u="none" strike="noStrike" cap="none" normalizeH="0" baseline="0" smtClean="0">
              <a:ln>
                <a:noFill/>
              </a:ln>
              <a:solidFill>
                <a:schemeClr val="tx1"/>
              </a:solidFill>
              <a:effectLst/>
              <a:latin typeface="+mn-ea"/>
              <a:ea typeface="+mn-ea"/>
            </a:endParaRPr>
          </a:p>
        </p:txBody>
      </p:sp>
      <p:sp>
        <p:nvSpPr>
          <p:cNvPr id="53" name="圆角矩形 52"/>
          <p:cNvSpPr/>
          <p:nvPr/>
        </p:nvSpPr>
        <p:spPr bwMode="auto">
          <a:xfrm>
            <a:off x="10427045" y="1284154"/>
            <a:ext cx="1069555" cy="548827"/>
          </a:xfrm>
          <a:prstGeom prst="roundRect">
            <a:avLst/>
          </a:prstGeom>
          <a:solidFill>
            <a:schemeClr val="bg1">
              <a:lumMod val="95000"/>
            </a:schemeClr>
          </a:solidFill>
          <a:ln w="9525" cap="flat" cmpd="sng" algn="ctr">
            <a:solidFill>
              <a:schemeClr val="accent1"/>
            </a:solidFill>
            <a:prstDash val="sysDash"/>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tx2">
                    <a:lumMod val="40000"/>
                    <a:lumOff val="60000"/>
                  </a:schemeClr>
                </a:solidFill>
                <a:latin typeface="微软雅黑" panose="020B0503020204020204" pitchFamily="34" charset="-122"/>
                <a:ea typeface="微软雅黑" panose="020B0503020204020204" pitchFamily="34" charset="-122"/>
              </a:rPr>
              <a:t>Vue</a:t>
            </a:r>
            <a:endParaRPr lang="zh-CN" altLang="en-US" sz="1400" b="1">
              <a:solidFill>
                <a:schemeClr val="tx2">
                  <a:lumMod val="40000"/>
                  <a:lumOff val="6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bwMode="auto">
          <a:xfrm>
            <a:off x="9868375" y="4191946"/>
            <a:ext cx="1648264" cy="365247"/>
          </a:xfrm>
          <a:prstGeom prst="roundRect">
            <a:avLst/>
          </a:prstGeom>
          <a:solidFill>
            <a:schemeClr val="bg1">
              <a:lumMod val="95000"/>
            </a:schemeClr>
          </a:solidFill>
          <a:ln w="9525" cap="flat" cmpd="sng" algn="ctr">
            <a:solidFill>
              <a:schemeClr val="accent1"/>
            </a:solidFill>
            <a:prstDash val="sysDash"/>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solidFill>
                  <a:schemeClr val="tx2">
                    <a:lumMod val="40000"/>
                    <a:lumOff val="60000"/>
                  </a:schemeClr>
                </a:solidFill>
                <a:latin typeface="微软雅黑" panose="020B0503020204020204" pitchFamily="34" charset="-122"/>
                <a:ea typeface="微软雅黑" panose="020B0503020204020204" pitchFamily="34" charset="-122"/>
              </a:rPr>
              <a:t>NodeJs</a:t>
            </a:r>
            <a:endParaRPr lang="zh-CN" altLang="en-US" sz="1400" b="1">
              <a:solidFill>
                <a:schemeClr val="tx2">
                  <a:lumMod val="40000"/>
                  <a:lumOff val="60000"/>
                </a:schemeClr>
              </a:solidFill>
              <a:latin typeface="微软雅黑" panose="020B0503020204020204" pitchFamily="34" charset="-122"/>
              <a:ea typeface="微软雅黑" panose="020B0503020204020204" pitchFamily="34" charset="-122"/>
            </a:endParaRPr>
          </a:p>
        </p:txBody>
      </p:sp>
      <p:sp>
        <p:nvSpPr>
          <p:cNvPr id="56" name="圆角矩形 55"/>
          <p:cNvSpPr/>
          <p:nvPr/>
        </p:nvSpPr>
        <p:spPr bwMode="auto">
          <a:xfrm>
            <a:off x="9869613" y="4668415"/>
            <a:ext cx="1648264" cy="365247"/>
          </a:xfrm>
          <a:prstGeom prst="roundRect">
            <a:avLst/>
          </a:prstGeom>
          <a:solidFill>
            <a:schemeClr val="bg1">
              <a:lumMod val="95000"/>
            </a:schemeClr>
          </a:solidFill>
          <a:ln w="9525" cap="flat" cmpd="sng" algn="ctr">
            <a:solidFill>
              <a:schemeClr val="accent1"/>
            </a:solidFill>
            <a:prstDash val="sysDash"/>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tx2">
                    <a:lumMod val="40000"/>
                    <a:lumOff val="60000"/>
                  </a:schemeClr>
                </a:solidFill>
                <a:latin typeface="微软雅黑" panose="020B0503020204020204" pitchFamily="34" charset="-122"/>
                <a:ea typeface="微软雅黑" panose="020B0503020204020204" pitchFamily="34" charset="-122"/>
              </a:rPr>
              <a:t>Jenkins</a:t>
            </a:r>
            <a:endParaRPr lang="zh-CN" altLang="en-US" sz="1400" b="1">
              <a:solidFill>
                <a:schemeClr val="tx2">
                  <a:lumMod val="40000"/>
                  <a:lumOff val="60000"/>
                </a:schemeClr>
              </a:solidFill>
              <a:latin typeface="微软雅黑" panose="020B0503020204020204" pitchFamily="34" charset="-122"/>
              <a:ea typeface="微软雅黑" panose="020B0503020204020204" pitchFamily="34" charset="-122"/>
            </a:endParaRPr>
          </a:p>
        </p:txBody>
      </p:sp>
      <p:sp>
        <p:nvSpPr>
          <p:cNvPr id="57" name="圆角矩形 56"/>
          <p:cNvSpPr/>
          <p:nvPr/>
        </p:nvSpPr>
        <p:spPr bwMode="auto">
          <a:xfrm>
            <a:off x="9868375" y="5136405"/>
            <a:ext cx="1648264" cy="365247"/>
          </a:xfrm>
          <a:prstGeom prst="roundRect">
            <a:avLst/>
          </a:prstGeom>
          <a:solidFill>
            <a:schemeClr val="bg1">
              <a:lumMod val="95000"/>
            </a:schemeClr>
          </a:solidFill>
          <a:ln w="9525" cap="flat" cmpd="sng" algn="ctr">
            <a:solidFill>
              <a:schemeClr val="accent1"/>
            </a:solidFill>
            <a:prstDash val="sysDash"/>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tx2">
                    <a:lumMod val="40000"/>
                    <a:lumOff val="60000"/>
                  </a:schemeClr>
                </a:solidFill>
                <a:latin typeface="微软雅黑" panose="020B0503020204020204" pitchFamily="34" charset="-122"/>
                <a:ea typeface="微软雅黑" panose="020B0503020204020204" pitchFamily="34" charset="-122"/>
              </a:rPr>
              <a:t>Docker</a:t>
            </a:r>
            <a:endParaRPr lang="zh-CN" altLang="en-US" sz="1400" b="1">
              <a:solidFill>
                <a:schemeClr val="tx2">
                  <a:lumMod val="40000"/>
                  <a:lumOff val="60000"/>
                </a:schemeClr>
              </a:solidFill>
              <a:latin typeface="微软雅黑" panose="020B0503020204020204" pitchFamily="34" charset="-122"/>
              <a:ea typeface="微软雅黑" panose="020B0503020204020204" pitchFamily="34" charset="-122"/>
            </a:endParaRPr>
          </a:p>
        </p:txBody>
      </p:sp>
      <p:sp>
        <p:nvSpPr>
          <p:cNvPr id="58" name="圆角矩形 57"/>
          <p:cNvSpPr/>
          <p:nvPr/>
        </p:nvSpPr>
        <p:spPr bwMode="auto">
          <a:xfrm>
            <a:off x="9875695" y="5584349"/>
            <a:ext cx="1648264" cy="365247"/>
          </a:xfrm>
          <a:prstGeom prst="roundRect">
            <a:avLst/>
          </a:prstGeom>
          <a:solidFill>
            <a:schemeClr val="bg1">
              <a:lumMod val="95000"/>
            </a:schemeClr>
          </a:solidFill>
          <a:ln w="9525" cap="flat" cmpd="sng" algn="ctr">
            <a:solidFill>
              <a:schemeClr val="accent1"/>
            </a:solidFill>
            <a:prstDash val="sysDash"/>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tx2">
                    <a:lumMod val="40000"/>
                    <a:lumOff val="60000"/>
                  </a:schemeClr>
                </a:solidFill>
                <a:latin typeface="微软雅黑" panose="020B0503020204020204" pitchFamily="34" charset="-122"/>
                <a:ea typeface="微软雅黑" panose="020B0503020204020204" pitchFamily="34" charset="-122"/>
              </a:rPr>
              <a:t>Swarm</a:t>
            </a:r>
            <a:endParaRPr lang="zh-CN" altLang="en-US" sz="1400" b="1">
              <a:solidFill>
                <a:schemeClr val="tx2">
                  <a:lumMod val="40000"/>
                  <a:lumOff val="6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5243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13</a:t>
            </a:fld>
            <a:endParaRPr lang="zh-CN" altLang="en-US"/>
          </a:p>
        </p:txBody>
      </p:sp>
      <p:sp>
        <p:nvSpPr>
          <p:cNvPr id="3" name="标题 2"/>
          <p:cNvSpPr>
            <a:spLocks noGrp="1"/>
          </p:cNvSpPr>
          <p:nvPr>
            <p:ph type="title"/>
          </p:nvPr>
        </p:nvSpPr>
        <p:spPr/>
        <p:txBody>
          <a:bodyPr/>
          <a:lstStyle/>
          <a:p>
            <a:r>
              <a:rPr lang="zh-CN" altLang="en-US" smtClean="0"/>
              <a:t>技术路线</a:t>
            </a:r>
            <a:endParaRPr lang="zh-CN" altLang="en-US"/>
          </a:p>
        </p:txBody>
      </p:sp>
      <p:grpSp>
        <p:nvGrpSpPr>
          <p:cNvPr id="166" name="组合 165"/>
          <p:cNvGrpSpPr/>
          <p:nvPr/>
        </p:nvGrpSpPr>
        <p:grpSpPr>
          <a:xfrm>
            <a:off x="695400" y="1196752"/>
            <a:ext cx="10849471" cy="4731656"/>
            <a:chOff x="479376" y="1577664"/>
            <a:chExt cx="10849471" cy="4731656"/>
          </a:xfrm>
        </p:grpSpPr>
        <p:sp>
          <p:nvSpPr>
            <p:cNvPr id="47" name="ïṧļï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25E9857-5AEF-4290-B7CE-C92746975DC2}"/>
                </a:ext>
              </a:extLst>
            </p:cNvPr>
            <p:cNvSpPr/>
            <p:nvPr/>
          </p:nvSpPr>
          <p:spPr>
            <a:xfrm>
              <a:off x="479376" y="1577664"/>
              <a:ext cx="10849471" cy="4731656"/>
            </a:xfrm>
            <a:prstGeom prst="rightArrow">
              <a:avLst>
                <a:gd name="adj1" fmla="val 72347"/>
                <a:gd name="adj2" fmla="val 46463"/>
              </a:avLst>
            </a:prstGeom>
            <a:gradFill flip="none" rotWithShape="1">
              <a:gsLst>
                <a:gs pos="0">
                  <a:srgbClr val="FFFFFF">
                    <a:lumMod val="0"/>
                    <a:lumOff val="100000"/>
                  </a:srgbClr>
                </a:gs>
                <a:gs pos="100000">
                  <a:srgbClr val="FFFFFF">
                    <a:lumMod val="91000"/>
                  </a:srgbClr>
                </a:gs>
              </a:gsLst>
              <a:lin ang="0" scaled="1"/>
              <a:tileRect/>
            </a:gra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Arial"/>
                <a:ea typeface="Microsoft YaHei"/>
                <a:cs typeface="+mn-cs"/>
              </a:endParaRPr>
            </a:p>
          </p:txBody>
        </p:sp>
        <p:sp>
          <p:nvSpPr>
            <p:cNvPr id="48" name="iśl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E1751C3-AE28-4026-8727-B8CE811BD0EE}"/>
                </a:ext>
              </a:extLst>
            </p:cNvPr>
            <p:cNvSpPr/>
            <p:nvPr/>
          </p:nvSpPr>
          <p:spPr>
            <a:xfrm flipH="1">
              <a:off x="3174096" y="2311049"/>
              <a:ext cx="1627200" cy="590292"/>
            </a:xfrm>
            <a:prstGeom prst="parallelogram">
              <a:avLst>
                <a:gd name="adj" fmla="val 69357"/>
              </a:avLst>
            </a:prstGeom>
            <a:solidFill>
              <a:srgbClr val="1689A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Arial"/>
                <a:ea typeface="Microsoft YaHei"/>
                <a:cs typeface="+mn-cs"/>
              </a:endParaRPr>
            </a:p>
          </p:txBody>
        </p:sp>
        <p:sp>
          <p:nvSpPr>
            <p:cNvPr id="49" name="işlí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41DAE4F-1170-48F6-9062-6503AEC8F4C4}"/>
                </a:ext>
              </a:extLst>
            </p:cNvPr>
            <p:cNvSpPr/>
            <p:nvPr/>
          </p:nvSpPr>
          <p:spPr>
            <a:xfrm flipH="1">
              <a:off x="5179177" y="2311049"/>
              <a:ext cx="1589987" cy="590292"/>
            </a:xfrm>
            <a:prstGeom prst="parallelogram">
              <a:avLst>
                <a:gd name="adj" fmla="val 66188"/>
              </a:avLst>
            </a:prstGeom>
            <a:solidFill>
              <a:srgbClr val="3FA692"/>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Arial"/>
                <a:ea typeface="Microsoft YaHei"/>
                <a:cs typeface="+mn-cs"/>
              </a:endParaRPr>
            </a:p>
          </p:txBody>
        </p:sp>
        <p:sp>
          <p:nvSpPr>
            <p:cNvPr id="50" name="íšḷï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AE40A82-186D-40D3-AB5A-2CA16C5D5E7E}"/>
                </a:ext>
              </a:extLst>
            </p:cNvPr>
            <p:cNvSpPr/>
            <p:nvPr/>
          </p:nvSpPr>
          <p:spPr>
            <a:xfrm flipH="1">
              <a:off x="7201354" y="2311049"/>
              <a:ext cx="1627200" cy="590292"/>
            </a:xfrm>
            <a:prstGeom prst="parallelogram">
              <a:avLst>
                <a:gd name="adj" fmla="val 69357"/>
              </a:avLst>
            </a:prstGeom>
            <a:solidFill>
              <a:srgbClr val="5167A4"/>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Arial"/>
                <a:ea typeface="Microsoft YaHei"/>
                <a:cs typeface="+mn-cs"/>
              </a:endParaRPr>
            </a:p>
          </p:txBody>
        </p:sp>
        <p:sp>
          <p:nvSpPr>
            <p:cNvPr id="51" name="ïṩḷí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5D1BE8E-0D94-4F20-B110-21E03371B744}"/>
                </a:ext>
              </a:extLst>
            </p:cNvPr>
            <p:cNvSpPr/>
            <p:nvPr/>
          </p:nvSpPr>
          <p:spPr>
            <a:xfrm flipH="1" flipV="1">
              <a:off x="3174096" y="4943181"/>
              <a:ext cx="1627200" cy="590292"/>
            </a:xfrm>
            <a:prstGeom prst="parallelogram">
              <a:avLst>
                <a:gd name="adj" fmla="val 69357"/>
              </a:avLst>
            </a:prstGeom>
            <a:solidFill>
              <a:srgbClr val="1689A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Arial"/>
                <a:ea typeface="Microsoft YaHei"/>
                <a:cs typeface="+mn-cs"/>
              </a:endParaRPr>
            </a:p>
          </p:txBody>
        </p:sp>
        <p:sp>
          <p:nvSpPr>
            <p:cNvPr id="52" name="ïṥļí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19D9B91-8F49-47B2-BED8-B0F75C719DE7}"/>
                </a:ext>
              </a:extLst>
            </p:cNvPr>
            <p:cNvSpPr/>
            <p:nvPr/>
          </p:nvSpPr>
          <p:spPr>
            <a:xfrm flipH="1" flipV="1">
              <a:off x="5179176" y="4943181"/>
              <a:ext cx="1627200" cy="590292"/>
            </a:xfrm>
            <a:prstGeom prst="parallelogram">
              <a:avLst>
                <a:gd name="adj" fmla="val 66188"/>
              </a:avLst>
            </a:prstGeom>
            <a:solidFill>
              <a:srgbClr val="3FA692"/>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Arial"/>
                <a:ea typeface="Microsoft YaHei"/>
                <a:cs typeface="+mn-cs"/>
              </a:endParaRPr>
            </a:p>
          </p:txBody>
        </p:sp>
        <p:sp>
          <p:nvSpPr>
            <p:cNvPr id="53" name="i$ḷî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8BC8548-5145-483E-8D11-8AB44CFC247B}"/>
                </a:ext>
              </a:extLst>
            </p:cNvPr>
            <p:cNvSpPr/>
            <p:nvPr/>
          </p:nvSpPr>
          <p:spPr>
            <a:xfrm flipH="1" flipV="1">
              <a:off x="7201354" y="4943181"/>
              <a:ext cx="1627200" cy="590292"/>
            </a:xfrm>
            <a:prstGeom prst="parallelogram">
              <a:avLst>
                <a:gd name="adj" fmla="val 69357"/>
              </a:avLst>
            </a:prstGeom>
            <a:solidFill>
              <a:srgbClr val="5167A4"/>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Arial"/>
                <a:ea typeface="Microsoft YaHei"/>
                <a:cs typeface="+mn-cs"/>
              </a:endParaRPr>
            </a:p>
          </p:txBody>
        </p:sp>
        <p:sp>
          <p:nvSpPr>
            <p:cNvPr id="72" name="îṧļi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39CCFCA-E1EA-476E-BABE-7546BF501182}"/>
                </a:ext>
              </a:extLst>
            </p:cNvPr>
            <p:cNvSpPr/>
            <p:nvPr/>
          </p:nvSpPr>
          <p:spPr>
            <a:xfrm rot="5400000">
              <a:off x="9738625" y="3541424"/>
              <a:ext cx="1758009" cy="804131"/>
            </a:xfrm>
            <a:prstGeom prst="triangle">
              <a:avLst/>
            </a:prstGeom>
            <a:solidFill>
              <a:srgbClr val="000000">
                <a:lumMod val="60000"/>
                <a:lumOff val="40000"/>
                <a:alpha val="31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Arial"/>
                <a:ea typeface="Microsoft YaHei"/>
                <a:cs typeface="+mn-cs"/>
              </a:endParaRPr>
            </a:p>
          </p:txBody>
        </p:sp>
        <p:sp>
          <p:nvSpPr>
            <p:cNvPr id="73" name="ïŝľí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905305C-2331-47CE-9FB2-9FBDCBD715A4}"/>
                </a:ext>
              </a:extLst>
            </p:cNvPr>
            <p:cNvSpPr/>
            <p:nvPr/>
          </p:nvSpPr>
          <p:spPr>
            <a:xfrm rot="5400000">
              <a:off x="8872614" y="3649429"/>
              <a:ext cx="1285778" cy="588128"/>
            </a:xfrm>
            <a:prstGeom prst="triangle">
              <a:avLst/>
            </a:prstGeom>
            <a:solidFill>
              <a:srgbClr val="000000">
                <a:lumMod val="60000"/>
                <a:lumOff val="40000"/>
                <a:alpha val="31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Arial"/>
                <a:ea typeface="Microsoft YaHei"/>
                <a:cs typeface="+mn-cs"/>
              </a:endParaRPr>
            </a:p>
          </p:txBody>
        </p:sp>
        <p:sp>
          <p:nvSpPr>
            <p:cNvPr id="74" name="îSľ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65AE685-FA2C-4D11-92AE-D8842EAC5263}"/>
                </a:ext>
              </a:extLst>
            </p:cNvPr>
            <p:cNvSpPr/>
            <p:nvPr/>
          </p:nvSpPr>
          <p:spPr bwMode="auto">
            <a:xfrm>
              <a:off x="8530452" y="2280026"/>
              <a:ext cx="1381972" cy="3256523"/>
            </a:xfrm>
            <a:custGeom>
              <a:avLst/>
              <a:gdLst>
                <a:gd name="T0" fmla="*/ 538 w 1077"/>
                <a:gd name="T1" fmla="*/ 621 h 2480"/>
                <a:gd name="T2" fmla="*/ 0 w 1077"/>
                <a:gd name="T3" fmla="*/ 0 h 2480"/>
                <a:gd name="T4" fmla="*/ 0 w 1077"/>
                <a:gd name="T5" fmla="*/ 45 h 2480"/>
                <a:gd name="T6" fmla="*/ 281 w 1077"/>
                <a:gd name="T7" fmla="*/ 455 h 2480"/>
                <a:gd name="T8" fmla="*/ 818 w 1077"/>
                <a:gd name="T9" fmla="*/ 1241 h 2480"/>
                <a:gd name="T10" fmla="*/ 281 w 1077"/>
                <a:gd name="T11" fmla="*/ 2025 h 2480"/>
                <a:gd name="T12" fmla="*/ 0 w 1077"/>
                <a:gd name="T13" fmla="*/ 2435 h 2480"/>
                <a:gd name="T14" fmla="*/ 0 w 1077"/>
                <a:gd name="T15" fmla="*/ 2480 h 2480"/>
                <a:gd name="T16" fmla="*/ 538 w 1077"/>
                <a:gd name="T17" fmla="*/ 1862 h 2480"/>
                <a:gd name="T18" fmla="*/ 1077 w 1077"/>
                <a:gd name="T19" fmla="*/ 1241 h 2480"/>
                <a:gd name="T20" fmla="*/ 538 w 1077"/>
                <a:gd name="T21" fmla="*/ 621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7" h="2480">
                  <a:moveTo>
                    <a:pt x="538" y="621"/>
                  </a:moveTo>
                  <a:lnTo>
                    <a:pt x="0" y="0"/>
                  </a:lnTo>
                  <a:lnTo>
                    <a:pt x="0" y="45"/>
                  </a:lnTo>
                  <a:lnTo>
                    <a:pt x="281" y="455"/>
                  </a:lnTo>
                  <a:lnTo>
                    <a:pt x="818" y="1241"/>
                  </a:lnTo>
                  <a:lnTo>
                    <a:pt x="281" y="2025"/>
                  </a:lnTo>
                  <a:lnTo>
                    <a:pt x="0" y="2435"/>
                  </a:lnTo>
                  <a:lnTo>
                    <a:pt x="0" y="2480"/>
                  </a:lnTo>
                  <a:lnTo>
                    <a:pt x="538" y="1862"/>
                  </a:lnTo>
                  <a:lnTo>
                    <a:pt x="1077" y="1241"/>
                  </a:lnTo>
                  <a:lnTo>
                    <a:pt x="538" y="621"/>
                  </a:lnTo>
                  <a:close/>
                </a:path>
              </a:pathLst>
            </a:custGeom>
            <a:solidFill>
              <a:srgbClr val="000000">
                <a:lumMod val="60000"/>
                <a:lumOff val="40000"/>
                <a:alpha val="31000"/>
              </a:srgbClr>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endParaRPr>
            </a:p>
          </p:txBody>
        </p:sp>
        <p:sp>
          <p:nvSpPr>
            <p:cNvPr id="75" name="ïšļï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AE6A170-D1D8-42FB-B60C-D1004039C4FA}"/>
                </a:ext>
              </a:extLst>
            </p:cNvPr>
            <p:cNvSpPr/>
            <p:nvPr/>
          </p:nvSpPr>
          <p:spPr>
            <a:xfrm rot="5400000">
              <a:off x="6856390" y="3649429"/>
              <a:ext cx="1285778" cy="588128"/>
            </a:xfrm>
            <a:prstGeom prst="triangle">
              <a:avLst/>
            </a:prstGeom>
            <a:solidFill>
              <a:srgbClr val="000000">
                <a:lumMod val="60000"/>
                <a:lumOff val="40000"/>
                <a:alpha val="31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Arial"/>
                <a:ea typeface="Microsoft YaHei"/>
                <a:cs typeface="+mn-cs"/>
              </a:endParaRPr>
            </a:p>
          </p:txBody>
        </p:sp>
        <p:sp>
          <p:nvSpPr>
            <p:cNvPr id="76" name="ïṧḻî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3BE821F-A9EE-450D-AD51-76E0FC5A39B2}"/>
                </a:ext>
              </a:extLst>
            </p:cNvPr>
            <p:cNvSpPr/>
            <p:nvPr/>
          </p:nvSpPr>
          <p:spPr bwMode="auto">
            <a:xfrm>
              <a:off x="6514228" y="2280024"/>
              <a:ext cx="1381972" cy="3256523"/>
            </a:xfrm>
            <a:custGeom>
              <a:avLst/>
              <a:gdLst>
                <a:gd name="T0" fmla="*/ 538 w 1077"/>
                <a:gd name="T1" fmla="*/ 621 h 2480"/>
                <a:gd name="T2" fmla="*/ 0 w 1077"/>
                <a:gd name="T3" fmla="*/ 0 h 2480"/>
                <a:gd name="T4" fmla="*/ 0 w 1077"/>
                <a:gd name="T5" fmla="*/ 45 h 2480"/>
                <a:gd name="T6" fmla="*/ 281 w 1077"/>
                <a:gd name="T7" fmla="*/ 455 h 2480"/>
                <a:gd name="T8" fmla="*/ 818 w 1077"/>
                <a:gd name="T9" fmla="*/ 1241 h 2480"/>
                <a:gd name="T10" fmla="*/ 281 w 1077"/>
                <a:gd name="T11" fmla="*/ 2025 h 2480"/>
                <a:gd name="T12" fmla="*/ 0 w 1077"/>
                <a:gd name="T13" fmla="*/ 2435 h 2480"/>
                <a:gd name="T14" fmla="*/ 0 w 1077"/>
                <a:gd name="T15" fmla="*/ 2480 h 2480"/>
                <a:gd name="T16" fmla="*/ 538 w 1077"/>
                <a:gd name="T17" fmla="*/ 1862 h 2480"/>
                <a:gd name="T18" fmla="*/ 1077 w 1077"/>
                <a:gd name="T19" fmla="*/ 1241 h 2480"/>
                <a:gd name="T20" fmla="*/ 538 w 1077"/>
                <a:gd name="T21" fmla="*/ 621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7" h="2480">
                  <a:moveTo>
                    <a:pt x="538" y="621"/>
                  </a:moveTo>
                  <a:lnTo>
                    <a:pt x="0" y="0"/>
                  </a:lnTo>
                  <a:lnTo>
                    <a:pt x="0" y="45"/>
                  </a:lnTo>
                  <a:lnTo>
                    <a:pt x="281" y="455"/>
                  </a:lnTo>
                  <a:lnTo>
                    <a:pt x="818" y="1241"/>
                  </a:lnTo>
                  <a:lnTo>
                    <a:pt x="281" y="2025"/>
                  </a:lnTo>
                  <a:lnTo>
                    <a:pt x="0" y="2435"/>
                  </a:lnTo>
                  <a:lnTo>
                    <a:pt x="0" y="2480"/>
                  </a:lnTo>
                  <a:lnTo>
                    <a:pt x="538" y="1862"/>
                  </a:lnTo>
                  <a:lnTo>
                    <a:pt x="1077" y="1241"/>
                  </a:lnTo>
                  <a:lnTo>
                    <a:pt x="538" y="621"/>
                  </a:lnTo>
                  <a:close/>
                </a:path>
              </a:pathLst>
            </a:custGeom>
            <a:solidFill>
              <a:srgbClr val="000000">
                <a:lumMod val="60000"/>
                <a:lumOff val="40000"/>
                <a:alpha val="31000"/>
              </a:srgbClr>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endParaRPr>
            </a:p>
          </p:txBody>
        </p:sp>
        <p:sp>
          <p:nvSpPr>
            <p:cNvPr id="77" name="ï$ļï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EA0BB52-81E3-4F23-B841-A1A95677F55B}"/>
                </a:ext>
              </a:extLst>
            </p:cNvPr>
            <p:cNvSpPr/>
            <p:nvPr/>
          </p:nvSpPr>
          <p:spPr>
            <a:xfrm rot="5400000">
              <a:off x="4840164" y="3614225"/>
              <a:ext cx="1285778" cy="588128"/>
            </a:xfrm>
            <a:prstGeom prst="triangle">
              <a:avLst/>
            </a:prstGeom>
            <a:solidFill>
              <a:srgbClr val="000000">
                <a:lumMod val="60000"/>
                <a:lumOff val="40000"/>
                <a:alpha val="31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Arial"/>
                <a:ea typeface="Microsoft YaHei"/>
                <a:cs typeface="+mn-cs"/>
              </a:endParaRPr>
            </a:p>
          </p:txBody>
        </p:sp>
        <p:sp>
          <p:nvSpPr>
            <p:cNvPr id="78" name="ïṡļi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36AEF46-A1EA-4E72-8E9E-66549EA615AC}"/>
                </a:ext>
              </a:extLst>
            </p:cNvPr>
            <p:cNvSpPr/>
            <p:nvPr/>
          </p:nvSpPr>
          <p:spPr bwMode="auto">
            <a:xfrm>
              <a:off x="4498004" y="2315229"/>
              <a:ext cx="1381972" cy="3256523"/>
            </a:xfrm>
            <a:custGeom>
              <a:avLst/>
              <a:gdLst>
                <a:gd name="T0" fmla="*/ 538 w 1077"/>
                <a:gd name="T1" fmla="*/ 621 h 2480"/>
                <a:gd name="T2" fmla="*/ 0 w 1077"/>
                <a:gd name="T3" fmla="*/ 0 h 2480"/>
                <a:gd name="T4" fmla="*/ 0 w 1077"/>
                <a:gd name="T5" fmla="*/ 45 h 2480"/>
                <a:gd name="T6" fmla="*/ 281 w 1077"/>
                <a:gd name="T7" fmla="*/ 455 h 2480"/>
                <a:gd name="T8" fmla="*/ 818 w 1077"/>
                <a:gd name="T9" fmla="*/ 1241 h 2480"/>
                <a:gd name="T10" fmla="*/ 281 w 1077"/>
                <a:gd name="T11" fmla="*/ 2025 h 2480"/>
                <a:gd name="T12" fmla="*/ 0 w 1077"/>
                <a:gd name="T13" fmla="*/ 2435 h 2480"/>
                <a:gd name="T14" fmla="*/ 0 w 1077"/>
                <a:gd name="T15" fmla="*/ 2480 h 2480"/>
                <a:gd name="T16" fmla="*/ 538 w 1077"/>
                <a:gd name="T17" fmla="*/ 1862 h 2480"/>
                <a:gd name="T18" fmla="*/ 1077 w 1077"/>
                <a:gd name="T19" fmla="*/ 1241 h 2480"/>
                <a:gd name="T20" fmla="*/ 538 w 1077"/>
                <a:gd name="T21" fmla="*/ 621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7" h="2480">
                  <a:moveTo>
                    <a:pt x="538" y="621"/>
                  </a:moveTo>
                  <a:lnTo>
                    <a:pt x="0" y="0"/>
                  </a:lnTo>
                  <a:lnTo>
                    <a:pt x="0" y="45"/>
                  </a:lnTo>
                  <a:lnTo>
                    <a:pt x="281" y="455"/>
                  </a:lnTo>
                  <a:lnTo>
                    <a:pt x="818" y="1241"/>
                  </a:lnTo>
                  <a:lnTo>
                    <a:pt x="281" y="2025"/>
                  </a:lnTo>
                  <a:lnTo>
                    <a:pt x="0" y="2435"/>
                  </a:lnTo>
                  <a:lnTo>
                    <a:pt x="0" y="2480"/>
                  </a:lnTo>
                  <a:lnTo>
                    <a:pt x="538" y="1862"/>
                  </a:lnTo>
                  <a:lnTo>
                    <a:pt x="1077" y="1241"/>
                  </a:lnTo>
                  <a:lnTo>
                    <a:pt x="538" y="621"/>
                  </a:lnTo>
                  <a:close/>
                </a:path>
              </a:pathLst>
            </a:custGeom>
            <a:solidFill>
              <a:srgbClr val="000000">
                <a:lumMod val="60000"/>
                <a:lumOff val="40000"/>
                <a:alpha val="31000"/>
              </a:srgbClr>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endParaRPr>
            </a:p>
          </p:txBody>
        </p:sp>
        <p:sp>
          <p:nvSpPr>
            <p:cNvPr id="79" name="îṣḷí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3405B05-B725-4AC5-9D19-0898E37F74B7}"/>
                </a:ext>
              </a:extLst>
            </p:cNvPr>
            <p:cNvSpPr/>
            <p:nvPr/>
          </p:nvSpPr>
          <p:spPr bwMode="auto">
            <a:xfrm>
              <a:off x="585632" y="1577664"/>
              <a:ext cx="10743214" cy="4731656"/>
            </a:xfrm>
            <a:custGeom>
              <a:avLst/>
              <a:gdLst>
                <a:gd name="T0" fmla="*/ 7710 w 8561"/>
                <a:gd name="T1" fmla="*/ 987 h 3943"/>
                <a:gd name="T2" fmla="*/ 6859 w 8561"/>
                <a:gd name="T3" fmla="*/ 0 h 3943"/>
                <a:gd name="T4" fmla="*/ 6859 w 8561"/>
                <a:gd name="T5" fmla="*/ 71 h 3943"/>
                <a:gd name="T6" fmla="*/ 7303 w 8561"/>
                <a:gd name="T7" fmla="*/ 724 h 3943"/>
                <a:gd name="T8" fmla="*/ 8112 w 8561"/>
                <a:gd name="T9" fmla="*/ 1908 h 3943"/>
                <a:gd name="T10" fmla="*/ 1033 w 8561"/>
                <a:gd name="T11" fmla="*/ 1908 h 3943"/>
                <a:gd name="T12" fmla="*/ 572 w 8561"/>
                <a:gd name="T13" fmla="*/ 1640 h 3943"/>
                <a:gd name="T14" fmla="*/ 0 w 8561"/>
                <a:gd name="T15" fmla="*/ 1311 h 3943"/>
                <a:gd name="T16" fmla="*/ 0 w 8561"/>
                <a:gd name="T17" fmla="*/ 1972 h 3943"/>
                <a:gd name="T18" fmla="*/ 0 w 8561"/>
                <a:gd name="T19" fmla="*/ 2632 h 3943"/>
                <a:gd name="T20" fmla="*/ 572 w 8561"/>
                <a:gd name="T21" fmla="*/ 2303 h 3943"/>
                <a:gd name="T22" fmla="*/ 1033 w 8561"/>
                <a:gd name="T23" fmla="*/ 2036 h 3943"/>
                <a:gd name="T24" fmla="*/ 8112 w 8561"/>
                <a:gd name="T25" fmla="*/ 2036 h 3943"/>
                <a:gd name="T26" fmla="*/ 7303 w 8561"/>
                <a:gd name="T27" fmla="*/ 3219 h 3943"/>
                <a:gd name="T28" fmla="*/ 6859 w 8561"/>
                <a:gd name="T29" fmla="*/ 3872 h 3943"/>
                <a:gd name="T30" fmla="*/ 6859 w 8561"/>
                <a:gd name="T31" fmla="*/ 3943 h 3943"/>
                <a:gd name="T32" fmla="*/ 7710 w 8561"/>
                <a:gd name="T33" fmla="*/ 2956 h 3943"/>
                <a:gd name="T34" fmla="*/ 8561 w 8561"/>
                <a:gd name="T35" fmla="*/ 1972 h 3943"/>
                <a:gd name="T36" fmla="*/ 7710 w 8561"/>
                <a:gd name="T37" fmla="*/ 987 h 3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61" h="3943">
                  <a:moveTo>
                    <a:pt x="7710" y="987"/>
                  </a:moveTo>
                  <a:lnTo>
                    <a:pt x="6859" y="0"/>
                  </a:lnTo>
                  <a:lnTo>
                    <a:pt x="6859" y="71"/>
                  </a:lnTo>
                  <a:lnTo>
                    <a:pt x="7303" y="724"/>
                  </a:lnTo>
                  <a:lnTo>
                    <a:pt x="8112" y="1908"/>
                  </a:lnTo>
                  <a:lnTo>
                    <a:pt x="1033" y="1908"/>
                  </a:lnTo>
                  <a:lnTo>
                    <a:pt x="572" y="1640"/>
                  </a:lnTo>
                  <a:lnTo>
                    <a:pt x="0" y="1311"/>
                  </a:lnTo>
                  <a:lnTo>
                    <a:pt x="0" y="1972"/>
                  </a:lnTo>
                  <a:lnTo>
                    <a:pt x="0" y="2632"/>
                  </a:lnTo>
                  <a:lnTo>
                    <a:pt x="572" y="2303"/>
                  </a:lnTo>
                  <a:lnTo>
                    <a:pt x="1033" y="2036"/>
                  </a:lnTo>
                  <a:lnTo>
                    <a:pt x="8112" y="2036"/>
                  </a:lnTo>
                  <a:lnTo>
                    <a:pt x="7303" y="3219"/>
                  </a:lnTo>
                  <a:lnTo>
                    <a:pt x="6859" y="3872"/>
                  </a:lnTo>
                  <a:lnTo>
                    <a:pt x="6859" y="3943"/>
                  </a:lnTo>
                  <a:lnTo>
                    <a:pt x="7710" y="2956"/>
                  </a:lnTo>
                  <a:lnTo>
                    <a:pt x="8561" y="1972"/>
                  </a:lnTo>
                  <a:lnTo>
                    <a:pt x="7710" y="987"/>
                  </a:lnTo>
                  <a:close/>
                </a:path>
              </a:pathLst>
            </a:custGeom>
            <a:solidFill>
              <a:srgbClr val="000000">
                <a:lumMod val="60000"/>
                <a:lumOff val="40000"/>
                <a:alpha val="31000"/>
              </a:srgbClr>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endParaRPr>
            </a:p>
          </p:txBody>
        </p:sp>
        <p:sp>
          <p:nvSpPr>
            <p:cNvPr id="88" name="iśl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E1751C3-AE28-4026-8727-B8CE811BD0EE}"/>
                </a:ext>
              </a:extLst>
            </p:cNvPr>
            <p:cNvSpPr/>
            <p:nvPr/>
          </p:nvSpPr>
          <p:spPr>
            <a:xfrm flipH="1">
              <a:off x="1205935" y="2311049"/>
              <a:ext cx="1627200" cy="590292"/>
            </a:xfrm>
            <a:prstGeom prst="parallelogram">
              <a:avLst>
                <a:gd name="adj" fmla="val 69357"/>
              </a:avLst>
            </a:prstGeom>
            <a:solidFill>
              <a:schemeClr val="accent4">
                <a:lumMod val="60000"/>
                <a:lumOff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Arial"/>
                <a:ea typeface="Microsoft YaHei"/>
                <a:cs typeface="+mn-cs"/>
              </a:endParaRPr>
            </a:p>
          </p:txBody>
        </p:sp>
        <p:sp>
          <p:nvSpPr>
            <p:cNvPr id="89" name="ïṩḷí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5D1BE8E-0D94-4F20-B110-21E03371B744}"/>
                </a:ext>
              </a:extLst>
            </p:cNvPr>
            <p:cNvSpPr/>
            <p:nvPr/>
          </p:nvSpPr>
          <p:spPr>
            <a:xfrm flipH="1" flipV="1">
              <a:off x="1205935" y="4943181"/>
              <a:ext cx="1627200" cy="590292"/>
            </a:xfrm>
            <a:prstGeom prst="parallelogram">
              <a:avLst>
                <a:gd name="adj" fmla="val 69357"/>
              </a:avLst>
            </a:prstGeom>
            <a:solidFill>
              <a:schemeClr val="accent4">
                <a:lumMod val="60000"/>
                <a:lumOff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Arial"/>
                <a:ea typeface="Microsoft YaHei"/>
                <a:cs typeface="+mn-cs"/>
              </a:endParaRPr>
            </a:p>
          </p:txBody>
        </p:sp>
        <p:sp>
          <p:nvSpPr>
            <p:cNvPr id="98" name="ï$ļï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EA0BB52-81E3-4F23-B841-A1A95677F55B}"/>
                </a:ext>
              </a:extLst>
            </p:cNvPr>
            <p:cNvSpPr/>
            <p:nvPr/>
          </p:nvSpPr>
          <p:spPr>
            <a:xfrm rot="5400000">
              <a:off x="2872003" y="3614225"/>
              <a:ext cx="1285778" cy="588128"/>
            </a:xfrm>
            <a:prstGeom prst="triangle">
              <a:avLst/>
            </a:prstGeom>
            <a:solidFill>
              <a:srgbClr val="000000">
                <a:lumMod val="60000"/>
                <a:lumOff val="40000"/>
                <a:alpha val="31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Arial"/>
                <a:ea typeface="Microsoft YaHei"/>
                <a:cs typeface="+mn-cs"/>
              </a:endParaRPr>
            </a:p>
          </p:txBody>
        </p:sp>
        <p:sp>
          <p:nvSpPr>
            <p:cNvPr id="99" name="ïṡļi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36AEF46-A1EA-4E72-8E9E-66549EA615AC}"/>
                </a:ext>
              </a:extLst>
            </p:cNvPr>
            <p:cNvSpPr/>
            <p:nvPr/>
          </p:nvSpPr>
          <p:spPr bwMode="auto">
            <a:xfrm>
              <a:off x="2529843" y="2315229"/>
              <a:ext cx="1381972" cy="3256523"/>
            </a:xfrm>
            <a:custGeom>
              <a:avLst/>
              <a:gdLst>
                <a:gd name="T0" fmla="*/ 538 w 1077"/>
                <a:gd name="T1" fmla="*/ 621 h 2480"/>
                <a:gd name="T2" fmla="*/ 0 w 1077"/>
                <a:gd name="T3" fmla="*/ 0 h 2480"/>
                <a:gd name="T4" fmla="*/ 0 w 1077"/>
                <a:gd name="T5" fmla="*/ 45 h 2480"/>
                <a:gd name="T6" fmla="*/ 281 w 1077"/>
                <a:gd name="T7" fmla="*/ 455 h 2480"/>
                <a:gd name="T8" fmla="*/ 818 w 1077"/>
                <a:gd name="T9" fmla="*/ 1241 h 2480"/>
                <a:gd name="T10" fmla="*/ 281 w 1077"/>
                <a:gd name="T11" fmla="*/ 2025 h 2480"/>
                <a:gd name="T12" fmla="*/ 0 w 1077"/>
                <a:gd name="T13" fmla="*/ 2435 h 2480"/>
                <a:gd name="T14" fmla="*/ 0 w 1077"/>
                <a:gd name="T15" fmla="*/ 2480 h 2480"/>
                <a:gd name="T16" fmla="*/ 538 w 1077"/>
                <a:gd name="T17" fmla="*/ 1862 h 2480"/>
                <a:gd name="T18" fmla="*/ 1077 w 1077"/>
                <a:gd name="T19" fmla="*/ 1241 h 2480"/>
                <a:gd name="T20" fmla="*/ 538 w 1077"/>
                <a:gd name="T21" fmla="*/ 621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7" h="2480">
                  <a:moveTo>
                    <a:pt x="538" y="621"/>
                  </a:moveTo>
                  <a:lnTo>
                    <a:pt x="0" y="0"/>
                  </a:lnTo>
                  <a:lnTo>
                    <a:pt x="0" y="45"/>
                  </a:lnTo>
                  <a:lnTo>
                    <a:pt x="281" y="455"/>
                  </a:lnTo>
                  <a:lnTo>
                    <a:pt x="818" y="1241"/>
                  </a:lnTo>
                  <a:lnTo>
                    <a:pt x="281" y="2025"/>
                  </a:lnTo>
                  <a:lnTo>
                    <a:pt x="0" y="2435"/>
                  </a:lnTo>
                  <a:lnTo>
                    <a:pt x="0" y="2480"/>
                  </a:lnTo>
                  <a:lnTo>
                    <a:pt x="538" y="1862"/>
                  </a:lnTo>
                  <a:lnTo>
                    <a:pt x="1077" y="1241"/>
                  </a:lnTo>
                  <a:lnTo>
                    <a:pt x="538" y="621"/>
                  </a:lnTo>
                  <a:close/>
                </a:path>
              </a:pathLst>
            </a:custGeom>
            <a:solidFill>
              <a:srgbClr val="000000">
                <a:lumMod val="60000"/>
                <a:lumOff val="40000"/>
                <a:alpha val="31000"/>
              </a:srgbClr>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endParaRPr>
            </a:p>
          </p:txBody>
        </p:sp>
        <p:sp>
          <p:nvSpPr>
            <p:cNvPr id="92"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1688265" y="2966384"/>
              <a:ext cx="728039" cy="339472"/>
            </a:xfrm>
            <a:prstGeom prst="rect">
              <a:avLst/>
            </a:prstGeom>
          </p:spPr>
          <p:txBody>
            <a:bodyPr wrap="square" anchor="ctr">
              <a:norm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smtClean="0">
                  <a:solidFill>
                    <a:srgbClr val="B3A2C7"/>
                  </a:solidFill>
                </a:rPr>
                <a:t>易伸缩</a:t>
              </a:r>
              <a:endParaRPr kumimoji="0" lang="en-US" altLang="zh-CN" sz="1200" b="1" i="0" u="none" strike="noStrike" kern="0" cap="none" spc="0" normalizeH="0" baseline="0" noProof="0" smtClean="0">
                <a:ln>
                  <a:noFill/>
                </a:ln>
                <a:solidFill>
                  <a:srgbClr val="B3A2C7"/>
                </a:solidFill>
                <a:effectLst/>
                <a:uLnTx/>
                <a:uFillTx/>
              </a:endParaRPr>
            </a:p>
          </p:txBody>
        </p:sp>
        <p:sp>
          <p:nvSpPr>
            <p:cNvPr id="101"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1839566" y="3305552"/>
              <a:ext cx="1210990" cy="339472"/>
            </a:xfrm>
            <a:prstGeom prst="rect">
              <a:avLst/>
            </a:prstGeom>
          </p:spPr>
          <p:txBody>
            <a:bodyPr wrap="square" anchor="ctr">
              <a:no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smtClean="0">
                  <a:solidFill>
                    <a:srgbClr val="B3A2C7"/>
                  </a:solidFill>
                </a:rPr>
                <a:t>安全、易集成</a:t>
              </a:r>
              <a:endParaRPr kumimoji="0" lang="en-US" altLang="zh-CN" sz="1200" b="1" i="0" u="none" strike="noStrike" kern="0" cap="none" spc="0" normalizeH="0" baseline="0" noProof="0" smtClean="0">
                <a:ln>
                  <a:noFill/>
                </a:ln>
                <a:solidFill>
                  <a:srgbClr val="B3A2C7"/>
                </a:solidFill>
                <a:effectLst/>
                <a:uLnTx/>
                <a:uFillTx/>
              </a:endParaRPr>
            </a:p>
          </p:txBody>
        </p:sp>
        <p:sp>
          <p:nvSpPr>
            <p:cNvPr id="100" name="直角三角形 99"/>
            <p:cNvSpPr/>
            <p:nvPr/>
          </p:nvSpPr>
          <p:spPr bwMode="auto">
            <a:xfrm rot="13548504">
              <a:off x="1583775" y="3077486"/>
              <a:ext cx="117266" cy="117266"/>
            </a:xfrm>
            <a:prstGeom prst="rtTriangle">
              <a:avLst/>
            </a:prstGeom>
            <a:solidFill>
              <a:srgbClr val="B3A2C7"/>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02" name="直角三角形 101"/>
            <p:cNvSpPr/>
            <p:nvPr/>
          </p:nvSpPr>
          <p:spPr bwMode="auto">
            <a:xfrm rot="13548504">
              <a:off x="1735076" y="3416654"/>
              <a:ext cx="117266" cy="117266"/>
            </a:xfrm>
            <a:prstGeom prst="rtTriangle">
              <a:avLst/>
            </a:prstGeom>
            <a:solidFill>
              <a:srgbClr val="B3A2C7"/>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07"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1852256" y="4262528"/>
              <a:ext cx="883917" cy="339472"/>
            </a:xfrm>
            <a:prstGeom prst="rect">
              <a:avLst/>
            </a:prstGeom>
          </p:spPr>
          <p:txBody>
            <a:bodyPr wrap="square" anchor="ctr">
              <a:no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srgbClr val="B3A2C7"/>
                  </a:solidFill>
                  <a:effectLst/>
                  <a:uLnTx/>
                  <a:uFillTx/>
                </a:rPr>
                <a:t>持续集成</a:t>
              </a:r>
              <a:endParaRPr kumimoji="0" lang="en-US" altLang="zh-CN" sz="1200" b="1" i="0" u="none" strike="noStrike" kern="0" cap="none" spc="0" normalizeH="0" baseline="0" noProof="0" smtClean="0">
                <a:ln>
                  <a:noFill/>
                </a:ln>
                <a:solidFill>
                  <a:srgbClr val="B3A2C7"/>
                </a:solidFill>
                <a:effectLst/>
                <a:uLnTx/>
                <a:uFillTx/>
              </a:endParaRPr>
            </a:p>
          </p:txBody>
        </p:sp>
        <p:sp>
          <p:nvSpPr>
            <p:cNvPr id="108" name="直角三角形 107"/>
            <p:cNvSpPr/>
            <p:nvPr/>
          </p:nvSpPr>
          <p:spPr bwMode="auto">
            <a:xfrm rot="13548504">
              <a:off x="1747766" y="4373630"/>
              <a:ext cx="117266" cy="117266"/>
            </a:xfrm>
            <a:prstGeom prst="rtTriangle">
              <a:avLst/>
            </a:prstGeom>
            <a:solidFill>
              <a:srgbClr val="B3A2C7"/>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09"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1682981" y="4529688"/>
              <a:ext cx="956357" cy="339472"/>
            </a:xfrm>
            <a:prstGeom prst="rect">
              <a:avLst/>
            </a:prstGeom>
          </p:spPr>
          <p:txBody>
            <a:bodyPr wrap="square" anchor="ctr">
              <a:norm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smtClean="0">
                  <a:solidFill>
                    <a:srgbClr val="B3A2C7"/>
                  </a:solidFill>
                </a:rPr>
                <a:t>轻量、高效</a:t>
              </a:r>
              <a:endParaRPr kumimoji="0" lang="en-US" altLang="zh-CN" sz="1200" b="1" i="0" u="none" strike="noStrike" kern="0" cap="none" spc="0" normalizeH="0" baseline="0" noProof="0" smtClean="0">
                <a:ln>
                  <a:noFill/>
                </a:ln>
                <a:solidFill>
                  <a:srgbClr val="B3A2C7"/>
                </a:solidFill>
                <a:effectLst/>
                <a:uLnTx/>
                <a:uFillTx/>
              </a:endParaRPr>
            </a:p>
          </p:txBody>
        </p:sp>
        <p:sp>
          <p:nvSpPr>
            <p:cNvPr id="110" name="直角三角形 109"/>
            <p:cNvSpPr/>
            <p:nvPr/>
          </p:nvSpPr>
          <p:spPr bwMode="auto">
            <a:xfrm rot="13548504">
              <a:off x="1578491" y="4640790"/>
              <a:ext cx="117266" cy="117266"/>
            </a:xfrm>
            <a:prstGeom prst="rtTriangle">
              <a:avLst/>
            </a:prstGeom>
            <a:solidFill>
              <a:srgbClr val="B3A2C7"/>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mn-ea"/>
                <a:ea typeface="+mn-ea"/>
              </a:endParaRPr>
            </a:p>
          </p:txBody>
        </p:sp>
        <p:sp>
          <p:nvSpPr>
            <p:cNvPr id="111" name="文本框 110"/>
            <p:cNvSpPr txBox="1"/>
            <p:nvPr/>
          </p:nvSpPr>
          <p:spPr>
            <a:xfrm>
              <a:off x="1597053" y="5038315"/>
              <a:ext cx="800219" cy="338554"/>
            </a:xfrm>
            <a:prstGeom prst="rect">
              <a:avLst/>
            </a:prstGeom>
            <a:noFill/>
          </p:spPr>
          <p:txBody>
            <a:bodyPr wrap="none" rtlCol="0">
              <a:spAutoFit/>
            </a:bodyPr>
            <a:lstStyle/>
            <a:p>
              <a:pPr algn="ctr"/>
              <a:r>
                <a:rPr lang="zh-CN" altLang="en-US" sz="1600" b="1" smtClean="0">
                  <a:solidFill>
                    <a:schemeClr val="bg1"/>
                  </a:solidFill>
                  <a:latin typeface="微软雅黑" panose="020B0503020204020204" pitchFamily="34" charset="-122"/>
                  <a:ea typeface="微软雅黑" panose="020B0503020204020204" pitchFamily="34" charset="-122"/>
                </a:rPr>
                <a:t>微服务</a:t>
              </a:r>
            </a:p>
          </p:txBody>
        </p:sp>
        <p:sp>
          <p:nvSpPr>
            <p:cNvPr id="112" name="文本框 111"/>
            <p:cNvSpPr txBox="1"/>
            <p:nvPr/>
          </p:nvSpPr>
          <p:spPr>
            <a:xfrm>
              <a:off x="1695796" y="2427766"/>
              <a:ext cx="641522" cy="338554"/>
            </a:xfrm>
            <a:prstGeom prst="rect">
              <a:avLst/>
            </a:prstGeom>
            <a:noFill/>
          </p:spPr>
          <p:txBody>
            <a:bodyPr wrap="none" rtlCol="0">
              <a:spAutoFit/>
            </a:bodyPr>
            <a:lstStyle/>
            <a:p>
              <a:pPr algn="ctr"/>
              <a:r>
                <a:rPr lang="en-US" altLang="zh-CN" sz="1600" b="1" err="1" smtClean="0">
                  <a:solidFill>
                    <a:schemeClr val="bg1"/>
                  </a:solidFill>
                  <a:latin typeface="微软雅黑" panose="020B0503020204020204" pitchFamily="34" charset="-122"/>
                  <a:ea typeface="微软雅黑" panose="020B0503020204020204" pitchFamily="34" charset="-122"/>
                </a:rPr>
                <a:t>J2EE</a:t>
              </a:r>
              <a:endParaRPr lang="zh-CN" altLang="en-US" sz="1600" b="1" smtClean="0">
                <a:solidFill>
                  <a:schemeClr val="bg1"/>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3355587" y="2421529"/>
              <a:ext cx="1210588" cy="338554"/>
            </a:xfrm>
            <a:prstGeom prst="rect">
              <a:avLst/>
            </a:prstGeom>
            <a:noFill/>
          </p:spPr>
          <p:txBody>
            <a:bodyPr wrap="none" rtlCol="0">
              <a:spAutoFit/>
            </a:bodyPr>
            <a:lstStyle/>
            <a:p>
              <a:pPr lvl="0" algn="ctr" defTabSz="914400">
                <a:defRPr/>
              </a:pPr>
              <a:r>
                <a:rPr lang="zh-CN" altLang="en-US" sz="1600" b="1" kern="0">
                  <a:solidFill>
                    <a:schemeClr val="bg1"/>
                  </a:solidFill>
                </a:rPr>
                <a:t>公共元数据</a:t>
              </a:r>
            </a:p>
          </p:txBody>
        </p:sp>
        <p:sp>
          <p:nvSpPr>
            <p:cNvPr id="130"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3836214" y="2924944"/>
              <a:ext cx="728039" cy="339472"/>
            </a:xfrm>
            <a:prstGeom prst="rect">
              <a:avLst/>
            </a:prstGeom>
          </p:spPr>
          <p:txBody>
            <a:bodyPr wrap="square" anchor="ctr">
              <a:norm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smtClean="0">
                  <a:solidFill>
                    <a:srgbClr val="1689A0"/>
                  </a:solidFill>
                </a:rPr>
                <a:t>标准化</a:t>
              </a:r>
              <a:endParaRPr kumimoji="0" lang="en-US" altLang="zh-CN" sz="1200" b="1" i="0" u="none" strike="noStrike" kern="0" cap="none" spc="0" normalizeH="0" baseline="0" noProof="0" smtClean="0">
                <a:ln>
                  <a:noFill/>
                </a:ln>
                <a:solidFill>
                  <a:srgbClr val="1689A0"/>
                </a:solidFill>
                <a:effectLst/>
                <a:uLnTx/>
                <a:uFillTx/>
              </a:endParaRPr>
            </a:p>
          </p:txBody>
        </p:sp>
        <p:sp>
          <p:nvSpPr>
            <p:cNvPr id="131" name="直角三角形 130"/>
            <p:cNvSpPr/>
            <p:nvPr/>
          </p:nvSpPr>
          <p:spPr bwMode="auto">
            <a:xfrm rot="13548504">
              <a:off x="3731724" y="3036046"/>
              <a:ext cx="117266" cy="117266"/>
            </a:xfrm>
            <a:prstGeom prst="rtTriangle">
              <a:avLst/>
            </a:prstGeom>
            <a:solidFill>
              <a:srgbClr val="1689A0"/>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32"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3987515" y="3264112"/>
              <a:ext cx="956357" cy="339472"/>
            </a:xfrm>
            <a:prstGeom prst="rect">
              <a:avLst/>
            </a:prstGeom>
          </p:spPr>
          <p:txBody>
            <a:bodyPr wrap="square" anchor="ctr">
              <a:norm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smtClean="0">
                  <a:solidFill>
                    <a:srgbClr val="1689A0"/>
                  </a:solidFill>
                </a:rPr>
                <a:t>易通信</a:t>
              </a:r>
              <a:endParaRPr kumimoji="0" lang="en-US" altLang="zh-CN" sz="1200" b="1" i="0" u="none" strike="noStrike" kern="0" cap="none" spc="0" normalizeH="0" baseline="0" noProof="0" smtClean="0">
                <a:ln>
                  <a:noFill/>
                </a:ln>
                <a:solidFill>
                  <a:srgbClr val="1689A0"/>
                </a:solidFill>
                <a:effectLst/>
                <a:uLnTx/>
                <a:uFillTx/>
              </a:endParaRPr>
            </a:p>
          </p:txBody>
        </p:sp>
        <p:sp>
          <p:nvSpPr>
            <p:cNvPr id="133" name="直角三角形 132"/>
            <p:cNvSpPr/>
            <p:nvPr/>
          </p:nvSpPr>
          <p:spPr bwMode="auto">
            <a:xfrm rot="13548504">
              <a:off x="3883025" y="3375214"/>
              <a:ext cx="117266" cy="117266"/>
            </a:xfrm>
            <a:prstGeom prst="rtTriangle">
              <a:avLst/>
            </a:prstGeom>
            <a:solidFill>
              <a:srgbClr val="1689A0"/>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34" name="文本框 133"/>
            <p:cNvSpPr txBox="1"/>
            <p:nvPr/>
          </p:nvSpPr>
          <p:spPr>
            <a:xfrm>
              <a:off x="3379185" y="5041269"/>
              <a:ext cx="1152880" cy="338554"/>
            </a:xfrm>
            <a:prstGeom prst="rect">
              <a:avLst/>
            </a:prstGeom>
            <a:noFill/>
          </p:spPr>
          <p:txBody>
            <a:bodyPr wrap="none" rtlCol="0">
              <a:spAutoFit/>
            </a:bodyPr>
            <a:lstStyle/>
            <a:p>
              <a:pPr lvl="0" algn="ctr" defTabSz="914400">
                <a:defRPr/>
              </a:pPr>
              <a:r>
                <a:rPr lang="en-US" altLang="zh-CN" sz="1600" b="1" kern="0" err="1" smtClean="0">
                  <a:solidFill>
                    <a:schemeClr val="bg1"/>
                  </a:solidFill>
                </a:rPr>
                <a:t>JSON</a:t>
              </a:r>
              <a:r>
                <a:rPr lang="zh-CN" altLang="en-US" sz="1600" b="1" kern="0" smtClean="0">
                  <a:solidFill>
                    <a:schemeClr val="bg1"/>
                  </a:solidFill>
                </a:rPr>
                <a:t>标准</a:t>
              </a:r>
              <a:endParaRPr lang="zh-CN" altLang="en-US" sz="1600" b="1" kern="0">
                <a:solidFill>
                  <a:schemeClr val="bg1"/>
                </a:solidFill>
              </a:endParaRPr>
            </a:p>
          </p:txBody>
        </p:sp>
        <p:sp>
          <p:nvSpPr>
            <p:cNvPr id="135"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3964210" y="4262528"/>
              <a:ext cx="883917" cy="339472"/>
            </a:xfrm>
            <a:prstGeom prst="rect">
              <a:avLst/>
            </a:prstGeom>
          </p:spPr>
          <p:txBody>
            <a:bodyPr wrap="square" anchor="ctr">
              <a:no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smtClean="0">
                  <a:solidFill>
                    <a:srgbClr val="1689A0"/>
                  </a:solidFill>
                </a:rPr>
                <a:t>跨语言</a:t>
              </a:r>
              <a:endParaRPr kumimoji="0" lang="en-US" altLang="zh-CN" sz="1200" b="1" i="0" u="none" strike="noStrike" kern="0" cap="none" spc="0" normalizeH="0" baseline="0" noProof="0" smtClean="0">
                <a:ln>
                  <a:noFill/>
                </a:ln>
                <a:solidFill>
                  <a:srgbClr val="1689A0"/>
                </a:solidFill>
                <a:effectLst/>
                <a:uLnTx/>
                <a:uFillTx/>
              </a:endParaRPr>
            </a:p>
          </p:txBody>
        </p:sp>
        <p:sp>
          <p:nvSpPr>
            <p:cNvPr id="136" name="直角三角形 135"/>
            <p:cNvSpPr/>
            <p:nvPr/>
          </p:nvSpPr>
          <p:spPr bwMode="auto">
            <a:xfrm rot="13548504">
              <a:off x="3859720" y="4373630"/>
              <a:ext cx="117266" cy="117266"/>
            </a:xfrm>
            <a:prstGeom prst="rtTriangle">
              <a:avLst/>
            </a:prstGeom>
            <a:solidFill>
              <a:srgbClr val="1689A0"/>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37"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3818672" y="4529688"/>
              <a:ext cx="956357" cy="339472"/>
            </a:xfrm>
            <a:prstGeom prst="rect">
              <a:avLst/>
            </a:prstGeom>
          </p:spPr>
          <p:txBody>
            <a:bodyPr wrap="square" anchor="ctr">
              <a:norm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smtClean="0">
                  <a:solidFill>
                    <a:srgbClr val="1689A0"/>
                  </a:solidFill>
                </a:rPr>
                <a:t>表达丰富</a:t>
              </a:r>
              <a:endParaRPr kumimoji="0" lang="en-US" altLang="zh-CN" sz="1200" b="1" i="0" u="none" strike="noStrike" kern="0" cap="none" spc="0" normalizeH="0" baseline="0" noProof="0" smtClean="0">
                <a:ln>
                  <a:noFill/>
                </a:ln>
                <a:solidFill>
                  <a:srgbClr val="1689A0"/>
                </a:solidFill>
                <a:effectLst/>
                <a:uLnTx/>
                <a:uFillTx/>
              </a:endParaRPr>
            </a:p>
          </p:txBody>
        </p:sp>
        <p:sp>
          <p:nvSpPr>
            <p:cNvPr id="138" name="直角三角形 137"/>
            <p:cNvSpPr/>
            <p:nvPr/>
          </p:nvSpPr>
          <p:spPr bwMode="auto">
            <a:xfrm rot="13548504">
              <a:off x="3714182" y="4640790"/>
              <a:ext cx="117266" cy="117266"/>
            </a:xfrm>
            <a:prstGeom prst="rtTriangle">
              <a:avLst/>
            </a:prstGeom>
            <a:solidFill>
              <a:srgbClr val="1689A0"/>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mn-ea"/>
                <a:ea typeface="+mn-ea"/>
              </a:endParaRPr>
            </a:p>
          </p:txBody>
        </p:sp>
        <p:sp>
          <p:nvSpPr>
            <p:cNvPr id="139" name="文本框 138"/>
            <p:cNvSpPr txBox="1"/>
            <p:nvPr/>
          </p:nvSpPr>
          <p:spPr>
            <a:xfrm>
              <a:off x="5440853" y="2420697"/>
              <a:ext cx="1005403" cy="338554"/>
            </a:xfrm>
            <a:prstGeom prst="rect">
              <a:avLst/>
            </a:prstGeom>
            <a:noFill/>
          </p:spPr>
          <p:txBody>
            <a:bodyPr wrap="none" rtlCol="0">
              <a:spAutoFit/>
            </a:bodyPr>
            <a:lstStyle/>
            <a:p>
              <a:pPr lvl="0" algn="ctr" defTabSz="914400">
                <a:defRPr/>
              </a:pPr>
              <a:r>
                <a:rPr lang="zh-CN" altLang="en-US" sz="1600" b="1" kern="0" smtClean="0">
                  <a:solidFill>
                    <a:schemeClr val="bg1"/>
                  </a:solidFill>
                </a:rPr>
                <a:t>容器技术</a:t>
              </a:r>
              <a:endParaRPr lang="zh-CN" altLang="en-US" sz="1600" b="1" kern="0">
                <a:solidFill>
                  <a:schemeClr val="bg1"/>
                </a:solidFill>
              </a:endParaRPr>
            </a:p>
          </p:txBody>
        </p:sp>
        <p:sp>
          <p:nvSpPr>
            <p:cNvPr id="140" name="文本框 139"/>
            <p:cNvSpPr txBox="1"/>
            <p:nvPr/>
          </p:nvSpPr>
          <p:spPr>
            <a:xfrm>
              <a:off x="5341285" y="5041273"/>
              <a:ext cx="1334020" cy="338554"/>
            </a:xfrm>
            <a:prstGeom prst="rect">
              <a:avLst/>
            </a:prstGeom>
            <a:noFill/>
          </p:spPr>
          <p:txBody>
            <a:bodyPr wrap="none" rtlCol="0">
              <a:spAutoFit/>
            </a:bodyPr>
            <a:lstStyle/>
            <a:p>
              <a:pPr lvl="0" algn="ctr" defTabSz="914400">
                <a:defRPr/>
              </a:pPr>
              <a:r>
                <a:rPr lang="en-US" altLang="zh-CN" sz="1600" b="1" kern="0" smtClean="0">
                  <a:solidFill>
                    <a:schemeClr val="bg1"/>
                  </a:solidFill>
                </a:rPr>
                <a:t>HTTP</a:t>
              </a:r>
              <a:r>
                <a:rPr lang="zh-CN" altLang="en-US" sz="1600" b="1" kern="0" smtClean="0">
                  <a:solidFill>
                    <a:schemeClr val="bg1"/>
                  </a:solidFill>
                </a:rPr>
                <a:t>服务器</a:t>
              </a:r>
              <a:endParaRPr lang="zh-CN" altLang="en-US" sz="1600" b="1" kern="0">
                <a:solidFill>
                  <a:schemeClr val="bg1"/>
                </a:solidFill>
              </a:endParaRPr>
            </a:p>
          </p:txBody>
        </p:sp>
        <p:sp>
          <p:nvSpPr>
            <p:cNvPr id="141" name="文本框 140"/>
            <p:cNvSpPr txBox="1"/>
            <p:nvPr/>
          </p:nvSpPr>
          <p:spPr>
            <a:xfrm>
              <a:off x="7504417" y="2395425"/>
              <a:ext cx="958917" cy="338554"/>
            </a:xfrm>
            <a:prstGeom prst="rect">
              <a:avLst/>
            </a:prstGeom>
            <a:noFill/>
          </p:spPr>
          <p:txBody>
            <a:bodyPr wrap="none" rtlCol="0">
              <a:spAutoFit/>
            </a:bodyPr>
            <a:lstStyle/>
            <a:p>
              <a:pPr lvl="0" algn="ctr" defTabSz="914400">
                <a:defRPr/>
              </a:pPr>
              <a:r>
                <a:rPr lang="en-US" altLang="zh-CN" sz="1600" b="1" kern="0" err="1" smtClean="0">
                  <a:solidFill>
                    <a:schemeClr val="bg1"/>
                  </a:solidFill>
                </a:rPr>
                <a:t>DevOps</a:t>
              </a:r>
              <a:endParaRPr lang="zh-CN" altLang="en-US" sz="1600" b="1" kern="0">
                <a:solidFill>
                  <a:schemeClr val="bg1"/>
                </a:solidFill>
              </a:endParaRPr>
            </a:p>
          </p:txBody>
        </p:sp>
        <p:sp>
          <p:nvSpPr>
            <p:cNvPr id="142" name="文本框 141"/>
            <p:cNvSpPr txBox="1"/>
            <p:nvPr/>
          </p:nvSpPr>
          <p:spPr>
            <a:xfrm>
              <a:off x="7315096" y="5038315"/>
              <a:ext cx="1415772" cy="338554"/>
            </a:xfrm>
            <a:prstGeom prst="rect">
              <a:avLst/>
            </a:prstGeom>
            <a:noFill/>
          </p:spPr>
          <p:txBody>
            <a:bodyPr wrap="none" rtlCol="0">
              <a:spAutoFit/>
            </a:bodyPr>
            <a:lstStyle/>
            <a:p>
              <a:pPr lvl="0" algn="ctr" defTabSz="914400">
                <a:defRPr/>
              </a:pPr>
              <a:r>
                <a:rPr lang="zh-CN" altLang="en-US" sz="1600" b="1" kern="0" smtClean="0">
                  <a:solidFill>
                    <a:schemeClr val="bg1"/>
                  </a:solidFill>
                </a:rPr>
                <a:t>应用开发平台</a:t>
              </a:r>
              <a:endParaRPr lang="zh-CN" altLang="en-US" sz="1600" b="1" kern="0">
                <a:solidFill>
                  <a:schemeClr val="bg1"/>
                </a:solidFill>
              </a:endParaRPr>
            </a:p>
          </p:txBody>
        </p:sp>
        <p:sp>
          <p:nvSpPr>
            <p:cNvPr id="145"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5696434" y="2924944"/>
              <a:ext cx="728039" cy="339472"/>
            </a:xfrm>
            <a:prstGeom prst="rect">
              <a:avLst/>
            </a:prstGeom>
          </p:spPr>
          <p:txBody>
            <a:bodyPr wrap="square" anchor="ctr">
              <a:norm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smtClean="0">
                  <a:solidFill>
                    <a:srgbClr val="3FA692"/>
                  </a:solidFill>
                </a:rPr>
                <a:t>轻量级</a:t>
              </a:r>
              <a:endParaRPr kumimoji="0" lang="en-US" altLang="zh-CN" sz="1200" b="1" i="0" u="none" strike="noStrike" kern="0" cap="none" spc="0" normalizeH="0" baseline="0" noProof="0" smtClean="0">
                <a:ln>
                  <a:noFill/>
                </a:ln>
                <a:solidFill>
                  <a:srgbClr val="3FA692"/>
                </a:solidFill>
                <a:effectLst/>
                <a:uLnTx/>
                <a:uFillTx/>
              </a:endParaRPr>
            </a:p>
          </p:txBody>
        </p:sp>
        <p:sp>
          <p:nvSpPr>
            <p:cNvPr id="146" name="直角三角形 145"/>
            <p:cNvSpPr/>
            <p:nvPr/>
          </p:nvSpPr>
          <p:spPr bwMode="auto">
            <a:xfrm rot="13548504">
              <a:off x="5591944" y="3036046"/>
              <a:ext cx="117266" cy="117266"/>
            </a:xfrm>
            <a:prstGeom prst="rtTriangle">
              <a:avLst/>
            </a:prstGeom>
            <a:solidFill>
              <a:srgbClr val="3FA692"/>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47"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5847735" y="3264112"/>
              <a:ext cx="1210990" cy="339472"/>
            </a:xfrm>
            <a:prstGeom prst="rect">
              <a:avLst/>
            </a:prstGeom>
          </p:spPr>
          <p:txBody>
            <a:bodyPr wrap="square" anchor="ctr">
              <a:no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noProof="0" smtClean="0">
                  <a:solidFill>
                    <a:srgbClr val="3FA692"/>
                  </a:solidFill>
                </a:rPr>
                <a:t>高效、便捷</a:t>
              </a:r>
              <a:endParaRPr kumimoji="0" lang="en-US" altLang="zh-CN" sz="1200" b="1" i="0" u="none" strike="noStrike" kern="0" cap="none" spc="0" normalizeH="0" baseline="0" noProof="0" smtClean="0">
                <a:ln>
                  <a:noFill/>
                </a:ln>
                <a:solidFill>
                  <a:srgbClr val="3FA692"/>
                </a:solidFill>
                <a:effectLst/>
                <a:uLnTx/>
                <a:uFillTx/>
              </a:endParaRPr>
            </a:p>
          </p:txBody>
        </p:sp>
        <p:sp>
          <p:nvSpPr>
            <p:cNvPr id="148" name="直角三角形 147"/>
            <p:cNvSpPr/>
            <p:nvPr/>
          </p:nvSpPr>
          <p:spPr bwMode="auto">
            <a:xfrm rot="13548504">
              <a:off x="5743245" y="3375214"/>
              <a:ext cx="117266" cy="117266"/>
            </a:xfrm>
            <a:prstGeom prst="rtTriangle">
              <a:avLst/>
            </a:prstGeom>
            <a:solidFill>
              <a:srgbClr val="3FA692"/>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51"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5865709" y="4262528"/>
              <a:ext cx="883917" cy="339472"/>
            </a:xfrm>
            <a:prstGeom prst="rect">
              <a:avLst/>
            </a:prstGeom>
          </p:spPr>
          <p:txBody>
            <a:bodyPr wrap="square" anchor="ctr">
              <a:no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srgbClr val="3FA692"/>
                  </a:solidFill>
                  <a:effectLst/>
                  <a:uLnTx/>
                  <a:uFillTx/>
                </a:rPr>
                <a:t>标准化</a:t>
              </a:r>
              <a:endParaRPr kumimoji="0" lang="en-US" altLang="zh-CN" sz="1200" b="1" i="0" u="none" strike="noStrike" kern="0" cap="none" spc="0" normalizeH="0" baseline="0" noProof="0" smtClean="0">
                <a:ln>
                  <a:noFill/>
                </a:ln>
                <a:solidFill>
                  <a:srgbClr val="3FA692"/>
                </a:solidFill>
                <a:effectLst/>
                <a:uLnTx/>
                <a:uFillTx/>
              </a:endParaRPr>
            </a:p>
          </p:txBody>
        </p:sp>
        <p:sp>
          <p:nvSpPr>
            <p:cNvPr id="152" name="直角三角形 151"/>
            <p:cNvSpPr/>
            <p:nvPr/>
          </p:nvSpPr>
          <p:spPr bwMode="auto">
            <a:xfrm rot="13548504">
              <a:off x="5761219" y="4373630"/>
              <a:ext cx="117266" cy="117266"/>
            </a:xfrm>
            <a:prstGeom prst="rtTriangle">
              <a:avLst/>
            </a:prstGeom>
            <a:solidFill>
              <a:srgbClr val="3FA692"/>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53"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5696434" y="4529688"/>
              <a:ext cx="956357" cy="339472"/>
            </a:xfrm>
            <a:prstGeom prst="rect">
              <a:avLst/>
            </a:prstGeom>
          </p:spPr>
          <p:txBody>
            <a:bodyPr wrap="square" anchor="ctr">
              <a:norm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smtClean="0">
                  <a:solidFill>
                    <a:srgbClr val="3FA692"/>
                  </a:solidFill>
                </a:rPr>
                <a:t>简单快速</a:t>
              </a:r>
              <a:endParaRPr kumimoji="0" lang="en-US" altLang="zh-CN" sz="1200" b="1" i="0" u="none" strike="noStrike" kern="0" cap="none" spc="0" normalizeH="0" baseline="0" noProof="0" smtClean="0">
                <a:ln>
                  <a:noFill/>
                </a:ln>
                <a:solidFill>
                  <a:srgbClr val="3FA692"/>
                </a:solidFill>
                <a:effectLst/>
                <a:uLnTx/>
                <a:uFillTx/>
              </a:endParaRPr>
            </a:p>
          </p:txBody>
        </p:sp>
        <p:sp>
          <p:nvSpPr>
            <p:cNvPr id="154" name="直角三角形 153"/>
            <p:cNvSpPr/>
            <p:nvPr/>
          </p:nvSpPr>
          <p:spPr bwMode="auto">
            <a:xfrm rot="13548504">
              <a:off x="5591944" y="4640790"/>
              <a:ext cx="117266" cy="117266"/>
            </a:xfrm>
            <a:prstGeom prst="rtTriangle">
              <a:avLst/>
            </a:prstGeom>
            <a:solidFill>
              <a:srgbClr val="3FA692"/>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mn-ea"/>
                <a:ea typeface="+mn-ea"/>
              </a:endParaRPr>
            </a:p>
          </p:txBody>
        </p:sp>
        <p:sp>
          <p:nvSpPr>
            <p:cNvPr id="156"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7712658" y="2924944"/>
              <a:ext cx="728039" cy="339472"/>
            </a:xfrm>
            <a:prstGeom prst="rect">
              <a:avLst/>
            </a:prstGeom>
          </p:spPr>
          <p:txBody>
            <a:bodyPr wrap="square" anchor="ctr">
              <a:norm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smtClean="0">
                  <a:solidFill>
                    <a:srgbClr val="5167A4"/>
                  </a:solidFill>
                </a:rPr>
                <a:t>敏捷</a:t>
              </a:r>
              <a:endParaRPr kumimoji="0" lang="en-US" altLang="zh-CN" sz="1200" b="1" i="0" u="none" strike="noStrike" kern="0" cap="none" spc="0" normalizeH="0" baseline="0" noProof="0" smtClean="0">
                <a:ln>
                  <a:noFill/>
                </a:ln>
                <a:solidFill>
                  <a:srgbClr val="5167A4"/>
                </a:solidFill>
                <a:effectLst/>
                <a:uLnTx/>
                <a:uFillTx/>
              </a:endParaRPr>
            </a:p>
          </p:txBody>
        </p:sp>
        <p:sp>
          <p:nvSpPr>
            <p:cNvPr id="157" name="直角三角形 156"/>
            <p:cNvSpPr/>
            <p:nvPr/>
          </p:nvSpPr>
          <p:spPr bwMode="auto">
            <a:xfrm rot="13548504">
              <a:off x="7608168" y="3036046"/>
              <a:ext cx="117266" cy="117266"/>
            </a:xfrm>
            <a:prstGeom prst="rtTriangle">
              <a:avLst/>
            </a:prstGeom>
            <a:solidFill>
              <a:srgbClr val="5167A4"/>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58"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7863958" y="3264112"/>
              <a:ext cx="1357479" cy="339472"/>
            </a:xfrm>
            <a:prstGeom prst="rect">
              <a:avLst/>
            </a:prstGeom>
          </p:spPr>
          <p:txBody>
            <a:bodyPr wrap="square" anchor="ctr">
              <a:no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srgbClr val="5167A4"/>
                  </a:solidFill>
                  <a:effectLst/>
                  <a:uLnTx/>
                  <a:uFillTx/>
                </a:rPr>
                <a:t>开发运营一体化</a:t>
              </a:r>
              <a:endParaRPr kumimoji="0" lang="en-US" altLang="zh-CN" sz="1200" b="1" i="0" u="none" strike="noStrike" kern="0" cap="none" spc="0" normalizeH="0" baseline="0" noProof="0" smtClean="0">
                <a:ln>
                  <a:noFill/>
                </a:ln>
                <a:solidFill>
                  <a:srgbClr val="5167A4"/>
                </a:solidFill>
                <a:effectLst/>
                <a:uLnTx/>
                <a:uFillTx/>
              </a:endParaRPr>
            </a:p>
          </p:txBody>
        </p:sp>
        <p:sp>
          <p:nvSpPr>
            <p:cNvPr id="159" name="直角三角形 158"/>
            <p:cNvSpPr/>
            <p:nvPr/>
          </p:nvSpPr>
          <p:spPr bwMode="auto">
            <a:xfrm rot="13548504">
              <a:off x="7759469" y="3375214"/>
              <a:ext cx="117266" cy="117266"/>
            </a:xfrm>
            <a:prstGeom prst="rtTriangle">
              <a:avLst/>
            </a:prstGeom>
            <a:solidFill>
              <a:srgbClr val="5167A4"/>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61"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7881933" y="4262528"/>
              <a:ext cx="1030355" cy="339472"/>
            </a:xfrm>
            <a:prstGeom prst="rect">
              <a:avLst/>
            </a:prstGeom>
          </p:spPr>
          <p:txBody>
            <a:bodyPr wrap="square" anchor="ctr">
              <a:no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srgbClr val="5167A4"/>
                  </a:solidFill>
                  <a:effectLst/>
                  <a:uLnTx/>
                  <a:uFillTx/>
                </a:rPr>
                <a:t>可视化开发</a:t>
              </a:r>
              <a:endParaRPr kumimoji="0" lang="en-US" altLang="zh-CN" sz="1200" b="1" i="0" u="none" strike="noStrike" kern="0" cap="none" spc="0" normalizeH="0" baseline="0" noProof="0" smtClean="0">
                <a:ln>
                  <a:noFill/>
                </a:ln>
                <a:solidFill>
                  <a:srgbClr val="5167A4"/>
                </a:solidFill>
                <a:effectLst/>
                <a:uLnTx/>
                <a:uFillTx/>
              </a:endParaRPr>
            </a:p>
          </p:txBody>
        </p:sp>
        <p:sp>
          <p:nvSpPr>
            <p:cNvPr id="162" name="直角三角形 161"/>
            <p:cNvSpPr/>
            <p:nvPr/>
          </p:nvSpPr>
          <p:spPr bwMode="auto">
            <a:xfrm rot="13548504">
              <a:off x="7777443" y="4373630"/>
              <a:ext cx="117266" cy="117266"/>
            </a:xfrm>
            <a:prstGeom prst="rtTriangle">
              <a:avLst/>
            </a:prstGeom>
            <a:solidFill>
              <a:srgbClr val="5167A4"/>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63" name="ísļ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1D8AB-26B0-421F-9027-78C338A3DEF5}"/>
                </a:ext>
              </a:extLst>
            </p:cNvPr>
            <p:cNvSpPr/>
            <p:nvPr/>
          </p:nvSpPr>
          <p:spPr>
            <a:xfrm>
              <a:off x="7712657" y="4529688"/>
              <a:ext cx="1366154" cy="339472"/>
            </a:xfrm>
            <a:prstGeom prst="rect">
              <a:avLst/>
            </a:prstGeom>
          </p:spPr>
          <p:txBody>
            <a:bodyPr wrap="square" anchor="ctr">
              <a:norm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200" b="1" kern="0" smtClean="0">
                  <a:solidFill>
                    <a:srgbClr val="5167A4"/>
                  </a:solidFill>
                </a:rPr>
                <a:t>自动化、高效化</a:t>
              </a:r>
              <a:endParaRPr kumimoji="0" lang="en-US" altLang="zh-CN" sz="1200" b="1" i="0" u="none" strike="noStrike" kern="0" cap="none" spc="0" normalizeH="0" baseline="0" noProof="0" smtClean="0">
                <a:ln>
                  <a:noFill/>
                </a:ln>
                <a:solidFill>
                  <a:srgbClr val="5167A4"/>
                </a:solidFill>
                <a:effectLst/>
                <a:uLnTx/>
                <a:uFillTx/>
              </a:endParaRPr>
            </a:p>
          </p:txBody>
        </p:sp>
        <p:sp>
          <p:nvSpPr>
            <p:cNvPr id="164" name="直角三角形 163"/>
            <p:cNvSpPr/>
            <p:nvPr/>
          </p:nvSpPr>
          <p:spPr bwMode="auto">
            <a:xfrm rot="13548504">
              <a:off x="7608168" y="4640790"/>
              <a:ext cx="117266" cy="117266"/>
            </a:xfrm>
            <a:prstGeom prst="rtTriangle">
              <a:avLst/>
            </a:prstGeom>
            <a:solidFill>
              <a:srgbClr val="5167A4"/>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mn-ea"/>
                <a:ea typeface="+mn-ea"/>
              </a:endParaRPr>
            </a:p>
          </p:txBody>
        </p:sp>
      </p:grpSp>
      <p:sp>
        <p:nvSpPr>
          <p:cNvPr id="170" name="圆角矩形 169"/>
          <p:cNvSpPr/>
          <p:nvPr/>
        </p:nvSpPr>
        <p:spPr bwMode="auto">
          <a:xfrm>
            <a:off x="8063952" y="3290698"/>
            <a:ext cx="1325237" cy="487073"/>
          </a:xfrm>
          <a:prstGeom prst="roundRect">
            <a:avLst/>
          </a:prstGeom>
          <a:solidFill>
            <a:srgbClr val="F2F2F2"/>
          </a:solidFill>
          <a:ln>
            <a:solidFill>
              <a:schemeClr val="accent4">
                <a:lumMod val="40000"/>
                <a:lumOff val="6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5167A4"/>
                </a:solidFill>
                <a:effectLst/>
                <a:latin typeface="+mn-ea"/>
                <a:ea typeface="+mn-ea"/>
              </a:rPr>
              <a:t>开发管理</a:t>
            </a:r>
          </a:p>
        </p:txBody>
      </p:sp>
      <p:sp>
        <p:nvSpPr>
          <p:cNvPr id="171" name="圆角矩形 170"/>
          <p:cNvSpPr/>
          <p:nvPr/>
        </p:nvSpPr>
        <p:spPr bwMode="auto">
          <a:xfrm>
            <a:off x="6045469" y="3290698"/>
            <a:ext cx="1325237" cy="487073"/>
          </a:xfrm>
          <a:prstGeom prst="roundRect">
            <a:avLst/>
          </a:prstGeom>
          <a:solidFill>
            <a:srgbClr val="F2F2F2"/>
          </a:solidFill>
          <a:ln>
            <a:solidFill>
              <a:schemeClr val="accent4">
                <a:lumMod val="40000"/>
                <a:lumOff val="6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3FA692"/>
                </a:solidFill>
                <a:effectLst/>
                <a:latin typeface="+mn-ea"/>
                <a:ea typeface="+mn-ea"/>
              </a:rPr>
              <a:t>运行环境</a:t>
            </a:r>
          </a:p>
        </p:txBody>
      </p:sp>
      <p:sp>
        <p:nvSpPr>
          <p:cNvPr id="172" name="圆角矩形 171"/>
          <p:cNvSpPr/>
          <p:nvPr/>
        </p:nvSpPr>
        <p:spPr bwMode="auto">
          <a:xfrm>
            <a:off x="4021692" y="3280234"/>
            <a:ext cx="1325237" cy="487073"/>
          </a:xfrm>
          <a:prstGeom prst="roundRect">
            <a:avLst/>
          </a:prstGeom>
          <a:solidFill>
            <a:srgbClr val="F2F2F2"/>
          </a:solidFill>
          <a:ln>
            <a:solidFill>
              <a:schemeClr val="accent4">
                <a:lumMod val="40000"/>
                <a:lumOff val="6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1689A0"/>
                </a:solidFill>
                <a:effectLst/>
                <a:latin typeface="+mn-ea"/>
                <a:ea typeface="+mn-ea"/>
              </a:rPr>
              <a:t>模型标准</a:t>
            </a:r>
          </a:p>
        </p:txBody>
      </p:sp>
      <p:sp>
        <p:nvSpPr>
          <p:cNvPr id="173" name="圆角矩形 172"/>
          <p:cNvSpPr/>
          <p:nvPr/>
        </p:nvSpPr>
        <p:spPr bwMode="auto">
          <a:xfrm>
            <a:off x="2058530" y="3299349"/>
            <a:ext cx="1325237" cy="487073"/>
          </a:xfrm>
          <a:prstGeom prst="roundRect">
            <a:avLst/>
          </a:prstGeom>
          <a:solidFill>
            <a:srgbClr val="F2F2F2"/>
          </a:solidFill>
          <a:ln>
            <a:solidFill>
              <a:schemeClr val="accent4">
                <a:lumMod val="40000"/>
                <a:lumOff val="6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rgbClr val="B3A2C7"/>
                </a:solidFill>
                <a:latin typeface="+mn-ea"/>
              </a:rPr>
              <a:t>开发技术</a:t>
            </a:r>
            <a:endParaRPr kumimoji="0" lang="zh-CN" altLang="en-US" sz="1400" b="1" i="0" u="none" strike="noStrike" cap="none" normalizeH="0" baseline="0" smtClean="0">
              <a:ln>
                <a:noFill/>
              </a:ln>
              <a:solidFill>
                <a:srgbClr val="B3A2C7"/>
              </a:solidFill>
              <a:effectLst/>
              <a:latin typeface="+mn-ea"/>
            </a:endParaRPr>
          </a:p>
        </p:txBody>
      </p:sp>
    </p:spTree>
    <p:extLst>
      <p:ext uri="{BB962C8B-B14F-4D97-AF65-F5344CB8AC3E}">
        <p14:creationId xmlns:p14="http://schemas.microsoft.com/office/powerpoint/2010/main" val="876929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9306851" y="6359175"/>
            <a:ext cx="2743200" cy="365125"/>
          </a:xfrm>
        </p:spPr>
        <p:txBody>
          <a:bodyPr/>
          <a:lstStyle/>
          <a:p>
            <a:fld id="{BC081E22-3C25-4ADE-8E71-C3A089A82B30}" type="slidenum">
              <a:rPr lang="zh-CN" altLang="en-US" smtClean="0"/>
              <a:pPr/>
              <a:t>14</a:t>
            </a:fld>
            <a:endParaRPr lang="zh-CN" altLang="en-US"/>
          </a:p>
        </p:txBody>
      </p:sp>
      <p:sp>
        <p:nvSpPr>
          <p:cNvPr id="3" name="标题 2"/>
          <p:cNvSpPr>
            <a:spLocks noGrp="1"/>
          </p:cNvSpPr>
          <p:nvPr>
            <p:ph type="title"/>
          </p:nvPr>
        </p:nvSpPr>
        <p:spPr/>
        <p:txBody>
          <a:bodyPr/>
          <a:lstStyle/>
          <a:p>
            <a:r>
              <a:rPr lang="zh-CN" altLang="en-US" smtClean="0"/>
              <a:t>平台搭建及演化</a:t>
            </a:r>
            <a:endParaRPr lang="zh-CN" altLang="en-US"/>
          </a:p>
        </p:txBody>
      </p:sp>
      <p:sp>
        <p:nvSpPr>
          <p:cNvPr id="5" name="íšlî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A8130C6-5C53-4BEE-BEC9-A9B19EAB78BE}"/>
              </a:ext>
            </a:extLst>
          </p:cNvPr>
          <p:cNvSpPr/>
          <p:nvPr/>
        </p:nvSpPr>
        <p:spPr>
          <a:xfrm>
            <a:off x="5245006" y="4501226"/>
            <a:ext cx="1830771" cy="2174046"/>
          </a:xfrm>
          <a:custGeom>
            <a:avLst/>
            <a:gdLst>
              <a:gd name="connsiteX0" fmla="*/ 192089 w 279400"/>
              <a:gd name="connsiteY0" fmla="*/ 300038 h 331788"/>
              <a:gd name="connsiteX1" fmla="*/ 242889 w 279400"/>
              <a:gd name="connsiteY1" fmla="*/ 300038 h 331788"/>
              <a:gd name="connsiteX2" fmla="*/ 242889 w 279400"/>
              <a:gd name="connsiteY2" fmla="*/ 311151 h 331788"/>
              <a:gd name="connsiteX3" fmla="*/ 192089 w 279400"/>
              <a:gd name="connsiteY3" fmla="*/ 311151 h 331788"/>
              <a:gd name="connsiteX4" fmla="*/ 128589 w 279400"/>
              <a:gd name="connsiteY4" fmla="*/ 300038 h 331788"/>
              <a:gd name="connsiteX5" fmla="*/ 180977 w 279400"/>
              <a:gd name="connsiteY5" fmla="*/ 300038 h 331788"/>
              <a:gd name="connsiteX6" fmla="*/ 180977 w 279400"/>
              <a:gd name="connsiteY6" fmla="*/ 311151 h 331788"/>
              <a:gd name="connsiteX7" fmla="*/ 128589 w 279400"/>
              <a:gd name="connsiteY7" fmla="*/ 311151 h 331788"/>
              <a:gd name="connsiteX8" fmla="*/ 36514 w 279400"/>
              <a:gd name="connsiteY8" fmla="*/ 300038 h 331788"/>
              <a:gd name="connsiteX9" fmla="*/ 87314 w 279400"/>
              <a:gd name="connsiteY9" fmla="*/ 300038 h 331788"/>
              <a:gd name="connsiteX10" fmla="*/ 87314 w 279400"/>
              <a:gd name="connsiteY10" fmla="*/ 311151 h 331788"/>
              <a:gd name="connsiteX11" fmla="*/ 36514 w 279400"/>
              <a:gd name="connsiteY11" fmla="*/ 311151 h 331788"/>
              <a:gd name="connsiteX12" fmla="*/ 114300 w 279400"/>
              <a:gd name="connsiteY12" fmla="*/ 290512 h 331788"/>
              <a:gd name="connsiteX13" fmla="*/ 114300 w 279400"/>
              <a:gd name="connsiteY13" fmla="*/ 320675 h 331788"/>
              <a:gd name="connsiteX14" fmla="*/ 258763 w 279400"/>
              <a:gd name="connsiteY14" fmla="*/ 320675 h 331788"/>
              <a:gd name="connsiteX15" fmla="*/ 258763 w 279400"/>
              <a:gd name="connsiteY15" fmla="*/ 290512 h 331788"/>
              <a:gd name="connsiteX16" fmla="*/ 20638 w 279400"/>
              <a:gd name="connsiteY16" fmla="*/ 290512 h 331788"/>
              <a:gd name="connsiteX17" fmla="*/ 20638 w 279400"/>
              <a:gd name="connsiteY17" fmla="*/ 320675 h 331788"/>
              <a:gd name="connsiteX18" fmla="*/ 103188 w 279400"/>
              <a:gd name="connsiteY18" fmla="*/ 320675 h 331788"/>
              <a:gd name="connsiteX19" fmla="*/ 103188 w 279400"/>
              <a:gd name="connsiteY19" fmla="*/ 290512 h 331788"/>
              <a:gd name="connsiteX20" fmla="*/ 222250 w 279400"/>
              <a:gd name="connsiteY20" fmla="*/ 254000 h 331788"/>
              <a:gd name="connsiteX21" fmla="*/ 242888 w 279400"/>
              <a:gd name="connsiteY21" fmla="*/ 254000 h 331788"/>
              <a:gd name="connsiteX22" fmla="*/ 242888 w 279400"/>
              <a:gd name="connsiteY22" fmla="*/ 263525 h 331788"/>
              <a:gd name="connsiteX23" fmla="*/ 222250 w 279400"/>
              <a:gd name="connsiteY23" fmla="*/ 263525 h 331788"/>
              <a:gd name="connsiteX24" fmla="*/ 192088 w 279400"/>
              <a:gd name="connsiteY24" fmla="*/ 254000 h 331788"/>
              <a:gd name="connsiteX25" fmla="*/ 212726 w 279400"/>
              <a:gd name="connsiteY25" fmla="*/ 254000 h 331788"/>
              <a:gd name="connsiteX26" fmla="*/ 212726 w 279400"/>
              <a:gd name="connsiteY26" fmla="*/ 263525 h 331788"/>
              <a:gd name="connsiteX27" fmla="*/ 192088 w 279400"/>
              <a:gd name="connsiteY27" fmla="*/ 263525 h 331788"/>
              <a:gd name="connsiteX28" fmla="*/ 160338 w 279400"/>
              <a:gd name="connsiteY28" fmla="*/ 254000 h 331788"/>
              <a:gd name="connsiteX29" fmla="*/ 180976 w 279400"/>
              <a:gd name="connsiteY29" fmla="*/ 254000 h 331788"/>
              <a:gd name="connsiteX30" fmla="*/ 180976 w 279400"/>
              <a:gd name="connsiteY30" fmla="*/ 263525 h 331788"/>
              <a:gd name="connsiteX31" fmla="*/ 160338 w 279400"/>
              <a:gd name="connsiteY31" fmla="*/ 263525 h 331788"/>
              <a:gd name="connsiteX32" fmla="*/ 128588 w 279400"/>
              <a:gd name="connsiteY32" fmla="*/ 254000 h 331788"/>
              <a:gd name="connsiteX33" fmla="*/ 149226 w 279400"/>
              <a:gd name="connsiteY33" fmla="*/ 254000 h 331788"/>
              <a:gd name="connsiteX34" fmla="*/ 149226 w 279400"/>
              <a:gd name="connsiteY34" fmla="*/ 263525 h 331788"/>
              <a:gd name="connsiteX35" fmla="*/ 128588 w 279400"/>
              <a:gd name="connsiteY35" fmla="*/ 263525 h 331788"/>
              <a:gd name="connsiteX36" fmla="*/ 66676 w 279400"/>
              <a:gd name="connsiteY36" fmla="*/ 254000 h 331788"/>
              <a:gd name="connsiteX37" fmla="*/ 87314 w 279400"/>
              <a:gd name="connsiteY37" fmla="*/ 254000 h 331788"/>
              <a:gd name="connsiteX38" fmla="*/ 87314 w 279400"/>
              <a:gd name="connsiteY38" fmla="*/ 263525 h 331788"/>
              <a:gd name="connsiteX39" fmla="*/ 66676 w 279400"/>
              <a:gd name="connsiteY39" fmla="*/ 263525 h 331788"/>
              <a:gd name="connsiteX40" fmla="*/ 36514 w 279400"/>
              <a:gd name="connsiteY40" fmla="*/ 254000 h 331788"/>
              <a:gd name="connsiteX41" fmla="*/ 57152 w 279400"/>
              <a:gd name="connsiteY41" fmla="*/ 254000 h 331788"/>
              <a:gd name="connsiteX42" fmla="*/ 57152 w 279400"/>
              <a:gd name="connsiteY42" fmla="*/ 263525 h 331788"/>
              <a:gd name="connsiteX43" fmla="*/ 36514 w 279400"/>
              <a:gd name="connsiteY43" fmla="*/ 263525 h 331788"/>
              <a:gd name="connsiteX44" fmla="*/ 66676 w 279400"/>
              <a:gd name="connsiteY44" fmla="*/ 233363 h 331788"/>
              <a:gd name="connsiteX45" fmla="*/ 87314 w 279400"/>
              <a:gd name="connsiteY45" fmla="*/ 233363 h 331788"/>
              <a:gd name="connsiteX46" fmla="*/ 87314 w 279400"/>
              <a:gd name="connsiteY46" fmla="*/ 242888 h 331788"/>
              <a:gd name="connsiteX47" fmla="*/ 66676 w 279400"/>
              <a:gd name="connsiteY47" fmla="*/ 242888 h 331788"/>
              <a:gd name="connsiteX48" fmla="*/ 36514 w 279400"/>
              <a:gd name="connsiteY48" fmla="*/ 233363 h 331788"/>
              <a:gd name="connsiteX49" fmla="*/ 57152 w 279400"/>
              <a:gd name="connsiteY49" fmla="*/ 233363 h 331788"/>
              <a:gd name="connsiteX50" fmla="*/ 57152 w 279400"/>
              <a:gd name="connsiteY50" fmla="*/ 242888 h 331788"/>
              <a:gd name="connsiteX51" fmla="*/ 36514 w 279400"/>
              <a:gd name="connsiteY51" fmla="*/ 242888 h 331788"/>
              <a:gd name="connsiteX52" fmla="*/ 222250 w 279400"/>
              <a:gd name="connsiteY52" fmla="*/ 233362 h 331788"/>
              <a:gd name="connsiteX53" fmla="*/ 242888 w 279400"/>
              <a:gd name="connsiteY53" fmla="*/ 233362 h 331788"/>
              <a:gd name="connsiteX54" fmla="*/ 242888 w 279400"/>
              <a:gd name="connsiteY54" fmla="*/ 242887 h 331788"/>
              <a:gd name="connsiteX55" fmla="*/ 222250 w 279400"/>
              <a:gd name="connsiteY55" fmla="*/ 242887 h 331788"/>
              <a:gd name="connsiteX56" fmla="*/ 192088 w 279400"/>
              <a:gd name="connsiteY56" fmla="*/ 233362 h 331788"/>
              <a:gd name="connsiteX57" fmla="*/ 212726 w 279400"/>
              <a:gd name="connsiteY57" fmla="*/ 233362 h 331788"/>
              <a:gd name="connsiteX58" fmla="*/ 212726 w 279400"/>
              <a:gd name="connsiteY58" fmla="*/ 242887 h 331788"/>
              <a:gd name="connsiteX59" fmla="*/ 192088 w 279400"/>
              <a:gd name="connsiteY59" fmla="*/ 242887 h 331788"/>
              <a:gd name="connsiteX60" fmla="*/ 160338 w 279400"/>
              <a:gd name="connsiteY60" fmla="*/ 233362 h 331788"/>
              <a:gd name="connsiteX61" fmla="*/ 180976 w 279400"/>
              <a:gd name="connsiteY61" fmla="*/ 233362 h 331788"/>
              <a:gd name="connsiteX62" fmla="*/ 180976 w 279400"/>
              <a:gd name="connsiteY62" fmla="*/ 242887 h 331788"/>
              <a:gd name="connsiteX63" fmla="*/ 160338 w 279400"/>
              <a:gd name="connsiteY63" fmla="*/ 242887 h 331788"/>
              <a:gd name="connsiteX64" fmla="*/ 128588 w 279400"/>
              <a:gd name="connsiteY64" fmla="*/ 233362 h 331788"/>
              <a:gd name="connsiteX65" fmla="*/ 149226 w 279400"/>
              <a:gd name="connsiteY65" fmla="*/ 233362 h 331788"/>
              <a:gd name="connsiteX66" fmla="*/ 149226 w 279400"/>
              <a:gd name="connsiteY66" fmla="*/ 242887 h 331788"/>
              <a:gd name="connsiteX67" fmla="*/ 128588 w 279400"/>
              <a:gd name="connsiteY67" fmla="*/ 242887 h 331788"/>
              <a:gd name="connsiteX68" fmla="*/ 222250 w 279400"/>
              <a:gd name="connsiteY68" fmla="*/ 212725 h 331788"/>
              <a:gd name="connsiteX69" fmla="*/ 242888 w 279400"/>
              <a:gd name="connsiteY69" fmla="*/ 212725 h 331788"/>
              <a:gd name="connsiteX70" fmla="*/ 242888 w 279400"/>
              <a:gd name="connsiteY70" fmla="*/ 222250 h 331788"/>
              <a:gd name="connsiteX71" fmla="*/ 222250 w 279400"/>
              <a:gd name="connsiteY71" fmla="*/ 222250 h 331788"/>
              <a:gd name="connsiteX72" fmla="*/ 192088 w 279400"/>
              <a:gd name="connsiteY72" fmla="*/ 212725 h 331788"/>
              <a:gd name="connsiteX73" fmla="*/ 212726 w 279400"/>
              <a:gd name="connsiteY73" fmla="*/ 212725 h 331788"/>
              <a:gd name="connsiteX74" fmla="*/ 212726 w 279400"/>
              <a:gd name="connsiteY74" fmla="*/ 222250 h 331788"/>
              <a:gd name="connsiteX75" fmla="*/ 192088 w 279400"/>
              <a:gd name="connsiteY75" fmla="*/ 222250 h 331788"/>
              <a:gd name="connsiteX76" fmla="*/ 160338 w 279400"/>
              <a:gd name="connsiteY76" fmla="*/ 212725 h 331788"/>
              <a:gd name="connsiteX77" fmla="*/ 180976 w 279400"/>
              <a:gd name="connsiteY77" fmla="*/ 212725 h 331788"/>
              <a:gd name="connsiteX78" fmla="*/ 180976 w 279400"/>
              <a:gd name="connsiteY78" fmla="*/ 222250 h 331788"/>
              <a:gd name="connsiteX79" fmla="*/ 160338 w 279400"/>
              <a:gd name="connsiteY79" fmla="*/ 222250 h 331788"/>
              <a:gd name="connsiteX80" fmla="*/ 128588 w 279400"/>
              <a:gd name="connsiteY80" fmla="*/ 212725 h 331788"/>
              <a:gd name="connsiteX81" fmla="*/ 149226 w 279400"/>
              <a:gd name="connsiteY81" fmla="*/ 212725 h 331788"/>
              <a:gd name="connsiteX82" fmla="*/ 149226 w 279400"/>
              <a:gd name="connsiteY82" fmla="*/ 222250 h 331788"/>
              <a:gd name="connsiteX83" fmla="*/ 128588 w 279400"/>
              <a:gd name="connsiteY83" fmla="*/ 222250 h 331788"/>
              <a:gd name="connsiteX84" fmla="*/ 66676 w 279400"/>
              <a:gd name="connsiteY84" fmla="*/ 212725 h 331788"/>
              <a:gd name="connsiteX85" fmla="*/ 87314 w 279400"/>
              <a:gd name="connsiteY85" fmla="*/ 212725 h 331788"/>
              <a:gd name="connsiteX86" fmla="*/ 87314 w 279400"/>
              <a:gd name="connsiteY86" fmla="*/ 222250 h 331788"/>
              <a:gd name="connsiteX87" fmla="*/ 66676 w 279400"/>
              <a:gd name="connsiteY87" fmla="*/ 222250 h 331788"/>
              <a:gd name="connsiteX88" fmla="*/ 36514 w 279400"/>
              <a:gd name="connsiteY88" fmla="*/ 212725 h 331788"/>
              <a:gd name="connsiteX89" fmla="*/ 57152 w 279400"/>
              <a:gd name="connsiteY89" fmla="*/ 212725 h 331788"/>
              <a:gd name="connsiteX90" fmla="*/ 57152 w 279400"/>
              <a:gd name="connsiteY90" fmla="*/ 222250 h 331788"/>
              <a:gd name="connsiteX91" fmla="*/ 36514 w 279400"/>
              <a:gd name="connsiteY91" fmla="*/ 222250 h 331788"/>
              <a:gd name="connsiteX92" fmla="*/ 66676 w 279400"/>
              <a:gd name="connsiteY92" fmla="*/ 192088 h 331788"/>
              <a:gd name="connsiteX93" fmla="*/ 87314 w 279400"/>
              <a:gd name="connsiteY93" fmla="*/ 192088 h 331788"/>
              <a:gd name="connsiteX94" fmla="*/ 87314 w 279400"/>
              <a:gd name="connsiteY94" fmla="*/ 201613 h 331788"/>
              <a:gd name="connsiteX95" fmla="*/ 66676 w 279400"/>
              <a:gd name="connsiteY95" fmla="*/ 201613 h 331788"/>
              <a:gd name="connsiteX96" fmla="*/ 36514 w 279400"/>
              <a:gd name="connsiteY96" fmla="*/ 192088 h 331788"/>
              <a:gd name="connsiteX97" fmla="*/ 57152 w 279400"/>
              <a:gd name="connsiteY97" fmla="*/ 192088 h 331788"/>
              <a:gd name="connsiteX98" fmla="*/ 57152 w 279400"/>
              <a:gd name="connsiteY98" fmla="*/ 201613 h 331788"/>
              <a:gd name="connsiteX99" fmla="*/ 36514 w 279400"/>
              <a:gd name="connsiteY99" fmla="*/ 201613 h 331788"/>
              <a:gd name="connsiteX100" fmla="*/ 222250 w 279400"/>
              <a:gd name="connsiteY100" fmla="*/ 192087 h 331788"/>
              <a:gd name="connsiteX101" fmla="*/ 242888 w 279400"/>
              <a:gd name="connsiteY101" fmla="*/ 192087 h 331788"/>
              <a:gd name="connsiteX102" fmla="*/ 242888 w 279400"/>
              <a:gd name="connsiteY102" fmla="*/ 201612 h 331788"/>
              <a:gd name="connsiteX103" fmla="*/ 222250 w 279400"/>
              <a:gd name="connsiteY103" fmla="*/ 201612 h 331788"/>
              <a:gd name="connsiteX104" fmla="*/ 192088 w 279400"/>
              <a:gd name="connsiteY104" fmla="*/ 192087 h 331788"/>
              <a:gd name="connsiteX105" fmla="*/ 212726 w 279400"/>
              <a:gd name="connsiteY105" fmla="*/ 192087 h 331788"/>
              <a:gd name="connsiteX106" fmla="*/ 212726 w 279400"/>
              <a:gd name="connsiteY106" fmla="*/ 201612 h 331788"/>
              <a:gd name="connsiteX107" fmla="*/ 192088 w 279400"/>
              <a:gd name="connsiteY107" fmla="*/ 201612 h 331788"/>
              <a:gd name="connsiteX108" fmla="*/ 160338 w 279400"/>
              <a:gd name="connsiteY108" fmla="*/ 192087 h 331788"/>
              <a:gd name="connsiteX109" fmla="*/ 180976 w 279400"/>
              <a:gd name="connsiteY109" fmla="*/ 192087 h 331788"/>
              <a:gd name="connsiteX110" fmla="*/ 180976 w 279400"/>
              <a:gd name="connsiteY110" fmla="*/ 201612 h 331788"/>
              <a:gd name="connsiteX111" fmla="*/ 160338 w 279400"/>
              <a:gd name="connsiteY111" fmla="*/ 201612 h 331788"/>
              <a:gd name="connsiteX112" fmla="*/ 128588 w 279400"/>
              <a:gd name="connsiteY112" fmla="*/ 192087 h 331788"/>
              <a:gd name="connsiteX113" fmla="*/ 149226 w 279400"/>
              <a:gd name="connsiteY113" fmla="*/ 192087 h 331788"/>
              <a:gd name="connsiteX114" fmla="*/ 149226 w 279400"/>
              <a:gd name="connsiteY114" fmla="*/ 201612 h 331788"/>
              <a:gd name="connsiteX115" fmla="*/ 128588 w 279400"/>
              <a:gd name="connsiteY115" fmla="*/ 201612 h 331788"/>
              <a:gd name="connsiteX116" fmla="*/ 222250 w 279400"/>
              <a:gd name="connsiteY116" fmla="*/ 171450 h 331788"/>
              <a:gd name="connsiteX117" fmla="*/ 242888 w 279400"/>
              <a:gd name="connsiteY117" fmla="*/ 171450 h 331788"/>
              <a:gd name="connsiteX118" fmla="*/ 242888 w 279400"/>
              <a:gd name="connsiteY118" fmla="*/ 180975 h 331788"/>
              <a:gd name="connsiteX119" fmla="*/ 222250 w 279400"/>
              <a:gd name="connsiteY119" fmla="*/ 180975 h 331788"/>
              <a:gd name="connsiteX120" fmla="*/ 192088 w 279400"/>
              <a:gd name="connsiteY120" fmla="*/ 171450 h 331788"/>
              <a:gd name="connsiteX121" fmla="*/ 212726 w 279400"/>
              <a:gd name="connsiteY121" fmla="*/ 171450 h 331788"/>
              <a:gd name="connsiteX122" fmla="*/ 212726 w 279400"/>
              <a:gd name="connsiteY122" fmla="*/ 180975 h 331788"/>
              <a:gd name="connsiteX123" fmla="*/ 192088 w 279400"/>
              <a:gd name="connsiteY123" fmla="*/ 180975 h 331788"/>
              <a:gd name="connsiteX124" fmla="*/ 160338 w 279400"/>
              <a:gd name="connsiteY124" fmla="*/ 171450 h 331788"/>
              <a:gd name="connsiteX125" fmla="*/ 180976 w 279400"/>
              <a:gd name="connsiteY125" fmla="*/ 171450 h 331788"/>
              <a:gd name="connsiteX126" fmla="*/ 180976 w 279400"/>
              <a:gd name="connsiteY126" fmla="*/ 180975 h 331788"/>
              <a:gd name="connsiteX127" fmla="*/ 160338 w 279400"/>
              <a:gd name="connsiteY127" fmla="*/ 180975 h 331788"/>
              <a:gd name="connsiteX128" fmla="*/ 128588 w 279400"/>
              <a:gd name="connsiteY128" fmla="*/ 171450 h 331788"/>
              <a:gd name="connsiteX129" fmla="*/ 149226 w 279400"/>
              <a:gd name="connsiteY129" fmla="*/ 171450 h 331788"/>
              <a:gd name="connsiteX130" fmla="*/ 149226 w 279400"/>
              <a:gd name="connsiteY130" fmla="*/ 180975 h 331788"/>
              <a:gd name="connsiteX131" fmla="*/ 128588 w 279400"/>
              <a:gd name="connsiteY131" fmla="*/ 180975 h 331788"/>
              <a:gd name="connsiteX132" fmla="*/ 66676 w 279400"/>
              <a:gd name="connsiteY132" fmla="*/ 171450 h 331788"/>
              <a:gd name="connsiteX133" fmla="*/ 87314 w 279400"/>
              <a:gd name="connsiteY133" fmla="*/ 171450 h 331788"/>
              <a:gd name="connsiteX134" fmla="*/ 87314 w 279400"/>
              <a:gd name="connsiteY134" fmla="*/ 180975 h 331788"/>
              <a:gd name="connsiteX135" fmla="*/ 66676 w 279400"/>
              <a:gd name="connsiteY135" fmla="*/ 180975 h 331788"/>
              <a:gd name="connsiteX136" fmla="*/ 36514 w 279400"/>
              <a:gd name="connsiteY136" fmla="*/ 171450 h 331788"/>
              <a:gd name="connsiteX137" fmla="*/ 57152 w 279400"/>
              <a:gd name="connsiteY137" fmla="*/ 171450 h 331788"/>
              <a:gd name="connsiteX138" fmla="*/ 57152 w 279400"/>
              <a:gd name="connsiteY138" fmla="*/ 180975 h 331788"/>
              <a:gd name="connsiteX139" fmla="*/ 36514 w 279400"/>
              <a:gd name="connsiteY139" fmla="*/ 180975 h 331788"/>
              <a:gd name="connsiteX140" fmla="*/ 222250 w 279400"/>
              <a:gd name="connsiteY140" fmla="*/ 149225 h 331788"/>
              <a:gd name="connsiteX141" fmla="*/ 242888 w 279400"/>
              <a:gd name="connsiteY141" fmla="*/ 149225 h 331788"/>
              <a:gd name="connsiteX142" fmla="*/ 242888 w 279400"/>
              <a:gd name="connsiteY142" fmla="*/ 160338 h 331788"/>
              <a:gd name="connsiteX143" fmla="*/ 222250 w 279400"/>
              <a:gd name="connsiteY143" fmla="*/ 160338 h 331788"/>
              <a:gd name="connsiteX144" fmla="*/ 192088 w 279400"/>
              <a:gd name="connsiteY144" fmla="*/ 149225 h 331788"/>
              <a:gd name="connsiteX145" fmla="*/ 212726 w 279400"/>
              <a:gd name="connsiteY145" fmla="*/ 149225 h 331788"/>
              <a:gd name="connsiteX146" fmla="*/ 212726 w 279400"/>
              <a:gd name="connsiteY146" fmla="*/ 160338 h 331788"/>
              <a:gd name="connsiteX147" fmla="*/ 192088 w 279400"/>
              <a:gd name="connsiteY147" fmla="*/ 160338 h 331788"/>
              <a:gd name="connsiteX148" fmla="*/ 160338 w 279400"/>
              <a:gd name="connsiteY148" fmla="*/ 149225 h 331788"/>
              <a:gd name="connsiteX149" fmla="*/ 180976 w 279400"/>
              <a:gd name="connsiteY149" fmla="*/ 149225 h 331788"/>
              <a:gd name="connsiteX150" fmla="*/ 180976 w 279400"/>
              <a:gd name="connsiteY150" fmla="*/ 160338 h 331788"/>
              <a:gd name="connsiteX151" fmla="*/ 160338 w 279400"/>
              <a:gd name="connsiteY151" fmla="*/ 160338 h 331788"/>
              <a:gd name="connsiteX152" fmla="*/ 128588 w 279400"/>
              <a:gd name="connsiteY152" fmla="*/ 149225 h 331788"/>
              <a:gd name="connsiteX153" fmla="*/ 149226 w 279400"/>
              <a:gd name="connsiteY153" fmla="*/ 149225 h 331788"/>
              <a:gd name="connsiteX154" fmla="*/ 149226 w 279400"/>
              <a:gd name="connsiteY154" fmla="*/ 160338 h 331788"/>
              <a:gd name="connsiteX155" fmla="*/ 128588 w 279400"/>
              <a:gd name="connsiteY155" fmla="*/ 160338 h 331788"/>
              <a:gd name="connsiteX156" fmla="*/ 66676 w 279400"/>
              <a:gd name="connsiteY156" fmla="*/ 149225 h 331788"/>
              <a:gd name="connsiteX157" fmla="*/ 87314 w 279400"/>
              <a:gd name="connsiteY157" fmla="*/ 149225 h 331788"/>
              <a:gd name="connsiteX158" fmla="*/ 87314 w 279400"/>
              <a:gd name="connsiteY158" fmla="*/ 160338 h 331788"/>
              <a:gd name="connsiteX159" fmla="*/ 66676 w 279400"/>
              <a:gd name="connsiteY159" fmla="*/ 160338 h 331788"/>
              <a:gd name="connsiteX160" fmla="*/ 36514 w 279400"/>
              <a:gd name="connsiteY160" fmla="*/ 149225 h 331788"/>
              <a:gd name="connsiteX161" fmla="*/ 57152 w 279400"/>
              <a:gd name="connsiteY161" fmla="*/ 149225 h 331788"/>
              <a:gd name="connsiteX162" fmla="*/ 57152 w 279400"/>
              <a:gd name="connsiteY162" fmla="*/ 160338 h 331788"/>
              <a:gd name="connsiteX163" fmla="*/ 36514 w 279400"/>
              <a:gd name="connsiteY163" fmla="*/ 160338 h 331788"/>
              <a:gd name="connsiteX164" fmla="*/ 222251 w 279400"/>
              <a:gd name="connsiteY164" fmla="*/ 128588 h 331788"/>
              <a:gd name="connsiteX165" fmla="*/ 242889 w 279400"/>
              <a:gd name="connsiteY165" fmla="*/ 128588 h 331788"/>
              <a:gd name="connsiteX166" fmla="*/ 242889 w 279400"/>
              <a:gd name="connsiteY166" fmla="*/ 139701 h 331788"/>
              <a:gd name="connsiteX167" fmla="*/ 222251 w 279400"/>
              <a:gd name="connsiteY167" fmla="*/ 139701 h 331788"/>
              <a:gd name="connsiteX168" fmla="*/ 192089 w 279400"/>
              <a:gd name="connsiteY168" fmla="*/ 128588 h 331788"/>
              <a:gd name="connsiteX169" fmla="*/ 212727 w 279400"/>
              <a:gd name="connsiteY169" fmla="*/ 128588 h 331788"/>
              <a:gd name="connsiteX170" fmla="*/ 212727 w 279400"/>
              <a:gd name="connsiteY170" fmla="*/ 139701 h 331788"/>
              <a:gd name="connsiteX171" fmla="*/ 192089 w 279400"/>
              <a:gd name="connsiteY171" fmla="*/ 139701 h 331788"/>
              <a:gd name="connsiteX172" fmla="*/ 160339 w 279400"/>
              <a:gd name="connsiteY172" fmla="*/ 128588 h 331788"/>
              <a:gd name="connsiteX173" fmla="*/ 180977 w 279400"/>
              <a:gd name="connsiteY173" fmla="*/ 128588 h 331788"/>
              <a:gd name="connsiteX174" fmla="*/ 180977 w 279400"/>
              <a:gd name="connsiteY174" fmla="*/ 139701 h 331788"/>
              <a:gd name="connsiteX175" fmla="*/ 160339 w 279400"/>
              <a:gd name="connsiteY175" fmla="*/ 139701 h 331788"/>
              <a:gd name="connsiteX176" fmla="*/ 128589 w 279400"/>
              <a:gd name="connsiteY176" fmla="*/ 128588 h 331788"/>
              <a:gd name="connsiteX177" fmla="*/ 149227 w 279400"/>
              <a:gd name="connsiteY177" fmla="*/ 128588 h 331788"/>
              <a:gd name="connsiteX178" fmla="*/ 149227 w 279400"/>
              <a:gd name="connsiteY178" fmla="*/ 139701 h 331788"/>
              <a:gd name="connsiteX179" fmla="*/ 128589 w 279400"/>
              <a:gd name="connsiteY179" fmla="*/ 139701 h 331788"/>
              <a:gd name="connsiteX180" fmla="*/ 66676 w 279400"/>
              <a:gd name="connsiteY180" fmla="*/ 128588 h 331788"/>
              <a:gd name="connsiteX181" fmla="*/ 87314 w 279400"/>
              <a:gd name="connsiteY181" fmla="*/ 128588 h 331788"/>
              <a:gd name="connsiteX182" fmla="*/ 87314 w 279400"/>
              <a:gd name="connsiteY182" fmla="*/ 139701 h 331788"/>
              <a:gd name="connsiteX183" fmla="*/ 66676 w 279400"/>
              <a:gd name="connsiteY183" fmla="*/ 139701 h 331788"/>
              <a:gd name="connsiteX184" fmla="*/ 36514 w 279400"/>
              <a:gd name="connsiteY184" fmla="*/ 128588 h 331788"/>
              <a:gd name="connsiteX185" fmla="*/ 57152 w 279400"/>
              <a:gd name="connsiteY185" fmla="*/ 128588 h 331788"/>
              <a:gd name="connsiteX186" fmla="*/ 57152 w 279400"/>
              <a:gd name="connsiteY186" fmla="*/ 139701 h 331788"/>
              <a:gd name="connsiteX187" fmla="*/ 36514 w 279400"/>
              <a:gd name="connsiteY187" fmla="*/ 139701 h 331788"/>
              <a:gd name="connsiteX188" fmla="*/ 20638 w 279400"/>
              <a:gd name="connsiteY188" fmla="*/ 114300 h 331788"/>
              <a:gd name="connsiteX189" fmla="*/ 20638 w 279400"/>
              <a:gd name="connsiteY189" fmla="*/ 279400 h 331788"/>
              <a:gd name="connsiteX190" fmla="*/ 103188 w 279400"/>
              <a:gd name="connsiteY190" fmla="*/ 279400 h 331788"/>
              <a:gd name="connsiteX191" fmla="*/ 103188 w 279400"/>
              <a:gd name="connsiteY191" fmla="*/ 114300 h 331788"/>
              <a:gd name="connsiteX192" fmla="*/ 222251 w 279400"/>
              <a:gd name="connsiteY192" fmla="*/ 107950 h 331788"/>
              <a:gd name="connsiteX193" fmla="*/ 242889 w 279400"/>
              <a:gd name="connsiteY193" fmla="*/ 107950 h 331788"/>
              <a:gd name="connsiteX194" fmla="*/ 242889 w 279400"/>
              <a:gd name="connsiteY194" fmla="*/ 119063 h 331788"/>
              <a:gd name="connsiteX195" fmla="*/ 222251 w 279400"/>
              <a:gd name="connsiteY195" fmla="*/ 119063 h 331788"/>
              <a:gd name="connsiteX196" fmla="*/ 192089 w 279400"/>
              <a:gd name="connsiteY196" fmla="*/ 107950 h 331788"/>
              <a:gd name="connsiteX197" fmla="*/ 212727 w 279400"/>
              <a:gd name="connsiteY197" fmla="*/ 107950 h 331788"/>
              <a:gd name="connsiteX198" fmla="*/ 212727 w 279400"/>
              <a:gd name="connsiteY198" fmla="*/ 119063 h 331788"/>
              <a:gd name="connsiteX199" fmla="*/ 192089 w 279400"/>
              <a:gd name="connsiteY199" fmla="*/ 119063 h 331788"/>
              <a:gd name="connsiteX200" fmla="*/ 160339 w 279400"/>
              <a:gd name="connsiteY200" fmla="*/ 107950 h 331788"/>
              <a:gd name="connsiteX201" fmla="*/ 180977 w 279400"/>
              <a:gd name="connsiteY201" fmla="*/ 107950 h 331788"/>
              <a:gd name="connsiteX202" fmla="*/ 180977 w 279400"/>
              <a:gd name="connsiteY202" fmla="*/ 119063 h 331788"/>
              <a:gd name="connsiteX203" fmla="*/ 160339 w 279400"/>
              <a:gd name="connsiteY203" fmla="*/ 119063 h 331788"/>
              <a:gd name="connsiteX204" fmla="*/ 128589 w 279400"/>
              <a:gd name="connsiteY204" fmla="*/ 107950 h 331788"/>
              <a:gd name="connsiteX205" fmla="*/ 149227 w 279400"/>
              <a:gd name="connsiteY205" fmla="*/ 107950 h 331788"/>
              <a:gd name="connsiteX206" fmla="*/ 149227 w 279400"/>
              <a:gd name="connsiteY206" fmla="*/ 119063 h 331788"/>
              <a:gd name="connsiteX207" fmla="*/ 128589 w 279400"/>
              <a:gd name="connsiteY207" fmla="*/ 119063 h 331788"/>
              <a:gd name="connsiteX208" fmla="*/ 222251 w 279400"/>
              <a:gd name="connsiteY208" fmla="*/ 87313 h 331788"/>
              <a:gd name="connsiteX209" fmla="*/ 242889 w 279400"/>
              <a:gd name="connsiteY209" fmla="*/ 87313 h 331788"/>
              <a:gd name="connsiteX210" fmla="*/ 242889 w 279400"/>
              <a:gd name="connsiteY210" fmla="*/ 98426 h 331788"/>
              <a:gd name="connsiteX211" fmla="*/ 222251 w 279400"/>
              <a:gd name="connsiteY211" fmla="*/ 98426 h 331788"/>
              <a:gd name="connsiteX212" fmla="*/ 192089 w 279400"/>
              <a:gd name="connsiteY212" fmla="*/ 87313 h 331788"/>
              <a:gd name="connsiteX213" fmla="*/ 212727 w 279400"/>
              <a:gd name="connsiteY213" fmla="*/ 87313 h 331788"/>
              <a:gd name="connsiteX214" fmla="*/ 212727 w 279400"/>
              <a:gd name="connsiteY214" fmla="*/ 98426 h 331788"/>
              <a:gd name="connsiteX215" fmla="*/ 192089 w 279400"/>
              <a:gd name="connsiteY215" fmla="*/ 98426 h 331788"/>
              <a:gd name="connsiteX216" fmla="*/ 160339 w 279400"/>
              <a:gd name="connsiteY216" fmla="*/ 87313 h 331788"/>
              <a:gd name="connsiteX217" fmla="*/ 180977 w 279400"/>
              <a:gd name="connsiteY217" fmla="*/ 87313 h 331788"/>
              <a:gd name="connsiteX218" fmla="*/ 180977 w 279400"/>
              <a:gd name="connsiteY218" fmla="*/ 98426 h 331788"/>
              <a:gd name="connsiteX219" fmla="*/ 160339 w 279400"/>
              <a:gd name="connsiteY219" fmla="*/ 98426 h 331788"/>
              <a:gd name="connsiteX220" fmla="*/ 128589 w 279400"/>
              <a:gd name="connsiteY220" fmla="*/ 87313 h 331788"/>
              <a:gd name="connsiteX221" fmla="*/ 149227 w 279400"/>
              <a:gd name="connsiteY221" fmla="*/ 87313 h 331788"/>
              <a:gd name="connsiteX222" fmla="*/ 149227 w 279400"/>
              <a:gd name="connsiteY222" fmla="*/ 98426 h 331788"/>
              <a:gd name="connsiteX223" fmla="*/ 128589 w 279400"/>
              <a:gd name="connsiteY223" fmla="*/ 98426 h 331788"/>
              <a:gd name="connsiteX224" fmla="*/ 222251 w 279400"/>
              <a:gd name="connsiteY224" fmla="*/ 66675 h 331788"/>
              <a:gd name="connsiteX225" fmla="*/ 242889 w 279400"/>
              <a:gd name="connsiteY225" fmla="*/ 66675 h 331788"/>
              <a:gd name="connsiteX226" fmla="*/ 242889 w 279400"/>
              <a:gd name="connsiteY226" fmla="*/ 77788 h 331788"/>
              <a:gd name="connsiteX227" fmla="*/ 222251 w 279400"/>
              <a:gd name="connsiteY227" fmla="*/ 77788 h 331788"/>
              <a:gd name="connsiteX228" fmla="*/ 192089 w 279400"/>
              <a:gd name="connsiteY228" fmla="*/ 66675 h 331788"/>
              <a:gd name="connsiteX229" fmla="*/ 212727 w 279400"/>
              <a:gd name="connsiteY229" fmla="*/ 66675 h 331788"/>
              <a:gd name="connsiteX230" fmla="*/ 212727 w 279400"/>
              <a:gd name="connsiteY230" fmla="*/ 77788 h 331788"/>
              <a:gd name="connsiteX231" fmla="*/ 192089 w 279400"/>
              <a:gd name="connsiteY231" fmla="*/ 77788 h 331788"/>
              <a:gd name="connsiteX232" fmla="*/ 160339 w 279400"/>
              <a:gd name="connsiteY232" fmla="*/ 66675 h 331788"/>
              <a:gd name="connsiteX233" fmla="*/ 180977 w 279400"/>
              <a:gd name="connsiteY233" fmla="*/ 66675 h 331788"/>
              <a:gd name="connsiteX234" fmla="*/ 180977 w 279400"/>
              <a:gd name="connsiteY234" fmla="*/ 77788 h 331788"/>
              <a:gd name="connsiteX235" fmla="*/ 160339 w 279400"/>
              <a:gd name="connsiteY235" fmla="*/ 77788 h 331788"/>
              <a:gd name="connsiteX236" fmla="*/ 128589 w 279400"/>
              <a:gd name="connsiteY236" fmla="*/ 66675 h 331788"/>
              <a:gd name="connsiteX237" fmla="*/ 149227 w 279400"/>
              <a:gd name="connsiteY237" fmla="*/ 66675 h 331788"/>
              <a:gd name="connsiteX238" fmla="*/ 149227 w 279400"/>
              <a:gd name="connsiteY238" fmla="*/ 77788 h 331788"/>
              <a:gd name="connsiteX239" fmla="*/ 128589 w 279400"/>
              <a:gd name="connsiteY239" fmla="*/ 77788 h 331788"/>
              <a:gd name="connsiteX240" fmla="*/ 222251 w 279400"/>
              <a:gd name="connsiteY240" fmla="*/ 46038 h 331788"/>
              <a:gd name="connsiteX241" fmla="*/ 242889 w 279400"/>
              <a:gd name="connsiteY241" fmla="*/ 46038 h 331788"/>
              <a:gd name="connsiteX242" fmla="*/ 242889 w 279400"/>
              <a:gd name="connsiteY242" fmla="*/ 57151 h 331788"/>
              <a:gd name="connsiteX243" fmla="*/ 222251 w 279400"/>
              <a:gd name="connsiteY243" fmla="*/ 57151 h 331788"/>
              <a:gd name="connsiteX244" fmla="*/ 192089 w 279400"/>
              <a:gd name="connsiteY244" fmla="*/ 46038 h 331788"/>
              <a:gd name="connsiteX245" fmla="*/ 212727 w 279400"/>
              <a:gd name="connsiteY245" fmla="*/ 46038 h 331788"/>
              <a:gd name="connsiteX246" fmla="*/ 212727 w 279400"/>
              <a:gd name="connsiteY246" fmla="*/ 57151 h 331788"/>
              <a:gd name="connsiteX247" fmla="*/ 192089 w 279400"/>
              <a:gd name="connsiteY247" fmla="*/ 57151 h 331788"/>
              <a:gd name="connsiteX248" fmla="*/ 160339 w 279400"/>
              <a:gd name="connsiteY248" fmla="*/ 46038 h 331788"/>
              <a:gd name="connsiteX249" fmla="*/ 180977 w 279400"/>
              <a:gd name="connsiteY249" fmla="*/ 46038 h 331788"/>
              <a:gd name="connsiteX250" fmla="*/ 180977 w 279400"/>
              <a:gd name="connsiteY250" fmla="*/ 57151 h 331788"/>
              <a:gd name="connsiteX251" fmla="*/ 160339 w 279400"/>
              <a:gd name="connsiteY251" fmla="*/ 57151 h 331788"/>
              <a:gd name="connsiteX252" fmla="*/ 128589 w 279400"/>
              <a:gd name="connsiteY252" fmla="*/ 46038 h 331788"/>
              <a:gd name="connsiteX253" fmla="*/ 149227 w 279400"/>
              <a:gd name="connsiteY253" fmla="*/ 46038 h 331788"/>
              <a:gd name="connsiteX254" fmla="*/ 149227 w 279400"/>
              <a:gd name="connsiteY254" fmla="*/ 57151 h 331788"/>
              <a:gd name="connsiteX255" fmla="*/ 128589 w 279400"/>
              <a:gd name="connsiteY255" fmla="*/ 57151 h 331788"/>
              <a:gd name="connsiteX256" fmla="*/ 222251 w 279400"/>
              <a:gd name="connsiteY256" fmla="*/ 25400 h 331788"/>
              <a:gd name="connsiteX257" fmla="*/ 242889 w 279400"/>
              <a:gd name="connsiteY257" fmla="*/ 25400 h 331788"/>
              <a:gd name="connsiteX258" fmla="*/ 242889 w 279400"/>
              <a:gd name="connsiteY258" fmla="*/ 36513 h 331788"/>
              <a:gd name="connsiteX259" fmla="*/ 222251 w 279400"/>
              <a:gd name="connsiteY259" fmla="*/ 36513 h 331788"/>
              <a:gd name="connsiteX260" fmla="*/ 192089 w 279400"/>
              <a:gd name="connsiteY260" fmla="*/ 25400 h 331788"/>
              <a:gd name="connsiteX261" fmla="*/ 212727 w 279400"/>
              <a:gd name="connsiteY261" fmla="*/ 25400 h 331788"/>
              <a:gd name="connsiteX262" fmla="*/ 212727 w 279400"/>
              <a:gd name="connsiteY262" fmla="*/ 36513 h 331788"/>
              <a:gd name="connsiteX263" fmla="*/ 192089 w 279400"/>
              <a:gd name="connsiteY263" fmla="*/ 36513 h 331788"/>
              <a:gd name="connsiteX264" fmla="*/ 160339 w 279400"/>
              <a:gd name="connsiteY264" fmla="*/ 25400 h 331788"/>
              <a:gd name="connsiteX265" fmla="*/ 180977 w 279400"/>
              <a:gd name="connsiteY265" fmla="*/ 25400 h 331788"/>
              <a:gd name="connsiteX266" fmla="*/ 180977 w 279400"/>
              <a:gd name="connsiteY266" fmla="*/ 36513 h 331788"/>
              <a:gd name="connsiteX267" fmla="*/ 160339 w 279400"/>
              <a:gd name="connsiteY267" fmla="*/ 36513 h 331788"/>
              <a:gd name="connsiteX268" fmla="*/ 128589 w 279400"/>
              <a:gd name="connsiteY268" fmla="*/ 25400 h 331788"/>
              <a:gd name="connsiteX269" fmla="*/ 149227 w 279400"/>
              <a:gd name="connsiteY269" fmla="*/ 25400 h 331788"/>
              <a:gd name="connsiteX270" fmla="*/ 149227 w 279400"/>
              <a:gd name="connsiteY270" fmla="*/ 36513 h 331788"/>
              <a:gd name="connsiteX271" fmla="*/ 128589 w 279400"/>
              <a:gd name="connsiteY271" fmla="*/ 36513 h 331788"/>
              <a:gd name="connsiteX272" fmla="*/ 114300 w 279400"/>
              <a:gd name="connsiteY272" fmla="*/ 9525 h 331788"/>
              <a:gd name="connsiteX273" fmla="*/ 114300 w 279400"/>
              <a:gd name="connsiteY273" fmla="*/ 279400 h 331788"/>
              <a:gd name="connsiteX274" fmla="*/ 258763 w 279400"/>
              <a:gd name="connsiteY274" fmla="*/ 279400 h 331788"/>
              <a:gd name="connsiteX275" fmla="*/ 258763 w 279400"/>
              <a:gd name="connsiteY275" fmla="*/ 9525 h 331788"/>
              <a:gd name="connsiteX276" fmla="*/ 103187 w 279400"/>
              <a:gd name="connsiteY276" fmla="*/ 0 h 331788"/>
              <a:gd name="connsiteX277" fmla="*/ 268288 w 279400"/>
              <a:gd name="connsiteY277" fmla="*/ 0 h 331788"/>
              <a:gd name="connsiteX278" fmla="*/ 268288 w 279400"/>
              <a:gd name="connsiteY278" fmla="*/ 320676 h 331788"/>
              <a:gd name="connsiteX279" fmla="*/ 279400 w 279400"/>
              <a:gd name="connsiteY279" fmla="*/ 320676 h 331788"/>
              <a:gd name="connsiteX280" fmla="*/ 279400 w 279400"/>
              <a:gd name="connsiteY280" fmla="*/ 331788 h 331788"/>
              <a:gd name="connsiteX281" fmla="*/ 0 w 279400"/>
              <a:gd name="connsiteY281" fmla="*/ 331788 h 331788"/>
              <a:gd name="connsiteX282" fmla="*/ 0 w 279400"/>
              <a:gd name="connsiteY282" fmla="*/ 320676 h 331788"/>
              <a:gd name="connsiteX283" fmla="*/ 9525 w 279400"/>
              <a:gd name="connsiteY283" fmla="*/ 320676 h 331788"/>
              <a:gd name="connsiteX284" fmla="*/ 9525 w 279400"/>
              <a:gd name="connsiteY284" fmla="*/ 103188 h 331788"/>
              <a:gd name="connsiteX285" fmla="*/ 103187 w 279400"/>
              <a:gd name="connsiteY285" fmla="*/ 1031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Lst>
            <a:rect l="l" t="t" r="r" b="b"/>
            <a:pathLst>
              <a:path w="279400" h="331788">
                <a:moveTo>
                  <a:pt x="192089" y="300038"/>
                </a:moveTo>
                <a:lnTo>
                  <a:pt x="242889" y="300038"/>
                </a:lnTo>
                <a:lnTo>
                  <a:pt x="242889" y="311151"/>
                </a:lnTo>
                <a:lnTo>
                  <a:pt x="192089" y="311151"/>
                </a:lnTo>
                <a:close/>
                <a:moveTo>
                  <a:pt x="128589" y="300038"/>
                </a:moveTo>
                <a:lnTo>
                  <a:pt x="180977" y="300038"/>
                </a:lnTo>
                <a:lnTo>
                  <a:pt x="180977" y="311151"/>
                </a:lnTo>
                <a:lnTo>
                  <a:pt x="128589" y="311151"/>
                </a:lnTo>
                <a:close/>
                <a:moveTo>
                  <a:pt x="36514" y="300038"/>
                </a:moveTo>
                <a:lnTo>
                  <a:pt x="87314" y="300038"/>
                </a:lnTo>
                <a:lnTo>
                  <a:pt x="87314" y="311151"/>
                </a:lnTo>
                <a:lnTo>
                  <a:pt x="36514" y="311151"/>
                </a:lnTo>
                <a:close/>
                <a:moveTo>
                  <a:pt x="114300" y="290512"/>
                </a:moveTo>
                <a:lnTo>
                  <a:pt x="114300" y="320675"/>
                </a:lnTo>
                <a:lnTo>
                  <a:pt x="258763" y="320675"/>
                </a:lnTo>
                <a:lnTo>
                  <a:pt x="258763" y="290512"/>
                </a:lnTo>
                <a:close/>
                <a:moveTo>
                  <a:pt x="20638" y="290512"/>
                </a:moveTo>
                <a:lnTo>
                  <a:pt x="20638" y="320675"/>
                </a:lnTo>
                <a:lnTo>
                  <a:pt x="103188" y="320675"/>
                </a:lnTo>
                <a:lnTo>
                  <a:pt x="103188" y="290512"/>
                </a:lnTo>
                <a:close/>
                <a:moveTo>
                  <a:pt x="222250" y="254000"/>
                </a:moveTo>
                <a:lnTo>
                  <a:pt x="242888" y="254000"/>
                </a:lnTo>
                <a:lnTo>
                  <a:pt x="242888" y="263525"/>
                </a:lnTo>
                <a:lnTo>
                  <a:pt x="222250" y="263525"/>
                </a:lnTo>
                <a:close/>
                <a:moveTo>
                  <a:pt x="192088" y="254000"/>
                </a:moveTo>
                <a:lnTo>
                  <a:pt x="212726" y="254000"/>
                </a:lnTo>
                <a:lnTo>
                  <a:pt x="212726" y="263525"/>
                </a:lnTo>
                <a:lnTo>
                  <a:pt x="192088" y="263525"/>
                </a:lnTo>
                <a:close/>
                <a:moveTo>
                  <a:pt x="160338" y="254000"/>
                </a:moveTo>
                <a:lnTo>
                  <a:pt x="180976" y="254000"/>
                </a:lnTo>
                <a:lnTo>
                  <a:pt x="180976" y="263525"/>
                </a:lnTo>
                <a:lnTo>
                  <a:pt x="160338" y="263525"/>
                </a:lnTo>
                <a:close/>
                <a:moveTo>
                  <a:pt x="128588" y="254000"/>
                </a:moveTo>
                <a:lnTo>
                  <a:pt x="149226" y="254000"/>
                </a:lnTo>
                <a:lnTo>
                  <a:pt x="149226" y="263525"/>
                </a:lnTo>
                <a:lnTo>
                  <a:pt x="128588" y="263525"/>
                </a:lnTo>
                <a:close/>
                <a:moveTo>
                  <a:pt x="66676" y="254000"/>
                </a:moveTo>
                <a:lnTo>
                  <a:pt x="87314" y="254000"/>
                </a:lnTo>
                <a:lnTo>
                  <a:pt x="87314" y="263525"/>
                </a:lnTo>
                <a:lnTo>
                  <a:pt x="66676" y="263525"/>
                </a:lnTo>
                <a:close/>
                <a:moveTo>
                  <a:pt x="36514" y="254000"/>
                </a:moveTo>
                <a:lnTo>
                  <a:pt x="57152" y="254000"/>
                </a:lnTo>
                <a:lnTo>
                  <a:pt x="57152" y="263525"/>
                </a:lnTo>
                <a:lnTo>
                  <a:pt x="36514" y="263525"/>
                </a:lnTo>
                <a:close/>
                <a:moveTo>
                  <a:pt x="66676" y="233363"/>
                </a:moveTo>
                <a:lnTo>
                  <a:pt x="87314" y="233363"/>
                </a:lnTo>
                <a:lnTo>
                  <a:pt x="87314" y="242888"/>
                </a:lnTo>
                <a:lnTo>
                  <a:pt x="66676" y="242888"/>
                </a:lnTo>
                <a:close/>
                <a:moveTo>
                  <a:pt x="36514" y="233363"/>
                </a:moveTo>
                <a:lnTo>
                  <a:pt x="57152" y="233363"/>
                </a:lnTo>
                <a:lnTo>
                  <a:pt x="57152" y="242888"/>
                </a:lnTo>
                <a:lnTo>
                  <a:pt x="36514" y="242888"/>
                </a:lnTo>
                <a:close/>
                <a:moveTo>
                  <a:pt x="222250" y="233362"/>
                </a:moveTo>
                <a:lnTo>
                  <a:pt x="242888" y="233362"/>
                </a:lnTo>
                <a:lnTo>
                  <a:pt x="242888" y="242887"/>
                </a:lnTo>
                <a:lnTo>
                  <a:pt x="222250" y="242887"/>
                </a:lnTo>
                <a:close/>
                <a:moveTo>
                  <a:pt x="192088" y="233362"/>
                </a:moveTo>
                <a:lnTo>
                  <a:pt x="212726" y="233362"/>
                </a:lnTo>
                <a:lnTo>
                  <a:pt x="212726" y="242887"/>
                </a:lnTo>
                <a:lnTo>
                  <a:pt x="192088" y="242887"/>
                </a:lnTo>
                <a:close/>
                <a:moveTo>
                  <a:pt x="160338" y="233362"/>
                </a:moveTo>
                <a:lnTo>
                  <a:pt x="180976" y="233362"/>
                </a:lnTo>
                <a:lnTo>
                  <a:pt x="180976" y="242887"/>
                </a:lnTo>
                <a:lnTo>
                  <a:pt x="160338" y="242887"/>
                </a:lnTo>
                <a:close/>
                <a:moveTo>
                  <a:pt x="128588" y="233362"/>
                </a:moveTo>
                <a:lnTo>
                  <a:pt x="149226" y="233362"/>
                </a:lnTo>
                <a:lnTo>
                  <a:pt x="149226" y="242887"/>
                </a:lnTo>
                <a:lnTo>
                  <a:pt x="128588" y="242887"/>
                </a:lnTo>
                <a:close/>
                <a:moveTo>
                  <a:pt x="222250" y="212725"/>
                </a:moveTo>
                <a:lnTo>
                  <a:pt x="242888" y="212725"/>
                </a:lnTo>
                <a:lnTo>
                  <a:pt x="242888" y="222250"/>
                </a:lnTo>
                <a:lnTo>
                  <a:pt x="222250" y="222250"/>
                </a:lnTo>
                <a:close/>
                <a:moveTo>
                  <a:pt x="192088" y="212725"/>
                </a:moveTo>
                <a:lnTo>
                  <a:pt x="212726" y="212725"/>
                </a:lnTo>
                <a:lnTo>
                  <a:pt x="212726" y="222250"/>
                </a:lnTo>
                <a:lnTo>
                  <a:pt x="192088" y="222250"/>
                </a:lnTo>
                <a:close/>
                <a:moveTo>
                  <a:pt x="160338" y="212725"/>
                </a:moveTo>
                <a:lnTo>
                  <a:pt x="180976" y="212725"/>
                </a:lnTo>
                <a:lnTo>
                  <a:pt x="180976" y="222250"/>
                </a:lnTo>
                <a:lnTo>
                  <a:pt x="160338" y="222250"/>
                </a:lnTo>
                <a:close/>
                <a:moveTo>
                  <a:pt x="128588" y="212725"/>
                </a:moveTo>
                <a:lnTo>
                  <a:pt x="149226" y="212725"/>
                </a:lnTo>
                <a:lnTo>
                  <a:pt x="149226" y="222250"/>
                </a:lnTo>
                <a:lnTo>
                  <a:pt x="128588" y="222250"/>
                </a:lnTo>
                <a:close/>
                <a:moveTo>
                  <a:pt x="66676" y="212725"/>
                </a:moveTo>
                <a:lnTo>
                  <a:pt x="87314" y="212725"/>
                </a:lnTo>
                <a:lnTo>
                  <a:pt x="87314" y="222250"/>
                </a:lnTo>
                <a:lnTo>
                  <a:pt x="66676" y="222250"/>
                </a:lnTo>
                <a:close/>
                <a:moveTo>
                  <a:pt x="36514" y="212725"/>
                </a:moveTo>
                <a:lnTo>
                  <a:pt x="57152" y="212725"/>
                </a:lnTo>
                <a:lnTo>
                  <a:pt x="57152" y="222250"/>
                </a:lnTo>
                <a:lnTo>
                  <a:pt x="36514" y="222250"/>
                </a:lnTo>
                <a:close/>
                <a:moveTo>
                  <a:pt x="66676" y="192088"/>
                </a:moveTo>
                <a:lnTo>
                  <a:pt x="87314" y="192088"/>
                </a:lnTo>
                <a:lnTo>
                  <a:pt x="87314" y="201613"/>
                </a:lnTo>
                <a:lnTo>
                  <a:pt x="66676" y="201613"/>
                </a:lnTo>
                <a:close/>
                <a:moveTo>
                  <a:pt x="36514" y="192088"/>
                </a:moveTo>
                <a:lnTo>
                  <a:pt x="57152" y="192088"/>
                </a:lnTo>
                <a:lnTo>
                  <a:pt x="57152" y="201613"/>
                </a:lnTo>
                <a:lnTo>
                  <a:pt x="36514" y="201613"/>
                </a:lnTo>
                <a:close/>
                <a:moveTo>
                  <a:pt x="222250" y="192087"/>
                </a:moveTo>
                <a:lnTo>
                  <a:pt x="242888" y="192087"/>
                </a:lnTo>
                <a:lnTo>
                  <a:pt x="242888" y="201612"/>
                </a:lnTo>
                <a:lnTo>
                  <a:pt x="222250" y="201612"/>
                </a:lnTo>
                <a:close/>
                <a:moveTo>
                  <a:pt x="192088" y="192087"/>
                </a:moveTo>
                <a:lnTo>
                  <a:pt x="212726" y="192087"/>
                </a:lnTo>
                <a:lnTo>
                  <a:pt x="212726" y="201612"/>
                </a:lnTo>
                <a:lnTo>
                  <a:pt x="192088" y="201612"/>
                </a:lnTo>
                <a:close/>
                <a:moveTo>
                  <a:pt x="160338" y="192087"/>
                </a:moveTo>
                <a:lnTo>
                  <a:pt x="180976" y="192087"/>
                </a:lnTo>
                <a:lnTo>
                  <a:pt x="180976" y="201612"/>
                </a:lnTo>
                <a:lnTo>
                  <a:pt x="160338" y="201612"/>
                </a:lnTo>
                <a:close/>
                <a:moveTo>
                  <a:pt x="128588" y="192087"/>
                </a:moveTo>
                <a:lnTo>
                  <a:pt x="149226" y="192087"/>
                </a:lnTo>
                <a:lnTo>
                  <a:pt x="149226" y="201612"/>
                </a:lnTo>
                <a:lnTo>
                  <a:pt x="128588" y="201612"/>
                </a:lnTo>
                <a:close/>
                <a:moveTo>
                  <a:pt x="222250" y="171450"/>
                </a:moveTo>
                <a:lnTo>
                  <a:pt x="242888" y="171450"/>
                </a:lnTo>
                <a:lnTo>
                  <a:pt x="242888" y="180975"/>
                </a:lnTo>
                <a:lnTo>
                  <a:pt x="222250" y="180975"/>
                </a:lnTo>
                <a:close/>
                <a:moveTo>
                  <a:pt x="192088" y="171450"/>
                </a:moveTo>
                <a:lnTo>
                  <a:pt x="212726" y="171450"/>
                </a:lnTo>
                <a:lnTo>
                  <a:pt x="212726" y="180975"/>
                </a:lnTo>
                <a:lnTo>
                  <a:pt x="192088" y="180975"/>
                </a:lnTo>
                <a:close/>
                <a:moveTo>
                  <a:pt x="160338" y="171450"/>
                </a:moveTo>
                <a:lnTo>
                  <a:pt x="180976" y="171450"/>
                </a:lnTo>
                <a:lnTo>
                  <a:pt x="180976" y="180975"/>
                </a:lnTo>
                <a:lnTo>
                  <a:pt x="160338" y="180975"/>
                </a:lnTo>
                <a:close/>
                <a:moveTo>
                  <a:pt x="128588" y="171450"/>
                </a:moveTo>
                <a:lnTo>
                  <a:pt x="149226" y="171450"/>
                </a:lnTo>
                <a:lnTo>
                  <a:pt x="149226" y="180975"/>
                </a:lnTo>
                <a:lnTo>
                  <a:pt x="128588" y="180975"/>
                </a:lnTo>
                <a:close/>
                <a:moveTo>
                  <a:pt x="66676" y="171450"/>
                </a:moveTo>
                <a:lnTo>
                  <a:pt x="87314" y="171450"/>
                </a:lnTo>
                <a:lnTo>
                  <a:pt x="87314" y="180975"/>
                </a:lnTo>
                <a:lnTo>
                  <a:pt x="66676" y="180975"/>
                </a:lnTo>
                <a:close/>
                <a:moveTo>
                  <a:pt x="36514" y="171450"/>
                </a:moveTo>
                <a:lnTo>
                  <a:pt x="57152" y="171450"/>
                </a:lnTo>
                <a:lnTo>
                  <a:pt x="57152" y="180975"/>
                </a:lnTo>
                <a:lnTo>
                  <a:pt x="36514" y="180975"/>
                </a:lnTo>
                <a:close/>
                <a:moveTo>
                  <a:pt x="222250" y="149225"/>
                </a:moveTo>
                <a:lnTo>
                  <a:pt x="242888" y="149225"/>
                </a:lnTo>
                <a:lnTo>
                  <a:pt x="242888" y="160338"/>
                </a:lnTo>
                <a:lnTo>
                  <a:pt x="222250" y="160338"/>
                </a:lnTo>
                <a:close/>
                <a:moveTo>
                  <a:pt x="192088" y="149225"/>
                </a:moveTo>
                <a:lnTo>
                  <a:pt x="212726" y="149225"/>
                </a:lnTo>
                <a:lnTo>
                  <a:pt x="212726" y="160338"/>
                </a:lnTo>
                <a:lnTo>
                  <a:pt x="192088" y="160338"/>
                </a:lnTo>
                <a:close/>
                <a:moveTo>
                  <a:pt x="160338" y="149225"/>
                </a:moveTo>
                <a:lnTo>
                  <a:pt x="180976" y="149225"/>
                </a:lnTo>
                <a:lnTo>
                  <a:pt x="180976" y="160338"/>
                </a:lnTo>
                <a:lnTo>
                  <a:pt x="160338" y="160338"/>
                </a:lnTo>
                <a:close/>
                <a:moveTo>
                  <a:pt x="128588" y="149225"/>
                </a:moveTo>
                <a:lnTo>
                  <a:pt x="149226" y="149225"/>
                </a:lnTo>
                <a:lnTo>
                  <a:pt x="149226" y="160338"/>
                </a:lnTo>
                <a:lnTo>
                  <a:pt x="128588" y="160338"/>
                </a:lnTo>
                <a:close/>
                <a:moveTo>
                  <a:pt x="66676" y="149225"/>
                </a:moveTo>
                <a:lnTo>
                  <a:pt x="87314" y="149225"/>
                </a:lnTo>
                <a:lnTo>
                  <a:pt x="87314" y="160338"/>
                </a:lnTo>
                <a:lnTo>
                  <a:pt x="66676" y="160338"/>
                </a:lnTo>
                <a:close/>
                <a:moveTo>
                  <a:pt x="36514" y="149225"/>
                </a:moveTo>
                <a:lnTo>
                  <a:pt x="57152" y="149225"/>
                </a:lnTo>
                <a:lnTo>
                  <a:pt x="57152" y="160338"/>
                </a:lnTo>
                <a:lnTo>
                  <a:pt x="36514" y="160338"/>
                </a:lnTo>
                <a:close/>
                <a:moveTo>
                  <a:pt x="222251" y="128588"/>
                </a:moveTo>
                <a:lnTo>
                  <a:pt x="242889" y="128588"/>
                </a:lnTo>
                <a:lnTo>
                  <a:pt x="242889" y="139701"/>
                </a:lnTo>
                <a:lnTo>
                  <a:pt x="222251" y="139701"/>
                </a:lnTo>
                <a:close/>
                <a:moveTo>
                  <a:pt x="192089" y="128588"/>
                </a:moveTo>
                <a:lnTo>
                  <a:pt x="212727" y="128588"/>
                </a:lnTo>
                <a:lnTo>
                  <a:pt x="212727" y="139701"/>
                </a:lnTo>
                <a:lnTo>
                  <a:pt x="192089" y="139701"/>
                </a:lnTo>
                <a:close/>
                <a:moveTo>
                  <a:pt x="160339" y="128588"/>
                </a:moveTo>
                <a:lnTo>
                  <a:pt x="180977" y="128588"/>
                </a:lnTo>
                <a:lnTo>
                  <a:pt x="180977" y="139701"/>
                </a:lnTo>
                <a:lnTo>
                  <a:pt x="160339" y="139701"/>
                </a:lnTo>
                <a:close/>
                <a:moveTo>
                  <a:pt x="128589" y="128588"/>
                </a:moveTo>
                <a:lnTo>
                  <a:pt x="149227" y="128588"/>
                </a:lnTo>
                <a:lnTo>
                  <a:pt x="149227" y="139701"/>
                </a:lnTo>
                <a:lnTo>
                  <a:pt x="128589" y="139701"/>
                </a:lnTo>
                <a:close/>
                <a:moveTo>
                  <a:pt x="66676" y="128588"/>
                </a:moveTo>
                <a:lnTo>
                  <a:pt x="87314" y="128588"/>
                </a:lnTo>
                <a:lnTo>
                  <a:pt x="87314" y="139701"/>
                </a:lnTo>
                <a:lnTo>
                  <a:pt x="66676" y="139701"/>
                </a:lnTo>
                <a:close/>
                <a:moveTo>
                  <a:pt x="36514" y="128588"/>
                </a:moveTo>
                <a:lnTo>
                  <a:pt x="57152" y="128588"/>
                </a:lnTo>
                <a:lnTo>
                  <a:pt x="57152" y="139701"/>
                </a:lnTo>
                <a:lnTo>
                  <a:pt x="36514" y="139701"/>
                </a:lnTo>
                <a:close/>
                <a:moveTo>
                  <a:pt x="20638" y="114300"/>
                </a:moveTo>
                <a:lnTo>
                  <a:pt x="20638" y="279400"/>
                </a:lnTo>
                <a:lnTo>
                  <a:pt x="103188" y="279400"/>
                </a:lnTo>
                <a:lnTo>
                  <a:pt x="103188" y="114300"/>
                </a:lnTo>
                <a:close/>
                <a:moveTo>
                  <a:pt x="222251" y="107950"/>
                </a:moveTo>
                <a:lnTo>
                  <a:pt x="242889" y="107950"/>
                </a:lnTo>
                <a:lnTo>
                  <a:pt x="242889" y="119063"/>
                </a:lnTo>
                <a:lnTo>
                  <a:pt x="222251" y="119063"/>
                </a:lnTo>
                <a:close/>
                <a:moveTo>
                  <a:pt x="192089" y="107950"/>
                </a:moveTo>
                <a:lnTo>
                  <a:pt x="212727" y="107950"/>
                </a:lnTo>
                <a:lnTo>
                  <a:pt x="212727" y="119063"/>
                </a:lnTo>
                <a:lnTo>
                  <a:pt x="192089" y="119063"/>
                </a:lnTo>
                <a:close/>
                <a:moveTo>
                  <a:pt x="160339" y="107950"/>
                </a:moveTo>
                <a:lnTo>
                  <a:pt x="180977" y="107950"/>
                </a:lnTo>
                <a:lnTo>
                  <a:pt x="180977" y="119063"/>
                </a:lnTo>
                <a:lnTo>
                  <a:pt x="160339" y="119063"/>
                </a:lnTo>
                <a:close/>
                <a:moveTo>
                  <a:pt x="128589" y="107950"/>
                </a:moveTo>
                <a:lnTo>
                  <a:pt x="149227" y="107950"/>
                </a:lnTo>
                <a:lnTo>
                  <a:pt x="149227" y="119063"/>
                </a:lnTo>
                <a:lnTo>
                  <a:pt x="128589" y="119063"/>
                </a:lnTo>
                <a:close/>
                <a:moveTo>
                  <a:pt x="222251" y="87313"/>
                </a:moveTo>
                <a:lnTo>
                  <a:pt x="242889" y="87313"/>
                </a:lnTo>
                <a:lnTo>
                  <a:pt x="242889" y="98426"/>
                </a:lnTo>
                <a:lnTo>
                  <a:pt x="222251" y="98426"/>
                </a:lnTo>
                <a:close/>
                <a:moveTo>
                  <a:pt x="192089" y="87313"/>
                </a:moveTo>
                <a:lnTo>
                  <a:pt x="212727" y="87313"/>
                </a:lnTo>
                <a:lnTo>
                  <a:pt x="212727" y="98426"/>
                </a:lnTo>
                <a:lnTo>
                  <a:pt x="192089" y="98426"/>
                </a:lnTo>
                <a:close/>
                <a:moveTo>
                  <a:pt x="160339" y="87313"/>
                </a:moveTo>
                <a:lnTo>
                  <a:pt x="180977" y="87313"/>
                </a:lnTo>
                <a:lnTo>
                  <a:pt x="180977" y="98426"/>
                </a:lnTo>
                <a:lnTo>
                  <a:pt x="160339" y="98426"/>
                </a:lnTo>
                <a:close/>
                <a:moveTo>
                  <a:pt x="128589" y="87313"/>
                </a:moveTo>
                <a:lnTo>
                  <a:pt x="149227" y="87313"/>
                </a:lnTo>
                <a:lnTo>
                  <a:pt x="149227" y="98426"/>
                </a:lnTo>
                <a:lnTo>
                  <a:pt x="128589" y="98426"/>
                </a:lnTo>
                <a:close/>
                <a:moveTo>
                  <a:pt x="222251" y="66675"/>
                </a:moveTo>
                <a:lnTo>
                  <a:pt x="242889" y="66675"/>
                </a:lnTo>
                <a:lnTo>
                  <a:pt x="242889" y="77788"/>
                </a:lnTo>
                <a:lnTo>
                  <a:pt x="222251" y="77788"/>
                </a:lnTo>
                <a:close/>
                <a:moveTo>
                  <a:pt x="192089" y="66675"/>
                </a:moveTo>
                <a:lnTo>
                  <a:pt x="212727" y="66675"/>
                </a:lnTo>
                <a:lnTo>
                  <a:pt x="212727" y="77788"/>
                </a:lnTo>
                <a:lnTo>
                  <a:pt x="192089" y="77788"/>
                </a:lnTo>
                <a:close/>
                <a:moveTo>
                  <a:pt x="160339" y="66675"/>
                </a:moveTo>
                <a:lnTo>
                  <a:pt x="180977" y="66675"/>
                </a:lnTo>
                <a:lnTo>
                  <a:pt x="180977" y="77788"/>
                </a:lnTo>
                <a:lnTo>
                  <a:pt x="160339" y="77788"/>
                </a:lnTo>
                <a:close/>
                <a:moveTo>
                  <a:pt x="128589" y="66675"/>
                </a:moveTo>
                <a:lnTo>
                  <a:pt x="149227" y="66675"/>
                </a:lnTo>
                <a:lnTo>
                  <a:pt x="149227" y="77788"/>
                </a:lnTo>
                <a:lnTo>
                  <a:pt x="128589" y="77788"/>
                </a:lnTo>
                <a:close/>
                <a:moveTo>
                  <a:pt x="222251" y="46038"/>
                </a:moveTo>
                <a:lnTo>
                  <a:pt x="242889" y="46038"/>
                </a:lnTo>
                <a:lnTo>
                  <a:pt x="242889" y="57151"/>
                </a:lnTo>
                <a:lnTo>
                  <a:pt x="222251" y="57151"/>
                </a:lnTo>
                <a:close/>
                <a:moveTo>
                  <a:pt x="192089" y="46038"/>
                </a:moveTo>
                <a:lnTo>
                  <a:pt x="212727" y="46038"/>
                </a:lnTo>
                <a:lnTo>
                  <a:pt x="212727" y="57151"/>
                </a:lnTo>
                <a:lnTo>
                  <a:pt x="192089" y="57151"/>
                </a:lnTo>
                <a:close/>
                <a:moveTo>
                  <a:pt x="160339" y="46038"/>
                </a:moveTo>
                <a:lnTo>
                  <a:pt x="180977" y="46038"/>
                </a:lnTo>
                <a:lnTo>
                  <a:pt x="180977" y="57151"/>
                </a:lnTo>
                <a:lnTo>
                  <a:pt x="160339" y="57151"/>
                </a:lnTo>
                <a:close/>
                <a:moveTo>
                  <a:pt x="128589" y="46038"/>
                </a:moveTo>
                <a:lnTo>
                  <a:pt x="149227" y="46038"/>
                </a:lnTo>
                <a:lnTo>
                  <a:pt x="149227" y="57151"/>
                </a:lnTo>
                <a:lnTo>
                  <a:pt x="128589" y="57151"/>
                </a:lnTo>
                <a:close/>
                <a:moveTo>
                  <a:pt x="222251" y="25400"/>
                </a:moveTo>
                <a:lnTo>
                  <a:pt x="242889" y="25400"/>
                </a:lnTo>
                <a:lnTo>
                  <a:pt x="242889" y="36513"/>
                </a:lnTo>
                <a:lnTo>
                  <a:pt x="222251" y="36513"/>
                </a:lnTo>
                <a:close/>
                <a:moveTo>
                  <a:pt x="192089" y="25400"/>
                </a:moveTo>
                <a:lnTo>
                  <a:pt x="212727" y="25400"/>
                </a:lnTo>
                <a:lnTo>
                  <a:pt x="212727" y="36513"/>
                </a:lnTo>
                <a:lnTo>
                  <a:pt x="192089" y="36513"/>
                </a:lnTo>
                <a:close/>
                <a:moveTo>
                  <a:pt x="160339" y="25400"/>
                </a:moveTo>
                <a:lnTo>
                  <a:pt x="180977" y="25400"/>
                </a:lnTo>
                <a:lnTo>
                  <a:pt x="180977" y="36513"/>
                </a:lnTo>
                <a:lnTo>
                  <a:pt x="160339" y="36513"/>
                </a:lnTo>
                <a:close/>
                <a:moveTo>
                  <a:pt x="128589" y="25400"/>
                </a:moveTo>
                <a:lnTo>
                  <a:pt x="149227" y="25400"/>
                </a:lnTo>
                <a:lnTo>
                  <a:pt x="149227" y="36513"/>
                </a:lnTo>
                <a:lnTo>
                  <a:pt x="128589" y="36513"/>
                </a:lnTo>
                <a:close/>
                <a:moveTo>
                  <a:pt x="114300" y="9525"/>
                </a:moveTo>
                <a:lnTo>
                  <a:pt x="114300" y="279400"/>
                </a:lnTo>
                <a:lnTo>
                  <a:pt x="258763" y="279400"/>
                </a:lnTo>
                <a:lnTo>
                  <a:pt x="258763" y="9525"/>
                </a:lnTo>
                <a:close/>
                <a:moveTo>
                  <a:pt x="103187" y="0"/>
                </a:moveTo>
                <a:lnTo>
                  <a:pt x="268288" y="0"/>
                </a:lnTo>
                <a:lnTo>
                  <a:pt x="268288" y="320676"/>
                </a:lnTo>
                <a:lnTo>
                  <a:pt x="279400" y="320676"/>
                </a:lnTo>
                <a:lnTo>
                  <a:pt x="279400" y="331788"/>
                </a:lnTo>
                <a:lnTo>
                  <a:pt x="0" y="331788"/>
                </a:lnTo>
                <a:lnTo>
                  <a:pt x="0" y="320676"/>
                </a:lnTo>
                <a:lnTo>
                  <a:pt x="9525" y="320676"/>
                </a:lnTo>
                <a:lnTo>
                  <a:pt x="9525" y="103188"/>
                </a:lnTo>
                <a:lnTo>
                  <a:pt x="103187" y="103188"/>
                </a:lnTo>
                <a:close/>
              </a:path>
            </a:pathLst>
          </a:custGeom>
          <a:solidFill>
            <a:srgbClr val="000000">
              <a:lumMod val="20000"/>
              <a:lumOff val="80000"/>
            </a:srgbClr>
          </a:solidFill>
          <a:ln w="12700" cap="flat" cmpd="sng" algn="ctr">
            <a:noFill/>
            <a:prstDash val="solid"/>
            <a:miter lim="800000"/>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mn-ea"/>
              <a:cs typeface="+mn-cs"/>
            </a:endParaRPr>
          </a:p>
        </p:txBody>
      </p:sp>
      <p:sp>
        <p:nvSpPr>
          <p:cNvPr id="6" name="işļî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1285EC2-BA76-4178-881F-F04E4B954A27}"/>
              </a:ext>
            </a:extLst>
          </p:cNvPr>
          <p:cNvSpPr/>
          <p:nvPr/>
        </p:nvSpPr>
        <p:spPr>
          <a:xfrm>
            <a:off x="4517050" y="5614530"/>
            <a:ext cx="746073" cy="1060743"/>
          </a:xfrm>
          <a:custGeom>
            <a:avLst/>
            <a:gdLst>
              <a:gd name="connsiteX0" fmla="*/ 166687 w 233363"/>
              <a:gd name="connsiteY0" fmla="*/ 282575 h 331788"/>
              <a:gd name="connsiteX1" fmla="*/ 166687 w 233363"/>
              <a:gd name="connsiteY1" fmla="*/ 293688 h 331788"/>
              <a:gd name="connsiteX2" fmla="*/ 190500 w 233363"/>
              <a:gd name="connsiteY2" fmla="*/ 293688 h 331788"/>
              <a:gd name="connsiteX3" fmla="*/ 190500 w 233363"/>
              <a:gd name="connsiteY3" fmla="*/ 282575 h 331788"/>
              <a:gd name="connsiteX4" fmla="*/ 104775 w 233363"/>
              <a:gd name="connsiteY4" fmla="*/ 282575 h 331788"/>
              <a:gd name="connsiteX5" fmla="*/ 104775 w 233363"/>
              <a:gd name="connsiteY5" fmla="*/ 319088 h 331788"/>
              <a:gd name="connsiteX6" fmla="*/ 130175 w 233363"/>
              <a:gd name="connsiteY6" fmla="*/ 319088 h 331788"/>
              <a:gd name="connsiteX7" fmla="*/ 130175 w 233363"/>
              <a:gd name="connsiteY7" fmla="*/ 282575 h 331788"/>
              <a:gd name="connsiteX8" fmla="*/ 42862 w 233363"/>
              <a:gd name="connsiteY8" fmla="*/ 282575 h 331788"/>
              <a:gd name="connsiteX9" fmla="*/ 42862 w 233363"/>
              <a:gd name="connsiteY9" fmla="*/ 293688 h 331788"/>
              <a:gd name="connsiteX10" fmla="*/ 68262 w 233363"/>
              <a:gd name="connsiteY10" fmla="*/ 293688 h 331788"/>
              <a:gd name="connsiteX11" fmla="*/ 68262 w 233363"/>
              <a:gd name="connsiteY11" fmla="*/ 282575 h 331788"/>
              <a:gd name="connsiteX12" fmla="*/ 159167 w 233363"/>
              <a:gd name="connsiteY12" fmla="*/ 269875 h 331788"/>
              <a:gd name="connsiteX13" fmla="*/ 196725 w 233363"/>
              <a:gd name="connsiteY13" fmla="*/ 269875 h 331788"/>
              <a:gd name="connsiteX14" fmla="*/ 203200 w 233363"/>
              <a:gd name="connsiteY14" fmla="*/ 275091 h 331788"/>
              <a:gd name="connsiteX15" fmla="*/ 203200 w 233363"/>
              <a:gd name="connsiteY15" fmla="*/ 299868 h 331788"/>
              <a:gd name="connsiteX16" fmla="*/ 196725 w 233363"/>
              <a:gd name="connsiteY16" fmla="*/ 306388 h 331788"/>
              <a:gd name="connsiteX17" fmla="*/ 159167 w 233363"/>
              <a:gd name="connsiteY17" fmla="*/ 306388 h 331788"/>
              <a:gd name="connsiteX18" fmla="*/ 153987 w 233363"/>
              <a:gd name="connsiteY18" fmla="*/ 299868 h 331788"/>
              <a:gd name="connsiteX19" fmla="*/ 153987 w 233363"/>
              <a:gd name="connsiteY19" fmla="*/ 275091 h 331788"/>
              <a:gd name="connsiteX20" fmla="*/ 159167 w 233363"/>
              <a:gd name="connsiteY20" fmla="*/ 269875 h 331788"/>
              <a:gd name="connsiteX21" fmla="*/ 38225 w 233363"/>
              <a:gd name="connsiteY21" fmla="*/ 269875 h 331788"/>
              <a:gd name="connsiteX22" fmla="*/ 74487 w 233363"/>
              <a:gd name="connsiteY22" fmla="*/ 269875 h 331788"/>
              <a:gd name="connsiteX23" fmla="*/ 80963 w 233363"/>
              <a:gd name="connsiteY23" fmla="*/ 275091 h 331788"/>
              <a:gd name="connsiteX24" fmla="*/ 80963 w 233363"/>
              <a:gd name="connsiteY24" fmla="*/ 299868 h 331788"/>
              <a:gd name="connsiteX25" fmla="*/ 74487 w 233363"/>
              <a:gd name="connsiteY25" fmla="*/ 306388 h 331788"/>
              <a:gd name="connsiteX26" fmla="*/ 38225 w 233363"/>
              <a:gd name="connsiteY26" fmla="*/ 306388 h 331788"/>
              <a:gd name="connsiteX27" fmla="*/ 31750 w 233363"/>
              <a:gd name="connsiteY27" fmla="*/ 299868 h 331788"/>
              <a:gd name="connsiteX28" fmla="*/ 31750 w 233363"/>
              <a:gd name="connsiteY28" fmla="*/ 275091 h 331788"/>
              <a:gd name="connsiteX29" fmla="*/ 38225 w 233363"/>
              <a:gd name="connsiteY29" fmla="*/ 269875 h 331788"/>
              <a:gd name="connsiteX30" fmla="*/ 166687 w 233363"/>
              <a:gd name="connsiteY30" fmla="*/ 233362 h 331788"/>
              <a:gd name="connsiteX31" fmla="*/ 166687 w 233363"/>
              <a:gd name="connsiteY31" fmla="*/ 246062 h 331788"/>
              <a:gd name="connsiteX32" fmla="*/ 190500 w 233363"/>
              <a:gd name="connsiteY32" fmla="*/ 246062 h 331788"/>
              <a:gd name="connsiteX33" fmla="*/ 190500 w 233363"/>
              <a:gd name="connsiteY33" fmla="*/ 233362 h 331788"/>
              <a:gd name="connsiteX34" fmla="*/ 104775 w 233363"/>
              <a:gd name="connsiteY34" fmla="*/ 233362 h 331788"/>
              <a:gd name="connsiteX35" fmla="*/ 104775 w 233363"/>
              <a:gd name="connsiteY35" fmla="*/ 246062 h 331788"/>
              <a:gd name="connsiteX36" fmla="*/ 130175 w 233363"/>
              <a:gd name="connsiteY36" fmla="*/ 246062 h 331788"/>
              <a:gd name="connsiteX37" fmla="*/ 130175 w 233363"/>
              <a:gd name="connsiteY37" fmla="*/ 233362 h 331788"/>
              <a:gd name="connsiteX38" fmla="*/ 42862 w 233363"/>
              <a:gd name="connsiteY38" fmla="*/ 233362 h 331788"/>
              <a:gd name="connsiteX39" fmla="*/ 42862 w 233363"/>
              <a:gd name="connsiteY39" fmla="*/ 246062 h 331788"/>
              <a:gd name="connsiteX40" fmla="*/ 68262 w 233363"/>
              <a:gd name="connsiteY40" fmla="*/ 246062 h 331788"/>
              <a:gd name="connsiteX41" fmla="*/ 68262 w 233363"/>
              <a:gd name="connsiteY41" fmla="*/ 233362 h 331788"/>
              <a:gd name="connsiteX42" fmla="*/ 159167 w 233363"/>
              <a:gd name="connsiteY42" fmla="*/ 220662 h 331788"/>
              <a:gd name="connsiteX43" fmla="*/ 196725 w 233363"/>
              <a:gd name="connsiteY43" fmla="*/ 220662 h 331788"/>
              <a:gd name="connsiteX44" fmla="*/ 203200 w 233363"/>
              <a:gd name="connsiteY44" fmla="*/ 227182 h 331788"/>
              <a:gd name="connsiteX45" fmla="*/ 203200 w 233363"/>
              <a:gd name="connsiteY45" fmla="*/ 250655 h 331788"/>
              <a:gd name="connsiteX46" fmla="*/ 196725 w 233363"/>
              <a:gd name="connsiteY46" fmla="*/ 257175 h 331788"/>
              <a:gd name="connsiteX47" fmla="*/ 159167 w 233363"/>
              <a:gd name="connsiteY47" fmla="*/ 257175 h 331788"/>
              <a:gd name="connsiteX48" fmla="*/ 153987 w 233363"/>
              <a:gd name="connsiteY48" fmla="*/ 250655 h 331788"/>
              <a:gd name="connsiteX49" fmla="*/ 153987 w 233363"/>
              <a:gd name="connsiteY49" fmla="*/ 227182 h 331788"/>
              <a:gd name="connsiteX50" fmla="*/ 159167 w 233363"/>
              <a:gd name="connsiteY50" fmla="*/ 220662 h 331788"/>
              <a:gd name="connsiteX51" fmla="*/ 98550 w 233363"/>
              <a:gd name="connsiteY51" fmla="*/ 220662 h 331788"/>
              <a:gd name="connsiteX52" fmla="*/ 134812 w 233363"/>
              <a:gd name="connsiteY52" fmla="*/ 220662 h 331788"/>
              <a:gd name="connsiteX53" fmla="*/ 141288 w 233363"/>
              <a:gd name="connsiteY53" fmla="*/ 227182 h 331788"/>
              <a:gd name="connsiteX54" fmla="*/ 141288 w 233363"/>
              <a:gd name="connsiteY54" fmla="*/ 250655 h 331788"/>
              <a:gd name="connsiteX55" fmla="*/ 134812 w 233363"/>
              <a:gd name="connsiteY55" fmla="*/ 257175 h 331788"/>
              <a:gd name="connsiteX56" fmla="*/ 98550 w 233363"/>
              <a:gd name="connsiteY56" fmla="*/ 257175 h 331788"/>
              <a:gd name="connsiteX57" fmla="*/ 92075 w 233363"/>
              <a:gd name="connsiteY57" fmla="*/ 250655 h 331788"/>
              <a:gd name="connsiteX58" fmla="*/ 92075 w 233363"/>
              <a:gd name="connsiteY58" fmla="*/ 227182 h 331788"/>
              <a:gd name="connsiteX59" fmla="*/ 98550 w 233363"/>
              <a:gd name="connsiteY59" fmla="*/ 220662 h 331788"/>
              <a:gd name="connsiteX60" fmla="*/ 38225 w 233363"/>
              <a:gd name="connsiteY60" fmla="*/ 220662 h 331788"/>
              <a:gd name="connsiteX61" fmla="*/ 74487 w 233363"/>
              <a:gd name="connsiteY61" fmla="*/ 220662 h 331788"/>
              <a:gd name="connsiteX62" fmla="*/ 80963 w 233363"/>
              <a:gd name="connsiteY62" fmla="*/ 227182 h 331788"/>
              <a:gd name="connsiteX63" fmla="*/ 80963 w 233363"/>
              <a:gd name="connsiteY63" fmla="*/ 250655 h 331788"/>
              <a:gd name="connsiteX64" fmla="*/ 74487 w 233363"/>
              <a:gd name="connsiteY64" fmla="*/ 257175 h 331788"/>
              <a:gd name="connsiteX65" fmla="*/ 38225 w 233363"/>
              <a:gd name="connsiteY65" fmla="*/ 257175 h 331788"/>
              <a:gd name="connsiteX66" fmla="*/ 31750 w 233363"/>
              <a:gd name="connsiteY66" fmla="*/ 250655 h 331788"/>
              <a:gd name="connsiteX67" fmla="*/ 31750 w 233363"/>
              <a:gd name="connsiteY67" fmla="*/ 227182 h 331788"/>
              <a:gd name="connsiteX68" fmla="*/ 38225 w 233363"/>
              <a:gd name="connsiteY68" fmla="*/ 220662 h 331788"/>
              <a:gd name="connsiteX69" fmla="*/ 166687 w 233363"/>
              <a:gd name="connsiteY69" fmla="*/ 184149 h 331788"/>
              <a:gd name="connsiteX70" fmla="*/ 166687 w 233363"/>
              <a:gd name="connsiteY70" fmla="*/ 196849 h 331788"/>
              <a:gd name="connsiteX71" fmla="*/ 190500 w 233363"/>
              <a:gd name="connsiteY71" fmla="*/ 196849 h 331788"/>
              <a:gd name="connsiteX72" fmla="*/ 190500 w 233363"/>
              <a:gd name="connsiteY72" fmla="*/ 184149 h 331788"/>
              <a:gd name="connsiteX73" fmla="*/ 104775 w 233363"/>
              <a:gd name="connsiteY73" fmla="*/ 184149 h 331788"/>
              <a:gd name="connsiteX74" fmla="*/ 104775 w 233363"/>
              <a:gd name="connsiteY74" fmla="*/ 196849 h 331788"/>
              <a:gd name="connsiteX75" fmla="*/ 130175 w 233363"/>
              <a:gd name="connsiteY75" fmla="*/ 196849 h 331788"/>
              <a:gd name="connsiteX76" fmla="*/ 130175 w 233363"/>
              <a:gd name="connsiteY76" fmla="*/ 184149 h 331788"/>
              <a:gd name="connsiteX77" fmla="*/ 42862 w 233363"/>
              <a:gd name="connsiteY77" fmla="*/ 184149 h 331788"/>
              <a:gd name="connsiteX78" fmla="*/ 42862 w 233363"/>
              <a:gd name="connsiteY78" fmla="*/ 196849 h 331788"/>
              <a:gd name="connsiteX79" fmla="*/ 68262 w 233363"/>
              <a:gd name="connsiteY79" fmla="*/ 196849 h 331788"/>
              <a:gd name="connsiteX80" fmla="*/ 68262 w 233363"/>
              <a:gd name="connsiteY80" fmla="*/ 184149 h 331788"/>
              <a:gd name="connsiteX81" fmla="*/ 38225 w 233363"/>
              <a:gd name="connsiteY81" fmla="*/ 171450 h 331788"/>
              <a:gd name="connsiteX82" fmla="*/ 74487 w 233363"/>
              <a:gd name="connsiteY82" fmla="*/ 171450 h 331788"/>
              <a:gd name="connsiteX83" fmla="*/ 80963 w 233363"/>
              <a:gd name="connsiteY83" fmla="*/ 177970 h 331788"/>
              <a:gd name="connsiteX84" fmla="*/ 80963 w 233363"/>
              <a:gd name="connsiteY84" fmla="*/ 201443 h 331788"/>
              <a:gd name="connsiteX85" fmla="*/ 74487 w 233363"/>
              <a:gd name="connsiteY85" fmla="*/ 207963 h 331788"/>
              <a:gd name="connsiteX86" fmla="*/ 38225 w 233363"/>
              <a:gd name="connsiteY86" fmla="*/ 207963 h 331788"/>
              <a:gd name="connsiteX87" fmla="*/ 31750 w 233363"/>
              <a:gd name="connsiteY87" fmla="*/ 201443 h 331788"/>
              <a:gd name="connsiteX88" fmla="*/ 31750 w 233363"/>
              <a:gd name="connsiteY88" fmla="*/ 177970 h 331788"/>
              <a:gd name="connsiteX89" fmla="*/ 38225 w 233363"/>
              <a:gd name="connsiteY89" fmla="*/ 171450 h 331788"/>
              <a:gd name="connsiteX90" fmla="*/ 159167 w 233363"/>
              <a:gd name="connsiteY90" fmla="*/ 171449 h 331788"/>
              <a:gd name="connsiteX91" fmla="*/ 196725 w 233363"/>
              <a:gd name="connsiteY91" fmla="*/ 171449 h 331788"/>
              <a:gd name="connsiteX92" fmla="*/ 203200 w 233363"/>
              <a:gd name="connsiteY92" fmla="*/ 177969 h 331788"/>
              <a:gd name="connsiteX93" fmla="*/ 203200 w 233363"/>
              <a:gd name="connsiteY93" fmla="*/ 201442 h 331788"/>
              <a:gd name="connsiteX94" fmla="*/ 196725 w 233363"/>
              <a:gd name="connsiteY94" fmla="*/ 207962 h 331788"/>
              <a:gd name="connsiteX95" fmla="*/ 159167 w 233363"/>
              <a:gd name="connsiteY95" fmla="*/ 207962 h 331788"/>
              <a:gd name="connsiteX96" fmla="*/ 153987 w 233363"/>
              <a:gd name="connsiteY96" fmla="*/ 201442 h 331788"/>
              <a:gd name="connsiteX97" fmla="*/ 153987 w 233363"/>
              <a:gd name="connsiteY97" fmla="*/ 177969 h 331788"/>
              <a:gd name="connsiteX98" fmla="*/ 159167 w 233363"/>
              <a:gd name="connsiteY98" fmla="*/ 171449 h 331788"/>
              <a:gd name="connsiteX99" fmla="*/ 98550 w 233363"/>
              <a:gd name="connsiteY99" fmla="*/ 171449 h 331788"/>
              <a:gd name="connsiteX100" fmla="*/ 134812 w 233363"/>
              <a:gd name="connsiteY100" fmla="*/ 171449 h 331788"/>
              <a:gd name="connsiteX101" fmla="*/ 141288 w 233363"/>
              <a:gd name="connsiteY101" fmla="*/ 177969 h 331788"/>
              <a:gd name="connsiteX102" fmla="*/ 141288 w 233363"/>
              <a:gd name="connsiteY102" fmla="*/ 201442 h 331788"/>
              <a:gd name="connsiteX103" fmla="*/ 134812 w 233363"/>
              <a:gd name="connsiteY103" fmla="*/ 207962 h 331788"/>
              <a:gd name="connsiteX104" fmla="*/ 98550 w 233363"/>
              <a:gd name="connsiteY104" fmla="*/ 207962 h 331788"/>
              <a:gd name="connsiteX105" fmla="*/ 92075 w 233363"/>
              <a:gd name="connsiteY105" fmla="*/ 201442 h 331788"/>
              <a:gd name="connsiteX106" fmla="*/ 92075 w 233363"/>
              <a:gd name="connsiteY106" fmla="*/ 177969 h 331788"/>
              <a:gd name="connsiteX107" fmla="*/ 98550 w 233363"/>
              <a:gd name="connsiteY107" fmla="*/ 171449 h 331788"/>
              <a:gd name="connsiteX108" fmla="*/ 166687 w 233363"/>
              <a:gd name="connsiteY108" fmla="*/ 134937 h 331788"/>
              <a:gd name="connsiteX109" fmla="*/ 166687 w 233363"/>
              <a:gd name="connsiteY109" fmla="*/ 147637 h 331788"/>
              <a:gd name="connsiteX110" fmla="*/ 190500 w 233363"/>
              <a:gd name="connsiteY110" fmla="*/ 147637 h 331788"/>
              <a:gd name="connsiteX111" fmla="*/ 190500 w 233363"/>
              <a:gd name="connsiteY111" fmla="*/ 134937 h 331788"/>
              <a:gd name="connsiteX112" fmla="*/ 104775 w 233363"/>
              <a:gd name="connsiteY112" fmla="*/ 134937 h 331788"/>
              <a:gd name="connsiteX113" fmla="*/ 104775 w 233363"/>
              <a:gd name="connsiteY113" fmla="*/ 147637 h 331788"/>
              <a:gd name="connsiteX114" fmla="*/ 130175 w 233363"/>
              <a:gd name="connsiteY114" fmla="*/ 147637 h 331788"/>
              <a:gd name="connsiteX115" fmla="*/ 130175 w 233363"/>
              <a:gd name="connsiteY115" fmla="*/ 134937 h 331788"/>
              <a:gd name="connsiteX116" fmla="*/ 42862 w 233363"/>
              <a:gd name="connsiteY116" fmla="*/ 134937 h 331788"/>
              <a:gd name="connsiteX117" fmla="*/ 42862 w 233363"/>
              <a:gd name="connsiteY117" fmla="*/ 147637 h 331788"/>
              <a:gd name="connsiteX118" fmla="*/ 68262 w 233363"/>
              <a:gd name="connsiteY118" fmla="*/ 147637 h 331788"/>
              <a:gd name="connsiteX119" fmla="*/ 68262 w 233363"/>
              <a:gd name="connsiteY119" fmla="*/ 134937 h 331788"/>
              <a:gd name="connsiteX120" fmla="*/ 159167 w 233363"/>
              <a:gd name="connsiteY120" fmla="*/ 122237 h 331788"/>
              <a:gd name="connsiteX121" fmla="*/ 196725 w 233363"/>
              <a:gd name="connsiteY121" fmla="*/ 122237 h 331788"/>
              <a:gd name="connsiteX122" fmla="*/ 203200 w 233363"/>
              <a:gd name="connsiteY122" fmla="*/ 128757 h 331788"/>
              <a:gd name="connsiteX123" fmla="*/ 203200 w 233363"/>
              <a:gd name="connsiteY123" fmla="*/ 153534 h 331788"/>
              <a:gd name="connsiteX124" fmla="*/ 196725 w 233363"/>
              <a:gd name="connsiteY124" fmla="*/ 158750 h 331788"/>
              <a:gd name="connsiteX125" fmla="*/ 159167 w 233363"/>
              <a:gd name="connsiteY125" fmla="*/ 158750 h 331788"/>
              <a:gd name="connsiteX126" fmla="*/ 153987 w 233363"/>
              <a:gd name="connsiteY126" fmla="*/ 153534 h 331788"/>
              <a:gd name="connsiteX127" fmla="*/ 153987 w 233363"/>
              <a:gd name="connsiteY127" fmla="*/ 128757 h 331788"/>
              <a:gd name="connsiteX128" fmla="*/ 159167 w 233363"/>
              <a:gd name="connsiteY128" fmla="*/ 122237 h 331788"/>
              <a:gd name="connsiteX129" fmla="*/ 98550 w 233363"/>
              <a:gd name="connsiteY129" fmla="*/ 122237 h 331788"/>
              <a:gd name="connsiteX130" fmla="*/ 134812 w 233363"/>
              <a:gd name="connsiteY130" fmla="*/ 122237 h 331788"/>
              <a:gd name="connsiteX131" fmla="*/ 141288 w 233363"/>
              <a:gd name="connsiteY131" fmla="*/ 128757 h 331788"/>
              <a:gd name="connsiteX132" fmla="*/ 141288 w 233363"/>
              <a:gd name="connsiteY132" fmla="*/ 153534 h 331788"/>
              <a:gd name="connsiteX133" fmla="*/ 134812 w 233363"/>
              <a:gd name="connsiteY133" fmla="*/ 158750 h 331788"/>
              <a:gd name="connsiteX134" fmla="*/ 98550 w 233363"/>
              <a:gd name="connsiteY134" fmla="*/ 158750 h 331788"/>
              <a:gd name="connsiteX135" fmla="*/ 92075 w 233363"/>
              <a:gd name="connsiteY135" fmla="*/ 153534 h 331788"/>
              <a:gd name="connsiteX136" fmla="*/ 92075 w 233363"/>
              <a:gd name="connsiteY136" fmla="*/ 128757 h 331788"/>
              <a:gd name="connsiteX137" fmla="*/ 98550 w 233363"/>
              <a:gd name="connsiteY137" fmla="*/ 122237 h 331788"/>
              <a:gd name="connsiteX138" fmla="*/ 38225 w 233363"/>
              <a:gd name="connsiteY138" fmla="*/ 122237 h 331788"/>
              <a:gd name="connsiteX139" fmla="*/ 74487 w 233363"/>
              <a:gd name="connsiteY139" fmla="*/ 122237 h 331788"/>
              <a:gd name="connsiteX140" fmla="*/ 80963 w 233363"/>
              <a:gd name="connsiteY140" fmla="*/ 128757 h 331788"/>
              <a:gd name="connsiteX141" fmla="*/ 80963 w 233363"/>
              <a:gd name="connsiteY141" fmla="*/ 153534 h 331788"/>
              <a:gd name="connsiteX142" fmla="*/ 74487 w 233363"/>
              <a:gd name="connsiteY142" fmla="*/ 158750 h 331788"/>
              <a:gd name="connsiteX143" fmla="*/ 38225 w 233363"/>
              <a:gd name="connsiteY143" fmla="*/ 158750 h 331788"/>
              <a:gd name="connsiteX144" fmla="*/ 31750 w 233363"/>
              <a:gd name="connsiteY144" fmla="*/ 153534 h 331788"/>
              <a:gd name="connsiteX145" fmla="*/ 31750 w 233363"/>
              <a:gd name="connsiteY145" fmla="*/ 128757 h 331788"/>
              <a:gd name="connsiteX146" fmla="*/ 38225 w 233363"/>
              <a:gd name="connsiteY146" fmla="*/ 122237 h 331788"/>
              <a:gd name="connsiteX147" fmla="*/ 166687 w 233363"/>
              <a:gd name="connsiteY147" fmla="*/ 85724 h 331788"/>
              <a:gd name="connsiteX148" fmla="*/ 166687 w 233363"/>
              <a:gd name="connsiteY148" fmla="*/ 98424 h 331788"/>
              <a:gd name="connsiteX149" fmla="*/ 190500 w 233363"/>
              <a:gd name="connsiteY149" fmla="*/ 98424 h 331788"/>
              <a:gd name="connsiteX150" fmla="*/ 190500 w 233363"/>
              <a:gd name="connsiteY150" fmla="*/ 85724 h 331788"/>
              <a:gd name="connsiteX151" fmla="*/ 104775 w 233363"/>
              <a:gd name="connsiteY151" fmla="*/ 85724 h 331788"/>
              <a:gd name="connsiteX152" fmla="*/ 104775 w 233363"/>
              <a:gd name="connsiteY152" fmla="*/ 98424 h 331788"/>
              <a:gd name="connsiteX153" fmla="*/ 130175 w 233363"/>
              <a:gd name="connsiteY153" fmla="*/ 98424 h 331788"/>
              <a:gd name="connsiteX154" fmla="*/ 130175 w 233363"/>
              <a:gd name="connsiteY154" fmla="*/ 85724 h 331788"/>
              <a:gd name="connsiteX155" fmla="*/ 42862 w 233363"/>
              <a:gd name="connsiteY155" fmla="*/ 85724 h 331788"/>
              <a:gd name="connsiteX156" fmla="*/ 42862 w 233363"/>
              <a:gd name="connsiteY156" fmla="*/ 98424 h 331788"/>
              <a:gd name="connsiteX157" fmla="*/ 68262 w 233363"/>
              <a:gd name="connsiteY157" fmla="*/ 98424 h 331788"/>
              <a:gd name="connsiteX158" fmla="*/ 68262 w 233363"/>
              <a:gd name="connsiteY158" fmla="*/ 85724 h 331788"/>
              <a:gd name="connsiteX159" fmla="*/ 159167 w 233363"/>
              <a:gd name="connsiteY159" fmla="*/ 73024 h 331788"/>
              <a:gd name="connsiteX160" fmla="*/ 196725 w 233363"/>
              <a:gd name="connsiteY160" fmla="*/ 73024 h 331788"/>
              <a:gd name="connsiteX161" fmla="*/ 203200 w 233363"/>
              <a:gd name="connsiteY161" fmla="*/ 79544 h 331788"/>
              <a:gd name="connsiteX162" fmla="*/ 203200 w 233363"/>
              <a:gd name="connsiteY162" fmla="*/ 104321 h 331788"/>
              <a:gd name="connsiteX163" fmla="*/ 196725 w 233363"/>
              <a:gd name="connsiteY163" fmla="*/ 109537 h 331788"/>
              <a:gd name="connsiteX164" fmla="*/ 159167 w 233363"/>
              <a:gd name="connsiteY164" fmla="*/ 109537 h 331788"/>
              <a:gd name="connsiteX165" fmla="*/ 153987 w 233363"/>
              <a:gd name="connsiteY165" fmla="*/ 104321 h 331788"/>
              <a:gd name="connsiteX166" fmla="*/ 153987 w 233363"/>
              <a:gd name="connsiteY166" fmla="*/ 79544 h 331788"/>
              <a:gd name="connsiteX167" fmla="*/ 159167 w 233363"/>
              <a:gd name="connsiteY167" fmla="*/ 73024 h 331788"/>
              <a:gd name="connsiteX168" fmla="*/ 98550 w 233363"/>
              <a:gd name="connsiteY168" fmla="*/ 73024 h 331788"/>
              <a:gd name="connsiteX169" fmla="*/ 134812 w 233363"/>
              <a:gd name="connsiteY169" fmla="*/ 73024 h 331788"/>
              <a:gd name="connsiteX170" fmla="*/ 141288 w 233363"/>
              <a:gd name="connsiteY170" fmla="*/ 79544 h 331788"/>
              <a:gd name="connsiteX171" fmla="*/ 141288 w 233363"/>
              <a:gd name="connsiteY171" fmla="*/ 104321 h 331788"/>
              <a:gd name="connsiteX172" fmla="*/ 134812 w 233363"/>
              <a:gd name="connsiteY172" fmla="*/ 109537 h 331788"/>
              <a:gd name="connsiteX173" fmla="*/ 98550 w 233363"/>
              <a:gd name="connsiteY173" fmla="*/ 109537 h 331788"/>
              <a:gd name="connsiteX174" fmla="*/ 92075 w 233363"/>
              <a:gd name="connsiteY174" fmla="*/ 104321 h 331788"/>
              <a:gd name="connsiteX175" fmla="*/ 92075 w 233363"/>
              <a:gd name="connsiteY175" fmla="*/ 79544 h 331788"/>
              <a:gd name="connsiteX176" fmla="*/ 98550 w 233363"/>
              <a:gd name="connsiteY176" fmla="*/ 73024 h 331788"/>
              <a:gd name="connsiteX177" fmla="*/ 38225 w 233363"/>
              <a:gd name="connsiteY177" fmla="*/ 73024 h 331788"/>
              <a:gd name="connsiteX178" fmla="*/ 74487 w 233363"/>
              <a:gd name="connsiteY178" fmla="*/ 73024 h 331788"/>
              <a:gd name="connsiteX179" fmla="*/ 80963 w 233363"/>
              <a:gd name="connsiteY179" fmla="*/ 79544 h 331788"/>
              <a:gd name="connsiteX180" fmla="*/ 80963 w 233363"/>
              <a:gd name="connsiteY180" fmla="*/ 104321 h 331788"/>
              <a:gd name="connsiteX181" fmla="*/ 74487 w 233363"/>
              <a:gd name="connsiteY181" fmla="*/ 109537 h 331788"/>
              <a:gd name="connsiteX182" fmla="*/ 38225 w 233363"/>
              <a:gd name="connsiteY182" fmla="*/ 109537 h 331788"/>
              <a:gd name="connsiteX183" fmla="*/ 31750 w 233363"/>
              <a:gd name="connsiteY183" fmla="*/ 104321 h 331788"/>
              <a:gd name="connsiteX184" fmla="*/ 31750 w 233363"/>
              <a:gd name="connsiteY184" fmla="*/ 79544 h 331788"/>
              <a:gd name="connsiteX185" fmla="*/ 38225 w 233363"/>
              <a:gd name="connsiteY185" fmla="*/ 73024 h 331788"/>
              <a:gd name="connsiteX186" fmla="*/ 166687 w 233363"/>
              <a:gd name="connsiteY186" fmla="*/ 36512 h 331788"/>
              <a:gd name="connsiteX187" fmla="*/ 166687 w 233363"/>
              <a:gd name="connsiteY187" fmla="*/ 49212 h 331788"/>
              <a:gd name="connsiteX188" fmla="*/ 190500 w 233363"/>
              <a:gd name="connsiteY188" fmla="*/ 49212 h 331788"/>
              <a:gd name="connsiteX189" fmla="*/ 190500 w 233363"/>
              <a:gd name="connsiteY189" fmla="*/ 36512 h 331788"/>
              <a:gd name="connsiteX190" fmla="*/ 104775 w 233363"/>
              <a:gd name="connsiteY190" fmla="*/ 36512 h 331788"/>
              <a:gd name="connsiteX191" fmla="*/ 104775 w 233363"/>
              <a:gd name="connsiteY191" fmla="*/ 49212 h 331788"/>
              <a:gd name="connsiteX192" fmla="*/ 130175 w 233363"/>
              <a:gd name="connsiteY192" fmla="*/ 49212 h 331788"/>
              <a:gd name="connsiteX193" fmla="*/ 130175 w 233363"/>
              <a:gd name="connsiteY193" fmla="*/ 36512 h 331788"/>
              <a:gd name="connsiteX194" fmla="*/ 42862 w 233363"/>
              <a:gd name="connsiteY194" fmla="*/ 36512 h 331788"/>
              <a:gd name="connsiteX195" fmla="*/ 42862 w 233363"/>
              <a:gd name="connsiteY195" fmla="*/ 49212 h 331788"/>
              <a:gd name="connsiteX196" fmla="*/ 68262 w 233363"/>
              <a:gd name="connsiteY196" fmla="*/ 49212 h 331788"/>
              <a:gd name="connsiteX197" fmla="*/ 68262 w 233363"/>
              <a:gd name="connsiteY197" fmla="*/ 36512 h 331788"/>
              <a:gd name="connsiteX198" fmla="*/ 159167 w 233363"/>
              <a:gd name="connsiteY198" fmla="*/ 23812 h 331788"/>
              <a:gd name="connsiteX199" fmla="*/ 196725 w 233363"/>
              <a:gd name="connsiteY199" fmla="*/ 23812 h 331788"/>
              <a:gd name="connsiteX200" fmla="*/ 203200 w 233363"/>
              <a:gd name="connsiteY200" fmla="*/ 30332 h 331788"/>
              <a:gd name="connsiteX201" fmla="*/ 203200 w 233363"/>
              <a:gd name="connsiteY201" fmla="*/ 55109 h 331788"/>
              <a:gd name="connsiteX202" fmla="*/ 196725 w 233363"/>
              <a:gd name="connsiteY202" fmla="*/ 60325 h 331788"/>
              <a:gd name="connsiteX203" fmla="*/ 159167 w 233363"/>
              <a:gd name="connsiteY203" fmla="*/ 60325 h 331788"/>
              <a:gd name="connsiteX204" fmla="*/ 153987 w 233363"/>
              <a:gd name="connsiteY204" fmla="*/ 55109 h 331788"/>
              <a:gd name="connsiteX205" fmla="*/ 153987 w 233363"/>
              <a:gd name="connsiteY205" fmla="*/ 30332 h 331788"/>
              <a:gd name="connsiteX206" fmla="*/ 159167 w 233363"/>
              <a:gd name="connsiteY206" fmla="*/ 23812 h 331788"/>
              <a:gd name="connsiteX207" fmla="*/ 98550 w 233363"/>
              <a:gd name="connsiteY207" fmla="*/ 23812 h 331788"/>
              <a:gd name="connsiteX208" fmla="*/ 134812 w 233363"/>
              <a:gd name="connsiteY208" fmla="*/ 23812 h 331788"/>
              <a:gd name="connsiteX209" fmla="*/ 141288 w 233363"/>
              <a:gd name="connsiteY209" fmla="*/ 30332 h 331788"/>
              <a:gd name="connsiteX210" fmla="*/ 141288 w 233363"/>
              <a:gd name="connsiteY210" fmla="*/ 55109 h 331788"/>
              <a:gd name="connsiteX211" fmla="*/ 134812 w 233363"/>
              <a:gd name="connsiteY211" fmla="*/ 60325 h 331788"/>
              <a:gd name="connsiteX212" fmla="*/ 98550 w 233363"/>
              <a:gd name="connsiteY212" fmla="*/ 60325 h 331788"/>
              <a:gd name="connsiteX213" fmla="*/ 92075 w 233363"/>
              <a:gd name="connsiteY213" fmla="*/ 55109 h 331788"/>
              <a:gd name="connsiteX214" fmla="*/ 92075 w 233363"/>
              <a:gd name="connsiteY214" fmla="*/ 30332 h 331788"/>
              <a:gd name="connsiteX215" fmla="*/ 98550 w 233363"/>
              <a:gd name="connsiteY215" fmla="*/ 23812 h 331788"/>
              <a:gd name="connsiteX216" fmla="*/ 38225 w 233363"/>
              <a:gd name="connsiteY216" fmla="*/ 23812 h 331788"/>
              <a:gd name="connsiteX217" fmla="*/ 74487 w 233363"/>
              <a:gd name="connsiteY217" fmla="*/ 23812 h 331788"/>
              <a:gd name="connsiteX218" fmla="*/ 80963 w 233363"/>
              <a:gd name="connsiteY218" fmla="*/ 30332 h 331788"/>
              <a:gd name="connsiteX219" fmla="*/ 80963 w 233363"/>
              <a:gd name="connsiteY219" fmla="*/ 55109 h 331788"/>
              <a:gd name="connsiteX220" fmla="*/ 74487 w 233363"/>
              <a:gd name="connsiteY220" fmla="*/ 60325 h 331788"/>
              <a:gd name="connsiteX221" fmla="*/ 38225 w 233363"/>
              <a:gd name="connsiteY221" fmla="*/ 60325 h 331788"/>
              <a:gd name="connsiteX222" fmla="*/ 31750 w 233363"/>
              <a:gd name="connsiteY222" fmla="*/ 55109 h 331788"/>
              <a:gd name="connsiteX223" fmla="*/ 31750 w 233363"/>
              <a:gd name="connsiteY223" fmla="*/ 30332 h 331788"/>
              <a:gd name="connsiteX224" fmla="*/ 38225 w 233363"/>
              <a:gd name="connsiteY224" fmla="*/ 23812 h 331788"/>
              <a:gd name="connsiteX225" fmla="*/ 19050 w 233363"/>
              <a:gd name="connsiteY225" fmla="*/ 11112 h 331788"/>
              <a:gd name="connsiteX226" fmla="*/ 19050 w 233363"/>
              <a:gd name="connsiteY226" fmla="*/ 319087 h 331788"/>
              <a:gd name="connsiteX227" fmla="*/ 92054 w 233363"/>
              <a:gd name="connsiteY227" fmla="*/ 319087 h 331788"/>
              <a:gd name="connsiteX228" fmla="*/ 92054 w 233363"/>
              <a:gd name="connsiteY228" fmla="*/ 275091 h 331788"/>
              <a:gd name="connsiteX229" fmla="*/ 98572 w 233363"/>
              <a:gd name="connsiteY229" fmla="*/ 269915 h 331788"/>
              <a:gd name="connsiteX230" fmla="*/ 135074 w 233363"/>
              <a:gd name="connsiteY230" fmla="*/ 269915 h 331788"/>
              <a:gd name="connsiteX231" fmla="*/ 141592 w 233363"/>
              <a:gd name="connsiteY231" fmla="*/ 275091 h 331788"/>
              <a:gd name="connsiteX232" fmla="*/ 141592 w 233363"/>
              <a:gd name="connsiteY232" fmla="*/ 319087 h 331788"/>
              <a:gd name="connsiteX233" fmla="*/ 215900 w 233363"/>
              <a:gd name="connsiteY233" fmla="*/ 319087 h 331788"/>
              <a:gd name="connsiteX234" fmla="*/ 215900 w 233363"/>
              <a:gd name="connsiteY234" fmla="*/ 11112 h 331788"/>
              <a:gd name="connsiteX235" fmla="*/ 19050 w 233363"/>
              <a:gd name="connsiteY235" fmla="*/ 11112 h 331788"/>
              <a:gd name="connsiteX236" fmla="*/ 12964 w 233363"/>
              <a:gd name="connsiteY236" fmla="*/ 0 h 331788"/>
              <a:gd name="connsiteX237" fmla="*/ 220399 w 233363"/>
              <a:gd name="connsiteY237" fmla="*/ 0 h 331788"/>
              <a:gd name="connsiteX238" fmla="*/ 221695 w 233363"/>
              <a:gd name="connsiteY238" fmla="*/ 0 h 331788"/>
              <a:gd name="connsiteX239" fmla="*/ 226881 w 233363"/>
              <a:gd name="connsiteY239" fmla="*/ 6480 h 331788"/>
              <a:gd name="connsiteX240" fmla="*/ 226881 w 233363"/>
              <a:gd name="connsiteY240" fmla="*/ 320124 h 331788"/>
              <a:gd name="connsiteX241" fmla="*/ 233363 w 233363"/>
              <a:gd name="connsiteY241" fmla="*/ 325308 h 331788"/>
              <a:gd name="connsiteX242" fmla="*/ 226881 w 233363"/>
              <a:gd name="connsiteY242" fmla="*/ 331788 h 331788"/>
              <a:gd name="connsiteX243" fmla="*/ 6482 w 233363"/>
              <a:gd name="connsiteY243" fmla="*/ 331788 h 331788"/>
              <a:gd name="connsiteX244" fmla="*/ 0 w 233363"/>
              <a:gd name="connsiteY244" fmla="*/ 325308 h 331788"/>
              <a:gd name="connsiteX245" fmla="*/ 6482 w 233363"/>
              <a:gd name="connsiteY245" fmla="*/ 320124 h 331788"/>
              <a:gd name="connsiteX246" fmla="*/ 6482 w 233363"/>
              <a:gd name="connsiteY246" fmla="*/ 6480 h 331788"/>
              <a:gd name="connsiteX247" fmla="*/ 12964 w 233363"/>
              <a:gd name="connsiteY247"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233363" h="331788">
                <a:moveTo>
                  <a:pt x="166687" y="282575"/>
                </a:moveTo>
                <a:lnTo>
                  <a:pt x="166687" y="293688"/>
                </a:lnTo>
                <a:lnTo>
                  <a:pt x="190500" y="293688"/>
                </a:lnTo>
                <a:lnTo>
                  <a:pt x="190500" y="282575"/>
                </a:lnTo>
                <a:close/>
                <a:moveTo>
                  <a:pt x="104775" y="282575"/>
                </a:moveTo>
                <a:lnTo>
                  <a:pt x="104775" y="319088"/>
                </a:lnTo>
                <a:lnTo>
                  <a:pt x="130175" y="319088"/>
                </a:lnTo>
                <a:lnTo>
                  <a:pt x="130175" y="282575"/>
                </a:lnTo>
                <a:close/>
                <a:moveTo>
                  <a:pt x="42862" y="282575"/>
                </a:moveTo>
                <a:lnTo>
                  <a:pt x="42862" y="293688"/>
                </a:lnTo>
                <a:lnTo>
                  <a:pt x="68262" y="293688"/>
                </a:lnTo>
                <a:lnTo>
                  <a:pt x="68262" y="282575"/>
                </a:lnTo>
                <a:close/>
                <a:moveTo>
                  <a:pt x="159167" y="269875"/>
                </a:moveTo>
                <a:cubicBezTo>
                  <a:pt x="159167" y="269875"/>
                  <a:pt x="159167" y="269875"/>
                  <a:pt x="196725" y="269875"/>
                </a:cubicBezTo>
                <a:cubicBezTo>
                  <a:pt x="199315" y="269875"/>
                  <a:pt x="203200" y="272483"/>
                  <a:pt x="203200" y="275091"/>
                </a:cubicBezTo>
                <a:cubicBezTo>
                  <a:pt x="203200" y="275091"/>
                  <a:pt x="203200" y="275091"/>
                  <a:pt x="203200" y="299868"/>
                </a:cubicBezTo>
                <a:cubicBezTo>
                  <a:pt x="203200" y="303780"/>
                  <a:pt x="199315" y="306388"/>
                  <a:pt x="196725" y="306388"/>
                </a:cubicBezTo>
                <a:cubicBezTo>
                  <a:pt x="196725" y="306388"/>
                  <a:pt x="196725" y="306388"/>
                  <a:pt x="159167" y="306388"/>
                </a:cubicBezTo>
                <a:cubicBezTo>
                  <a:pt x="156577" y="306388"/>
                  <a:pt x="153987" y="303780"/>
                  <a:pt x="153987" y="299868"/>
                </a:cubicBezTo>
                <a:cubicBezTo>
                  <a:pt x="153987" y="299868"/>
                  <a:pt x="153987" y="299868"/>
                  <a:pt x="153987" y="275091"/>
                </a:cubicBezTo>
                <a:cubicBezTo>
                  <a:pt x="153987" y="272483"/>
                  <a:pt x="156577" y="269875"/>
                  <a:pt x="159167" y="269875"/>
                </a:cubicBezTo>
                <a:close/>
                <a:moveTo>
                  <a:pt x="38225" y="269875"/>
                </a:moveTo>
                <a:cubicBezTo>
                  <a:pt x="38225" y="269875"/>
                  <a:pt x="38225" y="269875"/>
                  <a:pt x="74487" y="269875"/>
                </a:cubicBezTo>
                <a:cubicBezTo>
                  <a:pt x="78373" y="269875"/>
                  <a:pt x="80963" y="272483"/>
                  <a:pt x="80963" y="275091"/>
                </a:cubicBezTo>
                <a:cubicBezTo>
                  <a:pt x="80963" y="275091"/>
                  <a:pt x="80963" y="275091"/>
                  <a:pt x="80963" y="299868"/>
                </a:cubicBezTo>
                <a:cubicBezTo>
                  <a:pt x="80963" y="303780"/>
                  <a:pt x="78373" y="306388"/>
                  <a:pt x="74487" y="306388"/>
                </a:cubicBezTo>
                <a:cubicBezTo>
                  <a:pt x="74487" y="306388"/>
                  <a:pt x="74487" y="306388"/>
                  <a:pt x="38225" y="306388"/>
                </a:cubicBezTo>
                <a:cubicBezTo>
                  <a:pt x="34340" y="306388"/>
                  <a:pt x="31750" y="303780"/>
                  <a:pt x="31750" y="299868"/>
                </a:cubicBezTo>
                <a:cubicBezTo>
                  <a:pt x="31750" y="299868"/>
                  <a:pt x="31750" y="299868"/>
                  <a:pt x="31750" y="275091"/>
                </a:cubicBezTo>
                <a:cubicBezTo>
                  <a:pt x="31750" y="272483"/>
                  <a:pt x="34340" y="269875"/>
                  <a:pt x="38225" y="269875"/>
                </a:cubicBezTo>
                <a:close/>
                <a:moveTo>
                  <a:pt x="166687" y="233362"/>
                </a:moveTo>
                <a:lnTo>
                  <a:pt x="166687" y="246062"/>
                </a:lnTo>
                <a:lnTo>
                  <a:pt x="190500" y="246062"/>
                </a:lnTo>
                <a:lnTo>
                  <a:pt x="190500" y="233362"/>
                </a:lnTo>
                <a:close/>
                <a:moveTo>
                  <a:pt x="104775" y="233362"/>
                </a:moveTo>
                <a:lnTo>
                  <a:pt x="104775" y="246062"/>
                </a:lnTo>
                <a:lnTo>
                  <a:pt x="130175" y="246062"/>
                </a:lnTo>
                <a:lnTo>
                  <a:pt x="130175" y="233362"/>
                </a:lnTo>
                <a:close/>
                <a:moveTo>
                  <a:pt x="42862" y="233362"/>
                </a:moveTo>
                <a:lnTo>
                  <a:pt x="42862" y="246062"/>
                </a:lnTo>
                <a:lnTo>
                  <a:pt x="68262" y="246062"/>
                </a:lnTo>
                <a:lnTo>
                  <a:pt x="68262" y="233362"/>
                </a:lnTo>
                <a:close/>
                <a:moveTo>
                  <a:pt x="159167" y="220662"/>
                </a:moveTo>
                <a:cubicBezTo>
                  <a:pt x="159167" y="220662"/>
                  <a:pt x="159167" y="220662"/>
                  <a:pt x="196725" y="220662"/>
                </a:cubicBezTo>
                <a:cubicBezTo>
                  <a:pt x="199315" y="220662"/>
                  <a:pt x="203200" y="223270"/>
                  <a:pt x="203200" y="227182"/>
                </a:cubicBezTo>
                <a:cubicBezTo>
                  <a:pt x="203200" y="227182"/>
                  <a:pt x="203200" y="227182"/>
                  <a:pt x="203200" y="250655"/>
                </a:cubicBezTo>
                <a:cubicBezTo>
                  <a:pt x="203200" y="254567"/>
                  <a:pt x="199315" y="257175"/>
                  <a:pt x="196725" y="257175"/>
                </a:cubicBezTo>
                <a:cubicBezTo>
                  <a:pt x="196725" y="257175"/>
                  <a:pt x="196725" y="257175"/>
                  <a:pt x="159167" y="257175"/>
                </a:cubicBezTo>
                <a:cubicBezTo>
                  <a:pt x="156577" y="257175"/>
                  <a:pt x="153987" y="254567"/>
                  <a:pt x="153987" y="250655"/>
                </a:cubicBezTo>
                <a:cubicBezTo>
                  <a:pt x="153987" y="250655"/>
                  <a:pt x="153987" y="250655"/>
                  <a:pt x="153987" y="227182"/>
                </a:cubicBezTo>
                <a:cubicBezTo>
                  <a:pt x="153987" y="223270"/>
                  <a:pt x="156577" y="220662"/>
                  <a:pt x="159167" y="220662"/>
                </a:cubicBezTo>
                <a:close/>
                <a:moveTo>
                  <a:pt x="98550" y="220662"/>
                </a:moveTo>
                <a:cubicBezTo>
                  <a:pt x="98550" y="220662"/>
                  <a:pt x="98550" y="220662"/>
                  <a:pt x="134812" y="220662"/>
                </a:cubicBezTo>
                <a:cubicBezTo>
                  <a:pt x="138698" y="220662"/>
                  <a:pt x="141288" y="223270"/>
                  <a:pt x="141288" y="227182"/>
                </a:cubicBezTo>
                <a:cubicBezTo>
                  <a:pt x="141288" y="227182"/>
                  <a:pt x="141288" y="227182"/>
                  <a:pt x="141288" y="250655"/>
                </a:cubicBezTo>
                <a:cubicBezTo>
                  <a:pt x="141288" y="254567"/>
                  <a:pt x="138698" y="257175"/>
                  <a:pt x="134812" y="257175"/>
                </a:cubicBezTo>
                <a:cubicBezTo>
                  <a:pt x="134812" y="257175"/>
                  <a:pt x="134812" y="257175"/>
                  <a:pt x="98550" y="257175"/>
                </a:cubicBezTo>
                <a:cubicBezTo>
                  <a:pt x="94665" y="257175"/>
                  <a:pt x="92075" y="254567"/>
                  <a:pt x="92075" y="250655"/>
                </a:cubicBezTo>
                <a:cubicBezTo>
                  <a:pt x="92075" y="250655"/>
                  <a:pt x="92075" y="250655"/>
                  <a:pt x="92075" y="227182"/>
                </a:cubicBezTo>
                <a:cubicBezTo>
                  <a:pt x="92075" y="223270"/>
                  <a:pt x="94665" y="220662"/>
                  <a:pt x="98550" y="220662"/>
                </a:cubicBezTo>
                <a:close/>
                <a:moveTo>
                  <a:pt x="38225" y="220662"/>
                </a:moveTo>
                <a:cubicBezTo>
                  <a:pt x="38225" y="220662"/>
                  <a:pt x="38225" y="220662"/>
                  <a:pt x="74487" y="220662"/>
                </a:cubicBezTo>
                <a:cubicBezTo>
                  <a:pt x="78373" y="220662"/>
                  <a:pt x="80963" y="223270"/>
                  <a:pt x="80963" y="227182"/>
                </a:cubicBezTo>
                <a:cubicBezTo>
                  <a:pt x="80963" y="227182"/>
                  <a:pt x="80963" y="227182"/>
                  <a:pt x="80963" y="250655"/>
                </a:cubicBezTo>
                <a:cubicBezTo>
                  <a:pt x="80963" y="254567"/>
                  <a:pt x="78373" y="257175"/>
                  <a:pt x="74487" y="257175"/>
                </a:cubicBezTo>
                <a:cubicBezTo>
                  <a:pt x="74487" y="257175"/>
                  <a:pt x="74487" y="257175"/>
                  <a:pt x="38225" y="257175"/>
                </a:cubicBezTo>
                <a:cubicBezTo>
                  <a:pt x="34340" y="257175"/>
                  <a:pt x="31750" y="254567"/>
                  <a:pt x="31750" y="250655"/>
                </a:cubicBezTo>
                <a:cubicBezTo>
                  <a:pt x="31750" y="250655"/>
                  <a:pt x="31750" y="250655"/>
                  <a:pt x="31750" y="227182"/>
                </a:cubicBezTo>
                <a:cubicBezTo>
                  <a:pt x="31750" y="223270"/>
                  <a:pt x="34340" y="220662"/>
                  <a:pt x="38225" y="220662"/>
                </a:cubicBezTo>
                <a:close/>
                <a:moveTo>
                  <a:pt x="166687" y="184149"/>
                </a:moveTo>
                <a:lnTo>
                  <a:pt x="166687" y="196849"/>
                </a:lnTo>
                <a:lnTo>
                  <a:pt x="190500" y="196849"/>
                </a:lnTo>
                <a:lnTo>
                  <a:pt x="190500" y="184149"/>
                </a:lnTo>
                <a:close/>
                <a:moveTo>
                  <a:pt x="104775" y="184149"/>
                </a:moveTo>
                <a:lnTo>
                  <a:pt x="104775" y="196849"/>
                </a:lnTo>
                <a:lnTo>
                  <a:pt x="130175" y="196849"/>
                </a:lnTo>
                <a:lnTo>
                  <a:pt x="130175" y="184149"/>
                </a:lnTo>
                <a:close/>
                <a:moveTo>
                  <a:pt x="42862" y="184149"/>
                </a:moveTo>
                <a:lnTo>
                  <a:pt x="42862" y="196849"/>
                </a:lnTo>
                <a:lnTo>
                  <a:pt x="68262" y="196849"/>
                </a:lnTo>
                <a:lnTo>
                  <a:pt x="68262" y="184149"/>
                </a:lnTo>
                <a:close/>
                <a:moveTo>
                  <a:pt x="38225" y="171450"/>
                </a:moveTo>
                <a:cubicBezTo>
                  <a:pt x="38225" y="171450"/>
                  <a:pt x="38225" y="171450"/>
                  <a:pt x="74487" y="171450"/>
                </a:cubicBezTo>
                <a:cubicBezTo>
                  <a:pt x="78373" y="171450"/>
                  <a:pt x="80963" y="174058"/>
                  <a:pt x="80963" y="177970"/>
                </a:cubicBezTo>
                <a:cubicBezTo>
                  <a:pt x="80963" y="177970"/>
                  <a:pt x="80963" y="177970"/>
                  <a:pt x="80963" y="201443"/>
                </a:cubicBezTo>
                <a:cubicBezTo>
                  <a:pt x="80963" y="205355"/>
                  <a:pt x="78373" y="207963"/>
                  <a:pt x="74487" y="207963"/>
                </a:cubicBezTo>
                <a:cubicBezTo>
                  <a:pt x="74487" y="207963"/>
                  <a:pt x="74487" y="207963"/>
                  <a:pt x="38225" y="207963"/>
                </a:cubicBezTo>
                <a:cubicBezTo>
                  <a:pt x="34340" y="207963"/>
                  <a:pt x="31750" y="205355"/>
                  <a:pt x="31750" y="201443"/>
                </a:cubicBezTo>
                <a:cubicBezTo>
                  <a:pt x="31750" y="201443"/>
                  <a:pt x="31750" y="201443"/>
                  <a:pt x="31750" y="177970"/>
                </a:cubicBezTo>
                <a:cubicBezTo>
                  <a:pt x="31750" y="174058"/>
                  <a:pt x="34340" y="171450"/>
                  <a:pt x="38225" y="171450"/>
                </a:cubicBezTo>
                <a:close/>
                <a:moveTo>
                  <a:pt x="159167" y="171449"/>
                </a:moveTo>
                <a:cubicBezTo>
                  <a:pt x="159167" y="171449"/>
                  <a:pt x="159167" y="171449"/>
                  <a:pt x="196725" y="171449"/>
                </a:cubicBezTo>
                <a:cubicBezTo>
                  <a:pt x="199315" y="171449"/>
                  <a:pt x="203200" y="174057"/>
                  <a:pt x="203200" y="177969"/>
                </a:cubicBezTo>
                <a:cubicBezTo>
                  <a:pt x="203200" y="177969"/>
                  <a:pt x="203200" y="177969"/>
                  <a:pt x="203200" y="201442"/>
                </a:cubicBezTo>
                <a:cubicBezTo>
                  <a:pt x="203200" y="205354"/>
                  <a:pt x="199315" y="207962"/>
                  <a:pt x="196725" y="207962"/>
                </a:cubicBezTo>
                <a:cubicBezTo>
                  <a:pt x="196725" y="207962"/>
                  <a:pt x="196725" y="207962"/>
                  <a:pt x="159167" y="207962"/>
                </a:cubicBezTo>
                <a:cubicBezTo>
                  <a:pt x="156577" y="207962"/>
                  <a:pt x="153987" y="205354"/>
                  <a:pt x="153987" y="201442"/>
                </a:cubicBezTo>
                <a:cubicBezTo>
                  <a:pt x="153987" y="201442"/>
                  <a:pt x="153987" y="201442"/>
                  <a:pt x="153987" y="177969"/>
                </a:cubicBezTo>
                <a:cubicBezTo>
                  <a:pt x="153987" y="174057"/>
                  <a:pt x="156577" y="171449"/>
                  <a:pt x="159167" y="171449"/>
                </a:cubicBezTo>
                <a:close/>
                <a:moveTo>
                  <a:pt x="98550" y="171449"/>
                </a:moveTo>
                <a:cubicBezTo>
                  <a:pt x="98550" y="171449"/>
                  <a:pt x="98550" y="171449"/>
                  <a:pt x="134812" y="171449"/>
                </a:cubicBezTo>
                <a:cubicBezTo>
                  <a:pt x="138698" y="171449"/>
                  <a:pt x="141288" y="174057"/>
                  <a:pt x="141288" y="177969"/>
                </a:cubicBezTo>
                <a:cubicBezTo>
                  <a:pt x="141288" y="177969"/>
                  <a:pt x="141288" y="177969"/>
                  <a:pt x="141288" y="201442"/>
                </a:cubicBezTo>
                <a:cubicBezTo>
                  <a:pt x="141288" y="205354"/>
                  <a:pt x="138698" y="207962"/>
                  <a:pt x="134812" y="207962"/>
                </a:cubicBezTo>
                <a:cubicBezTo>
                  <a:pt x="134812" y="207962"/>
                  <a:pt x="134812" y="207962"/>
                  <a:pt x="98550" y="207962"/>
                </a:cubicBezTo>
                <a:cubicBezTo>
                  <a:pt x="94665" y="207962"/>
                  <a:pt x="92075" y="205354"/>
                  <a:pt x="92075" y="201442"/>
                </a:cubicBezTo>
                <a:cubicBezTo>
                  <a:pt x="92075" y="201442"/>
                  <a:pt x="92075" y="201442"/>
                  <a:pt x="92075" y="177969"/>
                </a:cubicBezTo>
                <a:cubicBezTo>
                  <a:pt x="92075" y="174057"/>
                  <a:pt x="94665" y="171449"/>
                  <a:pt x="98550" y="171449"/>
                </a:cubicBezTo>
                <a:close/>
                <a:moveTo>
                  <a:pt x="166687" y="134937"/>
                </a:moveTo>
                <a:lnTo>
                  <a:pt x="166687" y="147637"/>
                </a:lnTo>
                <a:lnTo>
                  <a:pt x="190500" y="147637"/>
                </a:lnTo>
                <a:lnTo>
                  <a:pt x="190500" y="134937"/>
                </a:lnTo>
                <a:close/>
                <a:moveTo>
                  <a:pt x="104775" y="134937"/>
                </a:moveTo>
                <a:lnTo>
                  <a:pt x="104775" y="147637"/>
                </a:lnTo>
                <a:lnTo>
                  <a:pt x="130175" y="147637"/>
                </a:lnTo>
                <a:lnTo>
                  <a:pt x="130175" y="134937"/>
                </a:lnTo>
                <a:close/>
                <a:moveTo>
                  <a:pt x="42862" y="134937"/>
                </a:moveTo>
                <a:lnTo>
                  <a:pt x="42862" y="147637"/>
                </a:lnTo>
                <a:lnTo>
                  <a:pt x="68262" y="147637"/>
                </a:lnTo>
                <a:lnTo>
                  <a:pt x="68262" y="134937"/>
                </a:lnTo>
                <a:close/>
                <a:moveTo>
                  <a:pt x="159167" y="122237"/>
                </a:moveTo>
                <a:cubicBezTo>
                  <a:pt x="159167" y="122237"/>
                  <a:pt x="159167" y="122237"/>
                  <a:pt x="196725" y="122237"/>
                </a:cubicBezTo>
                <a:cubicBezTo>
                  <a:pt x="199315" y="122237"/>
                  <a:pt x="203200" y="124845"/>
                  <a:pt x="203200" y="128757"/>
                </a:cubicBezTo>
                <a:cubicBezTo>
                  <a:pt x="203200" y="128757"/>
                  <a:pt x="203200" y="128757"/>
                  <a:pt x="203200" y="153534"/>
                </a:cubicBezTo>
                <a:cubicBezTo>
                  <a:pt x="203200" y="156142"/>
                  <a:pt x="199315" y="158750"/>
                  <a:pt x="196725" y="158750"/>
                </a:cubicBezTo>
                <a:cubicBezTo>
                  <a:pt x="196725" y="158750"/>
                  <a:pt x="196725" y="158750"/>
                  <a:pt x="159167" y="158750"/>
                </a:cubicBezTo>
                <a:cubicBezTo>
                  <a:pt x="156577" y="158750"/>
                  <a:pt x="153987" y="156142"/>
                  <a:pt x="153987" y="153534"/>
                </a:cubicBezTo>
                <a:cubicBezTo>
                  <a:pt x="153987" y="153534"/>
                  <a:pt x="153987" y="153534"/>
                  <a:pt x="153987" y="128757"/>
                </a:cubicBezTo>
                <a:cubicBezTo>
                  <a:pt x="153987" y="124845"/>
                  <a:pt x="156577" y="122237"/>
                  <a:pt x="159167" y="122237"/>
                </a:cubicBezTo>
                <a:close/>
                <a:moveTo>
                  <a:pt x="98550" y="122237"/>
                </a:moveTo>
                <a:cubicBezTo>
                  <a:pt x="98550" y="122237"/>
                  <a:pt x="98550" y="122237"/>
                  <a:pt x="134812" y="122237"/>
                </a:cubicBezTo>
                <a:cubicBezTo>
                  <a:pt x="138698" y="122237"/>
                  <a:pt x="141288" y="124845"/>
                  <a:pt x="141288" y="128757"/>
                </a:cubicBezTo>
                <a:cubicBezTo>
                  <a:pt x="141288" y="128757"/>
                  <a:pt x="141288" y="128757"/>
                  <a:pt x="141288" y="153534"/>
                </a:cubicBezTo>
                <a:cubicBezTo>
                  <a:pt x="141288" y="156142"/>
                  <a:pt x="138698" y="158750"/>
                  <a:pt x="134812" y="158750"/>
                </a:cubicBezTo>
                <a:cubicBezTo>
                  <a:pt x="134812" y="158750"/>
                  <a:pt x="134812" y="158750"/>
                  <a:pt x="98550" y="158750"/>
                </a:cubicBezTo>
                <a:cubicBezTo>
                  <a:pt x="94665" y="158750"/>
                  <a:pt x="92075" y="156142"/>
                  <a:pt x="92075" y="153534"/>
                </a:cubicBezTo>
                <a:cubicBezTo>
                  <a:pt x="92075" y="153534"/>
                  <a:pt x="92075" y="153534"/>
                  <a:pt x="92075" y="128757"/>
                </a:cubicBezTo>
                <a:cubicBezTo>
                  <a:pt x="92075" y="124845"/>
                  <a:pt x="94665" y="122237"/>
                  <a:pt x="98550" y="122237"/>
                </a:cubicBezTo>
                <a:close/>
                <a:moveTo>
                  <a:pt x="38225" y="122237"/>
                </a:moveTo>
                <a:cubicBezTo>
                  <a:pt x="38225" y="122237"/>
                  <a:pt x="38225" y="122237"/>
                  <a:pt x="74487" y="122237"/>
                </a:cubicBezTo>
                <a:cubicBezTo>
                  <a:pt x="78373" y="122237"/>
                  <a:pt x="80963" y="124845"/>
                  <a:pt x="80963" y="128757"/>
                </a:cubicBezTo>
                <a:cubicBezTo>
                  <a:pt x="80963" y="128757"/>
                  <a:pt x="80963" y="128757"/>
                  <a:pt x="80963" y="153534"/>
                </a:cubicBezTo>
                <a:cubicBezTo>
                  <a:pt x="80963" y="156142"/>
                  <a:pt x="78373" y="158750"/>
                  <a:pt x="74487" y="158750"/>
                </a:cubicBezTo>
                <a:cubicBezTo>
                  <a:pt x="74487" y="158750"/>
                  <a:pt x="74487" y="158750"/>
                  <a:pt x="38225" y="158750"/>
                </a:cubicBezTo>
                <a:cubicBezTo>
                  <a:pt x="34340" y="158750"/>
                  <a:pt x="31750" y="156142"/>
                  <a:pt x="31750" y="153534"/>
                </a:cubicBezTo>
                <a:cubicBezTo>
                  <a:pt x="31750" y="153534"/>
                  <a:pt x="31750" y="153534"/>
                  <a:pt x="31750" y="128757"/>
                </a:cubicBezTo>
                <a:cubicBezTo>
                  <a:pt x="31750" y="124845"/>
                  <a:pt x="34340" y="122237"/>
                  <a:pt x="38225" y="122237"/>
                </a:cubicBezTo>
                <a:close/>
                <a:moveTo>
                  <a:pt x="166687" y="85724"/>
                </a:moveTo>
                <a:lnTo>
                  <a:pt x="166687" y="98424"/>
                </a:lnTo>
                <a:lnTo>
                  <a:pt x="190500" y="98424"/>
                </a:lnTo>
                <a:lnTo>
                  <a:pt x="190500" y="85724"/>
                </a:lnTo>
                <a:close/>
                <a:moveTo>
                  <a:pt x="104775" y="85724"/>
                </a:moveTo>
                <a:lnTo>
                  <a:pt x="104775" y="98424"/>
                </a:lnTo>
                <a:lnTo>
                  <a:pt x="130175" y="98424"/>
                </a:lnTo>
                <a:lnTo>
                  <a:pt x="130175" y="85724"/>
                </a:lnTo>
                <a:close/>
                <a:moveTo>
                  <a:pt x="42862" y="85724"/>
                </a:moveTo>
                <a:lnTo>
                  <a:pt x="42862" y="98424"/>
                </a:lnTo>
                <a:lnTo>
                  <a:pt x="68262" y="98424"/>
                </a:lnTo>
                <a:lnTo>
                  <a:pt x="68262" y="85724"/>
                </a:lnTo>
                <a:close/>
                <a:moveTo>
                  <a:pt x="159167" y="73024"/>
                </a:moveTo>
                <a:cubicBezTo>
                  <a:pt x="159167" y="73024"/>
                  <a:pt x="159167" y="73024"/>
                  <a:pt x="196725" y="73024"/>
                </a:cubicBezTo>
                <a:cubicBezTo>
                  <a:pt x="199315" y="73024"/>
                  <a:pt x="203200" y="75632"/>
                  <a:pt x="203200" y="79544"/>
                </a:cubicBezTo>
                <a:cubicBezTo>
                  <a:pt x="203200" y="79544"/>
                  <a:pt x="203200" y="79544"/>
                  <a:pt x="203200" y="104321"/>
                </a:cubicBezTo>
                <a:cubicBezTo>
                  <a:pt x="203200" y="106929"/>
                  <a:pt x="199315" y="109537"/>
                  <a:pt x="196725" y="109537"/>
                </a:cubicBezTo>
                <a:cubicBezTo>
                  <a:pt x="196725" y="109537"/>
                  <a:pt x="196725" y="109537"/>
                  <a:pt x="159167" y="109537"/>
                </a:cubicBezTo>
                <a:cubicBezTo>
                  <a:pt x="156577" y="109537"/>
                  <a:pt x="153987" y="106929"/>
                  <a:pt x="153987" y="104321"/>
                </a:cubicBezTo>
                <a:cubicBezTo>
                  <a:pt x="153987" y="104321"/>
                  <a:pt x="153987" y="104321"/>
                  <a:pt x="153987" y="79544"/>
                </a:cubicBezTo>
                <a:cubicBezTo>
                  <a:pt x="153987" y="75632"/>
                  <a:pt x="156577" y="73024"/>
                  <a:pt x="159167" y="73024"/>
                </a:cubicBezTo>
                <a:close/>
                <a:moveTo>
                  <a:pt x="98550" y="73024"/>
                </a:moveTo>
                <a:cubicBezTo>
                  <a:pt x="98550" y="73024"/>
                  <a:pt x="98550" y="73024"/>
                  <a:pt x="134812" y="73024"/>
                </a:cubicBezTo>
                <a:cubicBezTo>
                  <a:pt x="138698" y="73024"/>
                  <a:pt x="141288" y="75632"/>
                  <a:pt x="141288" y="79544"/>
                </a:cubicBezTo>
                <a:cubicBezTo>
                  <a:pt x="141288" y="79544"/>
                  <a:pt x="141288" y="79544"/>
                  <a:pt x="141288" y="104321"/>
                </a:cubicBezTo>
                <a:cubicBezTo>
                  <a:pt x="141288" y="106929"/>
                  <a:pt x="138698" y="109537"/>
                  <a:pt x="134812" y="109537"/>
                </a:cubicBezTo>
                <a:cubicBezTo>
                  <a:pt x="134812" y="109537"/>
                  <a:pt x="134812" y="109537"/>
                  <a:pt x="98550" y="109537"/>
                </a:cubicBezTo>
                <a:cubicBezTo>
                  <a:pt x="94665" y="109537"/>
                  <a:pt x="92075" y="106929"/>
                  <a:pt x="92075" y="104321"/>
                </a:cubicBezTo>
                <a:cubicBezTo>
                  <a:pt x="92075" y="104321"/>
                  <a:pt x="92075" y="104321"/>
                  <a:pt x="92075" y="79544"/>
                </a:cubicBezTo>
                <a:cubicBezTo>
                  <a:pt x="92075" y="75632"/>
                  <a:pt x="94665" y="73024"/>
                  <a:pt x="98550" y="73024"/>
                </a:cubicBezTo>
                <a:close/>
                <a:moveTo>
                  <a:pt x="38225" y="73024"/>
                </a:moveTo>
                <a:cubicBezTo>
                  <a:pt x="38225" y="73024"/>
                  <a:pt x="38225" y="73024"/>
                  <a:pt x="74487" y="73024"/>
                </a:cubicBezTo>
                <a:cubicBezTo>
                  <a:pt x="78373" y="73024"/>
                  <a:pt x="80963" y="75632"/>
                  <a:pt x="80963" y="79544"/>
                </a:cubicBezTo>
                <a:cubicBezTo>
                  <a:pt x="80963" y="79544"/>
                  <a:pt x="80963" y="79544"/>
                  <a:pt x="80963" y="104321"/>
                </a:cubicBezTo>
                <a:cubicBezTo>
                  <a:pt x="80963" y="106929"/>
                  <a:pt x="78373" y="109537"/>
                  <a:pt x="74487" y="109537"/>
                </a:cubicBezTo>
                <a:cubicBezTo>
                  <a:pt x="74487" y="109537"/>
                  <a:pt x="74487" y="109537"/>
                  <a:pt x="38225" y="109537"/>
                </a:cubicBezTo>
                <a:cubicBezTo>
                  <a:pt x="34340" y="109537"/>
                  <a:pt x="31750" y="106929"/>
                  <a:pt x="31750" y="104321"/>
                </a:cubicBezTo>
                <a:cubicBezTo>
                  <a:pt x="31750" y="104321"/>
                  <a:pt x="31750" y="104321"/>
                  <a:pt x="31750" y="79544"/>
                </a:cubicBezTo>
                <a:cubicBezTo>
                  <a:pt x="31750" y="75632"/>
                  <a:pt x="34340" y="73024"/>
                  <a:pt x="38225" y="73024"/>
                </a:cubicBezTo>
                <a:close/>
                <a:moveTo>
                  <a:pt x="166687" y="36512"/>
                </a:moveTo>
                <a:lnTo>
                  <a:pt x="166687" y="49212"/>
                </a:lnTo>
                <a:lnTo>
                  <a:pt x="190500" y="49212"/>
                </a:lnTo>
                <a:lnTo>
                  <a:pt x="190500" y="36512"/>
                </a:lnTo>
                <a:close/>
                <a:moveTo>
                  <a:pt x="104775" y="36512"/>
                </a:moveTo>
                <a:lnTo>
                  <a:pt x="104775" y="49212"/>
                </a:lnTo>
                <a:lnTo>
                  <a:pt x="130175" y="49212"/>
                </a:lnTo>
                <a:lnTo>
                  <a:pt x="130175" y="36512"/>
                </a:lnTo>
                <a:close/>
                <a:moveTo>
                  <a:pt x="42862" y="36512"/>
                </a:moveTo>
                <a:lnTo>
                  <a:pt x="42862" y="49212"/>
                </a:lnTo>
                <a:lnTo>
                  <a:pt x="68262" y="49212"/>
                </a:lnTo>
                <a:lnTo>
                  <a:pt x="68262" y="36512"/>
                </a:lnTo>
                <a:close/>
                <a:moveTo>
                  <a:pt x="159167" y="23812"/>
                </a:moveTo>
                <a:cubicBezTo>
                  <a:pt x="159167" y="23812"/>
                  <a:pt x="159167" y="23812"/>
                  <a:pt x="196725" y="23812"/>
                </a:cubicBezTo>
                <a:cubicBezTo>
                  <a:pt x="199315" y="23812"/>
                  <a:pt x="203200" y="26420"/>
                  <a:pt x="203200" y="30332"/>
                </a:cubicBezTo>
                <a:cubicBezTo>
                  <a:pt x="203200" y="30332"/>
                  <a:pt x="203200" y="30332"/>
                  <a:pt x="203200" y="55109"/>
                </a:cubicBezTo>
                <a:cubicBezTo>
                  <a:pt x="203200" y="57717"/>
                  <a:pt x="199315" y="60325"/>
                  <a:pt x="196725" y="60325"/>
                </a:cubicBezTo>
                <a:cubicBezTo>
                  <a:pt x="196725" y="60325"/>
                  <a:pt x="196725" y="60325"/>
                  <a:pt x="159167" y="60325"/>
                </a:cubicBezTo>
                <a:cubicBezTo>
                  <a:pt x="156577" y="60325"/>
                  <a:pt x="153987" y="57717"/>
                  <a:pt x="153987" y="55109"/>
                </a:cubicBezTo>
                <a:cubicBezTo>
                  <a:pt x="153987" y="55109"/>
                  <a:pt x="153987" y="55109"/>
                  <a:pt x="153987" y="30332"/>
                </a:cubicBezTo>
                <a:cubicBezTo>
                  <a:pt x="153987" y="26420"/>
                  <a:pt x="156577" y="23812"/>
                  <a:pt x="159167" y="23812"/>
                </a:cubicBezTo>
                <a:close/>
                <a:moveTo>
                  <a:pt x="98550" y="23812"/>
                </a:moveTo>
                <a:cubicBezTo>
                  <a:pt x="98550" y="23812"/>
                  <a:pt x="98550" y="23812"/>
                  <a:pt x="134812" y="23812"/>
                </a:cubicBezTo>
                <a:cubicBezTo>
                  <a:pt x="138698" y="23812"/>
                  <a:pt x="141288" y="26420"/>
                  <a:pt x="141288" y="30332"/>
                </a:cubicBezTo>
                <a:cubicBezTo>
                  <a:pt x="141288" y="30332"/>
                  <a:pt x="141288" y="30332"/>
                  <a:pt x="141288" y="55109"/>
                </a:cubicBezTo>
                <a:cubicBezTo>
                  <a:pt x="141288" y="57717"/>
                  <a:pt x="138698" y="60325"/>
                  <a:pt x="134812" y="60325"/>
                </a:cubicBezTo>
                <a:cubicBezTo>
                  <a:pt x="134812" y="60325"/>
                  <a:pt x="134812" y="60325"/>
                  <a:pt x="98550" y="60325"/>
                </a:cubicBezTo>
                <a:cubicBezTo>
                  <a:pt x="94665" y="60325"/>
                  <a:pt x="92075" y="57717"/>
                  <a:pt x="92075" y="55109"/>
                </a:cubicBezTo>
                <a:cubicBezTo>
                  <a:pt x="92075" y="55109"/>
                  <a:pt x="92075" y="55109"/>
                  <a:pt x="92075" y="30332"/>
                </a:cubicBezTo>
                <a:cubicBezTo>
                  <a:pt x="92075" y="26420"/>
                  <a:pt x="94665" y="23812"/>
                  <a:pt x="98550" y="23812"/>
                </a:cubicBezTo>
                <a:close/>
                <a:moveTo>
                  <a:pt x="38225" y="23812"/>
                </a:moveTo>
                <a:cubicBezTo>
                  <a:pt x="38225" y="23812"/>
                  <a:pt x="38225" y="23812"/>
                  <a:pt x="74487" y="23812"/>
                </a:cubicBezTo>
                <a:cubicBezTo>
                  <a:pt x="78373" y="23812"/>
                  <a:pt x="80963" y="26420"/>
                  <a:pt x="80963" y="30332"/>
                </a:cubicBezTo>
                <a:cubicBezTo>
                  <a:pt x="80963" y="30332"/>
                  <a:pt x="80963" y="30332"/>
                  <a:pt x="80963" y="55109"/>
                </a:cubicBezTo>
                <a:cubicBezTo>
                  <a:pt x="80963" y="57717"/>
                  <a:pt x="78373" y="60325"/>
                  <a:pt x="74487" y="60325"/>
                </a:cubicBezTo>
                <a:cubicBezTo>
                  <a:pt x="74487" y="60325"/>
                  <a:pt x="74487" y="60325"/>
                  <a:pt x="38225" y="60325"/>
                </a:cubicBezTo>
                <a:cubicBezTo>
                  <a:pt x="34340" y="60325"/>
                  <a:pt x="31750" y="57717"/>
                  <a:pt x="31750" y="55109"/>
                </a:cubicBezTo>
                <a:cubicBezTo>
                  <a:pt x="31750" y="55109"/>
                  <a:pt x="31750" y="55109"/>
                  <a:pt x="31750" y="30332"/>
                </a:cubicBezTo>
                <a:cubicBezTo>
                  <a:pt x="31750" y="26420"/>
                  <a:pt x="34340" y="23812"/>
                  <a:pt x="38225" y="23812"/>
                </a:cubicBezTo>
                <a:close/>
                <a:moveTo>
                  <a:pt x="19050" y="11112"/>
                </a:moveTo>
                <a:lnTo>
                  <a:pt x="19050" y="319087"/>
                </a:lnTo>
                <a:cubicBezTo>
                  <a:pt x="19050" y="319087"/>
                  <a:pt x="19050" y="319087"/>
                  <a:pt x="92054" y="319087"/>
                </a:cubicBezTo>
                <a:cubicBezTo>
                  <a:pt x="92054" y="319087"/>
                  <a:pt x="92054" y="319087"/>
                  <a:pt x="92054" y="275091"/>
                </a:cubicBezTo>
                <a:cubicBezTo>
                  <a:pt x="92054" y="272503"/>
                  <a:pt x="94661" y="269915"/>
                  <a:pt x="98572" y="269915"/>
                </a:cubicBezTo>
                <a:cubicBezTo>
                  <a:pt x="98572" y="269915"/>
                  <a:pt x="98572" y="269915"/>
                  <a:pt x="135074" y="269915"/>
                </a:cubicBezTo>
                <a:cubicBezTo>
                  <a:pt x="138985" y="269915"/>
                  <a:pt x="141592" y="272503"/>
                  <a:pt x="141592" y="275091"/>
                </a:cubicBezTo>
                <a:cubicBezTo>
                  <a:pt x="141592" y="275091"/>
                  <a:pt x="141592" y="275091"/>
                  <a:pt x="141592" y="319087"/>
                </a:cubicBezTo>
                <a:cubicBezTo>
                  <a:pt x="141592" y="319087"/>
                  <a:pt x="141592" y="319087"/>
                  <a:pt x="215900" y="319087"/>
                </a:cubicBezTo>
                <a:cubicBezTo>
                  <a:pt x="215900" y="319087"/>
                  <a:pt x="215900" y="319087"/>
                  <a:pt x="215900" y="11112"/>
                </a:cubicBezTo>
                <a:cubicBezTo>
                  <a:pt x="215900" y="11112"/>
                  <a:pt x="215900" y="11112"/>
                  <a:pt x="19050" y="11112"/>
                </a:cubicBezTo>
                <a:close/>
                <a:moveTo>
                  <a:pt x="12964" y="0"/>
                </a:moveTo>
                <a:cubicBezTo>
                  <a:pt x="12964" y="0"/>
                  <a:pt x="12964" y="0"/>
                  <a:pt x="220399" y="0"/>
                </a:cubicBezTo>
                <a:cubicBezTo>
                  <a:pt x="220399" y="0"/>
                  <a:pt x="221695" y="0"/>
                  <a:pt x="221695" y="0"/>
                </a:cubicBezTo>
                <a:cubicBezTo>
                  <a:pt x="224288" y="0"/>
                  <a:pt x="226881" y="2592"/>
                  <a:pt x="226881" y="6480"/>
                </a:cubicBezTo>
                <a:cubicBezTo>
                  <a:pt x="226881" y="6480"/>
                  <a:pt x="226881" y="6480"/>
                  <a:pt x="226881" y="320124"/>
                </a:cubicBezTo>
                <a:cubicBezTo>
                  <a:pt x="230770" y="320124"/>
                  <a:pt x="233363" y="322716"/>
                  <a:pt x="233363" y="325308"/>
                </a:cubicBezTo>
                <a:cubicBezTo>
                  <a:pt x="233363" y="329196"/>
                  <a:pt x="230770" y="331788"/>
                  <a:pt x="226881" y="331788"/>
                </a:cubicBezTo>
                <a:cubicBezTo>
                  <a:pt x="226881" y="331788"/>
                  <a:pt x="226881" y="331788"/>
                  <a:pt x="6482" y="331788"/>
                </a:cubicBezTo>
                <a:cubicBezTo>
                  <a:pt x="2593" y="331788"/>
                  <a:pt x="0" y="329196"/>
                  <a:pt x="0" y="325308"/>
                </a:cubicBezTo>
                <a:cubicBezTo>
                  <a:pt x="0" y="322716"/>
                  <a:pt x="2593" y="320124"/>
                  <a:pt x="6482" y="320124"/>
                </a:cubicBezTo>
                <a:cubicBezTo>
                  <a:pt x="6482" y="320124"/>
                  <a:pt x="6482" y="320124"/>
                  <a:pt x="6482" y="6480"/>
                </a:cubicBezTo>
                <a:cubicBezTo>
                  <a:pt x="6482" y="2592"/>
                  <a:pt x="9075" y="0"/>
                  <a:pt x="12964" y="0"/>
                </a:cubicBezTo>
                <a:close/>
              </a:path>
            </a:pathLst>
          </a:custGeom>
          <a:solidFill>
            <a:srgbClr val="000000">
              <a:lumMod val="20000"/>
              <a:lumOff val="80000"/>
            </a:srgbClr>
          </a:solidFill>
          <a:ln w="12700" cap="flat" cmpd="sng" algn="ctr">
            <a:noFill/>
            <a:prstDash val="solid"/>
            <a:miter lim="800000"/>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mn-ea"/>
              <a:cs typeface="+mn-cs"/>
            </a:endParaRPr>
          </a:p>
        </p:txBody>
      </p:sp>
      <p:sp>
        <p:nvSpPr>
          <p:cNvPr id="7" name="iṡḻï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A04A4A3-9523-4930-A43C-5F2D5E98CA83}"/>
              </a:ext>
            </a:extLst>
          </p:cNvPr>
          <p:cNvSpPr/>
          <p:nvPr/>
        </p:nvSpPr>
        <p:spPr>
          <a:xfrm>
            <a:off x="3210806" y="4285114"/>
            <a:ext cx="1574289" cy="2390158"/>
          </a:xfrm>
          <a:custGeom>
            <a:avLst/>
            <a:gdLst>
              <a:gd name="connsiteX0" fmla="*/ 153811 w 217488"/>
              <a:gd name="connsiteY0" fmla="*/ 134937 h 330200"/>
              <a:gd name="connsiteX1" fmla="*/ 158750 w 217488"/>
              <a:gd name="connsiteY1" fmla="*/ 140091 h 330200"/>
              <a:gd name="connsiteX2" fmla="*/ 158750 w 217488"/>
              <a:gd name="connsiteY2" fmla="*/ 307584 h 330200"/>
              <a:gd name="connsiteX3" fmla="*/ 153811 w 217488"/>
              <a:gd name="connsiteY3" fmla="*/ 312737 h 330200"/>
              <a:gd name="connsiteX4" fmla="*/ 147637 w 217488"/>
              <a:gd name="connsiteY4" fmla="*/ 307584 h 330200"/>
              <a:gd name="connsiteX5" fmla="*/ 147637 w 217488"/>
              <a:gd name="connsiteY5" fmla="*/ 140091 h 330200"/>
              <a:gd name="connsiteX6" fmla="*/ 153811 w 217488"/>
              <a:gd name="connsiteY6" fmla="*/ 134937 h 330200"/>
              <a:gd name="connsiteX7" fmla="*/ 135732 w 217488"/>
              <a:gd name="connsiteY7" fmla="*/ 134937 h 330200"/>
              <a:gd name="connsiteX8" fmla="*/ 141288 w 217488"/>
              <a:gd name="connsiteY8" fmla="*/ 140091 h 330200"/>
              <a:gd name="connsiteX9" fmla="*/ 141288 w 217488"/>
              <a:gd name="connsiteY9" fmla="*/ 307584 h 330200"/>
              <a:gd name="connsiteX10" fmla="*/ 135732 w 217488"/>
              <a:gd name="connsiteY10" fmla="*/ 312737 h 330200"/>
              <a:gd name="connsiteX11" fmla="*/ 130175 w 217488"/>
              <a:gd name="connsiteY11" fmla="*/ 307584 h 330200"/>
              <a:gd name="connsiteX12" fmla="*/ 130175 w 217488"/>
              <a:gd name="connsiteY12" fmla="*/ 140091 h 330200"/>
              <a:gd name="connsiteX13" fmla="*/ 135732 w 217488"/>
              <a:gd name="connsiteY13" fmla="*/ 134937 h 330200"/>
              <a:gd name="connsiteX14" fmla="*/ 118269 w 217488"/>
              <a:gd name="connsiteY14" fmla="*/ 134937 h 330200"/>
              <a:gd name="connsiteX15" fmla="*/ 123825 w 217488"/>
              <a:gd name="connsiteY15" fmla="*/ 140091 h 330200"/>
              <a:gd name="connsiteX16" fmla="*/ 123825 w 217488"/>
              <a:gd name="connsiteY16" fmla="*/ 307584 h 330200"/>
              <a:gd name="connsiteX17" fmla="*/ 118269 w 217488"/>
              <a:gd name="connsiteY17" fmla="*/ 312737 h 330200"/>
              <a:gd name="connsiteX18" fmla="*/ 112712 w 217488"/>
              <a:gd name="connsiteY18" fmla="*/ 307584 h 330200"/>
              <a:gd name="connsiteX19" fmla="*/ 112712 w 217488"/>
              <a:gd name="connsiteY19" fmla="*/ 140091 h 330200"/>
              <a:gd name="connsiteX20" fmla="*/ 118269 w 217488"/>
              <a:gd name="connsiteY20" fmla="*/ 134937 h 330200"/>
              <a:gd name="connsiteX21" fmla="*/ 100013 w 217488"/>
              <a:gd name="connsiteY21" fmla="*/ 134937 h 330200"/>
              <a:gd name="connsiteX22" fmla="*/ 104775 w 217488"/>
              <a:gd name="connsiteY22" fmla="*/ 140091 h 330200"/>
              <a:gd name="connsiteX23" fmla="*/ 104775 w 217488"/>
              <a:gd name="connsiteY23" fmla="*/ 307584 h 330200"/>
              <a:gd name="connsiteX24" fmla="*/ 100013 w 217488"/>
              <a:gd name="connsiteY24" fmla="*/ 312737 h 330200"/>
              <a:gd name="connsiteX25" fmla="*/ 95250 w 217488"/>
              <a:gd name="connsiteY25" fmla="*/ 307584 h 330200"/>
              <a:gd name="connsiteX26" fmla="*/ 95250 w 217488"/>
              <a:gd name="connsiteY26" fmla="*/ 140091 h 330200"/>
              <a:gd name="connsiteX27" fmla="*/ 100013 w 217488"/>
              <a:gd name="connsiteY27" fmla="*/ 134937 h 330200"/>
              <a:gd name="connsiteX28" fmla="*/ 81757 w 217488"/>
              <a:gd name="connsiteY28" fmla="*/ 134937 h 330200"/>
              <a:gd name="connsiteX29" fmla="*/ 87313 w 217488"/>
              <a:gd name="connsiteY29" fmla="*/ 140091 h 330200"/>
              <a:gd name="connsiteX30" fmla="*/ 87313 w 217488"/>
              <a:gd name="connsiteY30" fmla="*/ 307584 h 330200"/>
              <a:gd name="connsiteX31" fmla="*/ 81757 w 217488"/>
              <a:gd name="connsiteY31" fmla="*/ 312737 h 330200"/>
              <a:gd name="connsiteX32" fmla="*/ 76200 w 217488"/>
              <a:gd name="connsiteY32" fmla="*/ 307584 h 330200"/>
              <a:gd name="connsiteX33" fmla="*/ 76200 w 217488"/>
              <a:gd name="connsiteY33" fmla="*/ 140091 h 330200"/>
              <a:gd name="connsiteX34" fmla="*/ 81757 w 217488"/>
              <a:gd name="connsiteY34" fmla="*/ 134937 h 330200"/>
              <a:gd name="connsiteX35" fmla="*/ 63676 w 217488"/>
              <a:gd name="connsiteY35" fmla="*/ 134937 h 330200"/>
              <a:gd name="connsiteX36" fmla="*/ 69850 w 217488"/>
              <a:gd name="connsiteY36" fmla="*/ 140091 h 330200"/>
              <a:gd name="connsiteX37" fmla="*/ 69850 w 217488"/>
              <a:gd name="connsiteY37" fmla="*/ 307584 h 330200"/>
              <a:gd name="connsiteX38" fmla="*/ 63676 w 217488"/>
              <a:gd name="connsiteY38" fmla="*/ 312737 h 330200"/>
              <a:gd name="connsiteX39" fmla="*/ 58737 w 217488"/>
              <a:gd name="connsiteY39" fmla="*/ 307584 h 330200"/>
              <a:gd name="connsiteX40" fmla="*/ 58737 w 217488"/>
              <a:gd name="connsiteY40" fmla="*/ 140091 h 330200"/>
              <a:gd name="connsiteX41" fmla="*/ 63676 w 217488"/>
              <a:gd name="connsiteY41" fmla="*/ 134937 h 330200"/>
              <a:gd name="connsiteX42" fmla="*/ 50800 w 217488"/>
              <a:gd name="connsiteY42" fmla="*/ 127000 h 330200"/>
              <a:gd name="connsiteX43" fmla="*/ 50800 w 217488"/>
              <a:gd name="connsiteY43" fmla="*/ 319088 h 330200"/>
              <a:gd name="connsiteX44" fmla="*/ 166688 w 217488"/>
              <a:gd name="connsiteY44" fmla="*/ 319088 h 330200"/>
              <a:gd name="connsiteX45" fmla="*/ 166688 w 217488"/>
              <a:gd name="connsiteY45" fmla="*/ 127000 h 330200"/>
              <a:gd name="connsiteX46" fmla="*/ 61912 w 217488"/>
              <a:gd name="connsiteY46" fmla="*/ 71437 h 330200"/>
              <a:gd name="connsiteX47" fmla="*/ 61912 w 217488"/>
              <a:gd name="connsiteY47" fmla="*/ 115887 h 330200"/>
              <a:gd name="connsiteX48" fmla="*/ 72319 w 217488"/>
              <a:gd name="connsiteY48" fmla="*/ 115887 h 330200"/>
              <a:gd name="connsiteX49" fmla="*/ 72319 w 217488"/>
              <a:gd name="connsiteY49" fmla="*/ 79281 h 330200"/>
              <a:gd name="connsiteX50" fmla="*/ 77523 w 217488"/>
              <a:gd name="connsiteY50" fmla="*/ 74051 h 330200"/>
              <a:gd name="connsiteX51" fmla="*/ 84027 w 217488"/>
              <a:gd name="connsiteY51" fmla="*/ 79281 h 330200"/>
              <a:gd name="connsiteX52" fmla="*/ 84027 w 217488"/>
              <a:gd name="connsiteY52" fmla="*/ 115887 h 330200"/>
              <a:gd name="connsiteX53" fmla="*/ 93133 w 217488"/>
              <a:gd name="connsiteY53" fmla="*/ 115887 h 330200"/>
              <a:gd name="connsiteX54" fmla="*/ 93133 w 217488"/>
              <a:gd name="connsiteY54" fmla="*/ 79281 h 330200"/>
              <a:gd name="connsiteX55" fmla="*/ 98337 w 217488"/>
              <a:gd name="connsiteY55" fmla="*/ 74051 h 330200"/>
              <a:gd name="connsiteX56" fmla="*/ 103540 w 217488"/>
              <a:gd name="connsiteY56" fmla="*/ 79281 h 330200"/>
              <a:gd name="connsiteX57" fmla="*/ 103540 w 217488"/>
              <a:gd name="connsiteY57" fmla="*/ 115887 h 330200"/>
              <a:gd name="connsiteX58" fmla="*/ 113947 w 217488"/>
              <a:gd name="connsiteY58" fmla="*/ 115887 h 330200"/>
              <a:gd name="connsiteX59" fmla="*/ 113947 w 217488"/>
              <a:gd name="connsiteY59" fmla="*/ 79281 h 330200"/>
              <a:gd name="connsiteX60" fmla="*/ 119151 w 217488"/>
              <a:gd name="connsiteY60" fmla="*/ 74051 h 330200"/>
              <a:gd name="connsiteX61" fmla="*/ 124354 w 217488"/>
              <a:gd name="connsiteY61" fmla="*/ 79281 h 330200"/>
              <a:gd name="connsiteX62" fmla="*/ 124354 w 217488"/>
              <a:gd name="connsiteY62" fmla="*/ 115887 h 330200"/>
              <a:gd name="connsiteX63" fmla="*/ 133460 w 217488"/>
              <a:gd name="connsiteY63" fmla="*/ 115887 h 330200"/>
              <a:gd name="connsiteX64" fmla="*/ 133460 w 217488"/>
              <a:gd name="connsiteY64" fmla="*/ 79281 h 330200"/>
              <a:gd name="connsiteX65" fmla="*/ 139965 w 217488"/>
              <a:gd name="connsiteY65" fmla="*/ 74051 h 330200"/>
              <a:gd name="connsiteX66" fmla="*/ 145168 w 217488"/>
              <a:gd name="connsiteY66" fmla="*/ 79281 h 330200"/>
              <a:gd name="connsiteX67" fmla="*/ 145168 w 217488"/>
              <a:gd name="connsiteY67" fmla="*/ 115887 h 330200"/>
              <a:gd name="connsiteX68" fmla="*/ 155575 w 217488"/>
              <a:gd name="connsiteY68" fmla="*/ 115887 h 330200"/>
              <a:gd name="connsiteX69" fmla="*/ 155575 w 217488"/>
              <a:gd name="connsiteY69" fmla="*/ 71437 h 330200"/>
              <a:gd name="connsiteX70" fmla="*/ 61912 w 217488"/>
              <a:gd name="connsiteY70" fmla="*/ 71437 h 330200"/>
              <a:gd name="connsiteX71" fmla="*/ 77787 w 217488"/>
              <a:gd name="connsiteY71" fmla="*/ 26987 h 330200"/>
              <a:gd name="connsiteX72" fmla="*/ 77787 w 217488"/>
              <a:gd name="connsiteY72" fmla="*/ 60325 h 330200"/>
              <a:gd name="connsiteX73" fmla="*/ 82947 w 217488"/>
              <a:gd name="connsiteY73" fmla="*/ 60325 h 330200"/>
              <a:gd name="connsiteX74" fmla="*/ 82947 w 217488"/>
              <a:gd name="connsiteY74" fmla="*/ 39809 h 330200"/>
              <a:gd name="connsiteX75" fmla="*/ 88106 w 217488"/>
              <a:gd name="connsiteY75" fmla="*/ 34680 h 330200"/>
              <a:gd name="connsiteX76" fmla="*/ 94555 w 217488"/>
              <a:gd name="connsiteY76" fmla="*/ 39809 h 330200"/>
              <a:gd name="connsiteX77" fmla="*/ 94555 w 217488"/>
              <a:gd name="connsiteY77" fmla="*/ 60325 h 330200"/>
              <a:gd name="connsiteX78" fmla="*/ 103584 w 217488"/>
              <a:gd name="connsiteY78" fmla="*/ 60325 h 330200"/>
              <a:gd name="connsiteX79" fmla="*/ 103584 w 217488"/>
              <a:gd name="connsiteY79" fmla="*/ 39809 h 330200"/>
              <a:gd name="connsiteX80" fmla="*/ 108744 w 217488"/>
              <a:gd name="connsiteY80" fmla="*/ 34680 h 330200"/>
              <a:gd name="connsiteX81" fmla="*/ 113903 w 217488"/>
              <a:gd name="connsiteY81" fmla="*/ 39809 h 330200"/>
              <a:gd name="connsiteX82" fmla="*/ 113903 w 217488"/>
              <a:gd name="connsiteY82" fmla="*/ 60325 h 330200"/>
              <a:gd name="connsiteX83" fmla="*/ 122932 w 217488"/>
              <a:gd name="connsiteY83" fmla="*/ 60325 h 330200"/>
              <a:gd name="connsiteX84" fmla="*/ 122932 w 217488"/>
              <a:gd name="connsiteY84" fmla="*/ 39809 h 330200"/>
              <a:gd name="connsiteX85" fmla="*/ 129381 w 217488"/>
              <a:gd name="connsiteY85" fmla="*/ 34680 h 330200"/>
              <a:gd name="connsiteX86" fmla="*/ 134541 w 217488"/>
              <a:gd name="connsiteY86" fmla="*/ 39809 h 330200"/>
              <a:gd name="connsiteX87" fmla="*/ 134541 w 217488"/>
              <a:gd name="connsiteY87" fmla="*/ 60325 h 330200"/>
              <a:gd name="connsiteX88" fmla="*/ 139700 w 217488"/>
              <a:gd name="connsiteY88" fmla="*/ 60325 h 330200"/>
              <a:gd name="connsiteX89" fmla="*/ 139700 w 217488"/>
              <a:gd name="connsiteY89" fmla="*/ 26987 h 330200"/>
              <a:gd name="connsiteX90" fmla="*/ 77787 w 217488"/>
              <a:gd name="connsiteY90" fmla="*/ 26987 h 330200"/>
              <a:gd name="connsiteX91" fmla="*/ 108744 w 217488"/>
              <a:gd name="connsiteY91" fmla="*/ 0 h 330200"/>
              <a:gd name="connsiteX92" fmla="*/ 113923 w 217488"/>
              <a:gd name="connsiteY92" fmla="*/ 5159 h 330200"/>
              <a:gd name="connsiteX93" fmla="*/ 113923 w 217488"/>
              <a:gd name="connsiteY93" fmla="*/ 16768 h 330200"/>
              <a:gd name="connsiteX94" fmla="*/ 144992 w 217488"/>
              <a:gd name="connsiteY94" fmla="*/ 16768 h 330200"/>
              <a:gd name="connsiteX95" fmla="*/ 151465 w 217488"/>
              <a:gd name="connsiteY95" fmla="*/ 21927 h 330200"/>
              <a:gd name="connsiteX96" fmla="*/ 151465 w 217488"/>
              <a:gd name="connsiteY96" fmla="*/ 60622 h 330200"/>
              <a:gd name="connsiteX97" fmla="*/ 160527 w 217488"/>
              <a:gd name="connsiteY97" fmla="*/ 60622 h 330200"/>
              <a:gd name="connsiteX98" fmla="*/ 165705 w 217488"/>
              <a:gd name="connsiteY98" fmla="*/ 65782 h 330200"/>
              <a:gd name="connsiteX99" fmla="*/ 165705 w 217488"/>
              <a:gd name="connsiteY99" fmla="*/ 116086 h 330200"/>
              <a:gd name="connsiteX100" fmla="*/ 172178 w 217488"/>
              <a:gd name="connsiteY100" fmla="*/ 116086 h 330200"/>
              <a:gd name="connsiteX101" fmla="*/ 178651 w 217488"/>
              <a:gd name="connsiteY101" fmla="*/ 122535 h 330200"/>
              <a:gd name="connsiteX102" fmla="*/ 178651 w 217488"/>
              <a:gd name="connsiteY102" fmla="*/ 318592 h 330200"/>
              <a:gd name="connsiteX103" fmla="*/ 212310 w 217488"/>
              <a:gd name="connsiteY103" fmla="*/ 318592 h 330200"/>
              <a:gd name="connsiteX104" fmla="*/ 217488 w 217488"/>
              <a:gd name="connsiteY104" fmla="*/ 325041 h 330200"/>
              <a:gd name="connsiteX105" fmla="*/ 212310 w 217488"/>
              <a:gd name="connsiteY105" fmla="*/ 330200 h 330200"/>
              <a:gd name="connsiteX106" fmla="*/ 5178 w 217488"/>
              <a:gd name="connsiteY106" fmla="*/ 330200 h 330200"/>
              <a:gd name="connsiteX107" fmla="*/ 0 w 217488"/>
              <a:gd name="connsiteY107" fmla="*/ 325041 h 330200"/>
              <a:gd name="connsiteX108" fmla="*/ 5178 w 217488"/>
              <a:gd name="connsiteY108" fmla="*/ 318592 h 330200"/>
              <a:gd name="connsiteX109" fmla="*/ 38837 w 217488"/>
              <a:gd name="connsiteY109" fmla="*/ 318592 h 330200"/>
              <a:gd name="connsiteX110" fmla="*/ 38837 w 217488"/>
              <a:gd name="connsiteY110" fmla="*/ 122535 h 330200"/>
              <a:gd name="connsiteX111" fmla="*/ 45310 w 217488"/>
              <a:gd name="connsiteY111" fmla="*/ 116086 h 330200"/>
              <a:gd name="connsiteX112" fmla="*/ 51783 w 217488"/>
              <a:gd name="connsiteY112" fmla="*/ 116086 h 330200"/>
              <a:gd name="connsiteX113" fmla="*/ 51783 w 217488"/>
              <a:gd name="connsiteY113" fmla="*/ 65782 h 330200"/>
              <a:gd name="connsiteX114" fmla="*/ 56961 w 217488"/>
              <a:gd name="connsiteY114" fmla="*/ 60622 h 330200"/>
              <a:gd name="connsiteX115" fmla="*/ 66023 w 217488"/>
              <a:gd name="connsiteY115" fmla="*/ 60622 h 330200"/>
              <a:gd name="connsiteX116" fmla="*/ 66023 w 217488"/>
              <a:gd name="connsiteY116" fmla="*/ 21927 h 330200"/>
              <a:gd name="connsiteX117" fmla="*/ 72496 w 217488"/>
              <a:gd name="connsiteY117" fmla="*/ 16768 h 330200"/>
              <a:gd name="connsiteX118" fmla="*/ 103566 w 217488"/>
              <a:gd name="connsiteY118" fmla="*/ 16768 h 330200"/>
              <a:gd name="connsiteX119" fmla="*/ 103566 w 217488"/>
              <a:gd name="connsiteY119" fmla="*/ 5159 h 330200"/>
              <a:gd name="connsiteX120" fmla="*/ 108744 w 217488"/>
              <a:gd name="connsiteY120"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17488" h="330200">
                <a:moveTo>
                  <a:pt x="153811" y="134937"/>
                </a:moveTo>
                <a:cubicBezTo>
                  <a:pt x="156281" y="134937"/>
                  <a:pt x="158750" y="137514"/>
                  <a:pt x="158750" y="140091"/>
                </a:cubicBezTo>
                <a:cubicBezTo>
                  <a:pt x="158750" y="140091"/>
                  <a:pt x="158750" y="140091"/>
                  <a:pt x="158750" y="307584"/>
                </a:cubicBezTo>
                <a:cubicBezTo>
                  <a:pt x="158750" y="310160"/>
                  <a:pt x="156281" y="312737"/>
                  <a:pt x="153811" y="312737"/>
                </a:cubicBezTo>
                <a:cubicBezTo>
                  <a:pt x="150107" y="312737"/>
                  <a:pt x="147637" y="310160"/>
                  <a:pt x="147637" y="307584"/>
                </a:cubicBezTo>
                <a:cubicBezTo>
                  <a:pt x="147637" y="307584"/>
                  <a:pt x="147637" y="307584"/>
                  <a:pt x="147637" y="140091"/>
                </a:cubicBezTo>
                <a:cubicBezTo>
                  <a:pt x="147637" y="137514"/>
                  <a:pt x="150107" y="134937"/>
                  <a:pt x="153811" y="134937"/>
                </a:cubicBezTo>
                <a:close/>
                <a:moveTo>
                  <a:pt x="135732" y="134937"/>
                </a:moveTo>
                <a:cubicBezTo>
                  <a:pt x="138510" y="134937"/>
                  <a:pt x="141288" y="137514"/>
                  <a:pt x="141288" y="140091"/>
                </a:cubicBezTo>
                <a:cubicBezTo>
                  <a:pt x="141288" y="140091"/>
                  <a:pt x="141288" y="140091"/>
                  <a:pt x="141288" y="307584"/>
                </a:cubicBezTo>
                <a:cubicBezTo>
                  <a:pt x="141288" y="310160"/>
                  <a:pt x="138510" y="312737"/>
                  <a:pt x="135732" y="312737"/>
                </a:cubicBezTo>
                <a:cubicBezTo>
                  <a:pt x="131564" y="312737"/>
                  <a:pt x="130175" y="310160"/>
                  <a:pt x="130175" y="307584"/>
                </a:cubicBezTo>
                <a:cubicBezTo>
                  <a:pt x="130175" y="307584"/>
                  <a:pt x="130175" y="307584"/>
                  <a:pt x="130175" y="140091"/>
                </a:cubicBezTo>
                <a:cubicBezTo>
                  <a:pt x="130175" y="137514"/>
                  <a:pt x="131564" y="134937"/>
                  <a:pt x="135732" y="134937"/>
                </a:cubicBezTo>
                <a:close/>
                <a:moveTo>
                  <a:pt x="118269" y="134937"/>
                </a:moveTo>
                <a:cubicBezTo>
                  <a:pt x="121047" y="134937"/>
                  <a:pt x="123825" y="137514"/>
                  <a:pt x="123825" y="140091"/>
                </a:cubicBezTo>
                <a:cubicBezTo>
                  <a:pt x="123825" y="140091"/>
                  <a:pt x="123825" y="140091"/>
                  <a:pt x="123825" y="307584"/>
                </a:cubicBezTo>
                <a:cubicBezTo>
                  <a:pt x="123825" y="310160"/>
                  <a:pt x="121047" y="312737"/>
                  <a:pt x="118269" y="312737"/>
                </a:cubicBezTo>
                <a:cubicBezTo>
                  <a:pt x="115490" y="312737"/>
                  <a:pt x="112712" y="310160"/>
                  <a:pt x="112712" y="307584"/>
                </a:cubicBezTo>
                <a:cubicBezTo>
                  <a:pt x="112712" y="307584"/>
                  <a:pt x="112712" y="307584"/>
                  <a:pt x="112712" y="140091"/>
                </a:cubicBezTo>
                <a:cubicBezTo>
                  <a:pt x="112712" y="137514"/>
                  <a:pt x="115490" y="134937"/>
                  <a:pt x="118269" y="134937"/>
                </a:cubicBezTo>
                <a:close/>
                <a:moveTo>
                  <a:pt x="100013" y="134937"/>
                </a:moveTo>
                <a:cubicBezTo>
                  <a:pt x="102394" y="134937"/>
                  <a:pt x="104775" y="137514"/>
                  <a:pt x="104775" y="140091"/>
                </a:cubicBezTo>
                <a:cubicBezTo>
                  <a:pt x="104775" y="140091"/>
                  <a:pt x="104775" y="140091"/>
                  <a:pt x="104775" y="307584"/>
                </a:cubicBezTo>
                <a:cubicBezTo>
                  <a:pt x="104775" y="310160"/>
                  <a:pt x="102394" y="312737"/>
                  <a:pt x="100013" y="312737"/>
                </a:cubicBezTo>
                <a:cubicBezTo>
                  <a:pt x="97631" y="312737"/>
                  <a:pt x="95250" y="310160"/>
                  <a:pt x="95250" y="307584"/>
                </a:cubicBezTo>
                <a:cubicBezTo>
                  <a:pt x="95250" y="307584"/>
                  <a:pt x="95250" y="307584"/>
                  <a:pt x="95250" y="140091"/>
                </a:cubicBezTo>
                <a:cubicBezTo>
                  <a:pt x="95250" y="137514"/>
                  <a:pt x="97631" y="134937"/>
                  <a:pt x="100013" y="134937"/>
                </a:cubicBezTo>
                <a:close/>
                <a:moveTo>
                  <a:pt x="81757" y="134937"/>
                </a:moveTo>
                <a:cubicBezTo>
                  <a:pt x="85924" y="134937"/>
                  <a:pt x="87313" y="137514"/>
                  <a:pt x="87313" y="140091"/>
                </a:cubicBezTo>
                <a:cubicBezTo>
                  <a:pt x="87313" y="140091"/>
                  <a:pt x="87313" y="140091"/>
                  <a:pt x="87313" y="307584"/>
                </a:cubicBezTo>
                <a:cubicBezTo>
                  <a:pt x="87313" y="310160"/>
                  <a:pt x="85924" y="312737"/>
                  <a:pt x="81757" y="312737"/>
                </a:cubicBezTo>
                <a:cubicBezTo>
                  <a:pt x="78978" y="312737"/>
                  <a:pt x="76200" y="310160"/>
                  <a:pt x="76200" y="307584"/>
                </a:cubicBezTo>
                <a:cubicBezTo>
                  <a:pt x="76200" y="307584"/>
                  <a:pt x="76200" y="307584"/>
                  <a:pt x="76200" y="140091"/>
                </a:cubicBezTo>
                <a:cubicBezTo>
                  <a:pt x="76200" y="137514"/>
                  <a:pt x="78978" y="134937"/>
                  <a:pt x="81757" y="134937"/>
                </a:cubicBezTo>
                <a:close/>
                <a:moveTo>
                  <a:pt x="63676" y="134937"/>
                </a:moveTo>
                <a:cubicBezTo>
                  <a:pt x="67381" y="134937"/>
                  <a:pt x="69850" y="137514"/>
                  <a:pt x="69850" y="140091"/>
                </a:cubicBezTo>
                <a:cubicBezTo>
                  <a:pt x="69850" y="140091"/>
                  <a:pt x="69850" y="140091"/>
                  <a:pt x="69850" y="307584"/>
                </a:cubicBezTo>
                <a:cubicBezTo>
                  <a:pt x="69850" y="310160"/>
                  <a:pt x="67381" y="312737"/>
                  <a:pt x="63676" y="312737"/>
                </a:cubicBezTo>
                <a:cubicBezTo>
                  <a:pt x="61207" y="312737"/>
                  <a:pt x="58737" y="310160"/>
                  <a:pt x="58737" y="307584"/>
                </a:cubicBezTo>
                <a:cubicBezTo>
                  <a:pt x="58737" y="307584"/>
                  <a:pt x="58737" y="307584"/>
                  <a:pt x="58737" y="140091"/>
                </a:cubicBezTo>
                <a:cubicBezTo>
                  <a:pt x="58737" y="137514"/>
                  <a:pt x="61207" y="134937"/>
                  <a:pt x="63676" y="134937"/>
                </a:cubicBezTo>
                <a:close/>
                <a:moveTo>
                  <a:pt x="50800" y="127000"/>
                </a:moveTo>
                <a:lnTo>
                  <a:pt x="50800" y="319088"/>
                </a:lnTo>
                <a:lnTo>
                  <a:pt x="166688" y="319088"/>
                </a:lnTo>
                <a:lnTo>
                  <a:pt x="166688" y="127000"/>
                </a:lnTo>
                <a:close/>
                <a:moveTo>
                  <a:pt x="61912" y="71437"/>
                </a:moveTo>
                <a:lnTo>
                  <a:pt x="61912" y="115887"/>
                </a:lnTo>
                <a:cubicBezTo>
                  <a:pt x="61912" y="115887"/>
                  <a:pt x="61912" y="115887"/>
                  <a:pt x="72319" y="115887"/>
                </a:cubicBezTo>
                <a:cubicBezTo>
                  <a:pt x="72319" y="115887"/>
                  <a:pt x="72319" y="115887"/>
                  <a:pt x="72319" y="79281"/>
                </a:cubicBezTo>
                <a:cubicBezTo>
                  <a:pt x="72319" y="76666"/>
                  <a:pt x="74921" y="74051"/>
                  <a:pt x="77523" y="74051"/>
                </a:cubicBezTo>
                <a:cubicBezTo>
                  <a:pt x="81425" y="74051"/>
                  <a:pt x="84027" y="76666"/>
                  <a:pt x="84027" y="79281"/>
                </a:cubicBezTo>
                <a:cubicBezTo>
                  <a:pt x="84027" y="79281"/>
                  <a:pt x="84027" y="79281"/>
                  <a:pt x="84027" y="115887"/>
                </a:cubicBezTo>
                <a:cubicBezTo>
                  <a:pt x="84027" y="115887"/>
                  <a:pt x="84027" y="115887"/>
                  <a:pt x="93133" y="115887"/>
                </a:cubicBezTo>
                <a:cubicBezTo>
                  <a:pt x="93133" y="115887"/>
                  <a:pt x="93133" y="115887"/>
                  <a:pt x="93133" y="79281"/>
                </a:cubicBezTo>
                <a:cubicBezTo>
                  <a:pt x="93133" y="76666"/>
                  <a:pt x="95735" y="74051"/>
                  <a:pt x="98337" y="74051"/>
                </a:cubicBezTo>
                <a:cubicBezTo>
                  <a:pt x="100938" y="74051"/>
                  <a:pt x="103540" y="76666"/>
                  <a:pt x="103540" y="79281"/>
                </a:cubicBezTo>
                <a:cubicBezTo>
                  <a:pt x="103540" y="79281"/>
                  <a:pt x="103540" y="79281"/>
                  <a:pt x="103540" y="115887"/>
                </a:cubicBezTo>
                <a:cubicBezTo>
                  <a:pt x="103540" y="115887"/>
                  <a:pt x="103540" y="115887"/>
                  <a:pt x="113947" y="115887"/>
                </a:cubicBezTo>
                <a:cubicBezTo>
                  <a:pt x="113947" y="115887"/>
                  <a:pt x="113947" y="115887"/>
                  <a:pt x="113947" y="79281"/>
                </a:cubicBezTo>
                <a:cubicBezTo>
                  <a:pt x="113947" y="76666"/>
                  <a:pt x="116549" y="74051"/>
                  <a:pt x="119151" y="74051"/>
                </a:cubicBezTo>
                <a:cubicBezTo>
                  <a:pt x="121752" y="74051"/>
                  <a:pt x="124354" y="76666"/>
                  <a:pt x="124354" y="79281"/>
                </a:cubicBezTo>
                <a:cubicBezTo>
                  <a:pt x="124354" y="79281"/>
                  <a:pt x="124354" y="79281"/>
                  <a:pt x="124354" y="115887"/>
                </a:cubicBezTo>
                <a:cubicBezTo>
                  <a:pt x="124354" y="115887"/>
                  <a:pt x="124354" y="115887"/>
                  <a:pt x="133460" y="115887"/>
                </a:cubicBezTo>
                <a:cubicBezTo>
                  <a:pt x="133460" y="115887"/>
                  <a:pt x="133460" y="115887"/>
                  <a:pt x="133460" y="79281"/>
                </a:cubicBezTo>
                <a:cubicBezTo>
                  <a:pt x="133460" y="76666"/>
                  <a:pt x="136062" y="74051"/>
                  <a:pt x="139965" y="74051"/>
                </a:cubicBezTo>
                <a:cubicBezTo>
                  <a:pt x="142566" y="74051"/>
                  <a:pt x="145168" y="76666"/>
                  <a:pt x="145168" y="79281"/>
                </a:cubicBezTo>
                <a:cubicBezTo>
                  <a:pt x="145168" y="79281"/>
                  <a:pt x="145168" y="79281"/>
                  <a:pt x="145168" y="115887"/>
                </a:cubicBezTo>
                <a:cubicBezTo>
                  <a:pt x="145168" y="115887"/>
                  <a:pt x="145168" y="115887"/>
                  <a:pt x="155575" y="115887"/>
                </a:cubicBezTo>
                <a:cubicBezTo>
                  <a:pt x="155575" y="115887"/>
                  <a:pt x="155575" y="115887"/>
                  <a:pt x="155575" y="71437"/>
                </a:cubicBezTo>
                <a:cubicBezTo>
                  <a:pt x="155575" y="71437"/>
                  <a:pt x="155575" y="71437"/>
                  <a:pt x="61912" y="71437"/>
                </a:cubicBezTo>
                <a:close/>
                <a:moveTo>
                  <a:pt x="77787" y="26987"/>
                </a:moveTo>
                <a:lnTo>
                  <a:pt x="77787" y="60325"/>
                </a:lnTo>
                <a:cubicBezTo>
                  <a:pt x="77787" y="60325"/>
                  <a:pt x="77787" y="60325"/>
                  <a:pt x="82947" y="60325"/>
                </a:cubicBezTo>
                <a:cubicBezTo>
                  <a:pt x="82947" y="60325"/>
                  <a:pt x="82947" y="60325"/>
                  <a:pt x="82947" y="39809"/>
                </a:cubicBezTo>
                <a:cubicBezTo>
                  <a:pt x="82947" y="37245"/>
                  <a:pt x="85526" y="34680"/>
                  <a:pt x="88106" y="34680"/>
                </a:cubicBezTo>
                <a:cubicBezTo>
                  <a:pt x="91976" y="34680"/>
                  <a:pt x="94555" y="37245"/>
                  <a:pt x="94555" y="39809"/>
                </a:cubicBezTo>
                <a:cubicBezTo>
                  <a:pt x="94555" y="39809"/>
                  <a:pt x="94555" y="39809"/>
                  <a:pt x="94555" y="60325"/>
                </a:cubicBezTo>
                <a:cubicBezTo>
                  <a:pt x="94555" y="60325"/>
                  <a:pt x="94555" y="60325"/>
                  <a:pt x="103584" y="60325"/>
                </a:cubicBezTo>
                <a:cubicBezTo>
                  <a:pt x="103584" y="60325"/>
                  <a:pt x="103584" y="60325"/>
                  <a:pt x="103584" y="39809"/>
                </a:cubicBezTo>
                <a:cubicBezTo>
                  <a:pt x="103584" y="37245"/>
                  <a:pt x="106164" y="34680"/>
                  <a:pt x="108744" y="34680"/>
                </a:cubicBezTo>
                <a:cubicBezTo>
                  <a:pt x="111323" y="34680"/>
                  <a:pt x="113903" y="37245"/>
                  <a:pt x="113903" y="39809"/>
                </a:cubicBezTo>
                <a:cubicBezTo>
                  <a:pt x="113903" y="39809"/>
                  <a:pt x="113903" y="39809"/>
                  <a:pt x="113903" y="60325"/>
                </a:cubicBezTo>
                <a:cubicBezTo>
                  <a:pt x="113903" y="60325"/>
                  <a:pt x="113903" y="60325"/>
                  <a:pt x="122932" y="60325"/>
                </a:cubicBezTo>
                <a:cubicBezTo>
                  <a:pt x="122932" y="60325"/>
                  <a:pt x="122932" y="60325"/>
                  <a:pt x="122932" y="39809"/>
                </a:cubicBezTo>
                <a:cubicBezTo>
                  <a:pt x="122932" y="37245"/>
                  <a:pt x="125512" y="34680"/>
                  <a:pt x="129381" y="34680"/>
                </a:cubicBezTo>
                <a:cubicBezTo>
                  <a:pt x="131961" y="34680"/>
                  <a:pt x="134541" y="37245"/>
                  <a:pt x="134541" y="39809"/>
                </a:cubicBezTo>
                <a:cubicBezTo>
                  <a:pt x="134541" y="39809"/>
                  <a:pt x="134541" y="39809"/>
                  <a:pt x="134541" y="60325"/>
                </a:cubicBezTo>
                <a:cubicBezTo>
                  <a:pt x="134541" y="60325"/>
                  <a:pt x="134541" y="60325"/>
                  <a:pt x="139700" y="60325"/>
                </a:cubicBezTo>
                <a:cubicBezTo>
                  <a:pt x="139700" y="60325"/>
                  <a:pt x="139700" y="60325"/>
                  <a:pt x="139700" y="26987"/>
                </a:cubicBezTo>
                <a:cubicBezTo>
                  <a:pt x="139700" y="26987"/>
                  <a:pt x="139700" y="26987"/>
                  <a:pt x="77787" y="26987"/>
                </a:cubicBezTo>
                <a:close/>
                <a:moveTo>
                  <a:pt x="108744" y="0"/>
                </a:moveTo>
                <a:cubicBezTo>
                  <a:pt x="111333" y="0"/>
                  <a:pt x="113923" y="2579"/>
                  <a:pt x="113923" y="5159"/>
                </a:cubicBezTo>
                <a:cubicBezTo>
                  <a:pt x="113923" y="5159"/>
                  <a:pt x="113923" y="5159"/>
                  <a:pt x="113923" y="16768"/>
                </a:cubicBezTo>
                <a:cubicBezTo>
                  <a:pt x="113923" y="16768"/>
                  <a:pt x="113923" y="16768"/>
                  <a:pt x="144992" y="16768"/>
                </a:cubicBezTo>
                <a:cubicBezTo>
                  <a:pt x="148876" y="16768"/>
                  <a:pt x="151465" y="19347"/>
                  <a:pt x="151465" y="21927"/>
                </a:cubicBezTo>
                <a:cubicBezTo>
                  <a:pt x="151465" y="21927"/>
                  <a:pt x="151465" y="21927"/>
                  <a:pt x="151465" y="60622"/>
                </a:cubicBezTo>
                <a:cubicBezTo>
                  <a:pt x="151465" y="60622"/>
                  <a:pt x="151465" y="60622"/>
                  <a:pt x="160527" y="60622"/>
                </a:cubicBezTo>
                <a:cubicBezTo>
                  <a:pt x="163116" y="60622"/>
                  <a:pt x="165705" y="63202"/>
                  <a:pt x="165705" y="65782"/>
                </a:cubicBezTo>
                <a:cubicBezTo>
                  <a:pt x="165705" y="65782"/>
                  <a:pt x="165705" y="65782"/>
                  <a:pt x="165705" y="116086"/>
                </a:cubicBezTo>
                <a:cubicBezTo>
                  <a:pt x="165705" y="116086"/>
                  <a:pt x="165705" y="116086"/>
                  <a:pt x="172178" y="116086"/>
                </a:cubicBezTo>
                <a:cubicBezTo>
                  <a:pt x="176062" y="116086"/>
                  <a:pt x="178651" y="118665"/>
                  <a:pt x="178651" y="122535"/>
                </a:cubicBezTo>
                <a:cubicBezTo>
                  <a:pt x="178651" y="122535"/>
                  <a:pt x="178651" y="122535"/>
                  <a:pt x="178651" y="318592"/>
                </a:cubicBezTo>
                <a:cubicBezTo>
                  <a:pt x="178651" y="318592"/>
                  <a:pt x="178651" y="318592"/>
                  <a:pt x="212310" y="318592"/>
                </a:cubicBezTo>
                <a:cubicBezTo>
                  <a:pt x="214899" y="318592"/>
                  <a:pt x="217488" y="321171"/>
                  <a:pt x="217488" y="325041"/>
                </a:cubicBezTo>
                <a:cubicBezTo>
                  <a:pt x="217488" y="327621"/>
                  <a:pt x="214899" y="330200"/>
                  <a:pt x="212310" y="330200"/>
                </a:cubicBezTo>
                <a:cubicBezTo>
                  <a:pt x="212310" y="330200"/>
                  <a:pt x="212310" y="330200"/>
                  <a:pt x="5178" y="330200"/>
                </a:cubicBezTo>
                <a:cubicBezTo>
                  <a:pt x="2589" y="330200"/>
                  <a:pt x="0" y="327621"/>
                  <a:pt x="0" y="325041"/>
                </a:cubicBezTo>
                <a:cubicBezTo>
                  <a:pt x="0" y="321171"/>
                  <a:pt x="2589" y="318592"/>
                  <a:pt x="5178" y="318592"/>
                </a:cubicBezTo>
                <a:cubicBezTo>
                  <a:pt x="5178" y="318592"/>
                  <a:pt x="5178" y="318592"/>
                  <a:pt x="38837" y="318592"/>
                </a:cubicBezTo>
                <a:cubicBezTo>
                  <a:pt x="38837" y="318592"/>
                  <a:pt x="38837" y="318592"/>
                  <a:pt x="38837" y="122535"/>
                </a:cubicBezTo>
                <a:cubicBezTo>
                  <a:pt x="38837" y="118665"/>
                  <a:pt x="41426" y="116086"/>
                  <a:pt x="45310" y="116086"/>
                </a:cubicBezTo>
                <a:cubicBezTo>
                  <a:pt x="45310" y="116086"/>
                  <a:pt x="45310" y="116086"/>
                  <a:pt x="51783" y="116086"/>
                </a:cubicBezTo>
                <a:cubicBezTo>
                  <a:pt x="51783" y="116086"/>
                  <a:pt x="51783" y="116086"/>
                  <a:pt x="51783" y="65782"/>
                </a:cubicBezTo>
                <a:cubicBezTo>
                  <a:pt x="51783" y="63202"/>
                  <a:pt x="54372" y="60622"/>
                  <a:pt x="56961" y="60622"/>
                </a:cubicBezTo>
                <a:cubicBezTo>
                  <a:pt x="56961" y="60622"/>
                  <a:pt x="56961" y="60622"/>
                  <a:pt x="66023" y="60622"/>
                </a:cubicBezTo>
                <a:cubicBezTo>
                  <a:pt x="66023" y="60622"/>
                  <a:pt x="66023" y="60622"/>
                  <a:pt x="66023" y="21927"/>
                </a:cubicBezTo>
                <a:cubicBezTo>
                  <a:pt x="66023" y="19347"/>
                  <a:pt x="68613" y="16768"/>
                  <a:pt x="72496" y="16768"/>
                </a:cubicBezTo>
                <a:cubicBezTo>
                  <a:pt x="72496" y="16768"/>
                  <a:pt x="72496" y="16768"/>
                  <a:pt x="103566" y="16768"/>
                </a:cubicBezTo>
                <a:cubicBezTo>
                  <a:pt x="103566" y="16768"/>
                  <a:pt x="103566" y="16768"/>
                  <a:pt x="103566" y="5159"/>
                </a:cubicBezTo>
                <a:cubicBezTo>
                  <a:pt x="103566" y="2579"/>
                  <a:pt x="106155" y="0"/>
                  <a:pt x="108744" y="0"/>
                </a:cubicBezTo>
                <a:close/>
              </a:path>
            </a:pathLst>
          </a:custGeom>
          <a:solidFill>
            <a:srgbClr val="000000">
              <a:lumMod val="20000"/>
              <a:lumOff val="80000"/>
            </a:srgbClr>
          </a:solidFill>
          <a:ln w="12700" cap="flat" cmpd="sng" algn="ctr">
            <a:noFill/>
            <a:prstDash val="solid"/>
            <a:miter lim="800000"/>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mn-ea"/>
              <a:cs typeface="+mn-cs"/>
            </a:endParaRPr>
          </a:p>
        </p:txBody>
      </p:sp>
      <p:sp>
        <p:nvSpPr>
          <p:cNvPr id="8" name="íṧḷí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1C80059-F836-44A0-AB6F-9B98CE3B877C}"/>
              </a:ext>
            </a:extLst>
          </p:cNvPr>
          <p:cNvSpPr/>
          <p:nvPr/>
        </p:nvSpPr>
        <p:spPr>
          <a:xfrm>
            <a:off x="2563514" y="5728795"/>
            <a:ext cx="860430" cy="946476"/>
          </a:xfrm>
          <a:custGeom>
            <a:avLst/>
            <a:gdLst>
              <a:gd name="connsiteX0" fmla="*/ 44609 w 301625"/>
              <a:gd name="connsiteY0" fmla="*/ 242888 h 331788"/>
              <a:gd name="connsiteX1" fmla="*/ 160465 w 301625"/>
              <a:gd name="connsiteY1" fmla="*/ 242888 h 331788"/>
              <a:gd name="connsiteX2" fmla="*/ 168275 w 301625"/>
              <a:gd name="connsiteY2" fmla="*/ 250682 h 331788"/>
              <a:gd name="connsiteX3" fmla="*/ 160465 w 301625"/>
              <a:gd name="connsiteY3" fmla="*/ 257176 h 331788"/>
              <a:gd name="connsiteX4" fmla="*/ 44609 w 301625"/>
              <a:gd name="connsiteY4" fmla="*/ 257176 h 331788"/>
              <a:gd name="connsiteX5" fmla="*/ 38100 w 301625"/>
              <a:gd name="connsiteY5" fmla="*/ 250682 h 331788"/>
              <a:gd name="connsiteX6" fmla="*/ 44609 w 301625"/>
              <a:gd name="connsiteY6" fmla="*/ 242888 h 331788"/>
              <a:gd name="connsiteX7" fmla="*/ 44609 w 301625"/>
              <a:gd name="connsiteY7" fmla="*/ 195263 h 331788"/>
              <a:gd name="connsiteX8" fmla="*/ 160465 w 301625"/>
              <a:gd name="connsiteY8" fmla="*/ 195263 h 331788"/>
              <a:gd name="connsiteX9" fmla="*/ 168275 w 301625"/>
              <a:gd name="connsiteY9" fmla="*/ 202191 h 331788"/>
              <a:gd name="connsiteX10" fmla="*/ 160465 w 301625"/>
              <a:gd name="connsiteY10" fmla="*/ 207963 h 331788"/>
              <a:gd name="connsiteX11" fmla="*/ 44609 w 301625"/>
              <a:gd name="connsiteY11" fmla="*/ 207963 h 331788"/>
              <a:gd name="connsiteX12" fmla="*/ 38100 w 301625"/>
              <a:gd name="connsiteY12" fmla="*/ 202191 h 331788"/>
              <a:gd name="connsiteX13" fmla="*/ 44609 w 301625"/>
              <a:gd name="connsiteY13" fmla="*/ 195263 h 331788"/>
              <a:gd name="connsiteX14" fmla="*/ 44609 w 301625"/>
              <a:gd name="connsiteY14" fmla="*/ 146050 h 331788"/>
              <a:gd name="connsiteX15" fmla="*/ 160465 w 301625"/>
              <a:gd name="connsiteY15" fmla="*/ 146050 h 331788"/>
              <a:gd name="connsiteX16" fmla="*/ 168275 w 301625"/>
              <a:gd name="connsiteY16" fmla="*/ 153844 h 331788"/>
              <a:gd name="connsiteX17" fmla="*/ 160465 w 301625"/>
              <a:gd name="connsiteY17" fmla="*/ 160338 h 331788"/>
              <a:gd name="connsiteX18" fmla="*/ 44609 w 301625"/>
              <a:gd name="connsiteY18" fmla="*/ 160338 h 331788"/>
              <a:gd name="connsiteX19" fmla="*/ 38100 w 301625"/>
              <a:gd name="connsiteY19" fmla="*/ 153844 h 331788"/>
              <a:gd name="connsiteX20" fmla="*/ 44609 w 301625"/>
              <a:gd name="connsiteY20" fmla="*/ 146050 h 331788"/>
              <a:gd name="connsiteX21" fmla="*/ 206375 w 301625"/>
              <a:gd name="connsiteY21" fmla="*/ 125413 h 331788"/>
              <a:gd name="connsiteX22" fmla="*/ 206375 w 301625"/>
              <a:gd name="connsiteY22" fmla="*/ 317501 h 331788"/>
              <a:gd name="connsiteX23" fmla="*/ 287338 w 301625"/>
              <a:gd name="connsiteY23" fmla="*/ 317501 h 331788"/>
              <a:gd name="connsiteX24" fmla="*/ 287338 w 301625"/>
              <a:gd name="connsiteY24" fmla="*/ 125413 h 331788"/>
              <a:gd name="connsiteX25" fmla="*/ 44609 w 301625"/>
              <a:gd name="connsiteY25" fmla="*/ 98425 h 331788"/>
              <a:gd name="connsiteX26" fmla="*/ 160465 w 301625"/>
              <a:gd name="connsiteY26" fmla="*/ 98425 h 331788"/>
              <a:gd name="connsiteX27" fmla="*/ 168275 w 301625"/>
              <a:gd name="connsiteY27" fmla="*/ 104920 h 331788"/>
              <a:gd name="connsiteX28" fmla="*/ 160465 w 301625"/>
              <a:gd name="connsiteY28" fmla="*/ 112713 h 331788"/>
              <a:gd name="connsiteX29" fmla="*/ 44609 w 301625"/>
              <a:gd name="connsiteY29" fmla="*/ 112713 h 331788"/>
              <a:gd name="connsiteX30" fmla="*/ 38100 w 301625"/>
              <a:gd name="connsiteY30" fmla="*/ 104920 h 331788"/>
              <a:gd name="connsiteX31" fmla="*/ 44609 w 301625"/>
              <a:gd name="connsiteY31" fmla="*/ 98425 h 331788"/>
              <a:gd name="connsiteX32" fmla="*/ 44609 w 301625"/>
              <a:gd name="connsiteY32" fmla="*/ 50800 h 331788"/>
              <a:gd name="connsiteX33" fmla="*/ 160465 w 301625"/>
              <a:gd name="connsiteY33" fmla="*/ 50800 h 331788"/>
              <a:gd name="connsiteX34" fmla="*/ 168275 w 301625"/>
              <a:gd name="connsiteY34" fmla="*/ 57295 h 331788"/>
              <a:gd name="connsiteX35" fmla="*/ 160465 w 301625"/>
              <a:gd name="connsiteY35" fmla="*/ 65088 h 331788"/>
              <a:gd name="connsiteX36" fmla="*/ 44609 w 301625"/>
              <a:gd name="connsiteY36" fmla="*/ 65088 h 331788"/>
              <a:gd name="connsiteX37" fmla="*/ 38100 w 301625"/>
              <a:gd name="connsiteY37" fmla="*/ 57295 h 331788"/>
              <a:gd name="connsiteX38" fmla="*/ 44609 w 301625"/>
              <a:gd name="connsiteY38" fmla="*/ 50800 h 331788"/>
              <a:gd name="connsiteX39" fmla="*/ 14287 w 301625"/>
              <a:gd name="connsiteY39" fmla="*/ 14288 h 331788"/>
              <a:gd name="connsiteX40" fmla="*/ 14287 w 301625"/>
              <a:gd name="connsiteY40" fmla="*/ 317501 h 331788"/>
              <a:gd name="connsiteX41" fmla="*/ 192087 w 301625"/>
              <a:gd name="connsiteY41" fmla="*/ 317501 h 331788"/>
              <a:gd name="connsiteX42" fmla="*/ 192087 w 301625"/>
              <a:gd name="connsiteY42" fmla="*/ 14288 h 331788"/>
              <a:gd name="connsiteX43" fmla="*/ 7734 w 301625"/>
              <a:gd name="connsiteY43" fmla="*/ 0 h 331788"/>
              <a:gd name="connsiteX44" fmla="*/ 198506 w 301625"/>
              <a:gd name="connsiteY44" fmla="*/ 0 h 331788"/>
              <a:gd name="connsiteX45" fmla="*/ 206240 w 301625"/>
              <a:gd name="connsiteY45" fmla="*/ 6480 h 331788"/>
              <a:gd name="connsiteX46" fmla="*/ 206240 w 301625"/>
              <a:gd name="connsiteY46" fmla="*/ 112756 h 331788"/>
              <a:gd name="connsiteX47" fmla="*/ 293891 w 301625"/>
              <a:gd name="connsiteY47" fmla="*/ 112756 h 331788"/>
              <a:gd name="connsiteX48" fmla="*/ 301625 w 301625"/>
              <a:gd name="connsiteY48" fmla="*/ 119237 h 331788"/>
              <a:gd name="connsiteX49" fmla="*/ 301625 w 301625"/>
              <a:gd name="connsiteY49" fmla="*/ 325308 h 331788"/>
              <a:gd name="connsiteX50" fmla="*/ 293891 w 301625"/>
              <a:gd name="connsiteY50" fmla="*/ 331788 h 331788"/>
              <a:gd name="connsiteX51" fmla="*/ 7734 w 301625"/>
              <a:gd name="connsiteY51" fmla="*/ 331788 h 331788"/>
              <a:gd name="connsiteX52" fmla="*/ 0 w 301625"/>
              <a:gd name="connsiteY52" fmla="*/ 325308 h 331788"/>
              <a:gd name="connsiteX53" fmla="*/ 0 w 301625"/>
              <a:gd name="connsiteY53" fmla="*/ 6480 h 331788"/>
              <a:gd name="connsiteX54" fmla="*/ 7734 w 301625"/>
              <a:gd name="connsiteY5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1625" h="331788">
                <a:moveTo>
                  <a:pt x="44609" y="242888"/>
                </a:moveTo>
                <a:cubicBezTo>
                  <a:pt x="160465" y="242888"/>
                  <a:pt x="160465" y="242888"/>
                  <a:pt x="160465" y="242888"/>
                </a:cubicBezTo>
                <a:cubicBezTo>
                  <a:pt x="164370" y="242888"/>
                  <a:pt x="168275" y="246785"/>
                  <a:pt x="168275" y="250682"/>
                </a:cubicBezTo>
                <a:cubicBezTo>
                  <a:pt x="168275" y="254578"/>
                  <a:pt x="164370" y="257176"/>
                  <a:pt x="160465" y="257176"/>
                </a:cubicBezTo>
                <a:cubicBezTo>
                  <a:pt x="44609" y="257176"/>
                  <a:pt x="44609" y="257176"/>
                  <a:pt x="44609" y="257176"/>
                </a:cubicBezTo>
                <a:cubicBezTo>
                  <a:pt x="40704" y="257176"/>
                  <a:pt x="38100" y="254578"/>
                  <a:pt x="38100" y="250682"/>
                </a:cubicBezTo>
                <a:cubicBezTo>
                  <a:pt x="38100" y="246785"/>
                  <a:pt x="40704" y="242888"/>
                  <a:pt x="44609" y="242888"/>
                </a:cubicBezTo>
                <a:close/>
                <a:moveTo>
                  <a:pt x="44609" y="195263"/>
                </a:moveTo>
                <a:cubicBezTo>
                  <a:pt x="160465" y="195263"/>
                  <a:pt x="160465" y="195263"/>
                  <a:pt x="160465" y="195263"/>
                </a:cubicBezTo>
                <a:cubicBezTo>
                  <a:pt x="164370" y="195263"/>
                  <a:pt x="168275" y="198727"/>
                  <a:pt x="168275" y="202191"/>
                </a:cubicBezTo>
                <a:cubicBezTo>
                  <a:pt x="168275" y="205654"/>
                  <a:pt x="164370" y="207963"/>
                  <a:pt x="160465" y="207963"/>
                </a:cubicBezTo>
                <a:cubicBezTo>
                  <a:pt x="44609" y="207963"/>
                  <a:pt x="44609" y="207963"/>
                  <a:pt x="44609" y="207963"/>
                </a:cubicBezTo>
                <a:cubicBezTo>
                  <a:pt x="40704" y="207963"/>
                  <a:pt x="38100" y="205654"/>
                  <a:pt x="38100" y="202191"/>
                </a:cubicBezTo>
                <a:cubicBezTo>
                  <a:pt x="38100" y="198727"/>
                  <a:pt x="40704" y="195263"/>
                  <a:pt x="44609" y="195263"/>
                </a:cubicBezTo>
                <a:close/>
                <a:moveTo>
                  <a:pt x="44609" y="146050"/>
                </a:moveTo>
                <a:cubicBezTo>
                  <a:pt x="160465" y="146050"/>
                  <a:pt x="160465" y="146050"/>
                  <a:pt x="160465" y="146050"/>
                </a:cubicBezTo>
                <a:cubicBezTo>
                  <a:pt x="164370" y="146050"/>
                  <a:pt x="168275" y="149947"/>
                  <a:pt x="168275" y="153844"/>
                </a:cubicBezTo>
                <a:cubicBezTo>
                  <a:pt x="168275" y="157740"/>
                  <a:pt x="164370" y="160338"/>
                  <a:pt x="160465" y="160338"/>
                </a:cubicBezTo>
                <a:cubicBezTo>
                  <a:pt x="44609" y="160338"/>
                  <a:pt x="44609" y="160338"/>
                  <a:pt x="44609" y="160338"/>
                </a:cubicBezTo>
                <a:cubicBezTo>
                  <a:pt x="40704" y="160338"/>
                  <a:pt x="38100" y="157740"/>
                  <a:pt x="38100" y="153844"/>
                </a:cubicBezTo>
                <a:cubicBezTo>
                  <a:pt x="38100" y="149947"/>
                  <a:pt x="40704" y="146050"/>
                  <a:pt x="44609" y="146050"/>
                </a:cubicBezTo>
                <a:close/>
                <a:moveTo>
                  <a:pt x="206375" y="125413"/>
                </a:moveTo>
                <a:lnTo>
                  <a:pt x="206375" y="317501"/>
                </a:lnTo>
                <a:lnTo>
                  <a:pt x="287338" y="317501"/>
                </a:lnTo>
                <a:lnTo>
                  <a:pt x="287338" y="125413"/>
                </a:lnTo>
                <a:close/>
                <a:moveTo>
                  <a:pt x="44609" y="98425"/>
                </a:moveTo>
                <a:cubicBezTo>
                  <a:pt x="160465" y="98425"/>
                  <a:pt x="160465" y="98425"/>
                  <a:pt x="160465" y="98425"/>
                </a:cubicBezTo>
                <a:cubicBezTo>
                  <a:pt x="164370" y="98425"/>
                  <a:pt x="168275" y="101023"/>
                  <a:pt x="168275" y="104920"/>
                </a:cubicBezTo>
                <a:cubicBezTo>
                  <a:pt x="168275" y="108817"/>
                  <a:pt x="164370" y="112713"/>
                  <a:pt x="160465" y="112713"/>
                </a:cubicBezTo>
                <a:cubicBezTo>
                  <a:pt x="44609" y="112713"/>
                  <a:pt x="44609" y="112713"/>
                  <a:pt x="44609" y="112713"/>
                </a:cubicBezTo>
                <a:cubicBezTo>
                  <a:pt x="40704" y="112713"/>
                  <a:pt x="38100" y="108817"/>
                  <a:pt x="38100" y="104920"/>
                </a:cubicBezTo>
                <a:cubicBezTo>
                  <a:pt x="38100" y="101023"/>
                  <a:pt x="40704" y="98425"/>
                  <a:pt x="44609" y="98425"/>
                </a:cubicBezTo>
                <a:close/>
                <a:moveTo>
                  <a:pt x="44609" y="50800"/>
                </a:moveTo>
                <a:cubicBezTo>
                  <a:pt x="160465" y="50800"/>
                  <a:pt x="160465" y="50800"/>
                  <a:pt x="160465" y="50800"/>
                </a:cubicBezTo>
                <a:cubicBezTo>
                  <a:pt x="164370" y="50800"/>
                  <a:pt x="168275" y="53398"/>
                  <a:pt x="168275" y="57295"/>
                </a:cubicBezTo>
                <a:cubicBezTo>
                  <a:pt x="168275" y="61192"/>
                  <a:pt x="164370" y="65088"/>
                  <a:pt x="160465" y="65088"/>
                </a:cubicBezTo>
                <a:cubicBezTo>
                  <a:pt x="44609" y="65088"/>
                  <a:pt x="44609" y="65088"/>
                  <a:pt x="44609" y="65088"/>
                </a:cubicBezTo>
                <a:cubicBezTo>
                  <a:pt x="40704" y="65088"/>
                  <a:pt x="38100" y="61192"/>
                  <a:pt x="38100" y="57295"/>
                </a:cubicBezTo>
                <a:cubicBezTo>
                  <a:pt x="38100" y="53398"/>
                  <a:pt x="40704" y="50800"/>
                  <a:pt x="44609" y="50800"/>
                </a:cubicBezTo>
                <a:close/>
                <a:moveTo>
                  <a:pt x="14287" y="14288"/>
                </a:moveTo>
                <a:lnTo>
                  <a:pt x="14287" y="317501"/>
                </a:lnTo>
                <a:lnTo>
                  <a:pt x="192087" y="317501"/>
                </a:lnTo>
                <a:lnTo>
                  <a:pt x="192087" y="14288"/>
                </a:lnTo>
                <a:close/>
                <a:moveTo>
                  <a:pt x="7734" y="0"/>
                </a:moveTo>
                <a:cubicBezTo>
                  <a:pt x="198506" y="0"/>
                  <a:pt x="198506" y="0"/>
                  <a:pt x="198506" y="0"/>
                </a:cubicBezTo>
                <a:cubicBezTo>
                  <a:pt x="202373" y="0"/>
                  <a:pt x="206240" y="2592"/>
                  <a:pt x="206240" y="6480"/>
                </a:cubicBezTo>
                <a:cubicBezTo>
                  <a:pt x="206240" y="112756"/>
                  <a:pt x="206240" y="112756"/>
                  <a:pt x="206240" y="112756"/>
                </a:cubicBezTo>
                <a:cubicBezTo>
                  <a:pt x="293891" y="112756"/>
                  <a:pt x="293891" y="112756"/>
                  <a:pt x="293891" y="112756"/>
                </a:cubicBezTo>
                <a:cubicBezTo>
                  <a:pt x="297758" y="112756"/>
                  <a:pt x="301625" y="115348"/>
                  <a:pt x="301625" y="119237"/>
                </a:cubicBezTo>
                <a:cubicBezTo>
                  <a:pt x="301625" y="325308"/>
                  <a:pt x="301625" y="325308"/>
                  <a:pt x="301625" y="325308"/>
                </a:cubicBezTo>
                <a:cubicBezTo>
                  <a:pt x="301625" y="329196"/>
                  <a:pt x="297758" y="331788"/>
                  <a:pt x="293891" y="331788"/>
                </a:cubicBezTo>
                <a:cubicBezTo>
                  <a:pt x="7734" y="331788"/>
                  <a:pt x="7734" y="331788"/>
                  <a:pt x="7734" y="331788"/>
                </a:cubicBezTo>
                <a:cubicBezTo>
                  <a:pt x="3867" y="331788"/>
                  <a:pt x="0" y="329196"/>
                  <a:pt x="0" y="325308"/>
                </a:cubicBezTo>
                <a:cubicBezTo>
                  <a:pt x="0" y="6480"/>
                  <a:pt x="0" y="6480"/>
                  <a:pt x="0" y="6480"/>
                </a:cubicBezTo>
                <a:cubicBezTo>
                  <a:pt x="0" y="2592"/>
                  <a:pt x="3867" y="0"/>
                  <a:pt x="7734" y="0"/>
                </a:cubicBezTo>
                <a:close/>
              </a:path>
            </a:pathLst>
          </a:custGeom>
          <a:solidFill>
            <a:srgbClr val="000000">
              <a:lumMod val="20000"/>
              <a:lumOff val="80000"/>
            </a:srgbClr>
          </a:solidFill>
          <a:ln w="12700" cap="flat" cmpd="sng" algn="ctr">
            <a:noFill/>
            <a:prstDash val="solid"/>
            <a:miter lim="800000"/>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mn-ea"/>
              <a:cs typeface="+mn-cs"/>
            </a:endParaRPr>
          </a:p>
        </p:txBody>
      </p:sp>
      <p:sp>
        <p:nvSpPr>
          <p:cNvPr id="9" name="îśḻí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BF3AC52-F2BD-4673-A806-B5BE3A289561}"/>
              </a:ext>
            </a:extLst>
          </p:cNvPr>
          <p:cNvSpPr/>
          <p:nvPr/>
        </p:nvSpPr>
        <p:spPr>
          <a:xfrm>
            <a:off x="2009618" y="5960832"/>
            <a:ext cx="502502" cy="714441"/>
          </a:xfrm>
          <a:custGeom>
            <a:avLst/>
            <a:gdLst>
              <a:gd name="connsiteX0" fmla="*/ 166687 w 233363"/>
              <a:gd name="connsiteY0" fmla="*/ 282575 h 331788"/>
              <a:gd name="connsiteX1" fmla="*/ 166687 w 233363"/>
              <a:gd name="connsiteY1" fmla="*/ 293688 h 331788"/>
              <a:gd name="connsiteX2" fmla="*/ 190500 w 233363"/>
              <a:gd name="connsiteY2" fmla="*/ 293688 h 331788"/>
              <a:gd name="connsiteX3" fmla="*/ 190500 w 233363"/>
              <a:gd name="connsiteY3" fmla="*/ 282575 h 331788"/>
              <a:gd name="connsiteX4" fmla="*/ 104775 w 233363"/>
              <a:gd name="connsiteY4" fmla="*/ 282575 h 331788"/>
              <a:gd name="connsiteX5" fmla="*/ 104775 w 233363"/>
              <a:gd name="connsiteY5" fmla="*/ 319088 h 331788"/>
              <a:gd name="connsiteX6" fmla="*/ 130175 w 233363"/>
              <a:gd name="connsiteY6" fmla="*/ 319088 h 331788"/>
              <a:gd name="connsiteX7" fmla="*/ 130175 w 233363"/>
              <a:gd name="connsiteY7" fmla="*/ 282575 h 331788"/>
              <a:gd name="connsiteX8" fmla="*/ 42862 w 233363"/>
              <a:gd name="connsiteY8" fmla="*/ 282575 h 331788"/>
              <a:gd name="connsiteX9" fmla="*/ 42862 w 233363"/>
              <a:gd name="connsiteY9" fmla="*/ 293688 h 331788"/>
              <a:gd name="connsiteX10" fmla="*/ 68262 w 233363"/>
              <a:gd name="connsiteY10" fmla="*/ 293688 h 331788"/>
              <a:gd name="connsiteX11" fmla="*/ 68262 w 233363"/>
              <a:gd name="connsiteY11" fmla="*/ 282575 h 331788"/>
              <a:gd name="connsiteX12" fmla="*/ 159167 w 233363"/>
              <a:gd name="connsiteY12" fmla="*/ 269875 h 331788"/>
              <a:gd name="connsiteX13" fmla="*/ 196725 w 233363"/>
              <a:gd name="connsiteY13" fmla="*/ 269875 h 331788"/>
              <a:gd name="connsiteX14" fmla="*/ 203200 w 233363"/>
              <a:gd name="connsiteY14" fmla="*/ 275091 h 331788"/>
              <a:gd name="connsiteX15" fmla="*/ 203200 w 233363"/>
              <a:gd name="connsiteY15" fmla="*/ 299868 h 331788"/>
              <a:gd name="connsiteX16" fmla="*/ 196725 w 233363"/>
              <a:gd name="connsiteY16" fmla="*/ 306388 h 331788"/>
              <a:gd name="connsiteX17" fmla="*/ 159167 w 233363"/>
              <a:gd name="connsiteY17" fmla="*/ 306388 h 331788"/>
              <a:gd name="connsiteX18" fmla="*/ 153987 w 233363"/>
              <a:gd name="connsiteY18" fmla="*/ 299868 h 331788"/>
              <a:gd name="connsiteX19" fmla="*/ 153987 w 233363"/>
              <a:gd name="connsiteY19" fmla="*/ 275091 h 331788"/>
              <a:gd name="connsiteX20" fmla="*/ 159167 w 233363"/>
              <a:gd name="connsiteY20" fmla="*/ 269875 h 331788"/>
              <a:gd name="connsiteX21" fmla="*/ 38225 w 233363"/>
              <a:gd name="connsiteY21" fmla="*/ 269875 h 331788"/>
              <a:gd name="connsiteX22" fmla="*/ 74487 w 233363"/>
              <a:gd name="connsiteY22" fmla="*/ 269875 h 331788"/>
              <a:gd name="connsiteX23" fmla="*/ 80963 w 233363"/>
              <a:gd name="connsiteY23" fmla="*/ 275091 h 331788"/>
              <a:gd name="connsiteX24" fmla="*/ 80963 w 233363"/>
              <a:gd name="connsiteY24" fmla="*/ 299868 h 331788"/>
              <a:gd name="connsiteX25" fmla="*/ 74487 w 233363"/>
              <a:gd name="connsiteY25" fmla="*/ 306388 h 331788"/>
              <a:gd name="connsiteX26" fmla="*/ 38225 w 233363"/>
              <a:gd name="connsiteY26" fmla="*/ 306388 h 331788"/>
              <a:gd name="connsiteX27" fmla="*/ 31750 w 233363"/>
              <a:gd name="connsiteY27" fmla="*/ 299868 h 331788"/>
              <a:gd name="connsiteX28" fmla="*/ 31750 w 233363"/>
              <a:gd name="connsiteY28" fmla="*/ 275091 h 331788"/>
              <a:gd name="connsiteX29" fmla="*/ 38225 w 233363"/>
              <a:gd name="connsiteY29" fmla="*/ 269875 h 331788"/>
              <a:gd name="connsiteX30" fmla="*/ 166687 w 233363"/>
              <a:gd name="connsiteY30" fmla="*/ 233362 h 331788"/>
              <a:gd name="connsiteX31" fmla="*/ 166687 w 233363"/>
              <a:gd name="connsiteY31" fmla="*/ 246062 h 331788"/>
              <a:gd name="connsiteX32" fmla="*/ 190500 w 233363"/>
              <a:gd name="connsiteY32" fmla="*/ 246062 h 331788"/>
              <a:gd name="connsiteX33" fmla="*/ 190500 w 233363"/>
              <a:gd name="connsiteY33" fmla="*/ 233362 h 331788"/>
              <a:gd name="connsiteX34" fmla="*/ 104775 w 233363"/>
              <a:gd name="connsiteY34" fmla="*/ 233362 h 331788"/>
              <a:gd name="connsiteX35" fmla="*/ 104775 w 233363"/>
              <a:gd name="connsiteY35" fmla="*/ 246062 h 331788"/>
              <a:gd name="connsiteX36" fmla="*/ 130175 w 233363"/>
              <a:gd name="connsiteY36" fmla="*/ 246062 h 331788"/>
              <a:gd name="connsiteX37" fmla="*/ 130175 w 233363"/>
              <a:gd name="connsiteY37" fmla="*/ 233362 h 331788"/>
              <a:gd name="connsiteX38" fmla="*/ 42862 w 233363"/>
              <a:gd name="connsiteY38" fmla="*/ 233362 h 331788"/>
              <a:gd name="connsiteX39" fmla="*/ 42862 w 233363"/>
              <a:gd name="connsiteY39" fmla="*/ 246062 h 331788"/>
              <a:gd name="connsiteX40" fmla="*/ 68262 w 233363"/>
              <a:gd name="connsiteY40" fmla="*/ 246062 h 331788"/>
              <a:gd name="connsiteX41" fmla="*/ 68262 w 233363"/>
              <a:gd name="connsiteY41" fmla="*/ 233362 h 331788"/>
              <a:gd name="connsiteX42" fmla="*/ 159167 w 233363"/>
              <a:gd name="connsiteY42" fmla="*/ 220662 h 331788"/>
              <a:gd name="connsiteX43" fmla="*/ 196725 w 233363"/>
              <a:gd name="connsiteY43" fmla="*/ 220662 h 331788"/>
              <a:gd name="connsiteX44" fmla="*/ 203200 w 233363"/>
              <a:gd name="connsiteY44" fmla="*/ 227182 h 331788"/>
              <a:gd name="connsiteX45" fmla="*/ 203200 w 233363"/>
              <a:gd name="connsiteY45" fmla="*/ 250655 h 331788"/>
              <a:gd name="connsiteX46" fmla="*/ 196725 w 233363"/>
              <a:gd name="connsiteY46" fmla="*/ 257175 h 331788"/>
              <a:gd name="connsiteX47" fmla="*/ 159167 w 233363"/>
              <a:gd name="connsiteY47" fmla="*/ 257175 h 331788"/>
              <a:gd name="connsiteX48" fmla="*/ 153987 w 233363"/>
              <a:gd name="connsiteY48" fmla="*/ 250655 h 331788"/>
              <a:gd name="connsiteX49" fmla="*/ 153987 w 233363"/>
              <a:gd name="connsiteY49" fmla="*/ 227182 h 331788"/>
              <a:gd name="connsiteX50" fmla="*/ 159167 w 233363"/>
              <a:gd name="connsiteY50" fmla="*/ 220662 h 331788"/>
              <a:gd name="connsiteX51" fmla="*/ 98550 w 233363"/>
              <a:gd name="connsiteY51" fmla="*/ 220662 h 331788"/>
              <a:gd name="connsiteX52" fmla="*/ 134812 w 233363"/>
              <a:gd name="connsiteY52" fmla="*/ 220662 h 331788"/>
              <a:gd name="connsiteX53" fmla="*/ 141288 w 233363"/>
              <a:gd name="connsiteY53" fmla="*/ 227182 h 331788"/>
              <a:gd name="connsiteX54" fmla="*/ 141288 w 233363"/>
              <a:gd name="connsiteY54" fmla="*/ 250655 h 331788"/>
              <a:gd name="connsiteX55" fmla="*/ 134812 w 233363"/>
              <a:gd name="connsiteY55" fmla="*/ 257175 h 331788"/>
              <a:gd name="connsiteX56" fmla="*/ 98550 w 233363"/>
              <a:gd name="connsiteY56" fmla="*/ 257175 h 331788"/>
              <a:gd name="connsiteX57" fmla="*/ 92075 w 233363"/>
              <a:gd name="connsiteY57" fmla="*/ 250655 h 331788"/>
              <a:gd name="connsiteX58" fmla="*/ 92075 w 233363"/>
              <a:gd name="connsiteY58" fmla="*/ 227182 h 331788"/>
              <a:gd name="connsiteX59" fmla="*/ 98550 w 233363"/>
              <a:gd name="connsiteY59" fmla="*/ 220662 h 331788"/>
              <a:gd name="connsiteX60" fmla="*/ 38225 w 233363"/>
              <a:gd name="connsiteY60" fmla="*/ 220662 h 331788"/>
              <a:gd name="connsiteX61" fmla="*/ 74487 w 233363"/>
              <a:gd name="connsiteY61" fmla="*/ 220662 h 331788"/>
              <a:gd name="connsiteX62" fmla="*/ 80963 w 233363"/>
              <a:gd name="connsiteY62" fmla="*/ 227182 h 331788"/>
              <a:gd name="connsiteX63" fmla="*/ 80963 w 233363"/>
              <a:gd name="connsiteY63" fmla="*/ 250655 h 331788"/>
              <a:gd name="connsiteX64" fmla="*/ 74487 w 233363"/>
              <a:gd name="connsiteY64" fmla="*/ 257175 h 331788"/>
              <a:gd name="connsiteX65" fmla="*/ 38225 w 233363"/>
              <a:gd name="connsiteY65" fmla="*/ 257175 h 331788"/>
              <a:gd name="connsiteX66" fmla="*/ 31750 w 233363"/>
              <a:gd name="connsiteY66" fmla="*/ 250655 h 331788"/>
              <a:gd name="connsiteX67" fmla="*/ 31750 w 233363"/>
              <a:gd name="connsiteY67" fmla="*/ 227182 h 331788"/>
              <a:gd name="connsiteX68" fmla="*/ 38225 w 233363"/>
              <a:gd name="connsiteY68" fmla="*/ 220662 h 331788"/>
              <a:gd name="connsiteX69" fmla="*/ 166687 w 233363"/>
              <a:gd name="connsiteY69" fmla="*/ 184149 h 331788"/>
              <a:gd name="connsiteX70" fmla="*/ 166687 w 233363"/>
              <a:gd name="connsiteY70" fmla="*/ 196849 h 331788"/>
              <a:gd name="connsiteX71" fmla="*/ 190500 w 233363"/>
              <a:gd name="connsiteY71" fmla="*/ 196849 h 331788"/>
              <a:gd name="connsiteX72" fmla="*/ 190500 w 233363"/>
              <a:gd name="connsiteY72" fmla="*/ 184149 h 331788"/>
              <a:gd name="connsiteX73" fmla="*/ 104775 w 233363"/>
              <a:gd name="connsiteY73" fmla="*/ 184149 h 331788"/>
              <a:gd name="connsiteX74" fmla="*/ 104775 w 233363"/>
              <a:gd name="connsiteY74" fmla="*/ 196849 h 331788"/>
              <a:gd name="connsiteX75" fmla="*/ 130175 w 233363"/>
              <a:gd name="connsiteY75" fmla="*/ 196849 h 331788"/>
              <a:gd name="connsiteX76" fmla="*/ 130175 w 233363"/>
              <a:gd name="connsiteY76" fmla="*/ 184149 h 331788"/>
              <a:gd name="connsiteX77" fmla="*/ 42862 w 233363"/>
              <a:gd name="connsiteY77" fmla="*/ 184149 h 331788"/>
              <a:gd name="connsiteX78" fmla="*/ 42862 w 233363"/>
              <a:gd name="connsiteY78" fmla="*/ 196849 h 331788"/>
              <a:gd name="connsiteX79" fmla="*/ 68262 w 233363"/>
              <a:gd name="connsiteY79" fmla="*/ 196849 h 331788"/>
              <a:gd name="connsiteX80" fmla="*/ 68262 w 233363"/>
              <a:gd name="connsiteY80" fmla="*/ 184149 h 331788"/>
              <a:gd name="connsiteX81" fmla="*/ 38225 w 233363"/>
              <a:gd name="connsiteY81" fmla="*/ 171450 h 331788"/>
              <a:gd name="connsiteX82" fmla="*/ 74487 w 233363"/>
              <a:gd name="connsiteY82" fmla="*/ 171450 h 331788"/>
              <a:gd name="connsiteX83" fmla="*/ 80963 w 233363"/>
              <a:gd name="connsiteY83" fmla="*/ 177970 h 331788"/>
              <a:gd name="connsiteX84" fmla="*/ 80963 w 233363"/>
              <a:gd name="connsiteY84" fmla="*/ 201443 h 331788"/>
              <a:gd name="connsiteX85" fmla="*/ 74487 w 233363"/>
              <a:gd name="connsiteY85" fmla="*/ 207963 h 331788"/>
              <a:gd name="connsiteX86" fmla="*/ 38225 w 233363"/>
              <a:gd name="connsiteY86" fmla="*/ 207963 h 331788"/>
              <a:gd name="connsiteX87" fmla="*/ 31750 w 233363"/>
              <a:gd name="connsiteY87" fmla="*/ 201443 h 331788"/>
              <a:gd name="connsiteX88" fmla="*/ 31750 w 233363"/>
              <a:gd name="connsiteY88" fmla="*/ 177970 h 331788"/>
              <a:gd name="connsiteX89" fmla="*/ 38225 w 233363"/>
              <a:gd name="connsiteY89" fmla="*/ 171450 h 331788"/>
              <a:gd name="connsiteX90" fmla="*/ 159167 w 233363"/>
              <a:gd name="connsiteY90" fmla="*/ 171449 h 331788"/>
              <a:gd name="connsiteX91" fmla="*/ 196725 w 233363"/>
              <a:gd name="connsiteY91" fmla="*/ 171449 h 331788"/>
              <a:gd name="connsiteX92" fmla="*/ 203200 w 233363"/>
              <a:gd name="connsiteY92" fmla="*/ 177969 h 331788"/>
              <a:gd name="connsiteX93" fmla="*/ 203200 w 233363"/>
              <a:gd name="connsiteY93" fmla="*/ 201442 h 331788"/>
              <a:gd name="connsiteX94" fmla="*/ 196725 w 233363"/>
              <a:gd name="connsiteY94" fmla="*/ 207962 h 331788"/>
              <a:gd name="connsiteX95" fmla="*/ 159167 w 233363"/>
              <a:gd name="connsiteY95" fmla="*/ 207962 h 331788"/>
              <a:gd name="connsiteX96" fmla="*/ 153987 w 233363"/>
              <a:gd name="connsiteY96" fmla="*/ 201442 h 331788"/>
              <a:gd name="connsiteX97" fmla="*/ 153987 w 233363"/>
              <a:gd name="connsiteY97" fmla="*/ 177969 h 331788"/>
              <a:gd name="connsiteX98" fmla="*/ 159167 w 233363"/>
              <a:gd name="connsiteY98" fmla="*/ 171449 h 331788"/>
              <a:gd name="connsiteX99" fmla="*/ 98550 w 233363"/>
              <a:gd name="connsiteY99" fmla="*/ 171449 h 331788"/>
              <a:gd name="connsiteX100" fmla="*/ 134812 w 233363"/>
              <a:gd name="connsiteY100" fmla="*/ 171449 h 331788"/>
              <a:gd name="connsiteX101" fmla="*/ 141288 w 233363"/>
              <a:gd name="connsiteY101" fmla="*/ 177969 h 331788"/>
              <a:gd name="connsiteX102" fmla="*/ 141288 w 233363"/>
              <a:gd name="connsiteY102" fmla="*/ 201442 h 331788"/>
              <a:gd name="connsiteX103" fmla="*/ 134812 w 233363"/>
              <a:gd name="connsiteY103" fmla="*/ 207962 h 331788"/>
              <a:gd name="connsiteX104" fmla="*/ 98550 w 233363"/>
              <a:gd name="connsiteY104" fmla="*/ 207962 h 331788"/>
              <a:gd name="connsiteX105" fmla="*/ 92075 w 233363"/>
              <a:gd name="connsiteY105" fmla="*/ 201442 h 331788"/>
              <a:gd name="connsiteX106" fmla="*/ 92075 w 233363"/>
              <a:gd name="connsiteY106" fmla="*/ 177969 h 331788"/>
              <a:gd name="connsiteX107" fmla="*/ 98550 w 233363"/>
              <a:gd name="connsiteY107" fmla="*/ 171449 h 331788"/>
              <a:gd name="connsiteX108" fmla="*/ 166687 w 233363"/>
              <a:gd name="connsiteY108" fmla="*/ 134937 h 331788"/>
              <a:gd name="connsiteX109" fmla="*/ 166687 w 233363"/>
              <a:gd name="connsiteY109" fmla="*/ 147637 h 331788"/>
              <a:gd name="connsiteX110" fmla="*/ 190500 w 233363"/>
              <a:gd name="connsiteY110" fmla="*/ 147637 h 331788"/>
              <a:gd name="connsiteX111" fmla="*/ 190500 w 233363"/>
              <a:gd name="connsiteY111" fmla="*/ 134937 h 331788"/>
              <a:gd name="connsiteX112" fmla="*/ 104775 w 233363"/>
              <a:gd name="connsiteY112" fmla="*/ 134937 h 331788"/>
              <a:gd name="connsiteX113" fmla="*/ 104775 w 233363"/>
              <a:gd name="connsiteY113" fmla="*/ 147637 h 331788"/>
              <a:gd name="connsiteX114" fmla="*/ 130175 w 233363"/>
              <a:gd name="connsiteY114" fmla="*/ 147637 h 331788"/>
              <a:gd name="connsiteX115" fmla="*/ 130175 w 233363"/>
              <a:gd name="connsiteY115" fmla="*/ 134937 h 331788"/>
              <a:gd name="connsiteX116" fmla="*/ 42862 w 233363"/>
              <a:gd name="connsiteY116" fmla="*/ 134937 h 331788"/>
              <a:gd name="connsiteX117" fmla="*/ 42862 w 233363"/>
              <a:gd name="connsiteY117" fmla="*/ 147637 h 331788"/>
              <a:gd name="connsiteX118" fmla="*/ 68262 w 233363"/>
              <a:gd name="connsiteY118" fmla="*/ 147637 h 331788"/>
              <a:gd name="connsiteX119" fmla="*/ 68262 w 233363"/>
              <a:gd name="connsiteY119" fmla="*/ 134937 h 331788"/>
              <a:gd name="connsiteX120" fmla="*/ 159167 w 233363"/>
              <a:gd name="connsiteY120" fmla="*/ 122237 h 331788"/>
              <a:gd name="connsiteX121" fmla="*/ 196725 w 233363"/>
              <a:gd name="connsiteY121" fmla="*/ 122237 h 331788"/>
              <a:gd name="connsiteX122" fmla="*/ 203200 w 233363"/>
              <a:gd name="connsiteY122" fmla="*/ 128757 h 331788"/>
              <a:gd name="connsiteX123" fmla="*/ 203200 w 233363"/>
              <a:gd name="connsiteY123" fmla="*/ 153534 h 331788"/>
              <a:gd name="connsiteX124" fmla="*/ 196725 w 233363"/>
              <a:gd name="connsiteY124" fmla="*/ 158750 h 331788"/>
              <a:gd name="connsiteX125" fmla="*/ 159167 w 233363"/>
              <a:gd name="connsiteY125" fmla="*/ 158750 h 331788"/>
              <a:gd name="connsiteX126" fmla="*/ 153987 w 233363"/>
              <a:gd name="connsiteY126" fmla="*/ 153534 h 331788"/>
              <a:gd name="connsiteX127" fmla="*/ 153987 w 233363"/>
              <a:gd name="connsiteY127" fmla="*/ 128757 h 331788"/>
              <a:gd name="connsiteX128" fmla="*/ 159167 w 233363"/>
              <a:gd name="connsiteY128" fmla="*/ 122237 h 331788"/>
              <a:gd name="connsiteX129" fmla="*/ 98550 w 233363"/>
              <a:gd name="connsiteY129" fmla="*/ 122237 h 331788"/>
              <a:gd name="connsiteX130" fmla="*/ 134812 w 233363"/>
              <a:gd name="connsiteY130" fmla="*/ 122237 h 331788"/>
              <a:gd name="connsiteX131" fmla="*/ 141288 w 233363"/>
              <a:gd name="connsiteY131" fmla="*/ 128757 h 331788"/>
              <a:gd name="connsiteX132" fmla="*/ 141288 w 233363"/>
              <a:gd name="connsiteY132" fmla="*/ 153534 h 331788"/>
              <a:gd name="connsiteX133" fmla="*/ 134812 w 233363"/>
              <a:gd name="connsiteY133" fmla="*/ 158750 h 331788"/>
              <a:gd name="connsiteX134" fmla="*/ 98550 w 233363"/>
              <a:gd name="connsiteY134" fmla="*/ 158750 h 331788"/>
              <a:gd name="connsiteX135" fmla="*/ 92075 w 233363"/>
              <a:gd name="connsiteY135" fmla="*/ 153534 h 331788"/>
              <a:gd name="connsiteX136" fmla="*/ 92075 w 233363"/>
              <a:gd name="connsiteY136" fmla="*/ 128757 h 331788"/>
              <a:gd name="connsiteX137" fmla="*/ 98550 w 233363"/>
              <a:gd name="connsiteY137" fmla="*/ 122237 h 331788"/>
              <a:gd name="connsiteX138" fmla="*/ 38225 w 233363"/>
              <a:gd name="connsiteY138" fmla="*/ 122237 h 331788"/>
              <a:gd name="connsiteX139" fmla="*/ 74487 w 233363"/>
              <a:gd name="connsiteY139" fmla="*/ 122237 h 331788"/>
              <a:gd name="connsiteX140" fmla="*/ 80963 w 233363"/>
              <a:gd name="connsiteY140" fmla="*/ 128757 h 331788"/>
              <a:gd name="connsiteX141" fmla="*/ 80963 w 233363"/>
              <a:gd name="connsiteY141" fmla="*/ 153534 h 331788"/>
              <a:gd name="connsiteX142" fmla="*/ 74487 w 233363"/>
              <a:gd name="connsiteY142" fmla="*/ 158750 h 331788"/>
              <a:gd name="connsiteX143" fmla="*/ 38225 w 233363"/>
              <a:gd name="connsiteY143" fmla="*/ 158750 h 331788"/>
              <a:gd name="connsiteX144" fmla="*/ 31750 w 233363"/>
              <a:gd name="connsiteY144" fmla="*/ 153534 h 331788"/>
              <a:gd name="connsiteX145" fmla="*/ 31750 w 233363"/>
              <a:gd name="connsiteY145" fmla="*/ 128757 h 331788"/>
              <a:gd name="connsiteX146" fmla="*/ 38225 w 233363"/>
              <a:gd name="connsiteY146" fmla="*/ 122237 h 331788"/>
              <a:gd name="connsiteX147" fmla="*/ 166687 w 233363"/>
              <a:gd name="connsiteY147" fmla="*/ 85724 h 331788"/>
              <a:gd name="connsiteX148" fmla="*/ 166687 w 233363"/>
              <a:gd name="connsiteY148" fmla="*/ 98424 h 331788"/>
              <a:gd name="connsiteX149" fmla="*/ 190500 w 233363"/>
              <a:gd name="connsiteY149" fmla="*/ 98424 h 331788"/>
              <a:gd name="connsiteX150" fmla="*/ 190500 w 233363"/>
              <a:gd name="connsiteY150" fmla="*/ 85724 h 331788"/>
              <a:gd name="connsiteX151" fmla="*/ 104775 w 233363"/>
              <a:gd name="connsiteY151" fmla="*/ 85724 h 331788"/>
              <a:gd name="connsiteX152" fmla="*/ 104775 w 233363"/>
              <a:gd name="connsiteY152" fmla="*/ 98424 h 331788"/>
              <a:gd name="connsiteX153" fmla="*/ 130175 w 233363"/>
              <a:gd name="connsiteY153" fmla="*/ 98424 h 331788"/>
              <a:gd name="connsiteX154" fmla="*/ 130175 w 233363"/>
              <a:gd name="connsiteY154" fmla="*/ 85724 h 331788"/>
              <a:gd name="connsiteX155" fmla="*/ 42862 w 233363"/>
              <a:gd name="connsiteY155" fmla="*/ 85724 h 331788"/>
              <a:gd name="connsiteX156" fmla="*/ 42862 w 233363"/>
              <a:gd name="connsiteY156" fmla="*/ 98424 h 331788"/>
              <a:gd name="connsiteX157" fmla="*/ 68262 w 233363"/>
              <a:gd name="connsiteY157" fmla="*/ 98424 h 331788"/>
              <a:gd name="connsiteX158" fmla="*/ 68262 w 233363"/>
              <a:gd name="connsiteY158" fmla="*/ 85724 h 331788"/>
              <a:gd name="connsiteX159" fmla="*/ 159167 w 233363"/>
              <a:gd name="connsiteY159" fmla="*/ 73024 h 331788"/>
              <a:gd name="connsiteX160" fmla="*/ 196725 w 233363"/>
              <a:gd name="connsiteY160" fmla="*/ 73024 h 331788"/>
              <a:gd name="connsiteX161" fmla="*/ 203200 w 233363"/>
              <a:gd name="connsiteY161" fmla="*/ 79544 h 331788"/>
              <a:gd name="connsiteX162" fmla="*/ 203200 w 233363"/>
              <a:gd name="connsiteY162" fmla="*/ 104321 h 331788"/>
              <a:gd name="connsiteX163" fmla="*/ 196725 w 233363"/>
              <a:gd name="connsiteY163" fmla="*/ 109537 h 331788"/>
              <a:gd name="connsiteX164" fmla="*/ 159167 w 233363"/>
              <a:gd name="connsiteY164" fmla="*/ 109537 h 331788"/>
              <a:gd name="connsiteX165" fmla="*/ 153987 w 233363"/>
              <a:gd name="connsiteY165" fmla="*/ 104321 h 331788"/>
              <a:gd name="connsiteX166" fmla="*/ 153987 w 233363"/>
              <a:gd name="connsiteY166" fmla="*/ 79544 h 331788"/>
              <a:gd name="connsiteX167" fmla="*/ 159167 w 233363"/>
              <a:gd name="connsiteY167" fmla="*/ 73024 h 331788"/>
              <a:gd name="connsiteX168" fmla="*/ 98550 w 233363"/>
              <a:gd name="connsiteY168" fmla="*/ 73024 h 331788"/>
              <a:gd name="connsiteX169" fmla="*/ 134812 w 233363"/>
              <a:gd name="connsiteY169" fmla="*/ 73024 h 331788"/>
              <a:gd name="connsiteX170" fmla="*/ 141288 w 233363"/>
              <a:gd name="connsiteY170" fmla="*/ 79544 h 331788"/>
              <a:gd name="connsiteX171" fmla="*/ 141288 w 233363"/>
              <a:gd name="connsiteY171" fmla="*/ 104321 h 331788"/>
              <a:gd name="connsiteX172" fmla="*/ 134812 w 233363"/>
              <a:gd name="connsiteY172" fmla="*/ 109537 h 331788"/>
              <a:gd name="connsiteX173" fmla="*/ 98550 w 233363"/>
              <a:gd name="connsiteY173" fmla="*/ 109537 h 331788"/>
              <a:gd name="connsiteX174" fmla="*/ 92075 w 233363"/>
              <a:gd name="connsiteY174" fmla="*/ 104321 h 331788"/>
              <a:gd name="connsiteX175" fmla="*/ 92075 w 233363"/>
              <a:gd name="connsiteY175" fmla="*/ 79544 h 331788"/>
              <a:gd name="connsiteX176" fmla="*/ 98550 w 233363"/>
              <a:gd name="connsiteY176" fmla="*/ 73024 h 331788"/>
              <a:gd name="connsiteX177" fmla="*/ 38225 w 233363"/>
              <a:gd name="connsiteY177" fmla="*/ 73024 h 331788"/>
              <a:gd name="connsiteX178" fmla="*/ 74487 w 233363"/>
              <a:gd name="connsiteY178" fmla="*/ 73024 h 331788"/>
              <a:gd name="connsiteX179" fmla="*/ 80963 w 233363"/>
              <a:gd name="connsiteY179" fmla="*/ 79544 h 331788"/>
              <a:gd name="connsiteX180" fmla="*/ 80963 w 233363"/>
              <a:gd name="connsiteY180" fmla="*/ 104321 h 331788"/>
              <a:gd name="connsiteX181" fmla="*/ 74487 w 233363"/>
              <a:gd name="connsiteY181" fmla="*/ 109537 h 331788"/>
              <a:gd name="connsiteX182" fmla="*/ 38225 w 233363"/>
              <a:gd name="connsiteY182" fmla="*/ 109537 h 331788"/>
              <a:gd name="connsiteX183" fmla="*/ 31750 w 233363"/>
              <a:gd name="connsiteY183" fmla="*/ 104321 h 331788"/>
              <a:gd name="connsiteX184" fmla="*/ 31750 w 233363"/>
              <a:gd name="connsiteY184" fmla="*/ 79544 h 331788"/>
              <a:gd name="connsiteX185" fmla="*/ 38225 w 233363"/>
              <a:gd name="connsiteY185" fmla="*/ 73024 h 331788"/>
              <a:gd name="connsiteX186" fmla="*/ 166687 w 233363"/>
              <a:gd name="connsiteY186" fmla="*/ 36512 h 331788"/>
              <a:gd name="connsiteX187" fmla="*/ 166687 w 233363"/>
              <a:gd name="connsiteY187" fmla="*/ 49212 h 331788"/>
              <a:gd name="connsiteX188" fmla="*/ 190500 w 233363"/>
              <a:gd name="connsiteY188" fmla="*/ 49212 h 331788"/>
              <a:gd name="connsiteX189" fmla="*/ 190500 w 233363"/>
              <a:gd name="connsiteY189" fmla="*/ 36512 h 331788"/>
              <a:gd name="connsiteX190" fmla="*/ 104775 w 233363"/>
              <a:gd name="connsiteY190" fmla="*/ 36512 h 331788"/>
              <a:gd name="connsiteX191" fmla="*/ 104775 w 233363"/>
              <a:gd name="connsiteY191" fmla="*/ 49212 h 331788"/>
              <a:gd name="connsiteX192" fmla="*/ 130175 w 233363"/>
              <a:gd name="connsiteY192" fmla="*/ 49212 h 331788"/>
              <a:gd name="connsiteX193" fmla="*/ 130175 w 233363"/>
              <a:gd name="connsiteY193" fmla="*/ 36512 h 331788"/>
              <a:gd name="connsiteX194" fmla="*/ 42862 w 233363"/>
              <a:gd name="connsiteY194" fmla="*/ 36512 h 331788"/>
              <a:gd name="connsiteX195" fmla="*/ 42862 w 233363"/>
              <a:gd name="connsiteY195" fmla="*/ 49212 h 331788"/>
              <a:gd name="connsiteX196" fmla="*/ 68262 w 233363"/>
              <a:gd name="connsiteY196" fmla="*/ 49212 h 331788"/>
              <a:gd name="connsiteX197" fmla="*/ 68262 w 233363"/>
              <a:gd name="connsiteY197" fmla="*/ 36512 h 331788"/>
              <a:gd name="connsiteX198" fmla="*/ 159167 w 233363"/>
              <a:gd name="connsiteY198" fmla="*/ 23812 h 331788"/>
              <a:gd name="connsiteX199" fmla="*/ 196725 w 233363"/>
              <a:gd name="connsiteY199" fmla="*/ 23812 h 331788"/>
              <a:gd name="connsiteX200" fmla="*/ 203200 w 233363"/>
              <a:gd name="connsiteY200" fmla="*/ 30332 h 331788"/>
              <a:gd name="connsiteX201" fmla="*/ 203200 w 233363"/>
              <a:gd name="connsiteY201" fmla="*/ 55109 h 331788"/>
              <a:gd name="connsiteX202" fmla="*/ 196725 w 233363"/>
              <a:gd name="connsiteY202" fmla="*/ 60325 h 331788"/>
              <a:gd name="connsiteX203" fmla="*/ 159167 w 233363"/>
              <a:gd name="connsiteY203" fmla="*/ 60325 h 331788"/>
              <a:gd name="connsiteX204" fmla="*/ 153987 w 233363"/>
              <a:gd name="connsiteY204" fmla="*/ 55109 h 331788"/>
              <a:gd name="connsiteX205" fmla="*/ 153987 w 233363"/>
              <a:gd name="connsiteY205" fmla="*/ 30332 h 331788"/>
              <a:gd name="connsiteX206" fmla="*/ 159167 w 233363"/>
              <a:gd name="connsiteY206" fmla="*/ 23812 h 331788"/>
              <a:gd name="connsiteX207" fmla="*/ 98550 w 233363"/>
              <a:gd name="connsiteY207" fmla="*/ 23812 h 331788"/>
              <a:gd name="connsiteX208" fmla="*/ 134812 w 233363"/>
              <a:gd name="connsiteY208" fmla="*/ 23812 h 331788"/>
              <a:gd name="connsiteX209" fmla="*/ 141288 w 233363"/>
              <a:gd name="connsiteY209" fmla="*/ 30332 h 331788"/>
              <a:gd name="connsiteX210" fmla="*/ 141288 w 233363"/>
              <a:gd name="connsiteY210" fmla="*/ 55109 h 331788"/>
              <a:gd name="connsiteX211" fmla="*/ 134812 w 233363"/>
              <a:gd name="connsiteY211" fmla="*/ 60325 h 331788"/>
              <a:gd name="connsiteX212" fmla="*/ 98550 w 233363"/>
              <a:gd name="connsiteY212" fmla="*/ 60325 h 331788"/>
              <a:gd name="connsiteX213" fmla="*/ 92075 w 233363"/>
              <a:gd name="connsiteY213" fmla="*/ 55109 h 331788"/>
              <a:gd name="connsiteX214" fmla="*/ 92075 w 233363"/>
              <a:gd name="connsiteY214" fmla="*/ 30332 h 331788"/>
              <a:gd name="connsiteX215" fmla="*/ 98550 w 233363"/>
              <a:gd name="connsiteY215" fmla="*/ 23812 h 331788"/>
              <a:gd name="connsiteX216" fmla="*/ 38225 w 233363"/>
              <a:gd name="connsiteY216" fmla="*/ 23812 h 331788"/>
              <a:gd name="connsiteX217" fmla="*/ 74487 w 233363"/>
              <a:gd name="connsiteY217" fmla="*/ 23812 h 331788"/>
              <a:gd name="connsiteX218" fmla="*/ 80963 w 233363"/>
              <a:gd name="connsiteY218" fmla="*/ 30332 h 331788"/>
              <a:gd name="connsiteX219" fmla="*/ 80963 w 233363"/>
              <a:gd name="connsiteY219" fmla="*/ 55109 h 331788"/>
              <a:gd name="connsiteX220" fmla="*/ 74487 w 233363"/>
              <a:gd name="connsiteY220" fmla="*/ 60325 h 331788"/>
              <a:gd name="connsiteX221" fmla="*/ 38225 w 233363"/>
              <a:gd name="connsiteY221" fmla="*/ 60325 h 331788"/>
              <a:gd name="connsiteX222" fmla="*/ 31750 w 233363"/>
              <a:gd name="connsiteY222" fmla="*/ 55109 h 331788"/>
              <a:gd name="connsiteX223" fmla="*/ 31750 w 233363"/>
              <a:gd name="connsiteY223" fmla="*/ 30332 h 331788"/>
              <a:gd name="connsiteX224" fmla="*/ 38225 w 233363"/>
              <a:gd name="connsiteY224" fmla="*/ 23812 h 331788"/>
              <a:gd name="connsiteX225" fmla="*/ 19050 w 233363"/>
              <a:gd name="connsiteY225" fmla="*/ 11112 h 331788"/>
              <a:gd name="connsiteX226" fmla="*/ 19050 w 233363"/>
              <a:gd name="connsiteY226" fmla="*/ 319087 h 331788"/>
              <a:gd name="connsiteX227" fmla="*/ 92054 w 233363"/>
              <a:gd name="connsiteY227" fmla="*/ 319087 h 331788"/>
              <a:gd name="connsiteX228" fmla="*/ 92054 w 233363"/>
              <a:gd name="connsiteY228" fmla="*/ 275091 h 331788"/>
              <a:gd name="connsiteX229" fmla="*/ 98572 w 233363"/>
              <a:gd name="connsiteY229" fmla="*/ 269915 h 331788"/>
              <a:gd name="connsiteX230" fmla="*/ 135074 w 233363"/>
              <a:gd name="connsiteY230" fmla="*/ 269915 h 331788"/>
              <a:gd name="connsiteX231" fmla="*/ 141592 w 233363"/>
              <a:gd name="connsiteY231" fmla="*/ 275091 h 331788"/>
              <a:gd name="connsiteX232" fmla="*/ 141592 w 233363"/>
              <a:gd name="connsiteY232" fmla="*/ 319087 h 331788"/>
              <a:gd name="connsiteX233" fmla="*/ 215900 w 233363"/>
              <a:gd name="connsiteY233" fmla="*/ 319087 h 331788"/>
              <a:gd name="connsiteX234" fmla="*/ 215900 w 233363"/>
              <a:gd name="connsiteY234" fmla="*/ 11112 h 331788"/>
              <a:gd name="connsiteX235" fmla="*/ 19050 w 233363"/>
              <a:gd name="connsiteY235" fmla="*/ 11112 h 331788"/>
              <a:gd name="connsiteX236" fmla="*/ 12964 w 233363"/>
              <a:gd name="connsiteY236" fmla="*/ 0 h 331788"/>
              <a:gd name="connsiteX237" fmla="*/ 220399 w 233363"/>
              <a:gd name="connsiteY237" fmla="*/ 0 h 331788"/>
              <a:gd name="connsiteX238" fmla="*/ 221695 w 233363"/>
              <a:gd name="connsiteY238" fmla="*/ 0 h 331788"/>
              <a:gd name="connsiteX239" fmla="*/ 226881 w 233363"/>
              <a:gd name="connsiteY239" fmla="*/ 6480 h 331788"/>
              <a:gd name="connsiteX240" fmla="*/ 226881 w 233363"/>
              <a:gd name="connsiteY240" fmla="*/ 320124 h 331788"/>
              <a:gd name="connsiteX241" fmla="*/ 233363 w 233363"/>
              <a:gd name="connsiteY241" fmla="*/ 325308 h 331788"/>
              <a:gd name="connsiteX242" fmla="*/ 226881 w 233363"/>
              <a:gd name="connsiteY242" fmla="*/ 331788 h 331788"/>
              <a:gd name="connsiteX243" fmla="*/ 6482 w 233363"/>
              <a:gd name="connsiteY243" fmla="*/ 331788 h 331788"/>
              <a:gd name="connsiteX244" fmla="*/ 0 w 233363"/>
              <a:gd name="connsiteY244" fmla="*/ 325308 h 331788"/>
              <a:gd name="connsiteX245" fmla="*/ 6482 w 233363"/>
              <a:gd name="connsiteY245" fmla="*/ 320124 h 331788"/>
              <a:gd name="connsiteX246" fmla="*/ 6482 w 233363"/>
              <a:gd name="connsiteY246" fmla="*/ 6480 h 331788"/>
              <a:gd name="connsiteX247" fmla="*/ 12964 w 233363"/>
              <a:gd name="connsiteY247"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233363" h="331788">
                <a:moveTo>
                  <a:pt x="166687" y="282575"/>
                </a:moveTo>
                <a:lnTo>
                  <a:pt x="166687" y="293688"/>
                </a:lnTo>
                <a:lnTo>
                  <a:pt x="190500" y="293688"/>
                </a:lnTo>
                <a:lnTo>
                  <a:pt x="190500" y="282575"/>
                </a:lnTo>
                <a:close/>
                <a:moveTo>
                  <a:pt x="104775" y="282575"/>
                </a:moveTo>
                <a:lnTo>
                  <a:pt x="104775" y="319088"/>
                </a:lnTo>
                <a:lnTo>
                  <a:pt x="130175" y="319088"/>
                </a:lnTo>
                <a:lnTo>
                  <a:pt x="130175" y="282575"/>
                </a:lnTo>
                <a:close/>
                <a:moveTo>
                  <a:pt x="42862" y="282575"/>
                </a:moveTo>
                <a:lnTo>
                  <a:pt x="42862" y="293688"/>
                </a:lnTo>
                <a:lnTo>
                  <a:pt x="68262" y="293688"/>
                </a:lnTo>
                <a:lnTo>
                  <a:pt x="68262" y="282575"/>
                </a:lnTo>
                <a:close/>
                <a:moveTo>
                  <a:pt x="159167" y="269875"/>
                </a:moveTo>
                <a:cubicBezTo>
                  <a:pt x="159167" y="269875"/>
                  <a:pt x="159167" y="269875"/>
                  <a:pt x="196725" y="269875"/>
                </a:cubicBezTo>
                <a:cubicBezTo>
                  <a:pt x="199315" y="269875"/>
                  <a:pt x="203200" y="272483"/>
                  <a:pt x="203200" y="275091"/>
                </a:cubicBezTo>
                <a:cubicBezTo>
                  <a:pt x="203200" y="275091"/>
                  <a:pt x="203200" y="275091"/>
                  <a:pt x="203200" y="299868"/>
                </a:cubicBezTo>
                <a:cubicBezTo>
                  <a:pt x="203200" y="303780"/>
                  <a:pt x="199315" y="306388"/>
                  <a:pt x="196725" y="306388"/>
                </a:cubicBezTo>
                <a:cubicBezTo>
                  <a:pt x="196725" y="306388"/>
                  <a:pt x="196725" y="306388"/>
                  <a:pt x="159167" y="306388"/>
                </a:cubicBezTo>
                <a:cubicBezTo>
                  <a:pt x="156577" y="306388"/>
                  <a:pt x="153987" y="303780"/>
                  <a:pt x="153987" y="299868"/>
                </a:cubicBezTo>
                <a:cubicBezTo>
                  <a:pt x="153987" y="299868"/>
                  <a:pt x="153987" y="299868"/>
                  <a:pt x="153987" y="275091"/>
                </a:cubicBezTo>
                <a:cubicBezTo>
                  <a:pt x="153987" y="272483"/>
                  <a:pt x="156577" y="269875"/>
                  <a:pt x="159167" y="269875"/>
                </a:cubicBezTo>
                <a:close/>
                <a:moveTo>
                  <a:pt x="38225" y="269875"/>
                </a:moveTo>
                <a:cubicBezTo>
                  <a:pt x="38225" y="269875"/>
                  <a:pt x="38225" y="269875"/>
                  <a:pt x="74487" y="269875"/>
                </a:cubicBezTo>
                <a:cubicBezTo>
                  <a:pt x="78373" y="269875"/>
                  <a:pt x="80963" y="272483"/>
                  <a:pt x="80963" y="275091"/>
                </a:cubicBezTo>
                <a:cubicBezTo>
                  <a:pt x="80963" y="275091"/>
                  <a:pt x="80963" y="275091"/>
                  <a:pt x="80963" y="299868"/>
                </a:cubicBezTo>
                <a:cubicBezTo>
                  <a:pt x="80963" y="303780"/>
                  <a:pt x="78373" y="306388"/>
                  <a:pt x="74487" y="306388"/>
                </a:cubicBezTo>
                <a:cubicBezTo>
                  <a:pt x="74487" y="306388"/>
                  <a:pt x="74487" y="306388"/>
                  <a:pt x="38225" y="306388"/>
                </a:cubicBezTo>
                <a:cubicBezTo>
                  <a:pt x="34340" y="306388"/>
                  <a:pt x="31750" y="303780"/>
                  <a:pt x="31750" y="299868"/>
                </a:cubicBezTo>
                <a:cubicBezTo>
                  <a:pt x="31750" y="299868"/>
                  <a:pt x="31750" y="299868"/>
                  <a:pt x="31750" y="275091"/>
                </a:cubicBezTo>
                <a:cubicBezTo>
                  <a:pt x="31750" y="272483"/>
                  <a:pt x="34340" y="269875"/>
                  <a:pt x="38225" y="269875"/>
                </a:cubicBezTo>
                <a:close/>
                <a:moveTo>
                  <a:pt x="166687" y="233362"/>
                </a:moveTo>
                <a:lnTo>
                  <a:pt x="166687" y="246062"/>
                </a:lnTo>
                <a:lnTo>
                  <a:pt x="190500" y="246062"/>
                </a:lnTo>
                <a:lnTo>
                  <a:pt x="190500" y="233362"/>
                </a:lnTo>
                <a:close/>
                <a:moveTo>
                  <a:pt x="104775" y="233362"/>
                </a:moveTo>
                <a:lnTo>
                  <a:pt x="104775" y="246062"/>
                </a:lnTo>
                <a:lnTo>
                  <a:pt x="130175" y="246062"/>
                </a:lnTo>
                <a:lnTo>
                  <a:pt x="130175" y="233362"/>
                </a:lnTo>
                <a:close/>
                <a:moveTo>
                  <a:pt x="42862" y="233362"/>
                </a:moveTo>
                <a:lnTo>
                  <a:pt x="42862" y="246062"/>
                </a:lnTo>
                <a:lnTo>
                  <a:pt x="68262" y="246062"/>
                </a:lnTo>
                <a:lnTo>
                  <a:pt x="68262" y="233362"/>
                </a:lnTo>
                <a:close/>
                <a:moveTo>
                  <a:pt x="159167" y="220662"/>
                </a:moveTo>
                <a:cubicBezTo>
                  <a:pt x="159167" y="220662"/>
                  <a:pt x="159167" y="220662"/>
                  <a:pt x="196725" y="220662"/>
                </a:cubicBezTo>
                <a:cubicBezTo>
                  <a:pt x="199315" y="220662"/>
                  <a:pt x="203200" y="223270"/>
                  <a:pt x="203200" y="227182"/>
                </a:cubicBezTo>
                <a:cubicBezTo>
                  <a:pt x="203200" y="227182"/>
                  <a:pt x="203200" y="227182"/>
                  <a:pt x="203200" y="250655"/>
                </a:cubicBezTo>
                <a:cubicBezTo>
                  <a:pt x="203200" y="254567"/>
                  <a:pt x="199315" y="257175"/>
                  <a:pt x="196725" y="257175"/>
                </a:cubicBezTo>
                <a:cubicBezTo>
                  <a:pt x="196725" y="257175"/>
                  <a:pt x="196725" y="257175"/>
                  <a:pt x="159167" y="257175"/>
                </a:cubicBezTo>
                <a:cubicBezTo>
                  <a:pt x="156577" y="257175"/>
                  <a:pt x="153987" y="254567"/>
                  <a:pt x="153987" y="250655"/>
                </a:cubicBezTo>
                <a:cubicBezTo>
                  <a:pt x="153987" y="250655"/>
                  <a:pt x="153987" y="250655"/>
                  <a:pt x="153987" y="227182"/>
                </a:cubicBezTo>
                <a:cubicBezTo>
                  <a:pt x="153987" y="223270"/>
                  <a:pt x="156577" y="220662"/>
                  <a:pt x="159167" y="220662"/>
                </a:cubicBezTo>
                <a:close/>
                <a:moveTo>
                  <a:pt x="98550" y="220662"/>
                </a:moveTo>
                <a:cubicBezTo>
                  <a:pt x="98550" y="220662"/>
                  <a:pt x="98550" y="220662"/>
                  <a:pt x="134812" y="220662"/>
                </a:cubicBezTo>
                <a:cubicBezTo>
                  <a:pt x="138698" y="220662"/>
                  <a:pt x="141288" y="223270"/>
                  <a:pt x="141288" y="227182"/>
                </a:cubicBezTo>
                <a:cubicBezTo>
                  <a:pt x="141288" y="227182"/>
                  <a:pt x="141288" y="227182"/>
                  <a:pt x="141288" y="250655"/>
                </a:cubicBezTo>
                <a:cubicBezTo>
                  <a:pt x="141288" y="254567"/>
                  <a:pt x="138698" y="257175"/>
                  <a:pt x="134812" y="257175"/>
                </a:cubicBezTo>
                <a:cubicBezTo>
                  <a:pt x="134812" y="257175"/>
                  <a:pt x="134812" y="257175"/>
                  <a:pt x="98550" y="257175"/>
                </a:cubicBezTo>
                <a:cubicBezTo>
                  <a:pt x="94665" y="257175"/>
                  <a:pt x="92075" y="254567"/>
                  <a:pt x="92075" y="250655"/>
                </a:cubicBezTo>
                <a:cubicBezTo>
                  <a:pt x="92075" y="250655"/>
                  <a:pt x="92075" y="250655"/>
                  <a:pt x="92075" y="227182"/>
                </a:cubicBezTo>
                <a:cubicBezTo>
                  <a:pt x="92075" y="223270"/>
                  <a:pt x="94665" y="220662"/>
                  <a:pt x="98550" y="220662"/>
                </a:cubicBezTo>
                <a:close/>
                <a:moveTo>
                  <a:pt x="38225" y="220662"/>
                </a:moveTo>
                <a:cubicBezTo>
                  <a:pt x="38225" y="220662"/>
                  <a:pt x="38225" y="220662"/>
                  <a:pt x="74487" y="220662"/>
                </a:cubicBezTo>
                <a:cubicBezTo>
                  <a:pt x="78373" y="220662"/>
                  <a:pt x="80963" y="223270"/>
                  <a:pt x="80963" y="227182"/>
                </a:cubicBezTo>
                <a:cubicBezTo>
                  <a:pt x="80963" y="227182"/>
                  <a:pt x="80963" y="227182"/>
                  <a:pt x="80963" y="250655"/>
                </a:cubicBezTo>
                <a:cubicBezTo>
                  <a:pt x="80963" y="254567"/>
                  <a:pt x="78373" y="257175"/>
                  <a:pt x="74487" y="257175"/>
                </a:cubicBezTo>
                <a:cubicBezTo>
                  <a:pt x="74487" y="257175"/>
                  <a:pt x="74487" y="257175"/>
                  <a:pt x="38225" y="257175"/>
                </a:cubicBezTo>
                <a:cubicBezTo>
                  <a:pt x="34340" y="257175"/>
                  <a:pt x="31750" y="254567"/>
                  <a:pt x="31750" y="250655"/>
                </a:cubicBezTo>
                <a:cubicBezTo>
                  <a:pt x="31750" y="250655"/>
                  <a:pt x="31750" y="250655"/>
                  <a:pt x="31750" y="227182"/>
                </a:cubicBezTo>
                <a:cubicBezTo>
                  <a:pt x="31750" y="223270"/>
                  <a:pt x="34340" y="220662"/>
                  <a:pt x="38225" y="220662"/>
                </a:cubicBezTo>
                <a:close/>
                <a:moveTo>
                  <a:pt x="166687" y="184149"/>
                </a:moveTo>
                <a:lnTo>
                  <a:pt x="166687" y="196849"/>
                </a:lnTo>
                <a:lnTo>
                  <a:pt x="190500" y="196849"/>
                </a:lnTo>
                <a:lnTo>
                  <a:pt x="190500" y="184149"/>
                </a:lnTo>
                <a:close/>
                <a:moveTo>
                  <a:pt x="104775" y="184149"/>
                </a:moveTo>
                <a:lnTo>
                  <a:pt x="104775" y="196849"/>
                </a:lnTo>
                <a:lnTo>
                  <a:pt x="130175" y="196849"/>
                </a:lnTo>
                <a:lnTo>
                  <a:pt x="130175" y="184149"/>
                </a:lnTo>
                <a:close/>
                <a:moveTo>
                  <a:pt x="42862" y="184149"/>
                </a:moveTo>
                <a:lnTo>
                  <a:pt x="42862" y="196849"/>
                </a:lnTo>
                <a:lnTo>
                  <a:pt x="68262" y="196849"/>
                </a:lnTo>
                <a:lnTo>
                  <a:pt x="68262" y="184149"/>
                </a:lnTo>
                <a:close/>
                <a:moveTo>
                  <a:pt x="38225" y="171450"/>
                </a:moveTo>
                <a:cubicBezTo>
                  <a:pt x="38225" y="171450"/>
                  <a:pt x="38225" y="171450"/>
                  <a:pt x="74487" y="171450"/>
                </a:cubicBezTo>
                <a:cubicBezTo>
                  <a:pt x="78373" y="171450"/>
                  <a:pt x="80963" y="174058"/>
                  <a:pt x="80963" y="177970"/>
                </a:cubicBezTo>
                <a:cubicBezTo>
                  <a:pt x="80963" y="177970"/>
                  <a:pt x="80963" y="177970"/>
                  <a:pt x="80963" y="201443"/>
                </a:cubicBezTo>
                <a:cubicBezTo>
                  <a:pt x="80963" y="205355"/>
                  <a:pt x="78373" y="207963"/>
                  <a:pt x="74487" y="207963"/>
                </a:cubicBezTo>
                <a:cubicBezTo>
                  <a:pt x="74487" y="207963"/>
                  <a:pt x="74487" y="207963"/>
                  <a:pt x="38225" y="207963"/>
                </a:cubicBezTo>
                <a:cubicBezTo>
                  <a:pt x="34340" y="207963"/>
                  <a:pt x="31750" y="205355"/>
                  <a:pt x="31750" y="201443"/>
                </a:cubicBezTo>
                <a:cubicBezTo>
                  <a:pt x="31750" y="201443"/>
                  <a:pt x="31750" y="201443"/>
                  <a:pt x="31750" y="177970"/>
                </a:cubicBezTo>
                <a:cubicBezTo>
                  <a:pt x="31750" y="174058"/>
                  <a:pt x="34340" y="171450"/>
                  <a:pt x="38225" y="171450"/>
                </a:cubicBezTo>
                <a:close/>
                <a:moveTo>
                  <a:pt x="159167" y="171449"/>
                </a:moveTo>
                <a:cubicBezTo>
                  <a:pt x="159167" y="171449"/>
                  <a:pt x="159167" y="171449"/>
                  <a:pt x="196725" y="171449"/>
                </a:cubicBezTo>
                <a:cubicBezTo>
                  <a:pt x="199315" y="171449"/>
                  <a:pt x="203200" y="174057"/>
                  <a:pt x="203200" y="177969"/>
                </a:cubicBezTo>
                <a:cubicBezTo>
                  <a:pt x="203200" y="177969"/>
                  <a:pt x="203200" y="177969"/>
                  <a:pt x="203200" y="201442"/>
                </a:cubicBezTo>
                <a:cubicBezTo>
                  <a:pt x="203200" y="205354"/>
                  <a:pt x="199315" y="207962"/>
                  <a:pt x="196725" y="207962"/>
                </a:cubicBezTo>
                <a:cubicBezTo>
                  <a:pt x="196725" y="207962"/>
                  <a:pt x="196725" y="207962"/>
                  <a:pt x="159167" y="207962"/>
                </a:cubicBezTo>
                <a:cubicBezTo>
                  <a:pt x="156577" y="207962"/>
                  <a:pt x="153987" y="205354"/>
                  <a:pt x="153987" y="201442"/>
                </a:cubicBezTo>
                <a:cubicBezTo>
                  <a:pt x="153987" y="201442"/>
                  <a:pt x="153987" y="201442"/>
                  <a:pt x="153987" y="177969"/>
                </a:cubicBezTo>
                <a:cubicBezTo>
                  <a:pt x="153987" y="174057"/>
                  <a:pt x="156577" y="171449"/>
                  <a:pt x="159167" y="171449"/>
                </a:cubicBezTo>
                <a:close/>
                <a:moveTo>
                  <a:pt x="98550" y="171449"/>
                </a:moveTo>
                <a:cubicBezTo>
                  <a:pt x="98550" y="171449"/>
                  <a:pt x="98550" y="171449"/>
                  <a:pt x="134812" y="171449"/>
                </a:cubicBezTo>
                <a:cubicBezTo>
                  <a:pt x="138698" y="171449"/>
                  <a:pt x="141288" y="174057"/>
                  <a:pt x="141288" y="177969"/>
                </a:cubicBezTo>
                <a:cubicBezTo>
                  <a:pt x="141288" y="177969"/>
                  <a:pt x="141288" y="177969"/>
                  <a:pt x="141288" y="201442"/>
                </a:cubicBezTo>
                <a:cubicBezTo>
                  <a:pt x="141288" y="205354"/>
                  <a:pt x="138698" y="207962"/>
                  <a:pt x="134812" y="207962"/>
                </a:cubicBezTo>
                <a:cubicBezTo>
                  <a:pt x="134812" y="207962"/>
                  <a:pt x="134812" y="207962"/>
                  <a:pt x="98550" y="207962"/>
                </a:cubicBezTo>
                <a:cubicBezTo>
                  <a:pt x="94665" y="207962"/>
                  <a:pt x="92075" y="205354"/>
                  <a:pt x="92075" y="201442"/>
                </a:cubicBezTo>
                <a:cubicBezTo>
                  <a:pt x="92075" y="201442"/>
                  <a:pt x="92075" y="201442"/>
                  <a:pt x="92075" y="177969"/>
                </a:cubicBezTo>
                <a:cubicBezTo>
                  <a:pt x="92075" y="174057"/>
                  <a:pt x="94665" y="171449"/>
                  <a:pt x="98550" y="171449"/>
                </a:cubicBezTo>
                <a:close/>
                <a:moveTo>
                  <a:pt x="166687" y="134937"/>
                </a:moveTo>
                <a:lnTo>
                  <a:pt x="166687" y="147637"/>
                </a:lnTo>
                <a:lnTo>
                  <a:pt x="190500" y="147637"/>
                </a:lnTo>
                <a:lnTo>
                  <a:pt x="190500" y="134937"/>
                </a:lnTo>
                <a:close/>
                <a:moveTo>
                  <a:pt x="104775" y="134937"/>
                </a:moveTo>
                <a:lnTo>
                  <a:pt x="104775" y="147637"/>
                </a:lnTo>
                <a:lnTo>
                  <a:pt x="130175" y="147637"/>
                </a:lnTo>
                <a:lnTo>
                  <a:pt x="130175" y="134937"/>
                </a:lnTo>
                <a:close/>
                <a:moveTo>
                  <a:pt x="42862" y="134937"/>
                </a:moveTo>
                <a:lnTo>
                  <a:pt x="42862" y="147637"/>
                </a:lnTo>
                <a:lnTo>
                  <a:pt x="68262" y="147637"/>
                </a:lnTo>
                <a:lnTo>
                  <a:pt x="68262" y="134937"/>
                </a:lnTo>
                <a:close/>
                <a:moveTo>
                  <a:pt x="159167" y="122237"/>
                </a:moveTo>
                <a:cubicBezTo>
                  <a:pt x="159167" y="122237"/>
                  <a:pt x="159167" y="122237"/>
                  <a:pt x="196725" y="122237"/>
                </a:cubicBezTo>
                <a:cubicBezTo>
                  <a:pt x="199315" y="122237"/>
                  <a:pt x="203200" y="124845"/>
                  <a:pt x="203200" y="128757"/>
                </a:cubicBezTo>
                <a:cubicBezTo>
                  <a:pt x="203200" y="128757"/>
                  <a:pt x="203200" y="128757"/>
                  <a:pt x="203200" y="153534"/>
                </a:cubicBezTo>
                <a:cubicBezTo>
                  <a:pt x="203200" y="156142"/>
                  <a:pt x="199315" y="158750"/>
                  <a:pt x="196725" y="158750"/>
                </a:cubicBezTo>
                <a:cubicBezTo>
                  <a:pt x="196725" y="158750"/>
                  <a:pt x="196725" y="158750"/>
                  <a:pt x="159167" y="158750"/>
                </a:cubicBezTo>
                <a:cubicBezTo>
                  <a:pt x="156577" y="158750"/>
                  <a:pt x="153987" y="156142"/>
                  <a:pt x="153987" y="153534"/>
                </a:cubicBezTo>
                <a:cubicBezTo>
                  <a:pt x="153987" y="153534"/>
                  <a:pt x="153987" y="153534"/>
                  <a:pt x="153987" y="128757"/>
                </a:cubicBezTo>
                <a:cubicBezTo>
                  <a:pt x="153987" y="124845"/>
                  <a:pt x="156577" y="122237"/>
                  <a:pt x="159167" y="122237"/>
                </a:cubicBezTo>
                <a:close/>
                <a:moveTo>
                  <a:pt x="98550" y="122237"/>
                </a:moveTo>
                <a:cubicBezTo>
                  <a:pt x="98550" y="122237"/>
                  <a:pt x="98550" y="122237"/>
                  <a:pt x="134812" y="122237"/>
                </a:cubicBezTo>
                <a:cubicBezTo>
                  <a:pt x="138698" y="122237"/>
                  <a:pt x="141288" y="124845"/>
                  <a:pt x="141288" y="128757"/>
                </a:cubicBezTo>
                <a:cubicBezTo>
                  <a:pt x="141288" y="128757"/>
                  <a:pt x="141288" y="128757"/>
                  <a:pt x="141288" y="153534"/>
                </a:cubicBezTo>
                <a:cubicBezTo>
                  <a:pt x="141288" y="156142"/>
                  <a:pt x="138698" y="158750"/>
                  <a:pt x="134812" y="158750"/>
                </a:cubicBezTo>
                <a:cubicBezTo>
                  <a:pt x="134812" y="158750"/>
                  <a:pt x="134812" y="158750"/>
                  <a:pt x="98550" y="158750"/>
                </a:cubicBezTo>
                <a:cubicBezTo>
                  <a:pt x="94665" y="158750"/>
                  <a:pt x="92075" y="156142"/>
                  <a:pt x="92075" y="153534"/>
                </a:cubicBezTo>
                <a:cubicBezTo>
                  <a:pt x="92075" y="153534"/>
                  <a:pt x="92075" y="153534"/>
                  <a:pt x="92075" y="128757"/>
                </a:cubicBezTo>
                <a:cubicBezTo>
                  <a:pt x="92075" y="124845"/>
                  <a:pt x="94665" y="122237"/>
                  <a:pt x="98550" y="122237"/>
                </a:cubicBezTo>
                <a:close/>
                <a:moveTo>
                  <a:pt x="38225" y="122237"/>
                </a:moveTo>
                <a:cubicBezTo>
                  <a:pt x="38225" y="122237"/>
                  <a:pt x="38225" y="122237"/>
                  <a:pt x="74487" y="122237"/>
                </a:cubicBezTo>
                <a:cubicBezTo>
                  <a:pt x="78373" y="122237"/>
                  <a:pt x="80963" y="124845"/>
                  <a:pt x="80963" y="128757"/>
                </a:cubicBezTo>
                <a:cubicBezTo>
                  <a:pt x="80963" y="128757"/>
                  <a:pt x="80963" y="128757"/>
                  <a:pt x="80963" y="153534"/>
                </a:cubicBezTo>
                <a:cubicBezTo>
                  <a:pt x="80963" y="156142"/>
                  <a:pt x="78373" y="158750"/>
                  <a:pt x="74487" y="158750"/>
                </a:cubicBezTo>
                <a:cubicBezTo>
                  <a:pt x="74487" y="158750"/>
                  <a:pt x="74487" y="158750"/>
                  <a:pt x="38225" y="158750"/>
                </a:cubicBezTo>
                <a:cubicBezTo>
                  <a:pt x="34340" y="158750"/>
                  <a:pt x="31750" y="156142"/>
                  <a:pt x="31750" y="153534"/>
                </a:cubicBezTo>
                <a:cubicBezTo>
                  <a:pt x="31750" y="153534"/>
                  <a:pt x="31750" y="153534"/>
                  <a:pt x="31750" y="128757"/>
                </a:cubicBezTo>
                <a:cubicBezTo>
                  <a:pt x="31750" y="124845"/>
                  <a:pt x="34340" y="122237"/>
                  <a:pt x="38225" y="122237"/>
                </a:cubicBezTo>
                <a:close/>
                <a:moveTo>
                  <a:pt x="166687" y="85724"/>
                </a:moveTo>
                <a:lnTo>
                  <a:pt x="166687" y="98424"/>
                </a:lnTo>
                <a:lnTo>
                  <a:pt x="190500" y="98424"/>
                </a:lnTo>
                <a:lnTo>
                  <a:pt x="190500" y="85724"/>
                </a:lnTo>
                <a:close/>
                <a:moveTo>
                  <a:pt x="104775" y="85724"/>
                </a:moveTo>
                <a:lnTo>
                  <a:pt x="104775" y="98424"/>
                </a:lnTo>
                <a:lnTo>
                  <a:pt x="130175" y="98424"/>
                </a:lnTo>
                <a:lnTo>
                  <a:pt x="130175" y="85724"/>
                </a:lnTo>
                <a:close/>
                <a:moveTo>
                  <a:pt x="42862" y="85724"/>
                </a:moveTo>
                <a:lnTo>
                  <a:pt x="42862" y="98424"/>
                </a:lnTo>
                <a:lnTo>
                  <a:pt x="68262" y="98424"/>
                </a:lnTo>
                <a:lnTo>
                  <a:pt x="68262" y="85724"/>
                </a:lnTo>
                <a:close/>
                <a:moveTo>
                  <a:pt x="159167" y="73024"/>
                </a:moveTo>
                <a:cubicBezTo>
                  <a:pt x="159167" y="73024"/>
                  <a:pt x="159167" y="73024"/>
                  <a:pt x="196725" y="73024"/>
                </a:cubicBezTo>
                <a:cubicBezTo>
                  <a:pt x="199315" y="73024"/>
                  <a:pt x="203200" y="75632"/>
                  <a:pt x="203200" y="79544"/>
                </a:cubicBezTo>
                <a:cubicBezTo>
                  <a:pt x="203200" y="79544"/>
                  <a:pt x="203200" y="79544"/>
                  <a:pt x="203200" y="104321"/>
                </a:cubicBezTo>
                <a:cubicBezTo>
                  <a:pt x="203200" y="106929"/>
                  <a:pt x="199315" y="109537"/>
                  <a:pt x="196725" y="109537"/>
                </a:cubicBezTo>
                <a:cubicBezTo>
                  <a:pt x="196725" y="109537"/>
                  <a:pt x="196725" y="109537"/>
                  <a:pt x="159167" y="109537"/>
                </a:cubicBezTo>
                <a:cubicBezTo>
                  <a:pt x="156577" y="109537"/>
                  <a:pt x="153987" y="106929"/>
                  <a:pt x="153987" y="104321"/>
                </a:cubicBezTo>
                <a:cubicBezTo>
                  <a:pt x="153987" y="104321"/>
                  <a:pt x="153987" y="104321"/>
                  <a:pt x="153987" y="79544"/>
                </a:cubicBezTo>
                <a:cubicBezTo>
                  <a:pt x="153987" y="75632"/>
                  <a:pt x="156577" y="73024"/>
                  <a:pt x="159167" y="73024"/>
                </a:cubicBezTo>
                <a:close/>
                <a:moveTo>
                  <a:pt x="98550" y="73024"/>
                </a:moveTo>
                <a:cubicBezTo>
                  <a:pt x="98550" y="73024"/>
                  <a:pt x="98550" y="73024"/>
                  <a:pt x="134812" y="73024"/>
                </a:cubicBezTo>
                <a:cubicBezTo>
                  <a:pt x="138698" y="73024"/>
                  <a:pt x="141288" y="75632"/>
                  <a:pt x="141288" y="79544"/>
                </a:cubicBezTo>
                <a:cubicBezTo>
                  <a:pt x="141288" y="79544"/>
                  <a:pt x="141288" y="79544"/>
                  <a:pt x="141288" y="104321"/>
                </a:cubicBezTo>
                <a:cubicBezTo>
                  <a:pt x="141288" y="106929"/>
                  <a:pt x="138698" y="109537"/>
                  <a:pt x="134812" y="109537"/>
                </a:cubicBezTo>
                <a:cubicBezTo>
                  <a:pt x="134812" y="109537"/>
                  <a:pt x="134812" y="109537"/>
                  <a:pt x="98550" y="109537"/>
                </a:cubicBezTo>
                <a:cubicBezTo>
                  <a:pt x="94665" y="109537"/>
                  <a:pt x="92075" y="106929"/>
                  <a:pt x="92075" y="104321"/>
                </a:cubicBezTo>
                <a:cubicBezTo>
                  <a:pt x="92075" y="104321"/>
                  <a:pt x="92075" y="104321"/>
                  <a:pt x="92075" y="79544"/>
                </a:cubicBezTo>
                <a:cubicBezTo>
                  <a:pt x="92075" y="75632"/>
                  <a:pt x="94665" y="73024"/>
                  <a:pt x="98550" y="73024"/>
                </a:cubicBezTo>
                <a:close/>
                <a:moveTo>
                  <a:pt x="38225" y="73024"/>
                </a:moveTo>
                <a:cubicBezTo>
                  <a:pt x="38225" y="73024"/>
                  <a:pt x="38225" y="73024"/>
                  <a:pt x="74487" y="73024"/>
                </a:cubicBezTo>
                <a:cubicBezTo>
                  <a:pt x="78373" y="73024"/>
                  <a:pt x="80963" y="75632"/>
                  <a:pt x="80963" y="79544"/>
                </a:cubicBezTo>
                <a:cubicBezTo>
                  <a:pt x="80963" y="79544"/>
                  <a:pt x="80963" y="79544"/>
                  <a:pt x="80963" y="104321"/>
                </a:cubicBezTo>
                <a:cubicBezTo>
                  <a:pt x="80963" y="106929"/>
                  <a:pt x="78373" y="109537"/>
                  <a:pt x="74487" y="109537"/>
                </a:cubicBezTo>
                <a:cubicBezTo>
                  <a:pt x="74487" y="109537"/>
                  <a:pt x="74487" y="109537"/>
                  <a:pt x="38225" y="109537"/>
                </a:cubicBezTo>
                <a:cubicBezTo>
                  <a:pt x="34340" y="109537"/>
                  <a:pt x="31750" y="106929"/>
                  <a:pt x="31750" y="104321"/>
                </a:cubicBezTo>
                <a:cubicBezTo>
                  <a:pt x="31750" y="104321"/>
                  <a:pt x="31750" y="104321"/>
                  <a:pt x="31750" y="79544"/>
                </a:cubicBezTo>
                <a:cubicBezTo>
                  <a:pt x="31750" y="75632"/>
                  <a:pt x="34340" y="73024"/>
                  <a:pt x="38225" y="73024"/>
                </a:cubicBezTo>
                <a:close/>
                <a:moveTo>
                  <a:pt x="166687" y="36512"/>
                </a:moveTo>
                <a:lnTo>
                  <a:pt x="166687" y="49212"/>
                </a:lnTo>
                <a:lnTo>
                  <a:pt x="190500" y="49212"/>
                </a:lnTo>
                <a:lnTo>
                  <a:pt x="190500" y="36512"/>
                </a:lnTo>
                <a:close/>
                <a:moveTo>
                  <a:pt x="104775" y="36512"/>
                </a:moveTo>
                <a:lnTo>
                  <a:pt x="104775" y="49212"/>
                </a:lnTo>
                <a:lnTo>
                  <a:pt x="130175" y="49212"/>
                </a:lnTo>
                <a:lnTo>
                  <a:pt x="130175" y="36512"/>
                </a:lnTo>
                <a:close/>
                <a:moveTo>
                  <a:pt x="42862" y="36512"/>
                </a:moveTo>
                <a:lnTo>
                  <a:pt x="42862" y="49212"/>
                </a:lnTo>
                <a:lnTo>
                  <a:pt x="68262" y="49212"/>
                </a:lnTo>
                <a:lnTo>
                  <a:pt x="68262" y="36512"/>
                </a:lnTo>
                <a:close/>
                <a:moveTo>
                  <a:pt x="159167" y="23812"/>
                </a:moveTo>
                <a:cubicBezTo>
                  <a:pt x="159167" y="23812"/>
                  <a:pt x="159167" y="23812"/>
                  <a:pt x="196725" y="23812"/>
                </a:cubicBezTo>
                <a:cubicBezTo>
                  <a:pt x="199315" y="23812"/>
                  <a:pt x="203200" y="26420"/>
                  <a:pt x="203200" y="30332"/>
                </a:cubicBezTo>
                <a:cubicBezTo>
                  <a:pt x="203200" y="30332"/>
                  <a:pt x="203200" y="30332"/>
                  <a:pt x="203200" y="55109"/>
                </a:cubicBezTo>
                <a:cubicBezTo>
                  <a:pt x="203200" y="57717"/>
                  <a:pt x="199315" y="60325"/>
                  <a:pt x="196725" y="60325"/>
                </a:cubicBezTo>
                <a:cubicBezTo>
                  <a:pt x="196725" y="60325"/>
                  <a:pt x="196725" y="60325"/>
                  <a:pt x="159167" y="60325"/>
                </a:cubicBezTo>
                <a:cubicBezTo>
                  <a:pt x="156577" y="60325"/>
                  <a:pt x="153987" y="57717"/>
                  <a:pt x="153987" y="55109"/>
                </a:cubicBezTo>
                <a:cubicBezTo>
                  <a:pt x="153987" y="55109"/>
                  <a:pt x="153987" y="55109"/>
                  <a:pt x="153987" y="30332"/>
                </a:cubicBezTo>
                <a:cubicBezTo>
                  <a:pt x="153987" y="26420"/>
                  <a:pt x="156577" y="23812"/>
                  <a:pt x="159167" y="23812"/>
                </a:cubicBezTo>
                <a:close/>
                <a:moveTo>
                  <a:pt x="98550" y="23812"/>
                </a:moveTo>
                <a:cubicBezTo>
                  <a:pt x="98550" y="23812"/>
                  <a:pt x="98550" y="23812"/>
                  <a:pt x="134812" y="23812"/>
                </a:cubicBezTo>
                <a:cubicBezTo>
                  <a:pt x="138698" y="23812"/>
                  <a:pt x="141288" y="26420"/>
                  <a:pt x="141288" y="30332"/>
                </a:cubicBezTo>
                <a:cubicBezTo>
                  <a:pt x="141288" y="30332"/>
                  <a:pt x="141288" y="30332"/>
                  <a:pt x="141288" y="55109"/>
                </a:cubicBezTo>
                <a:cubicBezTo>
                  <a:pt x="141288" y="57717"/>
                  <a:pt x="138698" y="60325"/>
                  <a:pt x="134812" y="60325"/>
                </a:cubicBezTo>
                <a:cubicBezTo>
                  <a:pt x="134812" y="60325"/>
                  <a:pt x="134812" y="60325"/>
                  <a:pt x="98550" y="60325"/>
                </a:cubicBezTo>
                <a:cubicBezTo>
                  <a:pt x="94665" y="60325"/>
                  <a:pt x="92075" y="57717"/>
                  <a:pt x="92075" y="55109"/>
                </a:cubicBezTo>
                <a:cubicBezTo>
                  <a:pt x="92075" y="55109"/>
                  <a:pt x="92075" y="55109"/>
                  <a:pt x="92075" y="30332"/>
                </a:cubicBezTo>
                <a:cubicBezTo>
                  <a:pt x="92075" y="26420"/>
                  <a:pt x="94665" y="23812"/>
                  <a:pt x="98550" y="23812"/>
                </a:cubicBezTo>
                <a:close/>
                <a:moveTo>
                  <a:pt x="38225" y="23812"/>
                </a:moveTo>
                <a:cubicBezTo>
                  <a:pt x="38225" y="23812"/>
                  <a:pt x="38225" y="23812"/>
                  <a:pt x="74487" y="23812"/>
                </a:cubicBezTo>
                <a:cubicBezTo>
                  <a:pt x="78373" y="23812"/>
                  <a:pt x="80963" y="26420"/>
                  <a:pt x="80963" y="30332"/>
                </a:cubicBezTo>
                <a:cubicBezTo>
                  <a:pt x="80963" y="30332"/>
                  <a:pt x="80963" y="30332"/>
                  <a:pt x="80963" y="55109"/>
                </a:cubicBezTo>
                <a:cubicBezTo>
                  <a:pt x="80963" y="57717"/>
                  <a:pt x="78373" y="60325"/>
                  <a:pt x="74487" y="60325"/>
                </a:cubicBezTo>
                <a:cubicBezTo>
                  <a:pt x="74487" y="60325"/>
                  <a:pt x="74487" y="60325"/>
                  <a:pt x="38225" y="60325"/>
                </a:cubicBezTo>
                <a:cubicBezTo>
                  <a:pt x="34340" y="60325"/>
                  <a:pt x="31750" y="57717"/>
                  <a:pt x="31750" y="55109"/>
                </a:cubicBezTo>
                <a:cubicBezTo>
                  <a:pt x="31750" y="55109"/>
                  <a:pt x="31750" y="55109"/>
                  <a:pt x="31750" y="30332"/>
                </a:cubicBezTo>
                <a:cubicBezTo>
                  <a:pt x="31750" y="26420"/>
                  <a:pt x="34340" y="23812"/>
                  <a:pt x="38225" y="23812"/>
                </a:cubicBezTo>
                <a:close/>
                <a:moveTo>
                  <a:pt x="19050" y="11112"/>
                </a:moveTo>
                <a:lnTo>
                  <a:pt x="19050" y="319087"/>
                </a:lnTo>
                <a:cubicBezTo>
                  <a:pt x="19050" y="319087"/>
                  <a:pt x="19050" y="319087"/>
                  <a:pt x="92054" y="319087"/>
                </a:cubicBezTo>
                <a:cubicBezTo>
                  <a:pt x="92054" y="319087"/>
                  <a:pt x="92054" y="319087"/>
                  <a:pt x="92054" y="275091"/>
                </a:cubicBezTo>
                <a:cubicBezTo>
                  <a:pt x="92054" y="272503"/>
                  <a:pt x="94661" y="269915"/>
                  <a:pt x="98572" y="269915"/>
                </a:cubicBezTo>
                <a:cubicBezTo>
                  <a:pt x="98572" y="269915"/>
                  <a:pt x="98572" y="269915"/>
                  <a:pt x="135074" y="269915"/>
                </a:cubicBezTo>
                <a:cubicBezTo>
                  <a:pt x="138985" y="269915"/>
                  <a:pt x="141592" y="272503"/>
                  <a:pt x="141592" y="275091"/>
                </a:cubicBezTo>
                <a:cubicBezTo>
                  <a:pt x="141592" y="275091"/>
                  <a:pt x="141592" y="275091"/>
                  <a:pt x="141592" y="319087"/>
                </a:cubicBezTo>
                <a:cubicBezTo>
                  <a:pt x="141592" y="319087"/>
                  <a:pt x="141592" y="319087"/>
                  <a:pt x="215900" y="319087"/>
                </a:cubicBezTo>
                <a:cubicBezTo>
                  <a:pt x="215900" y="319087"/>
                  <a:pt x="215900" y="319087"/>
                  <a:pt x="215900" y="11112"/>
                </a:cubicBezTo>
                <a:cubicBezTo>
                  <a:pt x="215900" y="11112"/>
                  <a:pt x="215900" y="11112"/>
                  <a:pt x="19050" y="11112"/>
                </a:cubicBezTo>
                <a:close/>
                <a:moveTo>
                  <a:pt x="12964" y="0"/>
                </a:moveTo>
                <a:cubicBezTo>
                  <a:pt x="12964" y="0"/>
                  <a:pt x="12964" y="0"/>
                  <a:pt x="220399" y="0"/>
                </a:cubicBezTo>
                <a:cubicBezTo>
                  <a:pt x="220399" y="0"/>
                  <a:pt x="221695" y="0"/>
                  <a:pt x="221695" y="0"/>
                </a:cubicBezTo>
                <a:cubicBezTo>
                  <a:pt x="224288" y="0"/>
                  <a:pt x="226881" y="2592"/>
                  <a:pt x="226881" y="6480"/>
                </a:cubicBezTo>
                <a:cubicBezTo>
                  <a:pt x="226881" y="6480"/>
                  <a:pt x="226881" y="6480"/>
                  <a:pt x="226881" y="320124"/>
                </a:cubicBezTo>
                <a:cubicBezTo>
                  <a:pt x="230770" y="320124"/>
                  <a:pt x="233363" y="322716"/>
                  <a:pt x="233363" y="325308"/>
                </a:cubicBezTo>
                <a:cubicBezTo>
                  <a:pt x="233363" y="329196"/>
                  <a:pt x="230770" y="331788"/>
                  <a:pt x="226881" y="331788"/>
                </a:cubicBezTo>
                <a:cubicBezTo>
                  <a:pt x="226881" y="331788"/>
                  <a:pt x="226881" y="331788"/>
                  <a:pt x="6482" y="331788"/>
                </a:cubicBezTo>
                <a:cubicBezTo>
                  <a:pt x="2593" y="331788"/>
                  <a:pt x="0" y="329196"/>
                  <a:pt x="0" y="325308"/>
                </a:cubicBezTo>
                <a:cubicBezTo>
                  <a:pt x="0" y="322716"/>
                  <a:pt x="2593" y="320124"/>
                  <a:pt x="6482" y="320124"/>
                </a:cubicBezTo>
                <a:cubicBezTo>
                  <a:pt x="6482" y="320124"/>
                  <a:pt x="6482" y="320124"/>
                  <a:pt x="6482" y="6480"/>
                </a:cubicBezTo>
                <a:cubicBezTo>
                  <a:pt x="6482" y="2592"/>
                  <a:pt x="9075" y="0"/>
                  <a:pt x="12964" y="0"/>
                </a:cubicBezTo>
                <a:close/>
              </a:path>
            </a:pathLst>
          </a:custGeom>
          <a:solidFill>
            <a:srgbClr val="000000">
              <a:lumMod val="20000"/>
              <a:lumOff val="80000"/>
            </a:srgbClr>
          </a:solidFill>
          <a:ln w="12700" cap="flat" cmpd="sng" algn="ctr">
            <a:noFill/>
            <a:prstDash val="solid"/>
            <a:miter lim="800000"/>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mn-ea"/>
              <a:cs typeface="+mn-cs"/>
            </a:endParaRPr>
          </a:p>
        </p:txBody>
      </p:sp>
      <p:sp>
        <p:nvSpPr>
          <p:cNvPr id="10" name="işlí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D4E6B7A-F51E-4C6F-897F-1B8AEA45F773}"/>
              </a:ext>
            </a:extLst>
          </p:cNvPr>
          <p:cNvSpPr/>
          <p:nvPr/>
        </p:nvSpPr>
        <p:spPr>
          <a:xfrm>
            <a:off x="1105301" y="5550230"/>
            <a:ext cx="947401" cy="1125041"/>
          </a:xfrm>
          <a:custGeom>
            <a:avLst/>
            <a:gdLst>
              <a:gd name="connsiteX0" fmla="*/ 192089 w 279400"/>
              <a:gd name="connsiteY0" fmla="*/ 300038 h 331788"/>
              <a:gd name="connsiteX1" fmla="*/ 242889 w 279400"/>
              <a:gd name="connsiteY1" fmla="*/ 300038 h 331788"/>
              <a:gd name="connsiteX2" fmla="*/ 242889 w 279400"/>
              <a:gd name="connsiteY2" fmla="*/ 311151 h 331788"/>
              <a:gd name="connsiteX3" fmla="*/ 192089 w 279400"/>
              <a:gd name="connsiteY3" fmla="*/ 311151 h 331788"/>
              <a:gd name="connsiteX4" fmla="*/ 128589 w 279400"/>
              <a:gd name="connsiteY4" fmla="*/ 300038 h 331788"/>
              <a:gd name="connsiteX5" fmla="*/ 180977 w 279400"/>
              <a:gd name="connsiteY5" fmla="*/ 300038 h 331788"/>
              <a:gd name="connsiteX6" fmla="*/ 180977 w 279400"/>
              <a:gd name="connsiteY6" fmla="*/ 311151 h 331788"/>
              <a:gd name="connsiteX7" fmla="*/ 128589 w 279400"/>
              <a:gd name="connsiteY7" fmla="*/ 311151 h 331788"/>
              <a:gd name="connsiteX8" fmla="*/ 36514 w 279400"/>
              <a:gd name="connsiteY8" fmla="*/ 300038 h 331788"/>
              <a:gd name="connsiteX9" fmla="*/ 87314 w 279400"/>
              <a:gd name="connsiteY9" fmla="*/ 300038 h 331788"/>
              <a:gd name="connsiteX10" fmla="*/ 87314 w 279400"/>
              <a:gd name="connsiteY10" fmla="*/ 311151 h 331788"/>
              <a:gd name="connsiteX11" fmla="*/ 36514 w 279400"/>
              <a:gd name="connsiteY11" fmla="*/ 311151 h 331788"/>
              <a:gd name="connsiteX12" fmla="*/ 114300 w 279400"/>
              <a:gd name="connsiteY12" fmla="*/ 290512 h 331788"/>
              <a:gd name="connsiteX13" fmla="*/ 114300 w 279400"/>
              <a:gd name="connsiteY13" fmla="*/ 320675 h 331788"/>
              <a:gd name="connsiteX14" fmla="*/ 258763 w 279400"/>
              <a:gd name="connsiteY14" fmla="*/ 320675 h 331788"/>
              <a:gd name="connsiteX15" fmla="*/ 258763 w 279400"/>
              <a:gd name="connsiteY15" fmla="*/ 290512 h 331788"/>
              <a:gd name="connsiteX16" fmla="*/ 20638 w 279400"/>
              <a:gd name="connsiteY16" fmla="*/ 290512 h 331788"/>
              <a:gd name="connsiteX17" fmla="*/ 20638 w 279400"/>
              <a:gd name="connsiteY17" fmla="*/ 320675 h 331788"/>
              <a:gd name="connsiteX18" fmla="*/ 103188 w 279400"/>
              <a:gd name="connsiteY18" fmla="*/ 320675 h 331788"/>
              <a:gd name="connsiteX19" fmla="*/ 103188 w 279400"/>
              <a:gd name="connsiteY19" fmla="*/ 290512 h 331788"/>
              <a:gd name="connsiteX20" fmla="*/ 222250 w 279400"/>
              <a:gd name="connsiteY20" fmla="*/ 254000 h 331788"/>
              <a:gd name="connsiteX21" fmla="*/ 242888 w 279400"/>
              <a:gd name="connsiteY21" fmla="*/ 254000 h 331788"/>
              <a:gd name="connsiteX22" fmla="*/ 242888 w 279400"/>
              <a:gd name="connsiteY22" fmla="*/ 263525 h 331788"/>
              <a:gd name="connsiteX23" fmla="*/ 222250 w 279400"/>
              <a:gd name="connsiteY23" fmla="*/ 263525 h 331788"/>
              <a:gd name="connsiteX24" fmla="*/ 192088 w 279400"/>
              <a:gd name="connsiteY24" fmla="*/ 254000 h 331788"/>
              <a:gd name="connsiteX25" fmla="*/ 212726 w 279400"/>
              <a:gd name="connsiteY25" fmla="*/ 254000 h 331788"/>
              <a:gd name="connsiteX26" fmla="*/ 212726 w 279400"/>
              <a:gd name="connsiteY26" fmla="*/ 263525 h 331788"/>
              <a:gd name="connsiteX27" fmla="*/ 192088 w 279400"/>
              <a:gd name="connsiteY27" fmla="*/ 263525 h 331788"/>
              <a:gd name="connsiteX28" fmla="*/ 160338 w 279400"/>
              <a:gd name="connsiteY28" fmla="*/ 254000 h 331788"/>
              <a:gd name="connsiteX29" fmla="*/ 180976 w 279400"/>
              <a:gd name="connsiteY29" fmla="*/ 254000 h 331788"/>
              <a:gd name="connsiteX30" fmla="*/ 180976 w 279400"/>
              <a:gd name="connsiteY30" fmla="*/ 263525 h 331788"/>
              <a:gd name="connsiteX31" fmla="*/ 160338 w 279400"/>
              <a:gd name="connsiteY31" fmla="*/ 263525 h 331788"/>
              <a:gd name="connsiteX32" fmla="*/ 128588 w 279400"/>
              <a:gd name="connsiteY32" fmla="*/ 254000 h 331788"/>
              <a:gd name="connsiteX33" fmla="*/ 149226 w 279400"/>
              <a:gd name="connsiteY33" fmla="*/ 254000 h 331788"/>
              <a:gd name="connsiteX34" fmla="*/ 149226 w 279400"/>
              <a:gd name="connsiteY34" fmla="*/ 263525 h 331788"/>
              <a:gd name="connsiteX35" fmla="*/ 128588 w 279400"/>
              <a:gd name="connsiteY35" fmla="*/ 263525 h 331788"/>
              <a:gd name="connsiteX36" fmla="*/ 66676 w 279400"/>
              <a:gd name="connsiteY36" fmla="*/ 254000 h 331788"/>
              <a:gd name="connsiteX37" fmla="*/ 87314 w 279400"/>
              <a:gd name="connsiteY37" fmla="*/ 254000 h 331788"/>
              <a:gd name="connsiteX38" fmla="*/ 87314 w 279400"/>
              <a:gd name="connsiteY38" fmla="*/ 263525 h 331788"/>
              <a:gd name="connsiteX39" fmla="*/ 66676 w 279400"/>
              <a:gd name="connsiteY39" fmla="*/ 263525 h 331788"/>
              <a:gd name="connsiteX40" fmla="*/ 36514 w 279400"/>
              <a:gd name="connsiteY40" fmla="*/ 254000 h 331788"/>
              <a:gd name="connsiteX41" fmla="*/ 57152 w 279400"/>
              <a:gd name="connsiteY41" fmla="*/ 254000 h 331788"/>
              <a:gd name="connsiteX42" fmla="*/ 57152 w 279400"/>
              <a:gd name="connsiteY42" fmla="*/ 263525 h 331788"/>
              <a:gd name="connsiteX43" fmla="*/ 36514 w 279400"/>
              <a:gd name="connsiteY43" fmla="*/ 263525 h 331788"/>
              <a:gd name="connsiteX44" fmla="*/ 66676 w 279400"/>
              <a:gd name="connsiteY44" fmla="*/ 233363 h 331788"/>
              <a:gd name="connsiteX45" fmla="*/ 87314 w 279400"/>
              <a:gd name="connsiteY45" fmla="*/ 233363 h 331788"/>
              <a:gd name="connsiteX46" fmla="*/ 87314 w 279400"/>
              <a:gd name="connsiteY46" fmla="*/ 242888 h 331788"/>
              <a:gd name="connsiteX47" fmla="*/ 66676 w 279400"/>
              <a:gd name="connsiteY47" fmla="*/ 242888 h 331788"/>
              <a:gd name="connsiteX48" fmla="*/ 36514 w 279400"/>
              <a:gd name="connsiteY48" fmla="*/ 233363 h 331788"/>
              <a:gd name="connsiteX49" fmla="*/ 57152 w 279400"/>
              <a:gd name="connsiteY49" fmla="*/ 233363 h 331788"/>
              <a:gd name="connsiteX50" fmla="*/ 57152 w 279400"/>
              <a:gd name="connsiteY50" fmla="*/ 242888 h 331788"/>
              <a:gd name="connsiteX51" fmla="*/ 36514 w 279400"/>
              <a:gd name="connsiteY51" fmla="*/ 242888 h 331788"/>
              <a:gd name="connsiteX52" fmla="*/ 222250 w 279400"/>
              <a:gd name="connsiteY52" fmla="*/ 233362 h 331788"/>
              <a:gd name="connsiteX53" fmla="*/ 242888 w 279400"/>
              <a:gd name="connsiteY53" fmla="*/ 233362 h 331788"/>
              <a:gd name="connsiteX54" fmla="*/ 242888 w 279400"/>
              <a:gd name="connsiteY54" fmla="*/ 242887 h 331788"/>
              <a:gd name="connsiteX55" fmla="*/ 222250 w 279400"/>
              <a:gd name="connsiteY55" fmla="*/ 242887 h 331788"/>
              <a:gd name="connsiteX56" fmla="*/ 192088 w 279400"/>
              <a:gd name="connsiteY56" fmla="*/ 233362 h 331788"/>
              <a:gd name="connsiteX57" fmla="*/ 212726 w 279400"/>
              <a:gd name="connsiteY57" fmla="*/ 233362 h 331788"/>
              <a:gd name="connsiteX58" fmla="*/ 212726 w 279400"/>
              <a:gd name="connsiteY58" fmla="*/ 242887 h 331788"/>
              <a:gd name="connsiteX59" fmla="*/ 192088 w 279400"/>
              <a:gd name="connsiteY59" fmla="*/ 242887 h 331788"/>
              <a:gd name="connsiteX60" fmla="*/ 160338 w 279400"/>
              <a:gd name="connsiteY60" fmla="*/ 233362 h 331788"/>
              <a:gd name="connsiteX61" fmla="*/ 180976 w 279400"/>
              <a:gd name="connsiteY61" fmla="*/ 233362 h 331788"/>
              <a:gd name="connsiteX62" fmla="*/ 180976 w 279400"/>
              <a:gd name="connsiteY62" fmla="*/ 242887 h 331788"/>
              <a:gd name="connsiteX63" fmla="*/ 160338 w 279400"/>
              <a:gd name="connsiteY63" fmla="*/ 242887 h 331788"/>
              <a:gd name="connsiteX64" fmla="*/ 128588 w 279400"/>
              <a:gd name="connsiteY64" fmla="*/ 233362 h 331788"/>
              <a:gd name="connsiteX65" fmla="*/ 149226 w 279400"/>
              <a:gd name="connsiteY65" fmla="*/ 233362 h 331788"/>
              <a:gd name="connsiteX66" fmla="*/ 149226 w 279400"/>
              <a:gd name="connsiteY66" fmla="*/ 242887 h 331788"/>
              <a:gd name="connsiteX67" fmla="*/ 128588 w 279400"/>
              <a:gd name="connsiteY67" fmla="*/ 242887 h 331788"/>
              <a:gd name="connsiteX68" fmla="*/ 222250 w 279400"/>
              <a:gd name="connsiteY68" fmla="*/ 212725 h 331788"/>
              <a:gd name="connsiteX69" fmla="*/ 242888 w 279400"/>
              <a:gd name="connsiteY69" fmla="*/ 212725 h 331788"/>
              <a:gd name="connsiteX70" fmla="*/ 242888 w 279400"/>
              <a:gd name="connsiteY70" fmla="*/ 222250 h 331788"/>
              <a:gd name="connsiteX71" fmla="*/ 222250 w 279400"/>
              <a:gd name="connsiteY71" fmla="*/ 222250 h 331788"/>
              <a:gd name="connsiteX72" fmla="*/ 192088 w 279400"/>
              <a:gd name="connsiteY72" fmla="*/ 212725 h 331788"/>
              <a:gd name="connsiteX73" fmla="*/ 212726 w 279400"/>
              <a:gd name="connsiteY73" fmla="*/ 212725 h 331788"/>
              <a:gd name="connsiteX74" fmla="*/ 212726 w 279400"/>
              <a:gd name="connsiteY74" fmla="*/ 222250 h 331788"/>
              <a:gd name="connsiteX75" fmla="*/ 192088 w 279400"/>
              <a:gd name="connsiteY75" fmla="*/ 222250 h 331788"/>
              <a:gd name="connsiteX76" fmla="*/ 160338 w 279400"/>
              <a:gd name="connsiteY76" fmla="*/ 212725 h 331788"/>
              <a:gd name="connsiteX77" fmla="*/ 180976 w 279400"/>
              <a:gd name="connsiteY77" fmla="*/ 212725 h 331788"/>
              <a:gd name="connsiteX78" fmla="*/ 180976 w 279400"/>
              <a:gd name="connsiteY78" fmla="*/ 222250 h 331788"/>
              <a:gd name="connsiteX79" fmla="*/ 160338 w 279400"/>
              <a:gd name="connsiteY79" fmla="*/ 222250 h 331788"/>
              <a:gd name="connsiteX80" fmla="*/ 128588 w 279400"/>
              <a:gd name="connsiteY80" fmla="*/ 212725 h 331788"/>
              <a:gd name="connsiteX81" fmla="*/ 149226 w 279400"/>
              <a:gd name="connsiteY81" fmla="*/ 212725 h 331788"/>
              <a:gd name="connsiteX82" fmla="*/ 149226 w 279400"/>
              <a:gd name="connsiteY82" fmla="*/ 222250 h 331788"/>
              <a:gd name="connsiteX83" fmla="*/ 128588 w 279400"/>
              <a:gd name="connsiteY83" fmla="*/ 222250 h 331788"/>
              <a:gd name="connsiteX84" fmla="*/ 66676 w 279400"/>
              <a:gd name="connsiteY84" fmla="*/ 212725 h 331788"/>
              <a:gd name="connsiteX85" fmla="*/ 87314 w 279400"/>
              <a:gd name="connsiteY85" fmla="*/ 212725 h 331788"/>
              <a:gd name="connsiteX86" fmla="*/ 87314 w 279400"/>
              <a:gd name="connsiteY86" fmla="*/ 222250 h 331788"/>
              <a:gd name="connsiteX87" fmla="*/ 66676 w 279400"/>
              <a:gd name="connsiteY87" fmla="*/ 222250 h 331788"/>
              <a:gd name="connsiteX88" fmla="*/ 36514 w 279400"/>
              <a:gd name="connsiteY88" fmla="*/ 212725 h 331788"/>
              <a:gd name="connsiteX89" fmla="*/ 57152 w 279400"/>
              <a:gd name="connsiteY89" fmla="*/ 212725 h 331788"/>
              <a:gd name="connsiteX90" fmla="*/ 57152 w 279400"/>
              <a:gd name="connsiteY90" fmla="*/ 222250 h 331788"/>
              <a:gd name="connsiteX91" fmla="*/ 36514 w 279400"/>
              <a:gd name="connsiteY91" fmla="*/ 222250 h 331788"/>
              <a:gd name="connsiteX92" fmla="*/ 66676 w 279400"/>
              <a:gd name="connsiteY92" fmla="*/ 192088 h 331788"/>
              <a:gd name="connsiteX93" fmla="*/ 87314 w 279400"/>
              <a:gd name="connsiteY93" fmla="*/ 192088 h 331788"/>
              <a:gd name="connsiteX94" fmla="*/ 87314 w 279400"/>
              <a:gd name="connsiteY94" fmla="*/ 201613 h 331788"/>
              <a:gd name="connsiteX95" fmla="*/ 66676 w 279400"/>
              <a:gd name="connsiteY95" fmla="*/ 201613 h 331788"/>
              <a:gd name="connsiteX96" fmla="*/ 36514 w 279400"/>
              <a:gd name="connsiteY96" fmla="*/ 192088 h 331788"/>
              <a:gd name="connsiteX97" fmla="*/ 57152 w 279400"/>
              <a:gd name="connsiteY97" fmla="*/ 192088 h 331788"/>
              <a:gd name="connsiteX98" fmla="*/ 57152 w 279400"/>
              <a:gd name="connsiteY98" fmla="*/ 201613 h 331788"/>
              <a:gd name="connsiteX99" fmla="*/ 36514 w 279400"/>
              <a:gd name="connsiteY99" fmla="*/ 201613 h 331788"/>
              <a:gd name="connsiteX100" fmla="*/ 222250 w 279400"/>
              <a:gd name="connsiteY100" fmla="*/ 192087 h 331788"/>
              <a:gd name="connsiteX101" fmla="*/ 242888 w 279400"/>
              <a:gd name="connsiteY101" fmla="*/ 192087 h 331788"/>
              <a:gd name="connsiteX102" fmla="*/ 242888 w 279400"/>
              <a:gd name="connsiteY102" fmla="*/ 201612 h 331788"/>
              <a:gd name="connsiteX103" fmla="*/ 222250 w 279400"/>
              <a:gd name="connsiteY103" fmla="*/ 201612 h 331788"/>
              <a:gd name="connsiteX104" fmla="*/ 192088 w 279400"/>
              <a:gd name="connsiteY104" fmla="*/ 192087 h 331788"/>
              <a:gd name="connsiteX105" fmla="*/ 212726 w 279400"/>
              <a:gd name="connsiteY105" fmla="*/ 192087 h 331788"/>
              <a:gd name="connsiteX106" fmla="*/ 212726 w 279400"/>
              <a:gd name="connsiteY106" fmla="*/ 201612 h 331788"/>
              <a:gd name="connsiteX107" fmla="*/ 192088 w 279400"/>
              <a:gd name="connsiteY107" fmla="*/ 201612 h 331788"/>
              <a:gd name="connsiteX108" fmla="*/ 160338 w 279400"/>
              <a:gd name="connsiteY108" fmla="*/ 192087 h 331788"/>
              <a:gd name="connsiteX109" fmla="*/ 180976 w 279400"/>
              <a:gd name="connsiteY109" fmla="*/ 192087 h 331788"/>
              <a:gd name="connsiteX110" fmla="*/ 180976 w 279400"/>
              <a:gd name="connsiteY110" fmla="*/ 201612 h 331788"/>
              <a:gd name="connsiteX111" fmla="*/ 160338 w 279400"/>
              <a:gd name="connsiteY111" fmla="*/ 201612 h 331788"/>
              <a:gd name="connsiteX112" fmla="*/ 128588 w 279400"/>
              <a:gd name="connsiteY112" fmla="*/ 192087 h 331788"/>
              <a:gd name="connsiteX113" fmla="*/ 149226 w 279400"/>
              <a:gd name="connsiteY113" fmla="*/ 192087 h 331788"/>
              <a:gd name="connsiteX114" fmla="*/ 149226 w 279400"/>
              <a:gd name="connsiteY114" fmla="*/ 201612 h 331788"/>
              <a:gd name="connsiteX115" fmla="*/ 128588 w 279400"/>
              <a:gd name="connsiteY115" fmla="*/ 201612 h 331788"/>
              <a:gd name="connsiteX116" fmla="*/ 222250 w 279400"/>
              <a:gd name="connsiteY116" fmla="*/ 171450 h 331788"/>
              <a:gd name="connsiteX117" fmla="*/ 242888 w 279400"/>
              <a:gd name="connsiteY117" fmla="*/ 171450 h 331788"/>
              <a:gd name="connsiteX118" fmla="*/ 242888 w 279400"/>
              <a:gd name="connsiteY118" fmla="*/ 180975 h 331788"/>
              <a:gd name="connsiteX119" fmla="*/ 222250 w 279400"/>
              <a:gd name="connsiteY119" fmla="*/ 180975 h 331788"/>
              <a:gd name="connsiteX120" fmla="*/ 192088 w 279400"/>
              <a:gd name="connsiteY120" fmla="*/ 171450 h 331788"/>
              <a:gd name="connsiteX121" fmla="*/ 212726 w 279400"/>
              <a:gd name="connsiteY121" fmla="*/ 171450 h 331788"/>
              <a:gd name="connsiteX122" fmla="*/ 212726 w 279400"/>
              <a:gd name="connsiteY122" fmla="*/ 180975 h 331788"/>
              <a:gd name="connsiteX123" fmla="*/ 192088 w 279400"/>
              <a:gd name="connsiteY123" fmla="*/ 180975 h 331788"/>
              <a:gd name="connsiteX124" fmla="*/ 160338 w 279400"/>
              <a:gd name="connsiteY124" fmla="*/ 171450 h 331788"/>
              <a:gd name="connsiteX125" fmla="*/ 180976 w 279400"/>
              <a:gd name="connsiteY125" fmla="*/ 171450 h 331788"/>
              <a:gd name="connsiteX126" fmla="*/ 180976 w 279400"/>
              <a:gd name="connsiteY126" fmla="*/ 180975 h 331788"/>
              <a:gd name="connsiteX127" fmla="*/ 160338 w 279400"/>
              <a:gd name="connsiteY127" fmla="*/ 180975 h 331788"/>
              <a:gd name="connsiteX128" fmla="*/ 128588 w 279400"/>
              <a:gd name="connsiteY128" fmla="*/ 171450 h 331788"/>
              <a:gd name="connsiteX129" fmla="*/ 149226 w 279400"/>
              <a:gd name="connsiteY129" fmla="*/ 171450 h 331788"/>
              <a:gd name="connsiteX130" fmla="*/ 149226 w 279400"/>
              <a:gd name="connsiteY130" fmla="*/ 180975 h 331788"/>
              <a:gd name="connsiteX131" fmla="*/ 128588 w 279400"/>
              <a:gd name="connsiteY131" fmla="*/ 180975 h 331788"/>
              <a:gd name="connsiteX132" fmla="*/ 66676 w 279400"/>
              <a:gd name="connsiteY132" fmla="*/ 171450 h 331788"/>
              <a:gd name="connsiteX133" fmla="*/ 87314 w 279400"/>
              <a:gd name="connsiteY133" fmla="*/ 171450 h 331788"/>
              <a:gd name="connsiteX134" fmla="*/ 87314 w 279400"/>
              <a:gd name="connsiteY134" fmla="*/ 180975 h 331788"/>
              <a:gd name="connsiteX135" fmla="*/ 66676 w 279400"/>
              <a:gd name="connsiteY135" fmla="*/ 180975 h 331788"/>
              <a:gd name="connsiteX136" fmla="*/ 36514 w 279400"/>
              <a:gd name="connsiteY136" fmla="*/ 171450 h 331788"/>
              <a:gd name="connsiteX137" fmla="*/ 57152 w 279400"/>
              <a:gd name="connsiteY137" fmla="*/ 171450 h 331788"/>
              <a:gd name="connsiteX138" fmla="*/ 57152 w 279400"/>
              <a:gd name="connsiteY138" fmla="*/ 180975 h 331788"/>
              <a:gd name="connsiteX139" fmla="*/ 36514 w 279400"/>
              <a:gd name="connsiteY139" fmla="*/ 180975 h 331788"/>
              <a:gd name="connsiteX140" fmla="*/ 222250 w 279400"/>
              <a:gd name="connsiteY140" fmla="*/ 149225 h 331788"/>
              <a:gd name="connsiteX141" fmla="*/ 242888 w 279400"/>
              <a:gd name="connsiteY141" fmla="*/ 149225 h 331788"/>
              <a:gd name="connsiteX142" fmla="*/ 242888 w 279400"/>
              <a:gd name="connsiteY142" fmla="*/ 160338 h 331788"/>
              <a:gd name="connsiteX143" fmla="*/ 222250 w 279400"/>
              <a:gd name="connsiteY143" fmla="*/ 160338 h 331788"/>
              <a:gd name="connsiteX144" fmla="*/ 192088 w 279400"/>
              <a:gd name="connsiteY144" fmla="*/ 149225 h 331788"/>
              <a:gd name="connsiteX145" fmla="*/ 212726 w 279400"/>
              <a:gd name="connsiteY145" fmla="*/ 149225 h 331788"/>
              <a:gd name="connsiteX146" fmla="*/ 212726 w 279400"/>
              <a:gd name="connsiteY146" fmla="*/ 160338 h 331788"/>
              <a:gd name="connsiteX147" fmla="*/ 192088 w 279400"/>
              <a:gd name="connsiteY147" fmla="*/ 160338 h 331788"/>
              <a:gd name="connsiteX148" fmla="*/ 160338 w 279400"/>
              <a:gd name="connsiteY148" fmla="*/ 149225 h 331788"/>
              <a:gd name="connsiteX149" fmla="*/ 180976 w 279400"/>
              <a:gd name="connsiteY149" fmla="*/ 149225 h 331788"/>
              <a:gd name="connsiteX150" fmla="*/ 180976 w 279400"/>
              <a:gd name="connsiteY150" fmla="*/ 160338 h 331788"/>
              <a:gd name="connsiteX151" fmla="*/ 160338 w 279400"/>
              <a:gd name="connsiteY151" fmla="*/ 160338 h 331788"/>
              <a:gd name="connsiteX152" fmla="*/ 128588 w 279400"/>
              <a:gd name="connsiteY152" fmla="*/ 149225 h 331788"/>
              <a:gd name="connsiteX153" fmla="*/ 149226 w 279400"/>
              <a:gd name="connsiteY153" fmla="*/ 149225 h 331788"/>
              <a:gd name="connsiteX154" fmla="*/ 149226 w 279400"/>
              <a:gd name="connsiteY154" fmla="*/ 160338 h 331788"/>
              <a:gd name="connsiteX155" fmla="*/ 128588 w 279400"/>
              <a:gd name="connsiteY155" fmla="*/ 160338 h 331788"/>
              <a:gd name="connsiteX156" fmla="*/ 66676 w 279400"/>
              <a:gd name="connsiteY156" fmla="*/ 149225 h 331788"/>
              <a:gd name="connsiteX157" fmla="*/ 87314 w 279400"/>
              <a:gd name="connsiteY157" fmla="*/ 149225 h 331788"/>
              <a:gd name="connsiteX158" fmla="*/ 87314 w 279400"/>
              <a:gd name="connsiteY158" fmla="*/ 160338 h 331788"/>
              <a:gd name="connsiteX159" fmla="*/ 66676 w 279400"/>
              <a:gd name="connsiteY159" fmla="*/ 160338 h 331788"/>
              <a:gd name="connsiteX160" fmla="*/ 36514 w 279400"/>
              <a:gd name="connsiteY160" fmla="*/ 149225 h 331788"/>
              <a:gd name="connsiteX161" fmla="*/ 57152 w 279400"/>
              <a:gd name="connsiteY161" fmla="*/ 149225 h 331788"/>
              <a:gd name="connsiteX162" fmla="*/ 57152 w 279400"/>
              <a:gd name="connsiteY162" fmla="*/ 160338 h 331788"/>
              <a:gd name="connsiteX163" fmla="*/ 36514 w 279400"/>
              <a:gd name="connsiteY163" fmla="*/ 160338 h 331788"/>
              <a:gd name="connsiteX164" fmla="*/ 222251 w 279400"/>
              <a:gd name="connsiteY164" fmla="*/ 128588 h 331788"/>
              <a:gd name="connsiteX165" fmla="*/ 242889 w 279400"/>
              <a:gd name="connsiteY165" fmla="*/ 128588 h 331788"/>
              <a:gd name="connsiteX166" fmla="*/ 242889 w 279400"/>
              <a:gd name="connsiteY166" fmla="*/ 139701 h 331788"/>
              <a:gd name="connsiteX167" fmla="*/ 222251 w 279400"/>
              <a:gd name="connsiteY167" fmla="*/ 139701 h 331788"/>
              <a:gd name="connsiteX168" fmla="*/ 192089 w 279400"/>
              <a:gd name="connsiteY168" fmla="*/ 128588 h 331788"/>
              <a:gd name="connsiteX169" fmla="*/ 212727 w 279400"/>
              <a:gd name="connsiteY169" fmla="*/ 128588 h 331788"/>
              <a:gd name="connsiteX170" fmla="*/ 212727 w 279400"/>
              <a:gd name="connsiteY170" fmla="*/ 139701 h 331788"/>
              <a:gd name="connsiteX171" fmla="*/ 192089 w 279400"/>
              <a:gd name="connsiteY171" fmla="*/ 139701 h 331788"/>
              <a:gd name="connsiteX172" fmla="*/ 160339 w 279400"/>
              <a:gd name="connsiteY172" fmla="*/ 128588 h 331788"/>
              <a:gd name="connsiteX173" fmla="*/ 180977 w 279400"/>
              <a:gd name="connsiteY173" fmla="*/ 128588 h 331788"/>
              <a:gd name="connsiteX174" fmla="*/ 180977 w 279400"/>
              <a:gd name="connsiteY174" fmla="*/ 139701 h 331788"/>
              <a:gd name="connsiteX175" fmla="*/ 160339 w 279400"/>
              <a:gd name="connsiteY175" fmla="*/ 139701 h 331788"/>
              <a:gd name="connsiteX176" fmla="*/ 128589 w 279400"/>
              <a:gd name="connsiteY176" fmla="*/ 128588 h 331788"/>
              <a:gd name="connsiteX177" fmla="*/ 149227 w 279400"/>
              <a:gd name="connsiteY177" fmla="*/ 128588 h 331788"/>
              <a:gd name="connsiteX178" fmla="*/ 149227 w 279400"/>
              <a:gd name="connsiteY178" fmla="*/ 139701 h 331788"/>
              <a:gd name="connsiteX179" fmla="*/ 128589 w 279400"/>
              <a:gd name="connsiteY179" fmla="*/ 139701 h 331788"/>
              <a:gd name="connsiteX180" fmla="*/ 66676 w 279400"/>
              <a:gd name="connsiteY180" fmla="*/ 128588 h 331788"/>
              <a:gd name="connsiteX181" fmla="*/ 87314 w 279400"/>
              <a:gd name="connsiteY181" fmla="*/ 128588 h 331788"/>
              <a:gd name="connsiteX182" fmla="*/ 87314 w 279400"/>
              <a:gd name="connsiteY182" fmla="*/ 139701 h 331788"/>
              <a:gd name="connsiteX183" fmla="*/ 66676 w 279400"/>
              <a:gd name="connsiteY183" fmla="*/ 139701 h 331788"/>
              <a:gd name="connsiteX184" fmla="*/ 36514 w 279400"/>
              <a:gd name="connsiteY184" fmla="*/ 128588 h 331788"/>
              <a:gd name="connsiteX185" fmla="*/ 57152 w 279400"/>
              <a:gd name="connsiteY185" fmla="*/ 128588 h 331788"/>
              <a:gd name="connsiteX186" fmla="*/ 57152 w 279400"/>
              <a:gd name="connsiteY186" fmla="*/ 139701 h 331788"/>
              <a:gd name="connsiteX187" fmla="*/ 36514 w 279400"/>
              <a:gd name="connsiteY187" fmla="*/ 139701 h 331788"/>
              <a:gd name="connsiteX188" fmla="*/ 20638 w 279400"/>
              <a:gd name="connsiteY188" fmla="*/ 114300 h 331788"/>
              <a:gd name="connsiteX189" fmla="*/ 20638 w 279400"/>
              <a:gd name="connsiteY189" fmla="*/ 279400 h 331788"/>
              <a:gd name="connsiteX190" fmla="*/ 103188 w 279400"/>
              <a:gd name="connsiteY190" fmla="*/ 279400 h 331788"/>
              <a:gd name="connsiteX191" fmla="*/ 103188 w 279400"/>
              <a:gd name="connsiteY191" fmla="*/ 114300 h 331788"/>
              <a:gd name="connsiteX192" fmla="*/ 222251 w 279400"/>
              <a:gd name="connsiteY192" fmla="*/ 107950 h 331788"/>
              <a:gd name="connsiteX193" fmla="*/ 242889 w 279400"/>
              <a:gd name="connsiteY193" fmla="*/ 107950 h 331788"/>
              <a:gd name="connsiteX194" fmla="*/ 242889 w 279400"/>
              <a:gd name="connsiteY194" fmla="*/ 119063 h 331788"/>
              <a:gd name="connsiteX195" fmla="*/ 222251 w 279400"/>
              <a:gd name="connsiteY195" fmla="*/ 119063 h 331788"/>
              <a:gd name="connsiteX196" fmla="*/ 192089 w 279400"/>
              <a:gd name="connsiteY196" fmla="*/ 107950 h 331788"/>
              <a:gd name="connsiteX197" fmla="*/ 212727 w 279400"/>
              <a:gd name="connsiteY197" fmla="*/ 107950 h 331788"/>
              <a:gd name="connsiteX198" fmla="*/ 212727 w 279400"/>
              <a:gd name="connsiteY198" fmla="*/ 119063 h 331788"/>
              <a:gd name="connsiteX199" fmla="*/ 192089 w 279400"/>
              <a:gd name="connsiteY199" fmla="*/ 119063 h 331788"/>
              <a:gd name="connsiteX200" fmla="*/ 160339 w 279400"/>
              <a:gd name="connsiteY200" fmla="*/ 107950 h 331788"/>
              <a:gd name="connsiteX201" fmla="*/ 180977 w 279400"/>
              <a:gd name="connsiteY201" fmla="*/ 107950 h 331788"/>
              <a:gd name="connsiteX202" fmla="*/ 180977 w 279400"/>
              <a:gd name="connsiteY202" fmla="*/ 119063 h 331788"/>
              <a:gd name="connsiteX203" fmla="*/ 160339 w 279400"/>
              <a:gd name="connsiteY203" fmla="*/ 119063 h 331788"/>
              <a:gd name="connsiteX204" fmla="*/ 128589 w 279400"/>
              <a:gd name="connsiteY204" fmla="*/ 107950 h 331788"/>
              <a:gd name="connsiteX205" fmla="*/ 149227 w 279400"/>
              <a:gd name="connsiteY205" fmla="*/ 107950 h 331788"/>
              <a:gd name="connsiteX206" fmla="*/ 149227 w 279400"/>
              <a:gd name="connsiteY206" fmla="*/ 119063 h 331788"/>
              <a:gd name="connsiteX207" fmla="*/ 128589 w 279400"/>
              <a:gd name="connsiteY207" fmla="*/ 119063 h 331788"/>
              <a:gd name="connsiteX208" fmla="*/ 222251 w 279400"/>
              <a:gd name="connsiteY208" fmla="*/ 87313 h 331788"/>
              <a:gd name="connsiteX209" fmla="*/ 242889 w 279400"/>
              <a:gd name="connsiteY209" fmla="*/ 87313 h 331788"/>
              <a:gd name="connsiteX210" fmla="*/ 242889 w 279400"/>
              <a:gd name="connsiteY210" fmla="*/ 98426 h 331788"/>
              <a:gd name="connsiteX211" fmla="*/ 222251 w 279400"/>
              <a:gd name="connsiteY211" fmla="*/ 98426 h 331788"/>
              <a:gd name="connsiteX212" fmla="*/ 192089 w 279400"/>
              <a:gd name="connsiteY212" fmla="*/ 87313 h 331788"/>
              <a:gd name="connsiteX213" fmla="*/ 212727 w 279400"/>
              <a:gd name="connsiteY213" fmla="*/ 87313 h 331788"/>
              <a:gd name="connsiteX214" fmla="*/ 212727 w 279400"/>
              <a:gd name="connsiteY214" fmla="*/ 98426 h 331788"/>
              <a:gd name="connsiteX215" fmla="*/ 192089 w 279400"/>
              <a:gd name="connsiteY215" fmla="*/ 98426 h 331788"/>
              <a:gd name="connsiteX216" fmla="*/ 160339 w 279400"/>
              <a:gd name="connsiteY216" fmla="*/ 87313 h 331788"/>
              <a:gd name="connsiteX217" fmla="*/ 180977 w 279400"/>
              <a:gd name="connsiteY217" fmla="*/ 87313 h 331788"/>
              <a:gd name="connsiteX218" fmla="*/ 180977 w 279400"/>
              <a:gd name="connsiteY218" fmla="*/ 98426 h 331788"/>
              <a:gd name="connsiteX219" fmla="*/ 160339 w 279400"/>
              <a:gd name="connsiteY219" fmla="*/ 98426 h 331788"/>
              <a:gd name="connsiteX220" fmla="*/ 128589 w 279400"/>
              <a:gd name="connsiteY220" fmla="*/ 87313 h 331788"/>
              <a:gd name="connsiteX221" fmla="*/ 149227 w 279400"/>
              <a:gd name="connsiteY221" fmla="*/ 87313 h 331788"/>
              <a:gd name="connsiteX222" fmla="*/ 149227 w 279400"/>
              <a:gd name="connsiteY222" fmla="*/ 98426 h 331788"/>
              <a:gd name="connsiteX223" fmla="*/ 128589 w 279400"/>
              <a:gd name="connsiteY223" fmla="*/ 98426 h 331788"/>
              <a:gd name="connsiteX224" fmla="*/ 222251 w 279400"/>
              <a:gd name="connsiteY224" fmla="*/ 66675 h 331788"/>
              <a:gd name="connsiteX225" fmla="*/ 242889 w 279400"/>
              <a:gd name="connsiteY225" fmla="*/ 66675 h 331788"/>
              <a:gd name="connsiteX226" fmla="*/ 242889 w 279400"/>
              <a:gd name="connsiteY226" fmla="*/ 77788 h 331788"/>
              <a:gd name="connsiteX227" fmla="*/ 222251 w 279400"/>
              <a:gd name="connsiteY227" fmla="*/ 77788 h 331788"/>
              <a:gd name="connsiteX228" fmla="*/ 192089 w 279400"/>
              <a:gd name="connsiteY228" fmla="*/ 66675 h 331788"/>
              <a:gd name="connsiteX229" fmla="*/ 212727 w 279400"/>
              <a:gd name="connsiteY229" fmla="*/ 66675 h 331788"/>
              <a:gd name="connsiteX230" fmla="*/ 212727 w 279400"/>
              <a:gd name="connsiteY230" fmla="*/ 77788 h 331788"/>
              <a:gd name="connsiteX231" fmla="*/ 192089 w 279400"/>
              <a:gd name="connsiteY231" fmla="*/ 77788 h 331788"/>
              <a:gd name="connsiteX232" fmla="*/ 160339 w 279400"/>
              <a:gd name="connsiteY232" fmla="*/ 66675 h 331788"/>
              <a:gd name="connsiteX233" fmla="*/ 180977 w 279400"/>
              <a:gd name="connsiteY233" fmla="*/ 66675 h 331788"/>
              <a:gd name="connsiteX234" fmla="*/ 180977 w 279400"/>
              <a:gd name="connsiteY234" fmla="*/ 77788 h 331788"/>
              <a:gd name="connsiteX235" fmla="*/ 160339 w 279400"/>
              <a:gd name="connsiteY235" fmla="*/ 77788 h 331788"/>
              <a:gd name="connsiteX236" fmla="*/ 128589 w 279400"/>
              <a:gd name="connsiteY236" fmla="*/ 66675 h 331788"/>
              <a:gd name="connsiteX237" fmla="*/ 149227 w 279400"/>
              <a:gd name="connsiteY237" fmla="*/ 66675 h 331788"/>
              <a:gd name="connsiteX238" fmla="*/ 149227 w 279400"/>
              <a:gd name="connsiteY238" fmla="*/ 77788 h 331788"/>
              <a:gd name="connsiteX239" fmla="*/ 128589 w 279400"/>
              <a:gd name="connsiteY239" fmla="*/ 77788 h 331788"/>
              <a:gd name="connsiteX240" fmla="*/ 222251 w 279400"/>
              <a:gd name="connsiteY240" fmla="*/ 46038 h 331788"/>
              <a:gd name="connsiteX241" fmla="*/ 242889 w 279400"/>
              <a:gd name="connsiteY241" fmla="*/ 46038 h 331788"/>
              <a:gd name="connsiteX242" fmla="*/ 242889 w 279400"/>
              <a:gd name="connsiteY242" fmla="*/ 57151 h 331788"/>
              <a:gd name="connsiteX243" fmla="*/ 222251 w 279400"/>
              <a:gd name="connsiteY243" fmla="*/ 57151 h 331788"/>
              <a:gd name="connsiteX244" fmla="*/ 192089 w 279400"/>
              <a:gd name="connsiteY244" fmla="*/ 46038 h 331788"/>
              <a:gd name="connsiteX245" fmla="*/ 212727 w 279400"/>
              <a:gd name="connsiteY245" fmla="*/ 46038 h 331788"/>
              <a:gd name="connsiteX246" fmla="*/ 212727 w 279400"/>
              <a:gd name="connsiteY246" fmla="*/ 57151 h 331788"/>
              <a:gd name="connsiteX247" fmla="*/ 192089 w 279400"/>
              <a:gd name="connsiteY247" fmla="*/ 57151 h 331788"/>
              <a:gd name="connsiteX248" fmla="*/ 160339 w 279400"/>
              <a:gd name="connsiteY248" fmla="*/ 46038 h 331788"/>
              <a:gd name="connsiteX249" fmla="*/ 180977 w 279400"/>
              <a:gd name="connsiteY249" fmla="*/ 46038 h 331788"/>
              <a:gd name="connsiteX250" fmla="*/ 180977 w 279400"/>
              <a:gd name="connsiteY250" fmla="*/ 57151 h 331788"/>
              <a:gd name="connsiteX251" fmla="*/ 160339 w 279400"/>
              <a:gd name="connsiteY251" fmla="*/ 57151 h 331788"/>
              <a:gd name="connsiteX252" fmla="*/ 128589 w 279400"/>
              <a:gd name="connsiteY252" fmla="*/ 46038 h 331788"/>
              <a:gd name="connsiteX253" fmla="*/ 149227 w 279400"/>
              <a:gd name="connsiteY253" fmla="*/ 46038 h 331788"/>
              <a:gd name="connsiteX254" fmla="*/ 149227 w 279400"/>
              <a:gd name="connsiteY254" fmla="*/ 57151 h 331788"/>
              <a:gd name="connsiteX255" fmla="*/ 128589 w 279400"/>
              <a:gd name="connsiteY255" fmla="*/ 57151 h 331788"/>
              <a:gd name="connsiteX256" fmla="*/ 222251 w 279400"/>
              <a:gd name="connsiteY256" fmla="*/ 25400 h 331788"/>
              <a:gd name="connsiteX257" fmla="*/ 242889 w 279400"/>
              <a:gd name="connsiteY257" fmla="*/ 25400 h 331788"/>
              <a:gd name="connsiteX258" fmla="*/ 242889 w 279400"/>
              <a:gd name="connsiteY258" fmla="*/ 36513 h 331788"/>
              <a:gd name="connsiteX259" fmla="*/ 222251 w 279400"/>
              <a:gd name="connsiteY259" fmla="*/ 36513 h 331788"/>
              <a:gd name="connsiteX260" fmla="*/ 192089 w 279400"/>
              <a:gd name="connsiteY260" fmla="*/ 25400 h 331788"/>
              <a:gd name="connsiteX261" fmla="*/ 212727 w 279400"/>
              <a:gd name="connsiteY261" fmla="*/ 25400 h 331788"/>
              <a:gd name="connsiteX262" fmla="*/ 212727 w 279400"/>
              <a:gd name="connsiteY262" fmla="*/ 36513 h 331788"/>
              <a:gd name="connsiteX263" fmla="*/ 192089 w 279400"/>
              <a:gd name="connsiteY263" fmla="*/ 36513 h 331788"/>
              <a:gd name="connsiteX264" fmla="*/ 160339 w 279400"/>
              <a:gd name="connsiteY264" fmla="*/ 25400 h 331788"/>
              <a:gd name="connsiteX265" fmla="*/ 180977 w 279400"/>
              <a:gd name="connsiteY265" fmla="*/ 25400 h 331788"/>
              <a:gd name="connsiteX266" fmla="*/ 180977 w 279400"/>
              <a:gd name="connsiteY266" fmla="*/ 36513 h 331788"/>
              <a:gd name="connsiteX267" fmla="*/ 160339 w 279400"/>
              <a:gd name="connsiteY267" fmla="*/ 36513 h 331788"/>
              <a:gd name="connsiteX268" fmla="*/ 128589 w 279400"/>
              <a:gd name="connsiteY268" fmla="*/ 25400 h 331788"/>
              <a:gd name="connsiteX269" fmla="*/ 149227 w 279400"/>
              <a:gd name="connsiteY269" fmla="*/ 25400 h 331788"/>
              <a:gd name="connsiteX270" fmla="*/ 149227 w 279400"/>
              <a:gd name="connsiteY270" fmla="*/ 36513 h 331788"/>
              <a:gd name="connsiteX271" fmla="*/ 128589 w 279400"/>
              <a:gd name="connsiteY271" fmla="*/ 36513 h 331788"/>
              <a:gd name="connsiteX272" fmla="*/ 114300 w 279400"/>
              <a:gd name="connsiteY272" fmla="*/ 9525 h 331788"/>
              <a:gd name="connsiteX273" fmla="*/ 114300 w 279400"/>
              <a:gd name="connsiteY273" fmla="*/ 279400 h 331788"/>
              <a:gd name="connsiteX274" fmla="*/ 258763 w 279400"/>
              <a:gd name="connsiteY274" fmla="*/ 279400 h 331788"/>
              <a:gd name="connsiteX275" fmla="*/ 258763 w 279400"/>
              <a:gd name="connsiteY275" fmla="*/ 9525 h 331788"/>
              <a:gd name="connsiteX276" fmla="*/ 103187 w 279400"/>
              <a:gd name="connsiteY276" fmla="*/ 0 h 331788"/>
              <a:gd name="connsiteX277" fmla="*/ 268288 w 279400"/>
              <a:gd name="connsiteY277" fmla="*/ 0 h 331788"/>
              <a:gd name="connsiteX278" fmla="*/ 268288 w 279400"/>
              <a:gd name="connsiteY278" fmla="*/ 320676 h 331788"/>
              <a:gd name="connsiteX279" fmla="*/ 279400 w 279400"/>
              <a:gd name="connsiteY279" fmla="*/ 320676 h 331788"/>
              <a:gd name="connsiteX280" fmla="*/ 279400 w 279400"/>
              <a:gd name="connsiteY280" fmla="*/ 331788 h 331788"/>
              <a:gd name="connsiteX281" fmla="*/ 0 w 279400"/>
              <a:gd name="connsiteY281" fmla="*/ 331788 h 331788"/>
              <a:gd name="connsiteX282" fmla="*/ 0 w 279400"/>
              <a:gd name="connsiteY282" fmla="*/ 320676 h 331788"/>
              <a:gd name="connsiteX283" fmla="*/ 9525 w 279400"/>
              <a:gd name="connsiteY283" fmla="*/ 320676 h 331788"/>
              <a:gd name="connsiteX284" fmla="*/ 9525 w 279400"/>
              <a:gd name="connsiteY284" fmla="*/ 103188 h 331788"/>
              <a:gd name="connsiteX285" fmla="*/ 103187 w 279400"/>
              <a:gd name="connsiteY285" fmla="*/ 1031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Lst>
            <a:rect l="l" t="t" r="r" b="b"/>
            <a:pathLst>
              <a:path w="279400" h="331788">
                <a:moveTo>
                  <a:pt x="192089" y="300038"/>
                </a:moveTo>
                <a:lnTo>
                  <a:pt x="242889" y="300038"/>
                </a:lnTo>
                <a:lnTo>
                  <a:pt x="242889" y="311151"/>
                </a:lnTo>
                <a:lnTo>
                  <a:pt x="192089" y="311151"/>
                </a:lnTo>
                <a:close/>
                <a:moveTo>
                  <a:pt x="128589" y="300038"/>
                </a:moveTo>
                <a:lnTo>
                  <a:pt x="180977" y="300038"/>
                </a:lnTo>
                <a:lnTo>
                  <a:pt x="180977" y="311151"/>
                </a:lnTo>
                <a:lnTo>
                  <a:pt x="128589" y="311151"/>
                </a:lnTo>
                <a:close/>
                <a:moveTo>
                  <a:pt x="36514" y="300038"/>
                </a:moveTo>
                <a:lnTo>
                  <a:pt x="87314" y="300038"/>
                </a:lnTo>
                <a:lnTo>
                  <a:pt x="87314" y="311151"/>
                </a:lnTo>
                <a:lnTo>
                  <a:pt x="36514" y="311151"/>
                </a:lnTo>
                <a:close/>
                <a:moveTo>
                  <a:pt x="114300" y="290512"/>
                </a:moveTo>
                <a:lnTo>
                  <a:pt x="114300" y="320675"/>
                </a:lnTo>
                <a:lnTo>
                  <a:pt x="258763" y="320675"/>
                </a:lnTo>
                <a:lnTo>
                  <a:pt x="258763" y="290512"/>
                </a:lnTo>
                <a:close/>
                <a:moveTo>
                  <a:pt x="20638" y="290512"/>
                </a:moveTo>
                <a:lnTo>
                  <a:pt x="20638" y="320675"/>
                </a:lnTo>
                <a:lnTo>
                  <a:pt x="103188" y="320675"/>
                </a:lnTo>
                <a:lnTo>
                  <a:pt x="103188" y="290512"/>
                </a:lnTo>
                <a:close/>
                <a:moveTo>
                  <a:pt x="222250" y="254000"/>
                </a:moveTo>
                <a:lnTo>
                  <a:pt x="242888" y="254000"/>
                </a:lnTo>
                <a:lnTo>
                  <a:pt x="242888" y="263525"/>
                </a:lnTo>
                <a:lnTo>
                  <a:pt x="222250" y="263525"/>
                </a:lnTo>
                <a:close/>
                <a:moveTo>
                  <a:pt x="192088" y="254000"/>
                </a:moveTo>
                <a:lnTo>
                  <a:pt x="212726" y="254000"/>
                </a:lnTo>
                <a:lnTo>
                  <a:pt x="212726" y="263525"/>
                </a:lnTo>
                <a:lnTo>
                  <a:pt x="192088" y="263525"/>
                </a:lnTo>
                <a:close/>
                <a:moveTo>
                  <a:pt x="160338" y="254000"/>
                </a:moveTo>
                <a:lnTo>
                  <a:pt x="180976" y="254000"/>
                </a:lnTo>
                <a:lnTo>
                  <a:pt x="180976" y="263525"/>
                </a:lnTo>
                <a:lnTo>
                  <a:pt x="160338" y="263525"/>
                </a:lnTo>
                <a:close/>
                <a:moveTo>
                  <a:pt x="128588" y="254000"/>
                </a:moveTo>
                <a:lnTo>
                  <a:pt x="149226" y="254000"/>
                </a:lnTo>
                <a:lnTo>
                  <a:pt x="149226" y="263525"/>
                </a:lnTo>
                <a:lnTo>
                  <a:pt x="128588" y="263525"/>
                </a:lnTo>
                <a:close/>
                <a:moveTo>
                  <a:pt x="66676" y="254000"/>
                </a:moveTo>
                <a:lnTo>
                  <a:pt x="87314" y="254000"/>
                </a:lnTo>
                <a:lnTo>
                  <a:pt x="87314" y="263525"/>
                </a:lnTo>
                <a:lnTo>
                  <a:pt x="66676" y="263525"/>
                </a:lnTo>
                <a:close/>
                <a:moveTo>
                  <a:pt x="36514" y="254000"/>
                </a:moveTo>
                <a:lnTo>
                  <a:pt x="57152" y="254000"/>
                </a:lnTo>
                <a:lnTo>
                  <a:pt x="57152" y="263525"/>
                </a:lnTo>
                <a:lnTo>
                  <a:pt x="36514" y="263525"/>
                </a:lnTo>
                <a:close/>
                <a:moveTo>
                  <a:pt x="66676" y="233363"/>
                </a:moveTo>
                <a:lnTo>
                  <a:pt x="87314" y="233363"/>
                </a:lnTo>
                <a:lnTo>
                  <a:pt x="87314" y="242888"/>
                </a:lnTo>
                <a:lnTo>
                  <a:pt x="66676" y="242888"/>
                </a:lnTo>
                <a:close/>
                <a:moveTo>
                  <a:pt x="36514" y="233363"/>
                </a:moveTo>
                <a:lnTo>
                  <a:pt x="57152" y="233363"/>
                </a:lnTo>
                <a:lnTo>
                  <a:pt x="57152" y="242888"/>
                </a:lnTo>
                <a:lnTo>
                  <a:pt x="36514" y="242888"/>
                </a:lnTo>
                <a:close/>
                <a:moveTo>
                  <a:pt x="222250" y="233362"/>
                </a:moveTo>
                <a:lnTo>
                  <a:pt x="242888" y="233362"/>
                </a:lnTo>
                <a:lnTo>
                  <a:pt x="242888" y="242887"/>
                </a:lnTo>
                <a:lnTo>
                  <a:pt x="222250" y="242887"/>
                </a:lnTo>
                <a:close/>
                <a:moveTo>
                  <a:pt x="192088" y="233362"/>
                </a:moveTo>
                <a:lnTo>
                  <a:pt x="212726" y="233362"/>
                </a:lnTo>
                <a:lnTo>
                  <a:pt x="212726" y="242887"/>
                </a:lnTo>
                <a:lnTo>
                  <a:pt x="192088" y="242887"/>
                </a:lnTo>
                <a:close/>
                <a:moveTo>
                  <a:pt x="160338" y="233362"/>
                </a:moveTo>
                <a:lnTo>
                  <a:pt x="180976" y="233362"/>
                </a:lnTo>
                <a:lnTo>
                  <a:pt x="180976" y="242887"/>
                </a:lnTo>
                <a:lnTo>
                  <a:pt x="160338" y="242887"/>
                </a:lnTo>
                <a:close/>
                <a:moveTo>
                  <a:pt x="128588" y="233362"/>
                </a:moveTo>
                <a:lnTo>
                  <a:pt x="149226" y="233362"/>
                </a:lnTo>
                <a:lnTo>
                  <a:pt x="149226" y="242887"/>
                </a:lnTo>
                <a:lnTo>
                  <a:pt x="128588" y="242887"/>
                </a:lnTo>
                <a:close/>
                <a:moveTo>
                  <a:pt x="222250" y="212725"/>
                </a:moveTo>
                <a:lnTo>
                  <a:pt x="242888" y="212725"/>
                </a:lnTo>
                <a:lnTo>
                  <a:pt x="242888" y="222250"/>
                </a:lnTo>
                <a:lnTo>
                  <a:pt x="222250" y="222250"/>
                </a:lnTo>
                <a:close/>
                <a:moveTo>
                  <a:pt x="192088" y="212725"/>
                </a:moveTo>
                <a:lnTo>
                  <a:pt x="212726" y="212725"/>
                </a:lnTo>
                <a:lnTo>
                  <a:pt x="212726" y="222250"/>
                </a:lnTo>
                <a:lnTo>
                  <a:pt x="192088" y="222250"/>
                </a:lnTo>
                <a:close/>
                <a:moveTo>
                  <a:pt x="160338" y="212725"/>
                </a:moveTo>
                <a:lnTo>
                  <a:pt x="180976" y="212725"/>
                </a:lnTo>
                <a:lnTo>
                  <a:pt x="180976" y="222250"/>
                </a:lnTo>
                <a:lnTo>
                  <a:pt x="160338" y="222250"/>
                </a:lnTo>
                <a:close/>
                <a:moveTo>
                  <a:pt x="128588" y="212725"/>
                </a:moveTo>
                <a:lnTo>
                  <a:pt x="149226" y="212725"/>
                </a:lnTo>
                <a:lnTo>
                  <a:pt x="149226" y="222250"/>
                </a:lnTo>
                <a:lnTo>
                  <a:pt x="128588" y="222250"/>
                </a:lnTo>
                <a:close/>
                <a:moveTo>
                  <a:pt x="66676" y="212725"/>
                </a:moveTo>
                <a:lnTo>
                  <a:pt x="87314" y="212725"/>
                </a:lnTo>
                <a:lnTo>
                  <a:pt x="87314" y="222250"/>
                </a:lnTo>
                <a:lnTo>
                  <a:pt x="66676" y="222250"/>
                </a:lnTo>
                <a:close/>
                <a:moveTo>
                  <a:pt x="36514" y="212725"/>
                </a:moveTo>
                <a:lnTo>
                  <a:pt x="57152" y="212725"/>
                </a:lnTo>
                <a:lnTo>
                  <a:pt x="57152" y="222250"/>
                </a:lnTo>
                <a:lnTo>
                  <a:pt x="36514" y="222250"/>
                </a:lnTo>
                <a:close/>
                <a:moveTo>
                  <a:pt x="66676" y="192088"/>
                </a:moveTo>
                <a:lnTo>
                  <a:pt x="87314" y="192088"/>
                </a:lnTo>
                <a:lnTo>
                  <a:pt x="87314" y="201613"/>
                </a:lnTo>
                <a:lnTo>
                  <a:pt x="66676" y="201613"/>
                </a:lnTo>
                <a:close/>
                <a:moveTo>
                  <a:pt x="36514" y="192088"/>
                </a:moveTo>
                <a:lnTo>
                  <a:pt x="57152" y="192088"/>
                </a:lnTo>
                <a:lnTo>
                  <a:pt x="57152" y="201613"/>
                </a:lnTo>
                <a:lnTo>
                  <a:pt x="36514" y="201613"/>
                </a:lnTo>
                <a:close/>
                <a:moveTo>
                  <a:pt x="222250" y="192087"/>
                </a:moveTo>
                <a:lnTo>
                  <a:pt x="242888" y="192087"/>
                </a:lnTo>
                <a:lnTo>
                  <a:pt x="242888" y="201612"/>
                </a:lnTo>
                <a:lnTo>
                  <a:pt x="222250" y="201612"/>
                </a:lnTo>
                <a:close/>
                <a:moveTo>
                  <a:pt x="192088" y="192087"/>
                </a:moveTo>
                <a:lnTo>
                  <a:pt x="212726" y="192087"/>
                </a:lnTo>
                <a:lnTo>
                  <a:pt x="212726" y="201612"/>
                </a:lnTo>
                <a:lnTo>
                  <a:pt x="192088" y="201612"/>
                </a:lnTo>
                <a:close/>
                <a:moveTo>
                  <a:pt x="160338" y="192087"/>
                </a:moveTo>
                <a:lnTo>
                  <a:pt x="180976" y="192087"/>
                </a:lnTo>
                <a:lnTo>
                  <a:pt x="180976" y="201612"/>
                </a:lnTo>
                <a:lnTo>
                  <a:pt x="160338" y="201612"/>
                </a:lnTo>
                <a:close/>
                <a:moveTo>
                  <a:pt x="128588" y="192087"/>
                </a:moveTo>
                <a:lnTo>
                  <a:pt x="149226" y="192087"/>
                </a:lnTo>
                <a:lnTo>
                  <a:pt x="149226" y="201612"/>
                </a:lnTo>
                <a:lnTo>
                  <a:pt x="128588" y="201612"/>
                </a:lnTo>
                <a:close/>
                <a:moveTo>
                  <a:pt x="222250" y="171450"/>
                </a:moveTo>
                <a:lnTo>
                  <a:pt x="242888" y="171450"/>
                </a:lnTo>
                <a:lnTo>
                  <a:pt x="242888" y="180975"/>
                </a:lnTo>
                <a:lnTo>
                  <a:pt x="222250" y="180975"/>
                </a:lnTo>
                <a:close/>
                <a:moveTo>
                  <a:pt x="192088" y="171450"/>
                </a:moveTo>
                <a:lnTo>
                  <a:pt x="212726" y="171450"/>
                </a:lnTo>
                <a:lnTo>
                  <a:pt x="212726" y="180975"/>
                </a:lnTo>
                <a:lnTo>
                  <a:pt x="192088" y="180975"/>
                </a:lnTo>
                <a:close/>
                <a:moveTo>
                  <a:pt x="160338" y="171450"/>
                </a:moveTo>
                <a:lnTo>
                  <a:pt x="180976" y="171450"/>
                </a:lnTo>
                <a:lnTo>
                  <a:pt x="180976" y="180975"/>
                </a:lnTo>
                <a:lnTo>
                  <a:pt x="160338" y="180975"/>
                </a:lnTo>
                <a:close/>
                <a:moveTo>
                  <a:pt x="128588" y="171450"/>
                </a:moveTo>
                <a:lnTo>
                  <a:pt x="149226" y="171450"/>
                </a:lnTo>
                <a:lnTo>
                  <a:pt x="149226" y="180975"/>
                </a:lnTo>
                <a:lnTo>
                  <a:pt x="128588" y="180975"/>
                </a:lnTo>
                <a:close/>
                <a:moveTo>
                  <a:pt x="66676" y="171450"/>
                </a:moveTo>
                <a:lnTo>
                  <a:pt x="87314" y="171450"/>
                </a:lnTo>
                <a:lnTo>
                  <a:pt x="87314" y="180975"/>
                </a:lnTo>
                <a:lnTo>
                  <a:pt x="66676" y="180975"/>
                </a:lnTo>
                <a:close/>
                <a:moveTo>
                  <a:pt x="36514" y="171450"/>
                </a:moveTo>
                <a:lnTo>
                  <a:pt x="57152" y="171450"/>
                </a:lnTo>
                <a:lnTo>
                  <a:pt x="57152" y="180975"/>
                </a:lnTo>
                <a:lnTo>
                  <a:pt x="36514" y="180975"/>
                </a:lnTo>
                <a:close/>
                <a:moveTo>
                  <a:pt x="222250" y="149225"/>
                </a:moveTo>
                <a:lnTo>
                  <a:pt x="242888" y="149225"/>
                </a:lnTo>
                <a:lnTo>
                  <a:pt x="242888" y="160338"/>
                </a:lnTo>
                <a:lnTo>
                  <a:pt x="222250" y="160338"/>
                </a:lnTo>
                <a:close/>
                <a:moveTo>
                  <a:pt x="192088" y="149225"/>
                </a:moveTo>
                <a:lnTo>
                  <a:pt x="212726" y="149225"/>
                </a:lnTo>
                <a:lnTo>
                  <a:pt x="212726" y="160338"/>
                </a:lnTo>
                <a:lnTo>
                  <a:pt x="192088" y="160338"/>
                </a:lnTo>
                <a:close/>
                <a:moveTo>
                  <a:pt x="160338" y="149225"/>
                </a:moveTo>
                <a:lnTo>
                  <a:pt x="180976" y="149225"/>
                </a:lnTo>
                <a:lnTo>
                  <a:pt x="180976" y="160338"/>
                </a:lnTo>
                <a:lnTo>
                  <a:pt x="160338" y="160338"/>
                </a:lnTo>
                <a:close/>
                <a:moveTo>
                  <a:pt x="128588" y="149225"/>
                </a:moveTo>
                <a:lnTo>
                  <a:pt x="149226" y="149225"/>
                </a:lnTo>
                <a:lnTo>
                  <a:pt x="149226" y="160338"/>
                </a:lnTo>
                <a:lnTo>
                  <a:pt x="128588" y="160338"/>
                </a:lnTo>
                <a:close/>
                <a:moveTo>
                  <a:pt x="66676" y="149225"/>
                </a:moveTo>
                <a:lnTo>
                  <a:pt x="87314" y="149225"/>
                </a:lnTo>
                <a:lnTo>
                  <a:pt x="87314" y="160338"/>
                </a:lnTo>
                <a:lnTo>
                  <a:pt x="66676" y="160338"/>
                </a:lnTo>
                <a:close/>
                <a:moveTo>
                  <a:pt x="36514" y="149225"/>
                </a:moveTo>
                <a:lnTo>
                  <a:pt x="57152" y="149225"/>
                </a:lnTo>
                <a:lnTo>
                  <a:pt x="57152" y="160338"/>
                </a:lnTo>
                <a:lnTo>
                  <a:pt x="36514" y="160338"/>
                </a:lnTo>
                <a:close/>
                <a:moveTo>
                  <a:pt x="222251" y="128588"/>
                </a:moveTo>
                <a:lnTo>
                  <a:pt x="242889" y="128588"/>
                </a:lnTo>
                <a:lnTo>
                  <a:pt x="242889" y="139701"/>
                </a:lnTo>
                <a:lnTo>
                  <a:pt x="222251" y="139701"/>
                </a:lnTo>
                <a:close/>
                <a:moveTo>
                  <a:pt x="192089" y="128588"/>
                </a:moveTo>
                <a:lnTo>
                  <a:pt x="212727" y="128588"/>
                </a:lnTo>
                <a:lnTo>
                  <a:pt x="212727" y="139701"/>
                </a:lnTo>
                <a:lnTo>
                  <a:pt x="192089" y="139701"/>
                </a:lnTo>
                <a:close/>
                <a:moveTo>
                  <a:pt x="160339" y="128588"/>
                </a:moveTo>
                <a:lnTo>
                  <a:pt x="180977" y="128588"/>
                </a:lnTo>
                <a:lnTo>
                  <a:pt x="180977" y="139701"/>
                </a:lnTo>
                <a:lnTo>
                  <a:pt x="160339" y="139701"/>
                </a:lnTo>
                <a:close/>
                <a:moveTo>
                  <a:pt x="128589" y="128588"/>
                </a:moveTo>
                <a:lnTo>
                  <a:pt x="149227" y="128588"/>
                </a:lnTo>
                <a:lnTo>
                  <a:pt x="149227" y="139701"/>
                </a:lnTo>
                <a:lnTo>
                  <a:pt x="128589" y="139701"/>
                </a:lnTo>
                <a:close/>
                <a:moveTo>
                  <a:pt x="66676" y="128588"/>
                </a:moveTo>
                <a:lnTo>
                  <a:pt x="87314" y="128588"/>
                </a:lnTo>
                <a:lnTo>
                  <a:pt x="87314" y="139701"/>
                </a:lnTo>
                <a:lnTo>
                  <a:pt x="66676" y="139701"/>
                </a:lnTo>
                <a:close/>
                <a:moveTo>
                  <a:pt x="36514" y="128588"/>
                </a:moveTo>
                <a:lnTo>
                  <a:pt x="57152" y="128588"/>
                </a:lnTo>
                <a:lnTo>
                  <a:pt x="57152" y="139701"/>
                </a:lnTo>
                <a:lnTo>
                  <a:pt x="36514" y="139701"/>
                </a:lnTo>
                <a:close/>
                <a:moveTo>
                  <a:pt x="20638" y="114300"/>
                </a:moveTo>
                <a:lnTo>
                  <a:pt x="20638" y="279400"/>
                </a:lnTo>
                <a:lnTo>
                  <a:pt x="103188" y="279400"/>
                </a:lnTo>
                <a:lnTo>
                  <a:pt x="103188" y="114300"/>
                </a:lnTo>
                <a:close/>
                <a:moveTo>
                  <a:pt x="222251" y="107950"/>
                </a:moveTo>
                <a:lnTo>
                  <a:pt x="242889" y="107950"/>
                </a:lnTo>
                <a:lnTo>
                  <a:pt x="242889" y="119063"/>
                </a:lnTo>
                <a:lnTo>
                  <a:pt x="222251" y="119063"/>
                </a:lnTo>
                <a:close/>
                <a:moveTo>
                  <a:pt x="192089" y="107950"/>
                </a:moveTo>
                <a:lnTo>
                  <a:pt x="212727" y="107950"/>
                </a:lnTo>
                <a:lnTo>
                  <a:pt x="212727" y="119063"/>
                </a:lnTo>
                <a:lnTo>
                  <a:pt x="192089" y="119063"/>
                </a:lnTo>
                <a:close/>
                <a:moveTo>
                  <a:pt x="160339" y="107950"/>
                </a:moveTo>
                <a:lnTo>
                  <a:pt x="180977" y="107950"/>
                </a:lnTo>
                <a:lnTo>
                  <a:pt x="180977" y="119063"/>
                </a:lnTo>
                <a:lnTo>
                  <a:pt x="160339" y="119063"/>
                </a:lnTo>
                <a:close/>
                <a:moveTo>
                  <a:pt x="128589" y="107950"/>
                </a:moveTo>
                <a:lnTo>
                  <a:pt x="149227" y="107950"/>
                </a:lnTo>
                <a:lnTo>
                  <a:pt x="149227" y="119063"/>
                </a:lnTo>
                <a:lnTo>
                  <a:pt x="128589" y="119063"/>
                </a:lnTo>
                <a:close/>
                <a:moveTo>
                  <a:pt x="222251" y="87313"/>
                </a:moveTo>
                <a:lnTo>
                  <a:pt x="242889" y="87313"/>
                </a:lnTo>
                <a:lnTo>
                  <a:pt x="242889" y="98426"/>
                </a:lnTo>
                <a:lnTo>
                  <a:pt x="222251" y="98426"/>
                </a:lnTo>
                <a:close/>
                <a:moveTo>
                  <a:pt x="192089" y="87313"/>
                </a:moveTo>
                <a:lnTo>
                  <a:pt x="212727" y="87313"/>
                </a:lnTo>
                <a:lnTo>
                  <a:pt x="212727" y="98426"/>
                </a:lnTo>
                <a:lnTo>
                  <a:pt x="192089" y="98426"/>
                </a:lnTo>
                <a:close/>
                <a:moveTo>
                  <a:pt x="160339" y="87313"/>
                </a:moveTo>
                <a:lnTo>
                  <a:pt x="180977" y="87313"/>
                </a:lnTo>
                <a:lnTo>
                  <a:pt x="180977" y="98426"/>
                </a:lnTo>
                <a:lnTo>
                  <a:pt x="160339" y="98426"/>
                </a:lnTo>
                <a:close/>
                <a:moveTo>
                  <a:pt x="128589" y="87313"/>
                </a:moveTo>
                <a:lnTo>
                  <a:pt x="149227" y="87313"/>
                </a:lnTo>
                <a:lnTo>
                  <a:pt x="149227" y="98426"/>
                </a:lnTo>
                <a:lnTo>
                  <a:pt x="128589" y="98426"/>
                </a:lnTo>
                <a:close/>
                <a:moveTo>
                  <a:pt x="222251" y="66675"/>
                </a:moveTo>
                <a:lnTo>
                  <a:pt x="242889" y="66675"/>
                </a:lnTo>
                <a:lnTo>
                  <a:pt x="242889" y="77788"/>
                </a:lnTo>
                <a:lnTo>
                  <a:pt x="222251" y="77788"/>
                </a:lnTo>
                <a:close/>
                <a:moveTo>
                  <a:pt x="192089" y="66675"/>
                </a:moveTo>
                <a:lnTo>
                  <a:pt x="212727" y="66675"/>
                </a:lnTo>
                <a:lnTo>
                  <a:pt x="212727" y="77788"/>
                </a:lnTo>
                <a:lnTo>
                  <a:pt x="192089" y="77788"/>
                </a:lnTo>
                <a:close/>
                <a:moveTo>
                  <a:pt x="160339" y="66675"/>
                </a:moveTo>
                <a:lnTo>
                  <a:pt x="180977" y="66675"/>
                </a:lnTo>
                <a:lnTo>
                  <a:pt x="180977" y="77788"/>
                </a:lnTo>
                <a:lnTo>
                  <a:pt x="160339" y="77788"/>
                </a:lnTo>
                <a:close/>
                <a:moveTo>
                  <a:pt x="128589" y="66675"/>
                </a:moveTo>
                <a:lnTo>
                  <a:pt x="149227" y="66675"/>
                </a:lnTo>
                <a:lnTo>
                  <a:pt x="149227" y="77788"/>
                </a:lnTo>
                <a:lnTo>
                  <a:pt x="128589" y="77788"/>
                </a:lnTo>
                <a:close/>
                <a:moveTo>
                  <a:pt x="222251" y="46038"/>
                </a:moveTo>
                <a:lnTo>
                  <a:pt x="242889" y="46038"/>
                </a:lnTo>
                <a:lnTo>
                  <a:pt x="242889" y="57151"/>
                </a:lnTo>
                <a:lnTo>
                  <a:pt x="222251" y="57151"/>
                </a:lnTo>
                <a:close/>
                <a:moveTo>
                  <a:pt x="192089" y="46038"/>
                </a:moveTo>
                <a:lnTo>
                  <a:pt x="212727" y="46038"/>
                </a:lnTo>
                <a:lnTo>
                  <a:pt x="212727" y="57151"/>
                </a:lnTo>
                <a:lnTo>
                  <a:pt x="192089" y="57151"/>
                </a:lnTo>
                <a:close/>
                <a:moveTo>
                  <a:pt x="160339" y="46038"/>
                </a:moveTo>
                <a:lnTo>
                  <a:pt x="180977" y="46038"/>
                </a:lnTo>
                <a:lnTo>
                  <a:pt x="180977" y="57151"/>
                </a:lnTo>
                <a:lnTo>
                  <a:pt x="160339" y="57151"/>
                </a:lnTo>
                <a:close/>
                <a:moveTo>
                  <a:pt x="128589" y="46038"/>
                </a:moveTo>
                <a:lnTo>
                  <a:pt x="149227" y="46038"/>
                </a:lnTo>
                <a:lnTo>
                  <a:pt x="149227" y="57151"/>
                </a:lnTo>
                <a:lnTo>
                  <a:pt x="128589" y="57151"/>
                </a:lnTo>
                <a:close/>
                <a:moveTo>
                  <a:pt x="222251" y="25400"/>
                </a:moveTo>
                <a:lnTo>
                  <a:pt x="242889" y="25400"/>
                </a:lnTo>
                <a:lnTo>
                  <a:pt x="242889" y="36513"/>
                </a:lnTo>
                <a:lnTo>
                  <a:pt x="222251" y="36513"/>
                </a:lnTo>
                <a:close/>
                <a:moveTo>
                  <a:pt x="192089" y="25400"/>
                </a:moveTo>
                <a:lnTo>
                  <a:pt x="212727" y="25400"/>
                </a:lnTo>
                <a:lnTo>
                  <a:pt x="212727" y="36513"/>
                </a:lnTo>
                <a:lnTo>
                  <a:pt x="192089" y="36513"/>
                </a:lnTo>
                <a:close/>
                <a:moveTo>
                  <a:pt x="160339" y="25400"/>
                </a:moveTo>
                <a:lnTo>
                  <a:pt x="180977" y="25400"/>
                </a:lnTo>
                <a:lnTo>
                  <a:pt x="180977" y="36513"/>
                </a:lnTo>
                <a:lnTo>
                  <a:pt x="160339" y="36513"/>
                </a:lnTo>
                <a:close/>
                <a:moveTo>
                  <a:pt x="128589" y="25400"/>
                </a:moveTo>
                <a:lnTo>
                  <a:pt x="149227" y="25400"/>
                </a:lnTo>
                <a:lnTo>
                  <a:pt x="149227" y="36513"/>
                </a:lnTo>
                <a:lnTo>
                  <a:pt x="128589" y="36513"/>
                </a:lnTo>
                <a:close/>
                <a:moveTo>
                  <a:pt x="114300" y="9525"/>
                </a:moveTo>
                <a:lnTo>
                  <a:pt x="114300" y="279400"/>
                </a:lnTo>
                <a:lnTo>
                  <a:pt x="258763" y="279400"/>
                </a:lnTo>
                <a:lnTo>
                  <a:pt x="258763" y="9525"/>
                </a:lnTo>
                <a:close/>
                <a:moveTo>
                  <a:pt x="103187" y="0"/>
                </a:moveTo>
                <a:lnTo>
                  <a:pt x="268288" y="0"/>
                </a:lnTo>
                <a:lnTo>
                  <a:pt x="268288" y="320676"/>
                </a:lnTo>
                <a:lnTo>
                  <a:pt x="279400" y="320676"/>
                </a:lnTo>
                <a:lnTo>
                  <a:pt x="279400" y="331788"/>
                </a:lnTo>
                <a:lnTo>
                  <a:pt x="0" y="331788"/>
                </a:lnTo>
                <a:lnTo>
                  <a:pt x="0" y="320676"/>
                </a:lnTo>
                <a:lnTo>
                  <a:pt x="9525" y="320676"/>
                </a:lnTo>
                <a:lnTo>
                  <a:pt x="9525" y="103188"/>
                </a:lnTo>
                <a:lnTo>
                  <a:pt x="103187" y="103188"/>
                </a:lnTo>
                <a:close/>
              </a:path>
            </a:pathLst>
          </a:custGeom>
          <a:solidFill>
            <a:srgbClr val="000000">
              <a:lumMod val="20000"/>
              <a:lumOff val="80000"/>
            </a:srgbClr>
          </a:solidFill>
          <a:ln w="12700" cap="flat" cmpd="sng" algn="ctr">
            <a:noFill/>
            <a:prstDash val="solid"/>
            <a:miter lim="800000"/>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mn-ea"/>
              <a:cs typeface="+mn-cs"/>
            </a:endParaRPr>
          </a:p>
        </p:txBody>
      </p:sp>
      <p:sp>
        <p:nvSpPr>
          <p:cNvPr id="11" name="íṣľi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C955A76-2A80-402A-A583-9E9D0E6E9767}"/>
              </a:ext>
            </a:extLst>
          </p:cNvPr>
          <p:cNvSpPr/>
          <p:nvPr/>
        </p:nvSpPr>
        <p:spPr bwMode="auto">
          <a:xfrm>
            <a:off x="6382902" y="1361195"/>
            <a:ext cx="2232835" cy="1539849"/>
          </a:xfrm>
          <a:custGeom>
            <a:avLst/>
            <a:gdLst>
              <a:gd name="T0" fmla="*/ 1408 w 1408"/>
              <a:gd name="T1" fmla="*/ 438 h 904"/>
              <a:gd name="T2" fmla="*/ 720 w 1408"/>
              <a:gd name="T3" fmla="*/ 0 h 904"/>
              <a:gd name="T4" fmla="*/ 0 w 1408"/>
              <a:gd name="T5" fmla="*/ 438 h 904"/>
              <a:gd name="T6" fmla="*/ 169 w 1408"/>
              <a:gd name="T7" fmla="*/ 438 h 904"/>
              <a:gd name="T8" fmla="*/ 169 w 1408"/>
              <a:gd name="T9" fmla="*/ 904 h 904"/>
              <a:gd name="T10" fmla="*/ 1271 w 1408"/>
              <a:gd name="T11" fmla="*/ 904 h 904"/>
              <a:gd name="T12" fmla="*/ 1271 w 1408"/>
              <a:gd name="T13" fmla="*/ 438 h 904"/>
              <a:gd name="T14" fmla="*/ 1408 w 1408"/>
              <a:gd name="T15" fmla="*/ 438 h 9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8" h="904">
                <a:moveTo>
                  <a:pt x="1408" y="438"/>
                </a:moveTo>
                <a:lnTo>
                  <a:pt x="720" y="0"/>
                </a:lnTo>
                <a:lnTo>
                  <a:pt x="0" y="438"/>
                </a:lnTo>
                <a:lnTo>
                  <a:pt x="169" y="438"/>
                </a:lnTo>
                <a:lnTo>
                  <a:pt x="169" y="904"/>
                </a:lnTo>
                <a:lnTo>
                  <a:pt x="1271" y="904"/>
                </a:lnTo>
                <a:lnTo>
                  <a:pt x="1271" y="438"/>
                </a:lnTo>
                <a:lnTo>
                  <a:pt x="1408" y="438"/>
                </a:lnTo>
                <a:close/>
              </a:path>
            </a:pathLst>
          </a:custGeom>
          <a:solidFill>
            <a:schemeClr val="accent3">
              <a:lumMod val="75000"/>
            </a:schemeClr>
          </a:solidFill>
          <a:ln w="28575">
            <a:solidFill>
              <a:srgbClr val="FFFFFF"/>
            </a:solidFill>
          </a:ln>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mn-ea"/>
            </a:endParaRPr>
          </a:p>
        </p:txBody>
      </p:sp>
      <p:sp>
        <p:nvSpPr>
          <p:cNvPr id="12" name="ïṣľi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418D120-FFB0-438D-9495-BA5CD1EA377A}"/>
              </a:ext>
            </a:extLst>
          </p:cNvPr>
          <p:cNvSpPr/>
          <p:nvPr/>
        </p:nvSpPr>
        <p:spPr bwMode="auto">
          <a:xfrm>
            <a:off x="6650913" y="2660872"/>
            <a:ext cx="1747574" cy="1483640"/>
          </a:xfrm>
          <a:custGeom>
            <a:avLst/>
            <a:gdLst>
              <a:gd name="T0" fmla="*/ 653 w 1102"/>
              <a:gd name="T1" fmla="*/ 115 h 871"/>
              <a:gd name="T2" fmla="*/ 543 w 1102"/>
              <a:gd name="T3" fmla="*/ 0 h 871"/>
              <a:gd name="T4" fmla="*/ 433 w 1102"/>
              <a:gd name="T5" fmla="*/ 115 h 871"/>
              <a:gd name="T6" fmla="*/ 0 w 1102"/>
              <a:gd name="T7" fmla="*/ 115 h 871"/>
              <a:gd name="T8" fmla="*/ 0 w 1102"/>
              <a:gd name="T9" fmla="*/ 871 h 871"/>
              <a:gd name="T10" fmla="*/ 1102 w 1102"/>
              <a:gd name="T11" fmla="*/ 871 h 871"/>
              <a:gd name="T12" fmla="*/ 1102 w 1102"/>
              <a:gd name="T13" fmla="*/ 115 h 871"/>
              <a:gd name="T14" fmla="*/ 653 w 1102"/>
              <a:gd name="T15" fmla="*/ 115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71">
                <a:moveTo>
                  <a:pt x="653" y="115"/>
                </a:moveTo>
                <a:lnTo>
                  <a:pt x="543" y="0"/>
                </a:lnTo>
                <a:lnTo>
                  <a:pt x="433" y="115"/>
                </a:lnTo>
                <a:lnTo>
                  <a:pt x="0" y="115"/>
                </a:lnTo>
                <a:lnTo>
                  <a:pt x="0" y="871"/>
                </a:lnTo>
                <a:lnTo>
                  <a:pt x="1102" y="871"/>
                </a:lnTo>
                <a:lnTo>
                  <a:pt x="1102" y="115"/>
                </a:lnTo>
                <a:lnTo>
                  <a:pt x="653" y="115"/>
                </a:lnTo>
                <a:close/>
              </a:path>
            </a:pathLst>
          </a:custGeom>
          <a:solidFill>
            <a:srgbClr val="1D7AD9"/>
          </a:solidFill>
          <a:ln w="6350">
            <a:noFill/>
          </a:ln>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mn-ea"/>
            </a:endParaRPr>
          </a:p>
        </p:txBody>
      </p:sp>
      <p:sp>
        <p:nvSpPr>
          <p:cNvPr id="13" name="íSḷi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88D6908-08A5-4B41-B956-E22714CEF555}"/>
              </a:ext>
            </a:extLst>
          </p:cNvPr>
          <p:cNvSpPr/>
          <p:nvPr/>
        </p:nvSpPr>
        <p:spPr bwMode="auto">
          <a:xfrm>
            <a:off x="6650913" y="3932272"/>
            <a:ext cx="1747574" cy="1483640"/>
          </a:xfrm>
          <a:custGeom>
            <a:avLst/>
            <a:gdLst>
              <a:gd name="T0" fmla="*/ 653 w 1102"/>
              <a:gd name="T1" fmla="*/ 116 h 871"/>
              <a:gd name="T2" fmla="*/ 543 w 1102"/>
              <a:gd name="T3" fmla="*/ 0 h 871"/>
              <a:gd name="T4" fmla="*/ 433 w 1102"/>
              <a:gd name="T5" fmla="*/ 116 h 871"/>
              <a:gd name="T6" fmla="*/ 0 w 1102"/>
              <a:gd name="T7" fmla="*/ 116 h 871"/>
              <a:gd name="T8" fmla="*/ 0 w 1102"/>
              <a:gd name="T9" fmla="*/ 871 h 871"/>
              <a:gd name="T10" fmla="*/ 1102 w 1102"/>
              <a:gd name="T11" fmla="*/ 871 h 871"/>
              <a:gd name="T12" fmla="*/ 1102 w 1102"/>
              <a:gd name="T13" fmla="*/ 116 h 871"/>
              <a:gd name="T14" fmla="*/ 653 w 1102"/>
              <a:gd name="T15" fmla="*/ 116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71">
                <a:moveTo>
                  <a:pt x="653" y="116"/>
                </a:moveTo>
                <a:lnTo>
                  <a:pt x="543" y="0"/>
                </a:lnTo>
                <a:lnTo>
                  <a:pt x="433" y="116"/>
                </a:lnTo>
                <a:lnTo>
                  <a:pt x="0" y="116"/>
                </a:lnTo>
                <a:lnTo>
                  <a:pt x="0" y="871"/>
                </a:lnTo>
                <a:lnTo>
                  <a:pt x="1102" y="871"/>
                </a:lnTo>
                <a:lnTo>
                  <a:pt x="1102" y="116"/>
                </a:lnTo>
                <a:lnTo>
                  <a:pt x="653" y="116"/>
                </a:lnTo>
                <a:close/>
              </a:path>
            </a:pathLst>
          </a:custGeom>
          <a:solidFill>
            <a:srgbClr val="F6F6F6"/>
          </a:solidFill>
          <a:ln w="12700">
            <a:noFill/>
          </a:ln>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mn-ea"/>
            </a:endParaRPr>
          </a:p>
        </p:txBody>
      </p:sp>
      <p:sp>
        <p:nvSpPr>
          <p:cNvPr id="14" name="islï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F1028CE-1A79-4835-A9DC-EDFC8EFA20AC}"/>
              </a:ext>
            </a:extLst>
          </p:cNvPr>
          <p:cNvSpPr/>
          <p:nvPr/>
        </p:nvSpPr>
        <p:spPr bwMode="auto">
          <a:xfrm>
            <a:off x="6650913" y="5202741"/>
            <a:ext cx="1747574" cy="1487046"/>
          </a:xfrm>
          <a:custGeom>
            <a:avLst/>
            <a:gdLst>
              <a:gd name="T0" fmla="*/ 653 w 1102"/>
              <a:gd name="T1" fmla="*/ 116 h 873"/>
              <a:gd name="T2" fmla="*/ 543 w 1102"/>
              <a:gd name="T3" fmla="*/ 0 h 873"/>
              <a:gd name="T4" fmla="*/ 433 w 1102"/>
              <a:gd name="T5" fmla="*/ 116 h 873"/>
              <a:gd name="T6" fmla="*/ 0 w 1102"/>
              <a:gd name="T7" fmla="*/ 116 h 873"/>
              <a:gd name="T8" fmla="*/ 0 w 1102"/>
              <a:gd name="T9" fmla="*/ 873 h 873"/>
              <a:gd name="T10" fmla="*/ 1102 w 1102"/>
              <a:gd name="T11" fmla="*/ 873 h 873"/>
              <a:gd name="T12" fmla="*/ 1102 w 1102"/>
              <a:gd name="T13" fmla="*/ 116 h 873"/>
              <a:gd name="T14" fmla="*/ 653 w 1102"/>
              <a:gd name="T15" fmla="*/ 116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73">
                <a:moveTo>
                  <a:pt x="653" y="116"/>
                </a:moveTo>
                <a:lnTo>
                  <a:pt x="543" y="0"/>
                </a:lnTo>
                <a:lnTo>
                  <a:pt x="433" y="116"/>
                </a:lnTo>
                <a:lnTo>
                  <a:pt x="0" y="116"/>
                </a:lnTo>
                <a:lnTo>
                  <a:pt x="0" y="873"/>
                </a:lnTo>
                <a:lnTo>
                  <a:pt x="1102" y="873"/>
                </a:lnTo>
                <a:lnTo>
                  <a:pt x="1102" y="116"/>
                </a:lnTo>
                <a:lnTo>
                  <a:pt x="653" y="116"/>
                </a:lnTo>
                <a:close/>
              </a:path>
            </a:pathLst>
          </a:custGeom>
          <a:solidFill>
            <a:srgbClr val="CC2C20"/>
          </a:solidFill>
          <a:ln w="0">
            <a:noFill/>
          </a:ln>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mn-ea"/>
            </a:endParaRPr>
          </a:p>
        </p:txBody>
      </p:sp>
      <p:sp>
        <p:nvSpPr>
          <p:cNvPr id="15" name="íṧḻî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A2F50A-D1EC-41F3-8AF4-20786671CC2B}"/>
              </a:ext>
            </a:extLst>
          </p:cNvPr>
          <p:cNvSpPr txBox="1"/>
          <p:nvPr/>
        </p:nvSpPr>
        <p:spPr>
          <a:xfrm>
            <a:off x="8699833" y="5482922"/>
            <a:ext cx="2623241" cy="410601"/>
          </a:xfrm>
          <a:prstGeom prst="rect">
            <a:avLst/>
          </a:prstGeom>
        </p:spPr>
        <p:txBody>
          <a:bodyPr vert="horz" wrap="square" lIns="91440" tIns="45720" rIns="91440" bIns="45720" anchor="ctr">
            <a:normAutofit/>
          </a:bodyPr>
          <a:lstStyle/>
          <a:p>
            <a:pPr defTabSz="914400"/>
            <a:r>
              <a:rPr lang="en-US" altLang="zh-CN" sz="2000" b="1" kern="0" smtClean="0">
                <a:solidFill>
                  <a:srgbClr val="CC2C20"/>
                </a:solidFill>
                <a:latin typeface="+mn-ea"/>
              </a:rPr>
              <a:t>1</a:t>
            </a:r>
            <a:r>
              <a:rPr lang="zh-CN" altLang="en-US" sz="2000" b="1" kern="0" smtClean="0">
                <a:solidFill>
                  <a:srgbClr val="CC2C20"/>
                </a:solidFill>
                <a:latin typeface="+mn-ea"/>
              </a:rPr>
              <a:t>、业务划分</a:t>
            </a:r>
            <a:endParaRPr kumimoji="0" lang="zh-CN" altLang="en-US" sz="2000" b="1" i="0" u="none" strike="noStrike" kern="0" cap="none" spc="0" normalizeH="0" baseline="0" noProof="0" smtClean="0">
              <a:ln>
                <a:noFill/>
              </a:ln>
              <a:solidFill>
                <a:srgbClr val="CC2C20"/>
              </a:solidFill>
              <a:effectLst/>
              <a:uLnTx/>
              <a:uFillTx/>
              <a:latin typeface="+mn-ea"/>
            </a:endParaRPr>
          </a:p>
        </p:txBody>
      </p:sp>
      <p:sp>
        <p:nvSpPr>
          <p:cNvPr id="16" name="ïṥ1í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89B93EB-915A-4CE1-B733-A8C4D1EDC139}"/>
              </a:ext>
            </a:extLst>
          </p:cNvPr>
          <p:cNvSpPr/>
          <p:nvPr/>
        </p:nvSpPr>
        <p:spPr>
          <a:xfrm>
            <a:off x="8699833" y="5898115"/>
            <a:ext cx="2974155" cy="777155"/>
          </a:xfrm>
          <a:prstGeom prst="rect">
            <a:avLst/>
          </a:prstGeom>
        </p:spPr>
        <p:txBody>
          <a:bodyPr wrap="square" lIns="91440" tIns="45720" rIns="91440" bIns="45720">
            <a:normAutofit lnSpcReduction="10000"/>
          </a:bodyPr>
          <a:lstStyle/>
          <a:p>
            <a:pPr marL="0" marR="0" lvl="0" indent="0" defTabSz="914400" eaLnBrk="1" fontAlgn="auto" latinLnBrk="0" hangingPunct="1">
              <a:lnSpc>
                <a:spcPct val="120000"/>
              </a:lnSpc>
              <a:spcBef>
                <a:spcPts val="0"/>
              </a:spcBef>
              <a:spcAft>
                <a:spcPts val="0"/>
              </a:spcAft>
              <a:buClr>
                <a:srgbClr val="E24848"/>
              </a:buClr>
              <a:buSzTx/>
              <a:buFontTx/>
              <a:buNone/>
              <a:tabLst/>
              <a:defRPr/>
            </a:pPr>
            <a:r>
              <a:rPr lang="zh-CN" altLang="en-US" sz="1300" kern="0" noProof="1" smtClean="0">
                <a:solidFill>
                  <a:srgbClr val="CC2C20"/>
                </a:solidFill>
                <a:latin typeface="+mn-ea"/>
              </a:rPr>
              <a:t>按照当前核心业务，梳理可被服务化的模块，并明确业务之间相互依赖关系</a:t>
            </a:r>
            <a:endParaRPr kumimoji="0" lang="zh-CN" altLang="en-US" sz="1300" b="0" i="0" u="none" strike="noStrike" kern="0" cap="none" spc="0" normalizeH="0" baseline="0" noProof="1">
              <a:ln>
                <a:noFill/>
              </a:ln>
              <a:solidFill>
                <a:srgbClr val="CC2C20"/>
              </a:solidFill>
              <a:effectLst/>
              <a:uLnTx/>
              <a:uFillTx/>
              <a:latin typeface="+mn-ea"/>
            </a:endParaRPr>
          </a:p>
        </p:txBody>
      </p:sp>
      <p:sp>
        <p:nvSpPr>
          <p:cNvPr id="17" name="iśli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0D0DDA8-BD00-4CA9-A766-4B14FDF8DF1D}"/>
              </a:ext>
            </a:extLst>
          </p:cNvPr>
          <p:cNvSpPr txBox="1"/>
          <p:nvPr/>
        </p:nvSpPr>
        <p:spPr>
          <a:xfrm>
            <a:off x="8699833" y="4158010"/>
            <a:ext cx="2623241" cy="410601"/>
          </a:xfrm>
          <a:prstGeom prst="rect">
            <a:avLst/>
          </a:prstGeom>
        </p:spPr>
        <p:txBody>
          <a:bodyPr vert="horz" wrap="square" lIns="91440" tIns="45720" rIns="91440" bIns="45720" anchor="ctr">
            <a:normAutofit/>
          </a:bodyPr>
          <a:lstStyle/>
          <a:p>
            <a:pPr lvl="0" defTabSz="914400"/>
            <a:r>
              <a:rPr lang="en-US" altLang="zh-CN" sz="2000" b="1" kern="0" smtClean="0">
                <a:solidFill>
                  <a:srgbClr val="FE631E"/>
                </a:solidFill>
                <a:latin typeface="+mn-ea"/>
              </a:rPr>
              <a:t>2</a:t>
            </a:r>
            <a:r>
              <a:rPr lang="zh-CN" altLang="en-US" sz="2000" b="1" kern="0" smtClean="0">
                <a:solidFill>
                  <a:srgbClr val="FE631E"/>
                </a:solidFill>
                <a:latin typeface="+mn-ea"/>
              </a:rPr>
              <a:t>、基础构建</a:t>
            </a:r>
            <a:endParaRPr kumimoji="0" lang="zh-CN" altLang="en-US" sz="2000" b="1" i="0" u="none" strike="noStrike" kern="0" cap="none" spc="0" normalizeH="0" baseline="0" noProof="0" smtClean="0">
              <a:ln>
                <a:noFill/>
              </a:ln>
              <a:solidFill>
                <a:srgbClr val="FE631E"/>
              </a:solidFill>
              <a:effectLst/>
              <a:uLnTx/>
              <a:uFillTx/>
              <a:latin typeface="+mn-ea"/>
            </a:endParaRPr>
          </a:p>
        </p:txBody>
      </p:sp>
      <p:sp>
        <p:nvSpPr>
          <p:cNvPr id="18" name="iṥḻi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E37A17A-8C8C-4252-AB2F-75B183783C78}"/>
              </a:ext>
            </a:extLst>
          </p:cNvPr>
          <p:cNvSpPr/>
          <p:nvPr/>
        </p:nvSpPr>
        <p:spPr>
          <a:xfrm>
            <a:off x="8699832" y="4573206"/>
            <a:ext cx="3156808" cy="634486"/>
          </a:xfrm>
          <a:prstGeom prst="rect">
            <a:avLst/>
          </a:prstGeom>
        </p:spPr>
        <p:txBody>
          <a:bodyPr wrap="square" lIns="91440" tIns="45720" rIns="91440" bIns="45720">
            <a:normAutofit/>
          </a:bodyPr>
          <a:lstStyle/>
          <a:p>
            <a:pPr marL="0" marR="0" lvl="0" indent="0" defTabSz="914400" eaLnBrk="1" fontAlgn="auto" latinLnBrk="0" hangingPunct="1">
              <a:lnSpc>
                <a:spcPct val="120000"/>
              </a:lnSpc>
              <a:spcBef>
                <a:spcPts val="0"/>
              </a:spcBef>
              <a:spcAft>
                <a:spcPts val="0"/>
              </a:spcAft>
              <a:buClr>
                <a:srgbClr val="E24848"/>
              </a:buClr>
              <a:buSzTx/>
              <a:buFontTx/>
              <a:buNone/>
              <a:tabLst/>
              <a:defRPr/>
            </a:pPr>
            <a:r>
              <a:rPr lang="zh-CN" altLang="en-US" sz="1300" kern="0" noProof="1" smtClean="0">
                <a:solidFill>
                  <a:srgbClr val="FE631B"/>
                </a:solidFill>
                <a:latin typeface="+mn-ea"/>
              </a:rPr>
              <a:t>基于</a:t>
            </a:r>
            <a:r>
              <a:rPr lang="en-US" altLang="zh-CN" sz="1300" kern="0" noProof="1" smtClean="0">
                <a:solidFill>
                  <a:srgbClr val="FE631B"/>
                </a:solidFill>
                <a:latin typeface="+mn-ea"/>
              </a:rPr>
              <a:t>Spring Cloud</a:t>
            </a:r>
            <a:r>
              <a:rPr lang="zh-CN" altLang="en-US" sz="1300" kern="0" noProof="1" smtClean="0">
                <a:solidFill>
                  <a:srgbClr val="FE631B"/>
                </a:solidFill>
                <a:latin typeface="+mn-ea"/>
              </a:rPr>
              <a:t>服务化平台组件安装、配置，以及日志、缓存封装</a:t>
            </a:r>
            <a:endParaRPr kumimoji="0" lang="zh-CN" altLang="en-US" sz="1300" i="0" u="none" strike="noStrike" kern="0" cap="none" spc="0" normalizeH="0" baseline="0" noProof="1">
              <a:ln>
                <a:noFill/>
              </a:ln>
              <a:solidFill>
                <a:srgbClr val="FE631B"/>
              </a:solidFill>
              <a:effectLst/>
              <a:uLnTx/>
              <a:uFillTx/>
              <a:latin typeface="+mn-ea"/>
            </a:endParaRPr>
          </a:p>
        </p:txBody>
      </p:sp>
      <p:sp>
        <p:nvSpPr>
          <p:cNvPr id="19" name="íšľi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A6A1D9A-7F02-465C-8D68-A76AA6D98A2B}"/>
              </a:ext>
            </a:extLst>
          </p:cNvPr>
          <p:cNvSpPr txBox="1"/>
          <p:nvPr/>
        </p:nvSpPr>
        <p:spPr>
          <a:xfrm>
            <a:off x="8699833" y="1745143"/>
            <a:ext cx="2623241" cy="410601"/>
          </a:xfrm>
          <a:prstGeom prst="rect">
            <a:avLst/>
          </a:prstGeom>
        </p:spPr>
        <p:txBody>
          <a:bodyPr vert="horz" wrap="square" lIns="91440" tIns="45720" rIns="91440" bIns="45720"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77933C"/>
                </a:solidFill>
                <a:effectLst/>
                <a:uLnTx/>
                <a:uFillTx/>
                <a:latin typeface="+mn-ea"/>
              </a:rPr>
              <a:t>4</a:t>
            </a:r>
            <a:r>
              <a:rPr kumimoji="0" lang="zh-CN" altLang="en-US" sz="2000" b="1" i="0" u="none" strike="noStrike" kern="0" cap="none" spc="0" normalizeH="0" baseline="0" noProof="0" smtClean="0">
                <a:ln>
                  <a:noFill/>
                </a:ln>
                <a:solidFill>
                  <a:srgbClr val="77933C"/>
                </a:solidFill>
                <a:effectLst/>
                <a:uLnTx/>
                <a:uFillTx/>
                <a:latin typeface="+mn-ea"/>
              </a:rPr>
              <a:t>、</a:t>
            </a:r>
            <a:r>
              <a:rPr kumimoji="0" lang="en-US" altLang="zh-CN" sz="2000" b="1" i="0" u="none" strike="noStrike" kern="0" cap="none" spc="0" normalizeH="0" baseline="0" noProof="0" err="1" smtClean="0">
                <a:ln>
                  <a:noFill/>
                </a:ln>
                <a:solidFill>
                  <a:srgbClr val="77933C"/>
                </a:solidFill>
                <a:effectLst/>
                <a:uLnTx/>
                <a:uFillTx/>
                <a:latin typeface="+mn-ea"/>
              </a:rPr>
              <a:t>DevOps</a:t>
            </a:r>
            <a:endParaRPr kumimoji="0" lang="zh-CN" altLang="en-US" sz="2000" b="1" i="0" u="none" strike="noStrike" kern="0" cap="none" spc="0" normalizeH="0" baseline="0" noProof="0" smtClean="0">
              <a:ln>
                <a:noFill/>
              </a:ln>
              <a:solidFill>
                <a:srgbClr val="77933C"/>
              </a:solidFill>
              <a:effectLst/>
              <a:uLnTx/>
              <a:uFillTx/>
              <a:latin typeface="+mn-ea"/>
            </a:endParaRPr>
          </a:p>
        </p:txBody>
      </p:sp>
      <p:sp>
        <p:nvSpPr>
          <p:cNvPr id="20" name="iṣḷí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D1D1318-CA41-4024-A73B-B6BC0B1C5E83}"/>
              </a:ext>
            </a:extLst>
          </p:cNvPr>
          <p:cNvSpPr/>
          <p:nvPr/>
        </p:nvSpPr>
        <p:spPr>
          <a:xfrm>
            <a:off x="8699832" y="2160340"/>
            <a:ext cx="2940784" cy="634486"/>
          </a:xfrm>
          <a:prstGeom prst="rect">
            <a:avLst/>
          </a:prstGeom>
        </p:spPr>
        <p:txBody>
          <a:bodyPr wrap="square" lIns="91440" tIns="45720" rIns="91440" bIns="45720">
            <a:normAutofit/>
          </a:bodyPr>
          <a:lstStyle/>
          <a:p>
            <a:pPr lvl="0" defTabSz="914400">
              <a:lnSpc>
                <a:spcPct val="120000"/>
              </a:lnSpc>
              <a:buClr>
                <a:srgbClr val="E24848"/>
              </a:buClr>
              <a:defRPr/>
            </a:pPr>
            <a:r>
              <a:rPr lang="zh-CN" altLang="en-US" sz="1300" kern="0" noProof="1" smtClean="0">
                <a:solidFill>
                  <a:srgbClr val="77933C"/>
                </a:solidFill>
                <a:latin typeface="+mn-ea"/>
              </a:rPr>
              <a:t>集中管理产品的软件开发工程、</a:t>
            </a:r>
            <a:r>
              <a:rPr lang="zh-CN" altLang="en-US" sz="1300" kern="0" noProof="1">
                <a:solidFill>
                  <a:srgbClr val="77933C"/>
                </a:solidFill>
                <a:latin typeface="+mn-ea"/>
              </a:rPr>
              <a:t>技术运营和质量</a:t>
            </a:r>
            <a:r>
              <a:rPr lang="zh-CN" altLang="en-US" sz="1300" kern="0" noProof="1" smtClean="0">
                <a:solidFill>
                  <a:srgbClr val="77933C"/>
                </a:solidFill>
                <a:latin typeface="+mn-ea"/>
              </a:rPr>
              <a:t>保障</a:t>
            </a:r>
            <a:endParaRPr kumimoji="0" lang="zh-CN" altLang="en-US" sz="1300" b="0" i="0" u="none" strike="noStrike" kern="0" cap="none" spc="0" normalizeH="0" baseline="0" noProof="1">
              <a:ln>
                <a:noFill/>
              </a:ln>
              <a:solidFill>
                <a:srgbClr val="77933C"/>
              </a:solidFill>
              <a:effectLst/>
              <a:uLnTx/>
              <a:uFillTx/>
              <a:latin typeface="+mn-ea"/>
            </a:endParaRPr>
          </a:p>
        </p:txBody>
      </p:sp>
      <p:sp>
        <p:nvSpPr>
          <p:cNvPr id="21" name="ïṡ1i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902F4F9-8E9D-44C5-B61C-AD6A94ADC6AC}"/>
              </a:ext>
            </a:extLst>
          </p:cNvPr>
          <p:cNvSpPr txBox="1"/>
          <p:nvPr/>
        </p:nvSpPr>
        <p:spPr>
          <a:xfrm>
            <a:off x="8699833" y="2942040"/>
            <a:ext cx="2623241" cy="410601"/>
          </a:xfrm>
          <a:prstGeom prst="rect">
            <a:avLst/>
          </a:prstGeom>
        </p:spPr>
        <p:txBody>
          <a:bodyPr vert="horz" wrap="square" lIns="91440" tIns="45720" rIns="91440" bIns="45720"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b="1" kern="0" smtClean="0">
                <a:solidFill>
                  <a:srgbClr val="1D7AD9"/>
                </a:solidFill>
                <a:latin typeface="+mn-ea"/>
              </a:rPr>
              <a:t>3</a:t>
            </a:r>
            <a:r>
              <a:rPr lang="zh-CN" altLang="en-US" sz="2000" b="1" kern="0" smtClean="0">
                <a:solidFill>
                  <a:srgbClr val="1D7AD9"/>
                </a:solidFill>
                <a:latin typeface="+mn-ea"/>
              </a:rPr>
              <a:t>、容器</a:t>
            </a:r>
            <a:r>
              <a:rPr lang="zh-CN" altLang="en-US" sz="2000" b="1" kern="0">
                <a:solidFill>
                  <a:srgbClr val="1D7AD9"/>
                </a:solidFill>
                <a:latin typeface="+mn-ea"/>
              </a:rPr>
              <a:t>云</a:t>
            </a:r>
            <a:endParaRPr kumimoji="0" lang="zh-CN" altLang="en-US" sz="2000" b="1" i="0" u="none" strike="noStrike" kern="0" cap="none" spc="0" normalizeH="0" baseline="0" noProof="0" smtClean="0">
              <a:ln>
                <a:noFill/>
              </a:ln>
              <a:solidFill>
                <a:srgbClr val="1D7AD9"/>
              </a:solidFill>
              <a:effectLst/>
              <a:uLnTx/>
              <a:uFillTx/>
              <a:latin typeface="+mn-ea"/>
            </a:endParaRPr>
          </a:p>
        </p:txBody>
      </p:sp>
      <p:sp>
        <p:nvSpPr>
          <p:cNvPr id="22" name="ïşḷî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A8E6C93-19E3-48BA-A463-F7911C01BEC8}"/>
              </a:ext>
            </a:extLst>
          </p:cNvPr>
          <p:cNvSpPr/>
          <p:nvPr/>
        </p:nvSpPr>
        <p:spPr>
          <a:xfrm>
            <a:off x="8699833" y="3357233"/>
            <a:ext cx="2940783" cy="634486"/>
          </a:xfrm>
          <a:prstGeom prst="rect">
            <a:avLst/>
          </a:prstGeom>
        </p:spPr>
        <p:txBody>
          <a:bodyPr wrap="square" lIns="91440" tIns="45720" rIns="91440" bIns="45720">
            <a:normAutofit/>
          </a:bodyPr>
          <a:lstStyle/>
          <a:p>
            <a:pPr marL="0" marR="0" lvl="0" indent="0" defTabSz="914400" eaLnBrk="1" fontAlgn="auto" latinLnBrk="0" hangingPunct="1">
              <a:lnSpc>
                <a:spcPct val="120000"/>
              </a:lnSpc>
              <a:spcBef>
                <a:spcPts val="0"/>
              </a:spcBef>
              <a:spcAft>
                <a:spcPts val="0"/>
              </a:spcAft>
              <a:buClr>
                <a:srgbClr val="E24848"/>
              </a:buClr>
              <a:buSzTx/>
              <a:buFontTx/>
              <a:buNone/>
              <a:tabLst/>
              <a:defRPr/>
            </a:pPr>
            <a:r>
              <a:rPr kumimoji="0" lang="zh-CN" altLang="en-US" sz="1300" b="0" i="0" u="none" strike="noStrike" kern="0" cap="none" spc="0" normalizeH="0" baseline="0" noProof="1" smtClean="0">
                <a:ln>
                  <a:noFill/>
                </a:ln>
                <a:solidFill>
                  <a:srgbClr val="1D7AD9"/>
                </a:solidFill>
                <a:effectLst/>
                <a:uLnTx/>
                <a:uFillTx/>
                <a:latin typeface="+mn-ea"/>
              </a:rPr>
              <a:t>基于容器的可视化部署平台开发</a:t>
            </a:r>
            <a:endParaRPr kumimoji="0" lang="zh-CN" altLang="en-US" sz="1300" b="0" i="0" u="none" strike="noStrike" kern="0" cap="none" spc="0" normalizeH="0" baseline="0" noProof="1">
              <a:ln>
                <a:noFill/>
              </a:ln>
              <a:solidFill>
                <a:srgbClr val="1D7AD9"/>
              </a:solidFill>
              <a:effectLst/>
              <a:uLnTx/>
              <a:uFillTx/>
              <a:latin typeface="+mn-ea"/>
            </a:endParaRPr>
          </a:p>
        </p:txBody>
      </p:sp>
      <p:sp>
        <p:nvSpPr>
          <p:cNvPr id="26" name="íṣļî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B96143B-F1F1-4DB6-A23F-D9F713F80AC1}"/>
              </a:ext>
            </a:extLst>
          </p:cNvPr>
          <p:cNvSpPr/>
          <p:nvPr/>
        </p:nvSpPr>
        <p:spPr bwMode="auto">
          <a:xfrm>
            <a:off x="7286663" y="2015352"/>
            <a:ext cx="473370" cy="372087"/>
          </a:xfrm>
          <a:custGeom>
            <a:avLst/>
            <a:gdLst>
              <a:gd name="connsiteX0" fmla="*/ 166556 w 338138"/>
              <a:gd name="connsiteY0" fmla="*/ 125413 h 306388"/>
              <a:gd name="connsiteX1" fmla="*/ 166556 w 338138"/>
              <a:gd name="connsiteY1" fmla="*/ 133351 h 306388"/>
              <a:gd name="connsiteX2" fmla="*/ 169070 w 338138"/>
              <a:gd name="connsiteY2" fmla="*/ 132028 h 306388"/>
              <a:gd name="connsiteX3" fmla="*/ 172840 w 338138"/>
              <a:gd name="connsiteY3" fmla="*/ 125413 h 306388"/>
              <a:gd name="connsiteX4" fmla="*/ 172840 w 338138"/>
              <a:gd name="connsiteY4" fmla="*/ 133351 h 306388"/>
              <a:gd name="connsiteX5" fmla="*/ 174097 w 338138"/>
              <a:gd name="connsiteY5" fmla="*/ 133351 h 306388"/>
              <a:gd name="connsiteX6" fmla="*/ 177867 w 338138"/>
              <a:gd name="connsiteY6" fmla="*/ 125413 h 306388"/>
              <a:gd name="connsiteX7" fmla="*/ 177867 w 338138"/>
              <a:gd name="connsiteY7" fmla="*/ 135997 h 306388"/>
              <a:gd name="connsiteX8" fmla="*/ 184151 w 338138"/>
              <a:gd name="connsiteY8" fmla="*/ 149226 h 306388"/>
              <a:gd name="connsiteX9" fmla="*/ 169070 w 338138"/>
              <a:gd name="connsiteY9" fmla="*/ 165101 h 306388"/>
              <a:gd name="connsiteX10" fmla="*/ 153988 w 338138"/>
              <a:gd name="connsiteY10" fmla="*/ 149226 h 306388"/>
              <a:gd name="connsiteX11" fmla="*/ 161529 w 338138"/>
              <a:gd name="connsiteY11" fmla="*/ 134674 h 306388"/>
              <a:gd name="connsiteX12" fmla="*/ 27738 w 338138"/>
              <a:gd name="connsiteY12" fmla="*/ 52388 h 306388"/>
              <a:gd name="connsiteX13" fmla="*/ 93780 w 338138"/>
              <a:gd name="connsiteY13" fmla="*/ 52388 h 306388"/>
              <a:gd name="connsiteX14" fmla="*/ 121518 w 338138"/>
              <a:gd name="connsiteY14" fmla="*/ 81341 h 306388"/>
              <a:gd name="connsiteX15" fmla="*/ 130764 w 338138"/>
              <a:gd name="connsiteY15" fmla="*/ 145829 h 306388"/>
              <a:gd name="connsiteX16" fmla="*/ 146614 w 338138"/>
              <a:gd name="connsiteY16" fmla="*/ 172150 h 306388"/>
              <a:gd name="connsiteX17" fmla="*/ 147935 w 338138"/>
              <a:gd name="connsiteY17" fmla="*/ 173466 h 306388"/>
              <a:gd name="connsiteX18" fmla="*/ 188882 w 338138"/>
              <a:gd name="connsiteY18" fmla="*/ 173466 h 306388"/>
              <a:gd name="connsiteX19" fmla="*/ 192844 w 338138"/>
              <a:gd name="connsiteY19" fmla="*/ 170834 h 306388"/>
              <a:gd name="connsiteX20" fmla="*/ 207374 w 338138"/>
              <a:gd name="connsiteY20" fmla="*/ 144513 h 306388"/>
              <a:gd name="connsiteX21" fmla="*/ 216620 w 338138"/>
              <a:gd name="connsiteY21" fmla="*/ 81341 h 306388"/>
              <a:gd name="connsiteX22" fmla="*/ 244358 w 338138"/>
              <a:gd name="connsiteY22" fmla="*/ 52388 h 306388"/>
              <a:gd name="connsiteX23" fmla="*/ 310400 w 338138"/>
              <a:gd name="connsiteY23" fmla="*/ 52388 h 306388"/>
              <a:gd name="connsiteX24" fmla="*/ 338138 w 338138"/>
              <a:gd name="connsiteY24" fmla="*/ 81341 h 306388"/>
              <a:gd name="connsiteX25" fmla="*/ 338138 w 338138"/>
              <a:gd name="connsiteY25" fmla="*/ 162937 h 306388"/>
              <a:gd name="connsiteX26" fmla="*/ 326250 w 338138"/>
              <a:gd name="connsiteY26" fmla="*/ 173466 h 306388"/>
              <a:gd name="connsiteX27" fmla="*/ 314363 w 338138"/>
              <a:gd name="connsiteY27" fmla="*/ 162937 h 306388"/>
              <a:gd name="connsiteX28" fmla="*/ 314363 w 338138"/>
              <a:gd name="connsiteY28" fmla="*/ 90554 h 306388"/>
              <a:gd name="connsiteX29" fmla="*/ 313042 w 338138"/>
              <a:gd name="connsiteY29" fmla="*/ 89237 h 306388"/>
              <a:gd name="connsiteX30" fmla="*/ 310400 w 338138"/>
              <a:gd name="connsiteY30" fmla="*/ 89237 h 306388"/>
              <a:gd name="connsiteX31" fmla="*/ 310400 w 338138"/>
              <a:gd name="connsiteY31" fmla="*/ 90554 h 306388"/>
              <a:gd name="connsiteX32" fmla="*/ 310400 w 338138"/>
              <a:gd name="connsiteY32" fmla="*/ 290595 h 306388"/>
              <a:gd name="connsiteX33" fmla="*/ 294550 w 338138"/>
              <a:gd name="connsiteY33" fmla="*/ 306388 h 306388"/>
              <a:gd name="connsiteX34" fmla="*/ 280021 w 338138"/>
              <a:gd name="connsiteY34" fmla="*/ 290595 h 306388"/>
              <a:gd name="connsiteX35" fmla="*/ 280021 w 338138"/>
              <a:gd name="connsiteY35" fmla="*/ 173466 h 306388"/>
              <a:gd name="connsiteX36" fmla="*/ 278700 w 338138"/>
              <a:gd name="connsiteY36" fmla="*/ 172150 h 306388"/>
              <a:gd name="connsiteX37" fmla="*/ 276058 w 338138"/>
              <a:gd name="connsiteY37" fmla="*/ 172150 h 306388"/>
              <a:gd name="connsiteX38" fmla="*/ 274737 w 338138"/>
              <a:gd name="connsiteY38" fmla="*/ 173466 h 306388"/>
              <a:gd name="connsiteX39" fmla="*/ 274737 w 338138"/>
              <a:gd name="connsiteY39" fmla="*/ 290595 h 306388"/>
              <a:gd name="connsiteX40" fmla="*/ 258887 w 338138"/>
              <a:gd name="connsiteY40" fmla="*/ 306388 h 306388"/>
              <a:gd name="connsiteX41" fmla="*/ 244358 w 338138"/>
              <a:gd name="connsiteY41" fmla="*/ 290595 h 306388"/>
              <a:gd name="connsiteX42" fmla="*/ 244358 w 338138"/>
              <a:gd name="connsiteY42" fmla="*/ 90554 h 306388"/>
              <a:gd name="connsiteX43" fmla="*/ 243037 w 338138"/>
              <a:gd name="connsiteY43" fmla="*/ 89237 h 306388"/>
              <a:gd name="connsiteX44" fmla="*/ 240395 w 338138"/>
              <a:gd name="connsiteY44" fmla="*/ 89237 h 306388"/>
              <a:gd name="connsiteX45" fmla="*/ 239074 w 338138"/>
              <a:gd name="connsiteY45" fmla="*/ 90554 h 306388"/>
              <a:gd name="connsiteX46" fmla="*/ 229828 w 338138"/>
              <a:gd name="connsiteY46" fmla="*/ 151093 h 306388"/>
              <a:gd name="connsiteX47" fmla="*/ 228507 w 338138"/>
              <a:gd name="connsiteY47" fmla="*/ 152409 h 306388"/>
              <a:gd name="connsiteX48" fmla="*/ 228507 w 338138"/>
              <a:gd name="connsiteY48" fmla="*/ 155041 h 306388"/>
              <a:gd name="connsiteX49" fmla="*/ 225866 w 338138"/>
              <a:gd name="connsiteY49" fmla="*/ 158989 h 306388"/>
              <a:gd name="connsiteX50" fmla="*/ 200769 w 338138"/>
              <a:gd name="connsiteY50" fmla="*/ 203735 h 306388"/>
              <a:gd name="connsiteX51" fmla="*/ 200769 w 338138"/>
              <a:gd name="connsiteY51" fmla="*/ 205051 h 306388"/>
              <a:gd name="connsiteX52" fmla="*/ 200769 w 338138"/>
              <a:gd name="connsiteY52" fmla="*/ 293228 h 306388"/>
              <a:gd name="connsiteX53" fmla="*/ 186240 w 338138"/>
              <a:gd name="connsiteY53" fmla="*/ 306388 h 306388"/>
              <a:gd name="connsiteX54" fmla="*/ 171711 w 338138"/>
              <a:gd name="connsiteY54" fmla="*/ 291912 h 306388"/>
              <a:gd name="connsiteX55" fmla="*/ 171711 w 338138"/>
              <a:gd name="connsiteY55" fmla="*/ 255062 h 306388"/>
              <a:gd name="connsiteX56" fmla="*/ 170390 w 338138"/>
              <a:gd name="connsiteY56" fmla="*/ 253746 h 306388"/>
              <a:gd name="connsiteX57" fmla="*/ 169069 w 338138"/>
              <a:gd name="connsiteY57" fmla="*/ 253746 h 306388"/>
              <a:gd name="connsiteX58" fmla="*/ 167748 w 338138"/>
              <a:gd name="connsiteY58" fmla="*/ 255062 h 306388"/>
              <a:gd name="connsiteX59" fmla="*/ 167748 w 338138"/>
              <a:gd name="connsiteY59" fmla="*/ 291912 h 306388"/>
              <a:gd name="connsiteX60" fmla="*/ 151898 w 338138"/>
              <a:gd name="connsiteY60" fmla="*/ 306388 h 306388"/>
              <a:gd name="connsiteX61" fmla="*/ 137369 w 338138"/>
              <a:gd name="connsiteY61" fmla="*/ 291912 h 306388"/>
              <a:gd name="connsiteX62" fmla="*/ 137369 w 338138"/>
              <a:gd name="connsiteY62" fmla="*/ 203735 h 306388"/>
              <a:gd name="connsiteX63" fmla="*/ 137369 w 338138"/>
              <a:gd name="connsiteY63" fmla="*/ 202419 h 306388"/>
              <a:gd name="connsiteX64" fmla="*/ 110951 w 338138"/>
              <a:gd name="connsiteY64" fmla="*/ 156357 h 306388"/>
              <a:gd name="connsiteX65" fmla="*/ 109631 w 338138"/>
              <a:gd name="connsiteY65" fmla="*/ 153725 h 306388"/>
              <a:gd name="connsiteX66" fmla="*/ 108310 w 338138"/>
              <a:gd name="connsiteY66" fmla="*/ 151093 h 306388"/>
              <a:gd name="connsiteX67" fmla="*/ 99064 w 338138"/>
              <a:gd name="connsiteY67" fmla="*/ 90554 h 306388"/>
              <a:gd name="connsiteX68" fmla="*/ 97743 w 338138"/>
              <a:gd name="connsiteY68" fmla="*/ 89237 h 306388"/>
              <a:gd name="connsiteX69" fmla="*/ 95101 w 338138"/>
              <a:gd name="connsiteY69" fmla="*/ 89237 h 306388"/>
              <a:gd name="connsiteX70" fmla="*/ 93780 w 338138"/>
              <a:gd name="connsiteY70" fmla="*/ 90554 h 306388"/>
              <a:gd name="connsiteX71" fmla="*/ 93780 w 338138"/>
              <a:gd name="connsiteY71" fmla="*/ 290595 h 306388"/>
              <a:gd name="connsiteX72" fmla="*/ 79251 w 338138"/>
              <a:gd name="connsiteY72" fmla="*/ 306388 h 306388"/>
              <a:gd name="connsiteX73" fmla="*/ 63401 w 338138"/>
              <a:gd name="connsiteY73" fmla="*/ 290595 h 306388"/>
              <a:gd name="connsiteX74" fmla="*/ 63401 w 338138"/>
              <a:gd name="connsiteY74" fmla="*/ 173466 h 306388"/>
              <a:gd name="connsiteX75" fmla="*/ 62080 w 338138"/>
              <a:gd name="connsiteY75" fmla="*/ 172150 h 306388"/>
              <a:gd name="connsiteX76" fmla="*/ 59438 w 338138"/>
              <a:gd name="connsiteY76" fmla="*/ 172150 h 306388"/>
              <a:gd name="connsiteX77" fmla="*/ 58117 w 338138"/>
              <a:gd name="connsiteY77" fmla="*/ 173466 h 306388"/>
              <a:gd name="connsiteX78" fmla="*/ 58117 w 338138"/>
              <a:gd name="connsiteY78" fmla="*/ 290595 h 306388"/>
              <a:gd name="connsiteX79" fmla="*/ 43588 w 338138"/>
              <a:gd name="connsiteY79" fmla="*/ 306388 h 306388"/>
              <a:gd name="connsiteX80" fmla="*/ 27738 w 338138"/>
              <a:gd name="connsiteY80" fmla="*/ 290595 h 306388"/>
              <a:gd name="connsiteX81" fmla="*/ 27738 w 338138"/>
              <a:gd name="connsiteY81" fmla="*/ 90554 h 306388"/>
              <a:gd name="connsiteX82" fmla="*/ 27738 w 338138"/>
              <a:gd name="connsiteY82" fmla="*/ 89237 h 306388"/>
              <a:gd name="connsiteX83" fmla="*/ 25096 w 338138"/>
              <a:gd name="connsiteY83" fmla="*/ 89237 h 306388"/>
              <a:gd name="connsiteX84" fmla="*/ 23775 w 338138"/>
              <a:gd name="connsiteY84" fmla="*/ 90554 h 306388"/>
              <a:gd name="connsiteX85" fmla="*/ 23775 w 338138"/>
              <a:gd name="connsiteY85" fmla="*/ 162937 h 306388"/>
              <a:gd name="connsiteX86" fmla="*/ 11888 w 338138"/>
              <a:gd name="connsiteY86" fmla="*/ 173466 h 306388"/>
              <a:gd name="connsiteX87" fmla="*/ 0 w 338138"/>
              <a:gd name="connsiteY87" fmla="*/ 162937 h 306388"/>
              <a:gd name="connsiteX88" fmla="*/ 0 w 338138"/>
              <a:gd name="connsiteY88" fmla="*/ 81341 h 306388"/>
              <a:gd name="connsiteX89" fmla="*/ 27738 w 338138"/>
              <a:gd name="connsiteY89" fmla="*/ 52388 h 306388"/>
              <a:gd name="connsiteX90" fmla="*/ 276225 w 338138"/>
              <a:gd name="connsiteY90" fmla="*/ 0 h 306388"/>
              <a:gd name="connsiteX91" fmla="*/ 298450 w 338138"/>
              <a:gd name="connsiteY91" fmla="*/ 22225 h 306388"/>
              <a:gd name="connsiteX92" fmla="*/ 276225 w 338138"/>
              <a:gd name="connsiteY92" fmla="*/ 44450 h 306388"/>
              <a:gd name="connsiteX93" fmla="*/ 254000 w 338138"/>
              <a:gd name="connsiteY93" fmla="*/ 22225 h 306388"/>
              <a:gd name="connsiteX94" fmla="*/ 276225 w 338138"/>
              <a:gd name="connsiteY94" fmla="*/ 0 h 306388"/>
              <a:gd name="connsiteX95" fmla="*/ 61119 w 338138"/>
              <a:gd name="connsiteY95" fmla="*/ 0 h 306388"/>
              <a:gd name="connsiteX96" fmla="*/ 84138 w 338138"/>
              <a:gd name="connsiteY96" fmla="*/ 22225 h 306388"/>
              <a:gd name="connsiteX97" fmla="*/ 61119 w 338138"/>
              <a:gd name="connsiteY97" fmla="*/ 44450 h 306388"/>
              <a:gd name="connsiteX98" fmla="*/ 38100 w 338138"/>
              <a:gd name="connsiteY98" fmla="*/ 22225 h 306388"/>
              <a:gd name="connsiteX99" fmla="*/ 61119 w 338138"/>
              <a:gd name="connsiteY99"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338138" h="306388">
                <a:moveTo>
                  <a:pt x="166556" y="125413"/>
                </a:moveTo>
                <a:cubicBezTo>
                  <a:pt x="166556" y="125413"/>
                  <a:pt x="166556" y="125413"/>
                  <a:pt x="166556" y="133351"/>
                </a:cubicBezTo>
                <a:cubicBezTo>
                  <a:pt x="167813" y="133351"/>
                  <a:pt x="167813" y="133351"/>
                  <a:pt x="169070" y="132028"/>
                </a:cubicBezTo>
                <a:cubicBezTo>
                  <a:pt x="169070" y="132028"/>
                  <a:pt x="169070" y="132028"/>
                  <a:pt x="172840" y="125413"/>
                </a:cubicBezTo>
                <a:cubicBezTo>
                  <a:pt x="172840" y="125413"/>
                  <a:pt x="172840" y="125413"/>
                  <a:pt x="172840" y="133351"/>
                </a:cubicBezTo>
                <a:cubicBezTo>
                  <a:pt x="172840" y="133351"/>
                  <a:pt x="172840" y="133351"/>
                  <a:pt x="174097" y="133351"/>
                </a:cubicBezTo>
                <a:cubicBezTo>
                  <a:pt x="174097" y="133351"/>
                  <a:pt x="174097" y="133351"/>
                  <a:pt x="177867" y="125413"/>
                </a:cubicBezTo>
                <a:cubicBezTo>
                  <a:pt x="177867" y="125413"/>
                  <a:pt x="177867" y="125413"/>
                  <a:pt x="177867" y="135997"/>
                </a:cubicBezTo>
                <a:cubicBezTo>
                  <a:pt x="181637" y="138643"/>
                  <a:pt x="184151" y="143934"/>
                  <a:pt x="184151" y="149226"/>
                </a:cubicBezTo>
                <a:cubicBezTo>
                  <a:pt x="184151" y="158487"/>
                  <a:pt x="177867" y="165101"/>
                  <a:pt x="169070" y="165101"/>
                </a:cubicBezTo>
                <a:cubicBezTo>
                  <a:pt x="160272" y="165101"/>
                  <a:pt x="153988" y="158487"/>
                  <a:pt x="153988" y="149226"/>
                </a:cubicBezTo>
                <a:cubicBezTo>
                  <a:pt x="153988" y="142611"/>
                  <a:pt x="156502" y="137320"/>
                  <a:pt x="161529" y="134674"/>
                </a:cubicBezTo>
                <a:close/>
                <a:moveTo>
                  <a:pt x="27738" y="52388"/>
                </a:moveTo>
                <a:cubicBezTo>
                  <a:pt x="27738" y="52388"/>
                  <a:pt x="27738" y="52388"/>
                  <a:pt x="93780" y="52388"/>
                </a:cubicBezTo>
                <a:cubicBezTo>
                  <a:pt x="109631" y="52388"/>
                  <a:pt x="120197" y="65548"/>
                  <a:pt x="121518" y="81341"/>
                </a:cubicBezTo>
                <a:cubicBezTo>
                  <a:pt x="121518" y="81341"/>
                  <a:pt x="128123" y="127404"/>
                  <a:pt x="130764" y="145829"/>
                </a:cubicBezTo>
                <a:cubicBezTo>
                  <a:pt x="134727" y="151093"/>
                  <a:pt x="146614" y="172150"/>
                  <a:pt x="146614" y="172150"/>
                </a:cubicBezTo>
                <a:cubicBezTo>
                  <a:pt x="146614" y="172150"/>
                  <a:pt x="147935" y="173466"/>
                  <a:pt x="147935" y="173466"/>
                </a:cubicBezTo>
                <a:cubicBezTo>
                  <a:pt x="147935" y="173466"/>
                  <a:pt x="147935" y="173466"/>
                  <a:pt x="188882" y="173466"/>
                </a:cubicBezTo>
                <a:cubicBezTo>
                  <a:pt x="190203" y="173466"/>
                  <a:pt x="191524" y="172150"/>
                  <a:pt x="192844" y="170834"/>
                </a:cubicBezTo>
                <a:cubicBezTo>
                  <a:pt x="192844" y="170834"/>
                  <a:pt x="192844" y="170834"/>
                  <a:pt x="207374" y="144513"/>
                </a:cubicBezTo>
                <a:cubicBezTo>
                  <a:pt x="208695" y="127404"/>
                  <a:pt x="216620" y="81341"/>
                  <a:pt x="216620" y="81341"/>
                </a:cubicBezTo>
                <a:cubicBezTo>
                  <a:pt x="217941" y="64232"/>
                  <a:pt x="228507" y="52388"/>
                  <a:pt x="244358" y="52388"/>
                </a:cubicBezTo>
                <a:cubicBezTo>
                  <a:pt x="244358" y="52388"/>
                  <a:pt x="244358" y="52388"/>
                  <a:pt x="310400" y="52388"/>
                </a:cubicBezTo>
                <a:cubicBezTo>
                  <a:pt x="326250" y="52388"/>
                  <a:pt x="338138" y="65548"/>
                  <a:pt x="338138" y="81341"/>
                </a:cubicBezTo>
                <a:cubicBezTo>
                  <a:pt x="338138" y="82657"/>
                  <a:pt x="338138" y="161621"/>
                  <a:pt x="338138" y="162937"/>
                </a:cubicBezTo>
                <a:cubicBezTo>
                  <a:pt x="338138" y="168202"/>
                  <a:pt x="332855" y="173466"/>
                  <a:pt x="326250" y="173466"/>
                </a:cubicBezTo>
                <a:cubicBezTo>
                  <a:pt x="319646" y="173466"/>
                  <a:pt x="314363" y="168202"/>
                  <a:pt x="314363" y="162937"/>
                </a:cubicBezTo>
                <a:cubicBezTo>
                  <a:pt x="314363" y="162937"/>
                  <a:pt x="314363" y="90554"/>
                  <a:pt x="314363" y="90554"/>
                </a:cubicBezTo>
                <a:cubicBezTo>
                  <a:pt x="314363" y="90554"/>
                  <a:pt x="314363" y="89237"/>
                  <a:pt x="313042" y="89237"/>
                </a:cubicBezTo>
                <a:cubicBezTo>
                  <a:pt x="313042" y="89237"/>
                  <a:pt x="313042" y="89237"/>
                  <a:pt x="310400" y="89237"/>
                </a:cubicBezTo>
                <a:cubicBezTo>
                  <a:pt x="310400" y="89237"/>
                  <a:pt x="310400" y="90554"/>
                  <a:pt x="310400" y="90554"/>
                </a:cubicBezTo>
                <a:cubicBezTo>
                  <a:pt x="310400" y="90554"/>
                  <a:pt x="310400" y="90554"/>
                  <a:pt x="310400" y="290595"/>
                </a:cubicBezTo>
                <a:cubicBezTo>
                  <a:pt x="310400" y="299808"/>
                  <a:pt x="302475" y="306388"/>
                  <a:pt x="294550" y="306388"/>
                </a:cubicBezTo>
                <a:cubicBezTo>
                  <a:pt x="286625" y="306388"/>
                  <a:pt x="280021" y="299808"/>
                  <a:pt x="280021" y="290595"/>
                </a:cubicBezTo>
                <a:cubicBezTo>
                  <a:pt x="280021" y="290595"/>
                  <a:pt x="280021" y="290595"/>
                  <a:pt x="280021" y="173466"/>
                </a:cubicBezTo>
                <a:cubicBezTo>
                  <a:pt x="280021" y="172150"/>
                  <a:pt x="278700" y="172150"/>
                  <a:pt x="278700" y="172150"/>
                </a:cubicBezTo>
                <a:cubicBezTo>
                  <a:pt x="278700" y="172150"/>
                  <a:pt x="278700" y="172150"/>
                  <a:pt x="276058" y="172150"/>
                </a:cubicBezTo>
                <a:cubicBezTo>
                  <a:pt x="274737" y="172150"/>
                  <a:pt x="274737" y="172150"/>
                  <a:pt x="274737" y="173466"/>
                </a:cubicBezTo>
                <a:cubicBezTo>
                  <a:pt x="274737" y="173466"/>
                  <a:pt x="274737" y="173466"/>
                  <a:pt x="274737" y="290595"/>
                </a:cubicBezTo>
                <a:cubicBezTo>
                  <a:pt x="274737" y="299808"/>
                  <a:pt x="268133" y="306388"/>
                  <a:pt x="258887" y="306388"/>
                </a:cubicBezTo>
                <a:cubicBezTo>
                  <a:pt x="250962" y="306388"/>
                  <a:pt x="244358" y="299808"/>
                  <a:pt x="244358" y="290595"/>
                </a:cubicBezTo>
                <a:cubicBezTo>
                  <a:pt x="244358" y="290595"/>
                  <a:pt x="244358" y="290595"/>
                  <a:pt x="244358" y="90554"/>
                </a:cubicBezTo>
                <a:cubicBezTo>
                  <a:pt x="244358" y="90554"/>
                  <a:pt x="244358" y="89237"/>
                  <a:pt x="243037" y="89237"/>
                </a:cubicBezTo>
                <a:cubicBezTo>
                  <a:pt x="243037" y="89237"/>
                  <a:pt x="243037" y="89237"/>
                  <a:pt x="240395" y="89237"/>
                </a:cubicBezTo>
                <a:cubicBezTo>
                  <a:pt x="240395" y="89237"/>
                  <a:pt x="239074" y="90554"/>
                  <a:pt x="239074" y="90554"/>
                </a:cubicBezTo>
                <a:cubicBezTo>
                  <a:pt x="239074" y="90554"/>
                  <a:pt x="239074" y="90554"/>
                  <a:pt x="229828" y="151093"/>
                </a:cubicBezTo>
                <a:cubicBezTo>
                  <a:pt x="229828" y="152409"/>
                  <a:pt x="229828" y="152409"/>
                  <a:pt x="228507" y="152409"/>
                </a:cubicBezTo>
                <a:cubicBezTo>
                  <a:pt x="228507" y="153725"/>
                  <a:pt x="228507" y="155041"/>
                  <a:pt x="228507" y="155041"/>
                </a:cubicBezTo>
                <a:cubicBezTo>
                  <a:pt x="227187" y="155041"/>
                  <a:pt x="227187" y="157673"/>
                  <a:pt x="225866" y="158989"/>
                </a:cubicBezTo>
                <a:cubicBezTo>
                  <a:pt x="219261" y="170834"/>
                  <a:pt x="200769" y="203735"/>
                  <a:pt x="200769" y="203735"/>
                </a:cubicBezTo>
                <a:cubicBezTo>
                  <a:pt x="200769" y="203735"/>
                  <a:pt x="200769" y="205051"/>
                  <a:pt x="200769" y="205051"/>
                </a:cubicBezTo>
                <a:cubicBezTo>
                  <a:pt x="200769" y="205051"/>
                  <a:pt x="200769" y="291912"/>
                  <a:pt x="200769" y="293228"/>
                </a:cubicBezTo>
                <a:cubicBezTo>
                  <a:pt x="199449" y="299808"/>
                  <a:pt x="192844" y="306388"/>
                  <a:pt x="186240" y="306388"/>
                </a:cubicBezTo>
                <a:cubicBezTo>
                  <a:pt x="178315" y="306388"/>
                  <a:pt x="171711" y="299808"/>
                  <a:pt x="171711" y="291912"/>
                </a:cubicBezTo>
                <a:cubicBezTo>
                  <a:pt x="171711" y="291912"/>
                  <a:pt x="171711" y="291912"/>
                  <a:pt x="171711" y="255062"/>
                </a:cubicBezTo>
                <a:cubicBezTo>
                  <a:pt x="171711" y="255062"/>
                  <a:pt x="171711" y="253746"/>
                  <a:pt x="170390" y="253746"/>
                </a:cubicBezTo>
                <a:cubicBezTo>
                  <a:pt x="170390" y="253746"/>
                  <a:pt x="170390" y="253746"/>
                  <a:pt x="169069" y="253746"/>
                </a:cubicBezTo>
                <a:cubicBezTo>
                  <a:pt x="167748" y="253746"/>
                  <a:pt x="167748" y="255062"/>
                  <a:pt x="167748" y="255062"/>
                </a:cubicBezTo>
                <a:cubicBezTo>
                  <a:pt x="167748" y="255062"/>
                  <a:pt x="167748" y="255062"/>
                  <a:pt x="167748" y="291912"/>
                </a:cubicBezTo>
                <a:cubicBezTo>
                  <a:pt x="167748" y="299808"/>
                  <a:pt x="159823" y="306388"/>
                  <a:pt x="151898" y="306388"/>
                </a:cubicBezTo>
                <a:cubicBezTo>
                  <a:pt x="143973" y="306388"/>
                  <a:pt x="137369" y="299808"/>
                  <a:pt x="137369" y="291912"/>
                </a:cubicBezTo>
                <a:cubicBezTo>
                  <a:pt x="137369" y="291912"/>
                  <a:pt x="137369" y="291912"/>
                  <a:pt x="137369" y="203735"/>
                </a:cubicBezTo>
                <a:cubicBezTo>
                  <a:pt x="137369" y="203735"/>
                  <a:pt x="137369" y="202419"/>
                  <a:pt x="137369" y="202419"/>
                </a:cubicBezTo>
                <a:cubicBezTo>
                  <a:pt x="137369" y="202419"/>
                  <a:pt x="137369" y="202419"/>
                  <a:pt x="110951" y="156357"/>
                </a:cubicBezTo>
                <a:cubicBezTo>
                  <a:pt x="109631" y="155041"/>
                  <a:pt x="109631" y="155041"/>
                  <a:pt x="109631" y="153725"/>
                </a:cubicBezTo>
                <a:cubicBezTo>
                  <a:pt x="109631" y="152409"/>
                  <a:pt x="108310" y="151093"/>
                  <a:pt x="108310" y="151093"/>
                </a:cubicBezTo>
                <a:cubicBezTo>
                  <a:pt x="106989" y="141880"/>
                  <a:pt x="99064" y="90554"/>
                  <a:pt x="99064" y="90554"/>
                </a:cubicBezTo>
                <a:cubicBezTo>
                  <a:pt x="99064" y="90554"/>
                  <a:pt x="97743" y="89237"/>
                  <a:pt x="97743" y="89237"/>
                </a:cubicBezTo>
                <a:cubicBezTo>
                  <a:pt x="97743" y="89237"/>
                  <a:pt x="97743" y="89237"/>
                  <a:pt x="95101" y="89237"/>
                </a:cubicBezTo>
                <a:cubicBezTo>
                  <a:pt x="93780" y="89237"/>
                  <a:pt x="93780" y="90554"/>
                  <a:pt x="93780" y="90554"/>
                </a:cubicBezTo>
                <a:cubicBezTo>
                  <a:pt x="93780" y="90554"/>
                  <a:pt x="93780" y="90554"/>
                  <a:pt x="93780" y="290595"/>
                </a:cubicBezTo>
                <a:cubicBezTo>
                  <a:pt x="93780" y="299808"/>
                  <a:pt x="87176" y="306388"/>
                  <a:pt x="79251" y="306388"/>
                </a:cubicBezTo>
                <a:cubicBezTo>
                  <a:pt x="70005" y="306388"/>
                  <a:pt x="63401" y="299808"/>
                  <a:pt x="63401" y="290595"/>
                </a:cubicBezTo>
                <a:cubicBezTo>
                  <a:pt x="63401" y="290595"/>
                  <a:pt x="63401" y="290595"/>
                  <a:pt x="63401" y="173466"/>
                </a:cubicBezTo>
                <a:cubicBezTo>
                  <a:pt x="63401" y="172150"/>
                  <a:pt x="63401" y="172150"/>
                  <a:pt x="62080" y="172150"/>
                </a:cubicBezTo>
                <a:cubicBezTo>
                  <a:pt x="62080" y="172150"/>
                  <a:pt x="62080" y="172150"/>
                  <a:pt x="59438" y="172150"/>
                </a:cubicBezTo>
                <a:cubicBezTo>
                  <a:pt x="59438" y="172150"/>
                  <a:pt x="58117" y="172150"/>
                  <a:pt x="58117" y="173466"/>
                </a:cubicBezTo>
                <a:cubicBezTo>
                  <a:pt x="58117" y="173466"/>
                  <a:pt x="58117" y="173466"/>
                  <a:pt x="58117" y="290595"/>
                </a:cubicBezTo>
                <a:cubicBezTo>
                  <a:pt x="58117" y="299808"/>
                  <a:pt x="51513" y="306388"/>
                  <a:pt x="43588" y="306388"/>
                </a:cubicBezTo>
                <a:cubicBezTo>
                  <a:pt x="35663" y="306388"/>
                  <a:pt x="27738" y="299808"/>
                  <a:pt x="27738" y="290595"/>
                </a:cubicBezTo>
                <a:cubicBezTo>
                  <a:pt x="27738" y="290595"/>
                  <a:pt x="27738" y="290595"/>
                  <a:pt x="27738" y="90554"/>
                </a:cubicBezTo>
                <a:cubicBezTo>
                  <a:pt x="27738" y="90554"/>
                  <a:pt x="27738" y="89237"/>
                  <a:pt x="27738" y="89237"/>
                </a:cubicBezTo>
                <a:cubicBezTo>
                  <a:pt x="27738" y="89237"/>
                  <a:pt x="27738" y="89237"/>
                  <a:pt x="25096" y="89237"/>
                </a:cubicBezTo>
                <a:cubicBezTo>
                  <a:pt x="23775" y="89237"/>
                  <a:pt x="23775" y="90554"/>
                  <a:pt x="23775" y="90554"/>
                </a:cubicBezTo>
                <a:cubicBezTo>
                  <a:pt x="23775" y="90554"/>
                  <a:pt x="23775" y="162937"/>
                  <a:pt x="23775" y="162937"/>
                </a:cubicBezTo>
                <a:cubicBezTo>
                  <a:pt x="23775" y="168202"/>
                  <a:pt x="18492" y="173466"/>
                  <a:pt x="11888" y="173466"/>
                </a:cubicBezTo>
                <a:cubicBezTo>
                  <a:pt x="5283" y="173466"/>
                  <a:pt x="0" y="168202"/>
                  <a:pt x="0" y="162937"/>
                </a:cubicBezTo>
                <a:cubicBezTo>
                  <a:pt x="0" y="162937"/>
                  <a:pt x="0" y="162937"/>
                  <a:pt x="0" y="81341"/>
                </a:cubicBezTo>
                <a:cubicBezTo>
                  <a:pt x="0" y="65548"/>
                  <a:pt x="11888" y="52388"/>
                  <a:pt x="27738" y="52388"/>
                </a:cubicBezTo>
                <a:close/>
                <a:moveTo>
                  <a:pt x="276225" y="0"/>
                </a:moveTo>
                <a:cubicBezTo>
                  <a:pt x="288500" y="0"/>
                  <a:pt x="298450" y="9950"/>
                  <a:pt x="298450" y="22225"/>
                </a:cubicBezTo>
                <a:cubicBezTo>
                  <a:pt x="298450" y="34500"/>
                  <a:pt x="288500" y="44450"/>
                  <a:pt x="276225" y="44450"/>
                </a:cubicBezTo>
                <a:cubicBezTo>
                  <a:pt x="263950" y="44450"/>
                  <a:pt x="254000" y="34500"/>
                  <a:pt x="254000" y="22225"/>
                </a:cubicBezTo>
                <a:cubicBezTo>
                  <a:pt x="254000" y="9950"/>
                  <a:pt x="263950" y="0"/>
                  <a:pt x="276225" y="0"/>
                </a:cubicBezTo>
                <a:close/>
                <a:moveTo>
                  <a:pt x="61119" y="0"/>
                </a:moveTo>
                <a:cubicBezTo>
                  <a:pt x="73832" y="0"/>
                  <a:pt x="84138" y="9950"/>
                  <a:pt x="84138" y="22225"/>
                </a:cubicBezTo>
                <a:cubicBezTo>
                  <a:pt x="84138" y="34500"/>
                  <a:pt x="73832" y="44450"/>
                  <a:pt x="61119" y="44450"/>
                </a:cubicBezTo>
                <a:cubicBezTo>
                  <a:pt x="48406" y="44450"/>
                  <a:pt x="38100" y="34500"/>
                  <a:pt x="38100" y="22225"/>
                </a:cubicBezTo>
                <a:cubicBezTo>
                  <a:pt x="38100" y="9950"/>
                  <a:pt x="48406" y="0"/>
                  <a:pt x="61119" y="0"/>
                </a:cubicBezTo>
                <a:close/>
              </a:path>
            </a:pathLst>
          </a:custGeom>
          <a:solidFill>
            <a:srgbClr val="FFFFFF"/>
          </a:solidFill>
          <a:ln>
            <a:noFill/>
          </a:ln>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latin typeface="+mn-ea"/>
            </a:endParaRPr>
          </a:p>
        </p:txBody>
      </p:sp>
      <p:sp>
        <p:nvSpPr>
          <p:cNvPr id="27" name="ïṧli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6218B9-7BDD-47C1-89B6-BD6B41017E94}"/>
              </a:ext>
            </a:extLst>
          </p:cNvPr>
          <p:cNvSpPr txBox="1"/>
          <p:nvPr/>
        </p:nvSpPr>
        <p:spPr>
          <a:xfrm>
            <a:off x="263353" y="1114790"/>
            <a:ext cx="5959640" cy="3029722"/>
          </a:xfrm>
          <a:prstGeom prst="rect">
            <a:avLst/>
          </a:prstGeom>
          <a:noFill/>
          <a:ln>
            <a:solidFill>
              <a:srgbClr val="558ED5"/>
            </a:solidFill>
          </a:ln>
        </p:spPr>
        <p:txBody>
          <a:bodyPr wrap="square" lIns="91440" tIns="45720" rIns="91440" bIns="45720" anchor="t" anchorCtr="0">
            <a:normAutofit/>
          </a:bodyPr>
          <a:lstStyle/>
          <a:p>
            <a:pPr lvl="0" defTabSz="914400">
              <a:buSzPct val="25000"/>
            </a:pPr>
            <a:r>
              <a:rPr lang="zh-CN" altLang="en-US" sz="2000" b="1" kern="0" smtClean="0">
                <a:solidFill>
                  <a:srgbClr val="000000"/>
                </a:solidFill>
                <a:latin typeface="+mn-ea"/>
              </a:rPr>
              <a:t>   微服务整体架构挑战对现阶段团队来说，涉及技术难点多。</a:t>
            </a:r>
            <a:endParaRPr lang="en-US" altLang="zh-CN" sz="2000" b="1" kern="0" smtClean="0">
              <a:solidFill>
                <a:srgbClr val="000000"/>
              </a:solidFill>
              <a:latin typeface="+mn-ea"/>
            </a:endParaRPr>
          </a:p>
          <a:p>
            <a:pPr lvl="0" defTabSz="914400">
              <a:buSzPct val="25000"/>
            </a:pPr>
            <a:r>
              <a:rPr lang="zh-CN" altLang="en-US" sz="2000" b="1" kern="0" smtClean="0">
                <a:solidFill>
                  <a:srgbClr val="000000"/>
                </a:solidFill>
                <a:latin typeface="+mn-ea"/>
              </a:rPr>
              <a:t>   所以针对实现需要分步骤制定目标，</a:t>
            </a:r>
            <a:endParaRPr lang="en-US" altLang="zh-CN" sz="2000" b="1" kern="0" smtClean="0">
              <a:solidFill>
                <a:srgbClr val="000000"/>
              </a:solidFill>
              <a:latin typeface="+mn-ea"/>
            </a:endParaRPr>
          </a:p>
          <a:p>
            <a:pPr marL="342900" lvl="0" indent="-342900" defTabSz="914400">
              <a:lnSpc>
                <a:spcPct val="150000"/>
              </a:lnSpc>
              <a:buSzPct val="25000"/>
              <a:buFont typeface="Wingdings" panose="05000000000000000000" pitchFamily="2" charset="2"/>
              <a:buChar char="l"/>
            </a:pPr>
            <a:r>
              <a:rPr lang="zh-CN" altLang="en-US" sz="1600" b="1" kern="0" smtClean="0">
                <a:solidFill>
                  <a:srgbClr val="0099FF"/>
                </a:solidFill>
                <a:latin typeface="+mn-ea"/>
              </a:rPr>
              <a:t>阶段一：</a:t>
            </a:r>
            <a:r>
              <a:rPr lang="zh-CN" altLang="en-US" sz="1600" kern="0" smtClean="0">
                <a:solidFill>
                  <a:srgbClr val="000000"/>
                </a:solidFill>
                <a:latin typeface="+mn-ea"/>
              </a:rPr>
              <a:t>优先完成</a:t>
            </a:r>
            <a:r>
              <a:rPr lang="zh-CN" altLang="en-US" sz="1600" kern="0" smtClean="0">
                <a:solidFill>
                  <a:srgbClr val="2BCD6F"/>
                </a:solidFill>
                <a:latin typeface="+mn-ea"/>
              </a:rPr>
              <a:t>核心业务划分</a:t>
            </a:r>
            <a:r>
              <a:rPr lang="zh-CN" altLang="en-US" sz="1600" kern="0" smtClean="0">
                <a:solidFill>
                  <a:srgbClr val="000000"/>
                </a:solidFill>
                <a:latin typeface="+mn-ea"/>
              </a:rPr>
              <a:t>和</a:t>
            </a:r>
            <a:r>
              <a:rPr lang="zh-CN" altLang="en-US" sz="1600" kern="0" smtClean="0">
                <a:solidFill>
                  <a:srgbClr val="2BCD6F"/>
                </a:solidFill>
                <a:latin typeface="+mn-ea"/>
              </a:rPr>
              <a:t>微服务基础组件的构建</a:t>
            </a:r>
            <a:endParaRPr lang="en-US" altLang="zh-CN" sz="1600" kern="0" smtClean="0">
              <a:solidFill>
                <a:srgbClr val="2BCD6F"/>
              </a:solidFill>
              <a:latin typeface="+mn-ea"/>
            </a:endParaRPr>
          </a:p>
          <a:p>
            <a:pPr marL="342900" lvl="0" indent="-342900" defTabSz="914400">
              <a:lnSpc>
                <a:spcPct val="150000"/>
              </a:lnSpc>
              <a:buSzPct val="25000"/>
              <a:buFont typeface="Wingdings" panose="05000000000000000000" pitchFamily="2" charset="2"/>
              <a:buChar char="l"/>
            </a:pPr>
            <a:r>
              <a:rPr lang="zh-CN" altLang="en-US" sz="1600" b="1" kern="0" smtClean="0">
                <a:solidFill>
                  <a:srgbClr val="00B0F0"/>
                </a:solidFill>
                <a:latin typeface="+mn-ea"/>
              </a:rPr>
              <a:t>阶段二：</a:t>
            </a:r>
            <a:r>
              <a:rPr lang="zh-CN" altLang="en-US" sz="1600" kern="0" smtClean="0">
                <a:latin typeface="+mn-ea"/>
              </a:rPr>
              <a:t>完成容器云平台的构建，并具备可视化服务和管理的能力</a:t>
            </a:r>
            <a:endParaRPr lang="en-US" altLang="zh-CN" sz="1600" kern="0" smtClean="0">
              <a:latin typeface="+mn-ea"/>
            </a:endParaRPr>
          </a:p>
          <a:p>
            <a:pPr marL="342900" lvl="0" indent="-342900" defTabSz="914400">
              <a:lnSpc>
                <a:spcPct val="150000"/>
              </a:lnSpc>
              <a:buSzPct val="25000"/>
              <a:buFont typeface="Wingdings" panose="05000000000000000000" pitchFamily="2" charset="2"/>
              <a:buChar char="l"/>
            </a:pPr>
            <a:r>
              <a:rPr lang="zh-CN" altLang="en-US" sz="1600" b="1" kern="0" smtClean="0">
                <a:solidFill>
                  <a:srgbClr val="00B0F0"/>
                </a:solidFill>
                <a:latin typeface="+mn-ea"/>
              </a:rPr>
              <a:t>阶段三：</a:t>
            </a:r>
            <a:r>
              <a:rPr lang="zh-CN" altLang="en-US" sz="1600" kern="0" smtClean="0">
                <a:latin typeface="+mn-ea"/>
              </a:rPr>
              <a:t>构建完整的产品生命周期管理，</a:t>
            </a:r>
            <a:r>
              <a:rPr lang="en-US" altLang="zh-CN" sz="1600" kern="0">
                <a:latin typeface="+mn-ea"/>
              </a:rPr>
              <a:t> </a:t>
            </a:r>
            <a:r>
              <a:rPr lang="zh-CN" altLang="en-US" sz="1600" kern="0" smtClean="0">
                <a:latin typeface="+mn-ea"/>
              </a:rPr>
              <a:t>统一管理产品</a:t>
            </a:r>
            <a:r>
              <a:rPr lang="zh-CN" altLang="en-US" sz="1600" kern="0">
                <a:latin typeface="+mn-ea"/>
              </a:rPr>
              <a:t>开发、测试和</a:t>
            </a:r>
            <a:r>
              <a:rPr lang="zh-CN" altLang="en-US" sz="1600" kern="0" smtClean="0">
                <a:latin typeface="+mn-ea"/>
              </a:rPr>
              <a:t>运营</a:t>
            </a:r>
            <a:endParaRPr lang="en-US" altLang="zh-CN" sz="1600" kern="0" smtClean="0">
              <a:latin typeface="+mn-ea"/>
            </a:endParaRPr>
          </a:p>
          <a:p>
            <a:pPr lvl="0" defTabSz="914400">
              <a:buSzPct val="25000"/>
            </a:pPr>
            <a:endParaRPr lang="en-US" altLang="zh-CN" sz="2000" b="1" kern="0" smtClean="0">
              <a:latin typeface="+mn-ea"/>
            </a:endParaRPr>
          </a:p>
          <a:p>
            <a:pPr lvl="0" defTabSz="914400">
              <a:buSzPct val="25000"/>
            </a:pPr>
            <a:endParaRPr kumimoji="0" lang="en-US" sz="2000" b="1" i="0" u="none" strike="noStrike" kern="0" cap="none" spc="0" normalizeH="0" baseline="0" noProof="0" smtClean="0">
              <a:ln>
                <a:noFill/>
              </a:ln>
              <a:solidFill>
                <a:srgbClr val="2BCD6F"/>
              </a:solidFill>
              <a:effectLst/>
              <a:uLnTx/>
              <a:uFillTx/>
              <a:latin typeface="+mn-ea"/>
            </a:endParaRPr>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3806" y="4263597"/>
            <a:ext cx="891026" cy="892397"/>
          </a:xfrm>
          <a:prstGeom prst="rect">
            <a:avLst/>
          </a:prstGeom>
        </p:spPr>
      </p:pic>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9560" y="3011951"/>
            <a:ext cx="836414" cy="836414"/>
          </a:xfrm>
          <a:prstGeom prst="rect">
            <a:avLst/>
          </a:prstGeom>
        </p:spPr>
      </p:pic>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0137" y="5784989"/>
            <a:ext cx="699643" cy="655521"/>
          </a:xfrm>
          <a:prstGeom prst="rect">
            <a:avLst/>
          </a:prstGeom>
        </p:spPr>
      </p:pic>
    </p:spTree>
    <p:extLst>
      <p:ext uri="{BB962C8B-B14F-4D97-AF65-F5344CB8AC3E}">
        <p14:creationId xmlns:p14="http://schemas.microsoft.com/office/powerpoint/2010/main" val="1308528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15</a:t>
            </a:fld>
            <a:endParaRPr lang="zh-CN" altLang="en-US"/>
          </a:p>
        </p:txBody>
      </p:sp>
      <p:sp>
        <p:nvSpPr>
          <p:cNvPr id="3" name="标题 2"/>
          <p:cNvSpPr>
            <a:spLocks noGrp="1"/>
          </p:cNvSpPr>
          <p:nvPr>
            <p:ph type="title"/>
          </p:nvPr>
        </p:nvSpPr>
        <p:spPr/>
        <p:txBody>
          <a:bodyPr/>
          <a:lstStyle/>
          <a:p>
            <a:r>
              <a:rPr lang="zh-CN" altLang="en-US"/>
              <a:t>阶段</a:t>
            </a:r>
            <a:r>
              <a:rPr lang="zh-CN" altLang="en-US" smtClean="0"/>
              <a:t>一：技术实现</a:t>
            </a:r>
            <a:endParaRPr lang="zh-CN" altLang="en-US"/>
          </a:p>
        </p:txBody>
      </p:sp>
      <p:sp>
        <p:nvSpPr>
          <p:cNvPr id="4" name="圆角矩形 3"/>
          <p:cNvSpPr/>
          <p:nvPr/>
        </p:nvSpPr>
        <p:spPr bwMode="auto">
          <a:xfrm>
            <a:off x="627798" y="1916832"/>
            <a:ext cx="10873208" cy="4439518"/>
          </a:xfrm>
          <a:prstGeom prst="roundRect">
            <a:avLst>
              <a:gd name="adj" fmla="val 2644"/>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5" name="圆角矩形 4"/>
          <p:cNvSpPr/>
          <p:nvPr/>
        </p:nvSpPr>
        <p:spPr bwMode="auto">
          <a:xfrm>
            <a:off x="3039859" y="1412776"/>
            <a:ext cx="6049085" cy="914400"/>
          </a:xfrm>
          <a:prstGeom prst="roundRect">
            <a:avLst/>
          </a:prstGeom>
          <a:solidFill>
            <a:schemeClr val="accent3">
              <a:lumMod val="20000"/>
              <a:lumOff val="80000"/>
            </a:schemeClr>
          </a:solid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b="1" spc="600">
                <a:latin typeface="+mn-ea"/>
              </a:rPr>
              <a:t>微</a:t>
            </a:r>
            <a:r>
              <a:rPr lang="zh-CN" altLang="en-US" sz="2400" b="1" spc="600" smtClean="0">
                <a:latin typeface="+mn-ea"/>
              </a:rPr>
              <a:t>服务工具实现</a:t>
            </a:r>
            <a:endParaRPr kumimoji="0" lang="zh-CN" altLang="en-US" sz="2400" b="1" i="0" u="none" strike="noStrike" cap="none" spc="600" normalizeH="0" baseline="0" smtClean="0">
              <a:ln>
                <a:noFill/>
              </a:ln>
              <a:solidFill>
                <a:schemeClr val="tx1"/>
              </a:solidFill>
              <a:effectLst/>
              <a:latin typeface="+mn-ea"/>
            </a:endParaRPr>
          </a:p>
        </p:txBody>
      </p:sp>
      <p:sp>
        <p:nvSpPr>
          <p:cNvPr id="7" name="矩形 6"/>
          <p:cNvSpPr/>
          <p:nvPr/>
        </p:nvSpPr>
        <p:spPr bwMode="auto">
          <a:xfrm>
            <a:off x="6312024" y="242088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chemeClr val="accent4">
                    <a:lumMod val="75000"/>
                  </a:schemeClr>
                </a:solidFill>
                <a:latin typeface="+mn-ea"/>
              </a:rPr>
              <a:t>服务跟踪（</a:t>
            </a:r>
            <a:r>
              <a:rPr lang="en-US" altLang="zh-CN" sz="2000" b="1" err="1">
                <a:solidFill>
                  <a:schemeClr val="accent4">
                    <a:lumMod val="75000"/>
                  </a:schemeClr>
                </a:solidFill>
                <a:latin typeface="+mn-ea"/>
              </a:rPr>
              <a:t>Zipkin</a:t>
            </a:r>
            <a:r>
              <a:rPr lang="zh-CN" altLang="en-US" sz="2000" b="1">
                <a:solidFill>
                  <a:schemeClr val="accent4">
                    <a:lumMod val="75000"/>
                  </a:schemeClr>
                </a:solidFill>
                <a:latin typeface="+mn-ea"/>
              </a:rPr>
              <a:t>）</a:t>
            </a:r>
          </a:p>
        </p:txBody>
      </p:sp>
      <p:sp>
        <p:nvSpPr>
          <p:cNvPr id="8" name="矩形 7"/>
          <p:cNvSpPr/>
          <p:nvPr/>
        </p:nvSpPr>
        <p:spPr bwMode="auto">
          <a:xfrm>
            <a:off x="6312024" y="306686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chemeClr val="accent4">
                    <a:lumMod val="75000"/>
                  </a:schemeClr>
                </a:solidFill>
                <a:latin typeface="+mn-ea"/>
              </a:rPr>
              <a:t>消息组件（</a:t>
            </a:r>
            <a:r>
              <a:rPr lang="en-US" altLang="zh-CN" sz="2000" b="1" err="1">
                <a:solidFill>
                  <a:schemeClr val="accent4">
                    <a:lumMod val="75000"/>
                  </a:schemeClr>
                </a:solidFill>
                <a:latin typeface="+mn-ea"/>
              </a:rPr>
              <a:t>RabbitMQ</a:t>
            </a:r>
            <a:r>
              <a:rPr lang="zh-CN" altLang="en-US" sz="2000" b="1" smtClean="0">
                <a:solidFill>
                  <a:schemeClr val="accent4">
                    <a:lumMod val="75000"/>
                  </a:schemeClr>
                </a:solidFill>
                <a:latin typeface="+mn-ea"/>
              </a:rPr>
              <a:t>）</a:t>
            </a:r>
            <a:endParaRPr lang="zh-CN" altLang="en-US" sz="2000" b="1">
              <a:solidFill>
                <a:schemeClr val="accent4">
                  <a:lumMod val="75000"/>
                </a:schemeClr>
              </a:solidFill>
              <a:latin typeface="+mn-ea"/>
            </a:endParaRPr>
          </a:p>
        </p:txBody>
      </p:sp>
      <p:sp>
        <p:nvSpPr>
          <p:cNvPr id="13" name="矩形 12"/>
          <p:cNvSpPr/>
          <p:nvPr/>
        </p:nvSpPr>
        <p:spPr bwMode="auto">
          <a:xfrm>
            <a:off x="6312024" y="371284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chemeClr val="accent4">
                    <a:lumMod val="75000"/>
                  </a:schemeClr>
                </a:solidFill>
                <a:latin typeface="+mn-ea"/>
              </a:rPr>
              <a:t>缓存服务（</a:t>
            </a:r>
            <a:r>
              <a:rPr lang="en-US" altLang="zh-CN" sz="2000" b="1" err="1">
                <a:solidFill>
                  <a:schemeClr val="accent4">
                    <a:lumMod val="75000"/>
                  </a:schemeClr>
                </a:solidFill>
                <a:latin typeface="+mn-ea"/>
              </a:rPr>
              <a:t>Redis</a:t>
            </a:r>
            <a:r>
              <a:rPr lang="zh-CN" altLang="en-US" sz="2000" b="1" smtClean="0">
                <a:solidFill>
                  <a:schemeClr val="accent4">
                    <a:lumMod val="75000"/>
                  </a:schemeClr>
                </a:solidFill>
                <a:latin typeface="+mn-ea"/>
              </a:rPr>
              <a:t>）</a:t>
            </a:r>
            <a:endParaRPr lang="zh-CN" altLang="en-US" sz="2000" b="1">
              <a:solidFill>
                <a:schemeClr val="accent4">
                  <a:lumMod val="75000"/>
                </a:schemeClr>
              </a:solidFill>
              <a:latin typeface="+mn-ea"/>
            </a:endParaRPr>
          </a:p>
        </p:txBody>
      </p:sp>
      <p:sp>
        <p:nvSpPr>
          <p:cNvPr id="15" name="矩形 14"/>
          <p:cNvSpPr/>
          <p:nvPr/>
        </p:nvSpPr>
        <p:spPr bwMode="auto">
          <a:xfrm>
            <a:off x="6312024" y="435882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smtClean="0">
                <a:solidFill>
                  <a:schemeClr val="accent4">
                    <a:lumMod val="75000"/>
                  </a:schemeClr>
                </a:solidFill>
                <a:latin typeface="+mn-ea"/>
              </a:rPr>
              <a:t>日志处理（</a:t>
            </a:r>
            <a:r>
              <a:rPr lang="en-US" altLang="zh-CN" sz="2000" b="1" smtClean="0">
                <a:solidFill>
                  <a:schemeClr val="accent4">
                    <a:lumMod val="75000"/>
                  </a:schemeClr>
                </a:solidFill>
                <a:latin typeface="+mn-ea"/>
              </a:rPr>
              <a:t>Kafka</a:t>
            </a:r>
            <a:r>
              <a:rPr lang="zh-CN" altLang="en-US" sz="2000" b="1" smtClean="0">
                <a:solidFill>
                  <a:schemeClr val="accent4">
                    <a:lumMod val="75000"/>
                  </a:schemeClr>
                </a:solidFill>
                <a:latin typeface="+mn-ea"/>
              </a:rPr>
              <a:t>）</a:t>
            </a:r>
            <a:endParaRPr kumimoji="0" lang="zh-CN" altLang="en-US" sz="2000" b="1" i="0" u="none" strike="noStrike" cap="none" normalizeH="0" baseline="0" smtClean="0">
              <a:ln>
                <a:noFill/>
              </a:ln>
              <a:solidFill>
                <a:schemeClr val="accent4">
                  <a:lumMod val="75000"/>
                </a:schemeClr>
              </a:solidFill>
              <a:effectLst/>
              <a:latin typeface="+mn-ea"/>
            </a:endParaRPr>
          </a:p>
        </p:txBody>
      </p:sp>
      <p:sp>
        <p:nvSpPr>
          <p:cNvPr id="17" name="矩形 16"/>
          <p:cNvSpPr/>
          <p:nvPr/>
        </p:nvSpPr>
        <p:spPr bwMode="auto">
          <a:xfrm>
            <a:off x="6312024" y="500480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smtClean="0">
                <a:solidFill>
                  <a:schemeClr val="accent4">
                    <a:lumMod val="75000"/>
                  </a:schemeClr>
                </a:solidFill>
                <a:latin typeface="+mn-ea"/>
              </a:rPr>
              <a:t>配置中心（</a:t>
            </a:r>
            <a:r>
              <a:rPr lang="en-US" altLang="zh-CN" sz="2000" b="1" smtClean="0">
                <a:solidFill>
                  <a:schemeClr val="accent4">
                    <a:lumMod val="75000"/>
                  </a:schemeClr>
                </a:solidFill>
                <a:latin typeface="+mn-ea"/>
              </a:rPr>
              <a:t>Apollo</a:t>
            </a:r>
            <a:r>
              <a:rPr lang="zh-CN" altLang="en-US" sz="2000" b="1" smtClean="0">
                <a:solidFill>
                  <a:schemeClr val="accent4">
                    <a:lumMod val="75000"/>
                  </a:schemeClr>
                </a:solidFill>
                <a:latin typeface="+mn-ea"/>
              </a:rPr>
              <a:t>）</a:t>
            </a:r>
            <a:endParaRPr kumimoji="0" lang="zh-CN" altLang="en-US" sz="2000" b="1" i="0" u="none" strike="noStrike" cap="none" normalizeH="0" baseline="0" smtClean="0">
              <a:ln>
                <a:noFill/>
              </a:ln>
              <a:solidFill>
                <a:schemeClr val="accent4">
                  <a:lumMod val="75000"/>
                </a:schemeClr>
              </a:solidFill>
              <a:effectLst/>
              <a:latin typeface="+mn-ea"/>
            </a:endParaRPr>
          </a:p>
        </p:txBody>
      </p:sp>
      <p:grpSp>
        <p:nvGrpSpPr>
          <p:cNvPr id="9" name="组合 8"/>
          <p:cNvGrpSpPr/>
          <p:nvPr/>
        </p:nvGrpSpPr>
        <p:grpSpPr>
          <a:xfrm>
            <a:off x="1089241" y="2420888"/>
            <a:ext cx="4608512" cy="3805898"/>
            <a:chOff x="1089241" y="2420888"/>
            <a:chExt cx="4608512" cy="3805898"/>
          </a:xfrm>
        </p:grpSpPr>
        <p:sp>
          <p:nvSpPr>
            <p:cNvPr id="6" name="矩形 5"/>
            <p:cNvSpPr/>
            <p:nvPr/>
          </p:nvSpPr>
          <p:spPr bwMode="auto">
            <a:xfrm>
              <a:off x="1089241" y="242088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注册中心（</a:t>
              </a:r>
              <a:r>
                <a:rPr lang="en-US" altLang="zh-CN" sz="2000" b="1">
                  <a:solidFill>
                    <a:srgbClr val="C00000"/>
                  </a:solidFill>
                  <a:latin typeface="+mn-ea"/>
                </a:rPr>
                <a:t>Eureka</a:t>
              </a:r>
              <a:r>
                <a:rPr lang="zh-CN" altLang="en-US" sz="2000" b="1" smtClean="0">
                  <a:solidFill>
                    <a:srgbClr val="C00000"/>
                  </a:solidFill>
                  <a:latin typeface="+mn-ea"/>
                </a:rPr>
                <a:t>）</a:t>
              </a:r>
              <a:endParaRPr lang="zh-CN" altLang="en-US" sz="2000" b="1">
                <a:solidFill>
                  <a:srgbClr val="C00000"/>
                </a:solidFill>
                <a:latin typeface="+mn-ea"/>
              </a:endParaRPr>
            </a:p>
          </p:txBody>
        </p:sp>
        <p:sp>
          <p:nvSpPr>
            <p:cNvPr id="11" name="矩形 10"/>
            <p:cNvSpPr/>
            <p:nvPr/>
          </p:nvSpPr>
          <p:spPr bwMode="auto">
            <a:xfrm>
              <a:off x="1089241" y="306686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1" smtClean="0">
                  <a:solidFill>
                    <a:srgbClr val="C00000"/>
                  </a:solidFill>
                  <a:latin typeface="+mn-ea"/>
                </a:rPr>
                <a:t>远程调用（</a:t>
              </a:r>
              <a:r>
                <a:rPr lang="en-US" altLang="zh-CN" sz="2000" b="1" smtClean="0">
                  <a:solidFill>
                    <a:srgbClr val="C00000"/>
                  </a:solidFill>
                  <a:latin typeface="+mn-ea"/>
                </a:rPr>
                <a:t>Feign</a:t>
              </a:r>
              <a:r>
                <a:rPr lang="zh-CN" altLang="en-US" sz="2000" b="1" smtClean="0">
                  <a:solidFill>
                    <a:srgbClr val="C00000"/>
                  </a:solidFill>
                  <a:latin typeface="+mn-ea"/>
                </a:rPr>
                <a:t>）</a:t>
              </a:r>
              <a:endParaRPr kumimoji="0" lang="zh-CN" altLang="en-US" sz="2000" b="1" i="0" u="none" strike="noStrike" cap="none" normalizeH="0" baseline="0" smtClean="0">
                <a:ln>
                  <a:noFill/>
                </a:ln>
                <a:solidFill>
                  <a:srgbClr val="C00000"/>
                </a:solidFill>
                <a:effectLst/>
                <a:latin typeface="+mn-ea"/>
              </a:endParaRPr>
            </a:p>
          </p:txBody>
        </p:sp>
        <p:sp>
          <p:nvSpPr>
            <p:cNvPr id="12" name="矩形 11"/>
            <p:cNvSpPr/>
            <p:nvPr/>
          </p:nvSpPr>
          <p:spPr bwMode="auto">
            <a:xfrm>
              <a:off x="1089241" y="371284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断路器（</a:t>
              </a:r>
              <a:r>
                <a:rPr lang="en-US" altLang="zh-CN" sz="2000" b="1" err="1">
                  <a:solidFill>
                    <a:srgbClr val="C00000"/>
                  </a:solidFill>
                  <a:latin typeface="+mn-ea"/>
                </a:rPr>
                <a:t>Hystrix</a:t>
              </a:r>
              <a:r>
                <a:rPr lang="zh-CN" altLang="en-US" sz="2000" b="1">
                  <a:solidFill>
                    <a:srgbClr val="C00000"/>
                  </a:solidFill>
                  <a:latin typeface="+mn-ea"/>
                </a:rPr>
                <a:t>）</a:t>
              </a:r>
            </a:p>
          </p:txBody>
        </p:sp>
        <p:sp>
          <p:nvSpPr>
            <p:cNvPr id="14" name="矩形 13"/>
            <p:cNvSpPr/>
            <p:nvPr/>
          </p:nvSpPr>
          <p:spPr bwMode="auto">
            <a:xfrm>
              <a:off x="1089241" y="435882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仪表盘</a:t>
              </a:r>
              <a:r>
                <a:rPr lang="zh-CN" altLang="en-US" sz="2000" b="1" smtClean="0">
                  <a:solidFill>
                    <a:srgbClr val="C00000"/>
                  </a:solidFill>
                  <a:latin typeface="+mn-ea"/>
                </a:rPr>
                <a:t>（</a:t>
              </a:r>
              <a:r>
                <a:rPr lang="en-US" altLang="zh-CN" sz="2000" b="1" smtClean="0">
                  <a:solidFill>
                    <a:srgbClr val="C00000"/>
                  </a:solidFill>
                  <a:latin typeface="+mn-ea"/>
                </a:rPr>
                <a:t>Turbine</a:t>
              </a:r>
              <a:r>
                <a:rPr lang="zh-CN" altLang="en-US" sz="2000" b="1" smtClean="0">
                  <a:solidFill>
                    <a:srgbClr val="C00000"/>
                  </a:solidFill>
                  <a:latin typeface="+mn-ea"/>
                </a:rPr>
                <a:t>）</a:t>
              </a:r>
              <a:endParaRPr kumimoji="0" lang="zh-CN" altLang="en-US" sz="2000" b="1" i="0" u="none" strike="noStrike" cap="none" normalizeH="0" baseline="0" smtClean="0">
                <a:ln>
                  <a:noFill/>
                </a:ln>
                <a:solidFill>
                  <a:srgbClr val="C00000"/>
                </a:solidFill>
                <a:effectLst/>
                <a:latin typeface="+mn-ea"/>
              </a:endParaRPr>
            </a:p>
          </p:txBody>
        </p:sp>
        <p:sp>
          <p:nvSpPr>
            <p:cNvPr id="16" name="矩形 15"/>
            <p:cNvSpPr/>
            <p:nvPr/>
          </p:nvSpPr>
          <p:spPr bwMode="auto">
            <a:xfrm>
              <a:off x="1089241" y="500480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客户侧软件负载均衡（</a:t>
              </a:r>
              <a:r>
                <a:rPr lang="en-US" altLang="zh-CN" sz="2000" b="1">
                  <a:solidFill>
                    <a:srgbClr val="C00000"/>
                  </a:solidFill>
                  <a:latin typeface="+mn-ea"/>
                </a:rPr>
                <a:t>Ribbon</a:t>
              </a:r>
              <a:r>
                <a:rPr lang="zh-CN" altLang="en-US" sz="2000" b="1">
                  <a:solidFill>
                    <a:srgbClr val="C00000"/>
                  </a:solidFill>
                  <a:latin typeface="+mn-ea"/>
                </a:rPr>
                <a:t>）</a:t>
              </a:r>
            </a:p>
          </p:txBody>
        </p:sp>
        <p:sp>
          <p:nvSpPr>
            <p:cNvPr id="18" name="矩形 17"/>
            <p:cNvSpPr/>
            <p:nvPr/>
          </p:nvSpPr>
          <p:spPr bwMode="auto">
            <a:xfrm>
              <a:off x="1089241" y="5650786"/>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网关集群（</a:t>
              </a:r>
              <a:r>
                <a:rPr lang="en-US" altLang="zh-CN" sz="2000" b="1" err="1">
                  <a:solidFill>
                    <a:srgbClr val="C00000"/>
                  </a:solidFill>
                  <a:latin typeface="+mn-ea"/>
                </a:rPr>
                <a:t>Zuul</a:t>
              </a:r>
              <a:r>
                <a:rPr lang="zh-CN" altLang="en-US" sz="2000" b="1" smtClean="0">
                  <a:solidFill>
                    <a:srgbClr val="C00000"/>
                  </a:solidFill>
                  <a:latin typeface="+mn-ea"/>
                </a:rPr>
                <a:t>）</a:t>
              </a:r>
              <a:endParaRPr kumimoji="0" lang="zh-CN" altLang="en-US" sz="2000" b="1" i="0" u="none" strike="noStrike" cap="none" normalizeH="0" baseline="0" smtClean="0">
                <a:ln>
                  <a:noFill/>
                </a:ln>
                <a:solidFill>
                  <a:srgbClr val="C00000"/>
                </a:solidFill>
                <a:effectLst/>
                <a:latin typeface="+mn-ea"/>
              </a:endParaRPr>
            </a:p>
          </p:txBody>
        </p:sp>
      </p:grpSp>
      <p:sp>
        <p:nvSpPr>
          <p:cNvPr id="19" name="矩形 18"/>
          <p:cNvSpPr/>
          <p:nvPr/>
        </p:nvSpPr>
        <p:spPr bwMode="auto">
          <a:xfrm>
            <a:off x="6312024" y="5650786"/>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smtClean="0">
                <a:solidFill>
                  <a:schemeClr val="accent4">
                    <a:lumMod val="75000"/>
                  </a:schemeClr>
                </a:solidFill>
                <a:latin typeface="+mn-ea"/>
              </a:rPr>
              <a:t>服务协调（</a:t>
            </a:r>
            <a:r>
              <a:rPr lang="en-US" altLang="zh-CN" sz="2000" b="1" smtClean="0">
                <a:solidFill>
                  <a:schemeClr val="accent4">
                    <a:lumMod val="75000"/>
                  </a:schemeClr>
                </a:solidFill>
                <a:latin typeface="+mn-ea"/>
              </a:rPr>
              <a:t> </a:t>
            </a:r>
            <a:r>
              <a:rPr lang="en-US" altLang="zh-CN" sz="2000" b="1">
                <a:solidFill>
                  <a:schemeClr val="accent4">
                    <a:lumMod val="75000"/>
                  </a:schemeClr>
                </a:solidFill>
                <a:latin typeface="+mn-ea"/>
              </a:rPr>
              <a:t>Zookeeper </a:t>
            </a:r>
            <a:r>
              <a:rPr lang="zh-CN" altLang="en-US" sz="2000" b="1" smtClean="0">
                <a:solidFill>
                  <a:schemeClr val="accent4">
                    <a:lumMod val="75000"/>
                  </a:schemeClr>
                </a:solidFill>
                <a:latin typeface="+mn-ea"/>
              </a:rPr>
              <a:t>）</a:t>
            </a:r>
            <a:endParaRPr kumimoji="0" lang="zh-CN" altLang="en-US" sz="2000" b="1" i="0" u="none" strike="noStrike" cap="none" normalizeH="0" baseline="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4212955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16</a:t>
            </a:fld>
            <a:endParaRPr lang="zh-CN" altLang="en-US"/>
          </a:p>
        </p:txBody>
      </p:sp>
      <p:sp>
        <p:nvSpPr>
          <p:cNvPr id="3" name="标题 2"/>
          <p:cNvSpPr>
            <a:spLocks noGrp="1"/>
          </p:cNvSpPr>
          <p:nvPr>
            <p:ph type="title"/>
          </p:nvPr>
        </p:nvSpPr>
        <p:spPr/>
        <p:txBody>
          <a:bodyPr/>
          <a:lstStyle/>
          <a:p>
            <a:r>
              <a:rPr lang="zh-CN" altLang="en-US"/>
              <a:t>阶段</a:t>
            </a:r>
            <a:r>
              <a:rPr lang="zh-CN" altLang="en-US" smtClean="0"/>
              <a:t>一：</a:t>
            </a:r>
            <a:r>
              <a:rPr lang="zh-CN" altLang="en-US"/>
              <a:t>微</a:t>
            </a:r>
            <a:r>
              <a:rPr lang="zh-CN" altLang="en-US" smtClean="0"/>
              <a:t>服务业务划分</a:t>
            </a:r>
            <a:endParaRPr lang="zh-CN" altLang="en-US"/>
          </a:p>
        </p:txBody>
      </p:sp>
      <p:sp>
        <p:nvSpPr>
          <p:cNvPr id="4" name="圆角矩形 3"/>
          <p:cNvSpPr/>
          <p:nvPr/>
        </p:nvSpPr>
        <p:spPr bwMode="auto">
          <a:xfrm>
            <a:off x="627798" y="1916832"/>
            <a:ext cx="10873208" cy="4439518"/>
          </a:xfrm>
          <a:prstGeom prst="roundRect">
            <a:avLst>
              <a:gd name="adj" fmla="val 2644"/>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5" name="圆角矩形 4"/>
          <p:cNvSpPr/>
          <p:nvPr/>
        </p:nvSpPr>
        <p:spPr bwMode="auto">
          <a:xfrm>
            <a:off x="3039859" y="1412776"/>
            <a:ext cx="6049085" cy="914400"/>
          </a:xfrm>
          <a:prstGeom prst="roundRect">
            <a:avLst/>
          </a:prstGeom>
          <a:solidFill>
            <a:schemeClr val="accent3">
              <a:lumMod val="20000"/>
              <a:lumOff val="80000"/>
            </a:schemeClr>
          </a:solid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b="1" spc="600" smtClean="0">
                <a:latin typeface="+mn-ea"/>
              </a:rPr>
              <a:t>阶段一：微服务初步划分</a:t>
            </a:r>
            <a:endParaRPr kumimoji="0" lang="zh-CN" altLang="en-US" sz="2400" b="1" i="0" u="none" strike="noStrike" cap="none" spc="600" normalizeH="0" baseline="0" smtClean="0">
              <a:ln>
                <a:noFill/>
              </a:ln>
              <a:solidFill>
                <a:schemeClr val="tx1"/>
              </a:solidFill>
              <a:effectLst/>
              <a:latin typeface="+mn-ea"/>
            </a:endParaRPr>
          </a:p>
        </p:txBody>
      </p:sp>
      <p:sp>
        <p:nvSpPr>
          <p:cNvPr id="6" name="矩形 5"/>
          <p:cNvSpPr/>
          <p:nvPr/>
        </p:nvSpPr>
        <p:spPr bwMode="auto">
          <a:xfrm>
            <a:off x="1089241" y="242088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1" smtClean="0">
                <a:solidFill>
                  <a:srgbClr val="C00000"/>
                </a:solidFill>
                <a:latin typeface="+mn-ea"/>
              </a:rPr>
              <a:t>人员管理微服务</a:t>
            </a:r>
            <a:endParaRPr kumimoji="0" lang="zh-CN" altLang="en-US" sz="2000" b="1" i="0" u="none" strike="noStrike" cap="none" normalizeH="0" baseline="0" smtClean="0">
              <a:ln>
                <a:noFill/>
              </a:ln>
              <a:solidFill>
                <a:srgbClr val="C00000"/>
              </a:solidFill>
              <a:effectLst/>
              <a:latin typeface="+mn-ea"/>
            </a:endParaRPr>
          </a:p>
        </p:txBody>
      </p:sp>
      <p:sp>
        <p:nvSpPr>
          <p:cNvPr id="7" name="矩形 6"/>
          <p:cNvSpPr/>
          <p:nvPr/>
        </p:nvSpPr>
        <p:spPr bwMode="auto">
          <a:xfrm>
            <a:off x="6312024" y="242088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chemeClr val="accent4">
                    <a:lumMod val="75000"/>
                  </a:schemeClr>
                </a:solidFill>
                <a:latin typeface="+mn-ea"/>
              </a:rPr>
              <a:t>服务调度微</a:t>
            </a:r>
            <a:r>
              <a:rPr lang="zh-CN" altLang="en-US" sz="2000" b="1" smtClean="0">
                <a:solidFill>
                  <a:schemeClr val="accent4">
                    <a:lumMod val="75000"/>
                  </a:schemeClr>
                </a:solidFill>
                <a:latin typeface="+mn-ea"/>
              </a:rPr>
              <a:t>服务</a:t>
            </a:r>
            <a:endParaRPr lang="zh-CN" altLang="en-US" sz="2000" b="1">
              <a:solidFill>
                <a:schemeClr val="accent4">
                  <a:lumMod val="75000"/>
                </a:schemeClr>
              </a:solidFill>
              <a:latin typeface="+mn-ea"/>
            </a:endParaRPr>
          </a:p>
        </p:txBody>
      </p:sp>
      <p:sp>
        <p:nvSpPr>
          <p:cNvPr id="8" name="矩形 7"/>
          <p:cNvSpPr/>
          <p:nvPr/>
        </p:nvSpPr>
        <p:spPr bwMode="auto">
          <a:xfrm>
            <a:off x="6312024" y="306686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1" smtClean="0">
                <a:solidFill>
                  <a:schemeClr val="accent4">
                    <a:lumMod val="75000"/>
                  </a:schemeClr>
                </a:solidFill>
                <a:latin typeface="+mn-ea"/>
              </a:rPr>
              <a:t>数据交换微服务</a:t>
            </a:r>
            <a:endParaRPr kumimoji="0" lang="zh-CN" altLang="en-US" sz="2000" b="1" i="0" u="none" strike="noStrike" cap="none" normalizeH="0" baseline="0" smtClean="0">
              <a:ln>
                <a:noFill/>
              </a:ln>
              <a:solidFill>
                <a:schemeClr val="accent4">
                  <a:lumMod val="75000"/>
                </a:schemeClr>
              </a:solidFill>
              <a:effectLst/>
              <a:latin typeface="+mn-ea"/>
            </a:endParaRPr>
          </a:p>
        </p:txBody>
      </p:sp>
      <p:sp>
        <p:nvSpPr>
          <p:cNvPr id="11" name="矩形 10"/>
          <p:cNvSpPr/>
          <p:nvPr/>
        </p:nvSpPr>
        <p:spPr bwMode="auto">
          <a:xfrm>
            <a:off x="1089241" y="306686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组织管理微</a:t>
            </a:r>
            <a:r>
              <a:rPr lang="zh-CN" altLang="en-US" sz="2000" b="1" smtClean="0">
                <a:solidFill>
                  <a:srgbClr val="C00000"/>
                </a:solidFill>
                <a:latin typeface="+mn-ea"/>
              </a:rPr>
              <a:t>服务</a:t>
            </a:r>
            <a:endParaRPr lang="zh-CN" altLang="en-US" sz="2000" b="1">
              <a:solidFill>
                <a:srgbClr val="C00000"/>
              </a:solidFill>
              <a:latin typeface="+mn-ea"/>
            </a:endParaRPr>
          </a:p>
        </p:txBody>
      </p:sp>
      <p:sp>
        <p:nvSpPr>
          <p:cNvPr id="12" name="矩形 11"/>
          <p:cNvSpPr/>
          <p:nvPr/>
        </p:nvSpPr>
        <p:spPr bwMode="auto">
          <a:xfrm>
            <a:off x="1089241" y="371284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岗位管理微</a:t>
            </a:r>
            <a:r>
              <a:rPr lang="zh-CN" altLang="en-US" sz="2000" b="1" smtClean="0">
                <a:solidFill>
                  <a:srgbClr val="C00000"/>
                </a:solidFill>
                <a:latin typeface="+mn-ea"/>
              </a:rPr>
              <a:t>服务</a:t>
            </a:r>
            <a:endParaRPr lang="zh-CN" altLang="en-US" sz="2000" b="1">
              <a:solidFill>
                <a:srgbClr val="C00000"/>
              </a:solidFill>
              <a:latin typeface="+mn-ea"/>
            </a:endParaRPr>
          </a:p>
        </p:txBody>
      </p:sp>
      <p:sp>
        <p:nvSpPr>
          <p:cNvPr id="13" name="矩形 12"/>
          <p:cNvSpPr/>
          <p:nvPr/>
        </p:nvSpPr>
        <p:spPr bwMode="auto">
          <a:xfrm>
            <a:off x="6312024" y="371284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chemeClr val="accent4">
                    <a:lumMod val="75000"/>
                  </a:schemeClr>
                </a:solidFill>
                <a:latin typeface="+mn-ea"/>
              </a:rPr>
              <a:t>消息队列微</a:t>
            </a:r>
            <a:r>
              <a:rPr lang="zh-CN" altLang="en-US" sz="2000" b="1" smtClean="0">
                <a:solidFill>
                  <a:schemeClr val="accent4">
                    <a:lumMod val="75000"/>
                  </a:schemeClr>
                </a:solidFill>
                <a:latin typeface="+mn-ea"/>
              </a:rPr>
              <a:t>服务</a:t>
            </a:r>
          </a:p>
        </p:txBody>
      </p:sp>
      <p:sp>
        <p:nvSpPr>
          <p:cNvPr id="14" name="矩形 13"/>
          <p:cNvSpPr/>
          <p:nvPr/>
        </p:nvSpPr>
        <p:spPr bwMode="auto">
          <a:xfrm>
            <a:off x="1089241" y="435882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smtClean="0">
                <a:solidFill>
                  <a:srgbClr val="C00000"/>
                </a:solidFill>
                <a:latin typeface="+mn-ea"/>
              </a:rPr>
              <a:t>角色管理微服务</a:t>
            </a:r>
            <a:endParaRPr kumimoji="0" lang="zh-CN" altLang="en-US" sz="2000" b="1" i="0" u="none" strike="noStrike" cap="none" normalizeH="0" baseline="0" smtClean="0">
              <a:ln>
                <a:noFill/>
              </a:ln>
              <a:solidFill>
                <a:srgbClr val="C00000"/>
              </a:solidFill>
              <a:effectLst/>
              <a:latin typeface="+mn-ea"/>
            </a:endParaRPr>
          </a:p>
        </p:txBody>
      </p:sp>
      <p:sp>
        <p:nvSpPr>
          <p:cNvPr id="15" name="矩形 14"/>
          <p:cNvSpPr/>
          <p:nvPr/>
        </p:nvSpPr>
        <p:spPr bwMode="auto">
          <a:xfrm>
            <a:off x="6312024" y="435882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kumimoji="0" lang="zh-CN" altLang="en-US" sz="2000" b="1" i="0" u="none" strike="noStrike" cap="none" normalizeH="0" baseline="0" smtClean="0">
                <a:ln>
                  <a:noFill/>
                </a:ln>
                <a:solidFill>
                  <a:schemeClr val="accent4">
                    <a:lumMod val="75000"/>
                  </a:schemeClr>
                </a:solidFill>
                <a:effectLst/>
                <a:latin typeface="+mn-ea"/>
              </a:rPr>
              <a:t>网关微服务</a:t>
            </a:r>
          </a:p>
        </p:txBody>
      </p:sp>
      <p:sp>
        <p:nvSpPr>
          <p:cNvPr id="16" name="矩形 15"/>
          <p:cNvSpPr/>
          <p:nvPr/>
        </p:nvSpPr>
        <p:spPr bwMode="auto">
          <a:xfrm>
            <a:off x="1089241" y="500480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smtClean="0">
                <a:solidFill>
                  <a:srgbClr val="C00000"/>
                </a:solidFill>
                <a:latin typeface="+mn-ea"/>
              </a:rPr>
              <a:t>流程微服务</a:t>
            </a:r>
            <a:endParaRPr lang="zh-CN" altLang="en-US" sz="2000" b="1">
              <a:solidFill>
                <a:srgbClr val="C00000"/>
              </a:solidFill>
              <a:latin typeface="+mn-ea"/>
            </a:endParaRPr>
          </a:p>
        </p:txBody>
      </p:sp>
      <p:sp>
        <p:nvSpPr>
          <p:cNvPr id="17" name="矩形 16"/>
          <p:cNvSpPr/>
          <p:nvPr/>
        </p:nvSpPr>
        <p:spPr bwMode="auto">
          <a:xfrm>
            <a:off x="6312024" y="500480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chemeClr val="accent4">
                    <a:lumMod val="75000"/>
                  </a:schemeClr>
                </a:solidFill>
                <a:latin typeface="+mn-ea"/>
              </a:rPr>
              <a:t>缓存微</a:t>
            </a:r>
            <a:r>
              <a:rPr lang="zh-CN" altLang="en-US" sz="2000" b="1" smtClean="0">
                <a:solidFill>
                  <a:schemeClr val="accent4">
                    <a:lumMod val="75000"/>
                  </a:schemeClr>
                </a:solidFill>
                <a:latin typeface="+mn-ea"/>
              </a:rPr>
              <a:t>服务</a:t>
            </a:r>
            <a:endParaRPr lang="zh-CN" altLang="en-US" sz="2000" b="1">
              <a:solidFill>
                <a:schemeClr val="accent4">
                  <a:lumMod val="75000"/>
                </a:schemeClr>
              </a:solidFill>
              <a:latin typeface="+mn-ea"/>
            </a:endParaRPr>
          </a:p>
        </p:txBody>
      </p:sp>
      <p:sp>
        <p:nvSpPr>
          <p:cNvPr id="18" name="矩形 17"/>
          <p:cNvSpPr/>
          <p:nvPr/>
        </p:nvSpPr>
        <p:spPr bwMode="auto">
          <a:xfrm>
            <a:off x="1089241" y="5650786"/>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2000" b="1">
                <a:solidFill>
                  <a:srgbClr val="C00000"/>
                </a:solidFill>
                <a:latin typeface="+mn-ea"/>
              </a:rPr>
              <a:t>IM</a:t>
            </a:r>
            <a:r>
              <a:rPr lang="zh-CN" altLang="en-US" sz="2000" b="1">
                <a:solidFill>
                  <a:srgbClr val="C00000"/>
                </a:solidFill>
                <a:latin typeface="+mn-ea"/>
              </a:rPr>
              <a:t>微</a:t>
            </a:r>
            <a:r>
              <a:rPr lang="zh-CN" altLang="en-US" sz="2000" b="1" smtClean="0">
                <a:solidFill>
                  <a:srgbClr val="C00000"/>
                </a:solidFill>
                <a:latin typeface="+mn-ea"/>
              </a:rPr>
              <a:t>服务</a:t>
            </a:r>
            <a:endParaRPr lang="zh-CN" altLang="en-US" sz="2000" b="1">
              <a:solidFill>
                <a:srgbClr val="C00000"/>
              </a:solidFill>
              <a:latin typeface="+mn-ea"/>
            </a:endParaRPr>
          </a:p>
        </p:txBody>
      </p:sp>
      <p:sp>
        <p:nvSpPr>
          <p:cNvPr id="19" name="矩形 18"/>
          <p:cNvSpPr/>
          <p:nvPr/>
        </p:nvSpPr>
        <p:spPr bwMode="auto">
          <a:xfrm>
            <a:off x="6312024" y="5650786"/>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smtClean="0">
                <a:solidFill>
                  <a:schemeClr val="accent4">
                    <a:lumMod val="75000"/>
                  </a:schemeClr>
                </a:solidFill>
                <a:latin typeface="+mn-ea"/>
              </a:rPr>
              <a:t>服务监控微服务</a:t>
            </a:r>
            <a:endParaRPr kumimoji="0" lang="zh-CN" altLang="en-US" sz="2000" b="1" i="0" u="none" strike="noStrike" cap="none" normalizeH="0" baseline="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2875194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17</a:t>
            </a:fld>
            <a:endParaRPr lang="zh-CN" altLang="en-US"/>
          </a:p>
        </p:txBody>
      </p:sp>
      <p:sp>
        <p:nvSpPr>
          <p:cNvPr id="3" name="标题 2"/>
          <p:cNvSpPr>
            <a:spLocks noGrp="1"/>
          </p:cNvSpPr>
          <p:nvPr>
            <p:ph type="title"/>
          </p:nvPr>
        </p:nvSpPr>
        <p:spPr/>
        <p:txBody>
          <a:bodyPr/>
          <a:lstStyle/>
          <a:p>
            <a:r>
              <a:rPr lang="zh-CN" altLang="en-US"/>
              <a:t>阶段一</a:t>
            </a:r>
            <a:r>
              <a:rPr lang="zh-CN" altLang="en-US" smtClean="0"/>
              <a:t>：试点</a:t>
            </a:r>
            <a:endParaRPr lang="zh-CN" altLang="en-US"/>
          </a:p>
        </p:txBody>
      </p:sp>
      <p:sp>
        <p:nvSpPr>
          <p:cNvPr id="4" name="圆角矩形 3"/>
          <p:cNvSpPr/>
          <p:nvPr/>
        </p:nvSpPr>
        <p:spPr bwMode="auto">
          <a:xfrm>
            <a:off x="627798" y="1916832"/>
            <a:ext cx="10873208" cy="4439518"/>
          </a:xfrm>
          <a:prstGeom prst="roundRect">
            <a:avLst>
              <a:gd name="adj" fmla="val 2644"/>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5" name="圆角矩形 4"/>
          <p:cNvSpPr/>
          <p:nvPr/>
        </p:nvSpPr>
        <p:spPr bwMode="auto">
          <a:xfrm>
            <a:off x="3039859" y="1412776"/>
            <a:ext cx="6049085" cy="914400"/>
          </a:xfrm>
          <a:prstGeom prst="roundRect">
            <a:avLst/>
          </a:prstGeom>
          <a:solidFill>
            <a:schemeClr val="accent3">
              <a:lumMod val="20000"/>
              <a:lumOff val="80000"/>
            </a:schemeClr>
          </a:solid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spc="600" normalizeH="0" baseline="0" smtClean="0">
                <a:ln>
                  <a:noFill/>
                </a:ln>
                <a:solidFill>
                  <a:schemeClr val="tx1"/>
                </a:solidFill>
                <a:effectLst/>
                <a:latin typeface="+mn-ea"/>
              </a:rPr>
              <a:t>9</a:t>
            </a:r>
            <a:r>
              <a:rPr kumimoji="0" lang="zh-CN" altLang="en-US" sz="2400" b="1" i="0" u="none" strike="noStrike" cap="none" spc="600" normalizeH="0" baseline="0" smtClean="0">
                <a:ln>
                  <a:noFill/>
                </a:ln>
                <a:solidFill>
                  <a:schemeClr val="tx1"/>
                </a:solidFill>
                <a:effectLst/>
                <a:latin typeface="+mn-ea"/>
              </a:rPr>
              <a:t>月</a:t>
            </a:r>
            <a:r>
              <a:rPr kumimoji="0" lang="en-US" altLang="zh-CN" sz="2400" b="1" i="0" u="none" strike="noStrike" cap="none" spc="600" normalizeH="0" baseline="0" smtClean="0">
                <a:ln>
                  <a:noFill/>
                </a:ln>
                <a:solidFill>
                  <a:schemeClr val="tx1"/>
                </a:solidFill>
                <a:effectLst/>
                <a:latin typeface="+mn-ea"/>
              </a:rPr>
              <a:t>30</a:t>
            </a:r>
            <a:r>
              <a:rPr kumimoji="0" lang="zh-CN" altLang="en-US" sz="2400" b="1" i="0" u="none" strike="noStrike" cap="none" spc="600" normalizeH="0" baseline="0" smtClean="0">
                <a:ln>
                  <a:noFill/>
                </a:ln>
                <a:solidFill>
                  <a:schemeClr val="tx1"/>
                </a:solidFill>
                <a:effectLst/>
                <a:latin typeface="+mn-ea"/>
              </a:rPr>
              <a:t>日目标</a:t>
            </a:r>
          </a:p>
        </p:txBody>
      </p:sp>
      <p:sp>
        <p:nvSpPr>
          <p:cNvPr id="6" name="矩形 5"/>
          <p:cNvSpPr/>
          <p:nvPr/>
        </p:nvSpPr>
        <p:spPr bwMode="auto">
          <a:xfrm>
            <a:off x="1089241" y="242088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1" smtClean="0">
                <a:solidFill>
                  <a:srgbClr val="C00000"/>
                </a:solidFill>
                <a:latin typeface="+mn-ea"/>
              </a:rPr>
              <a:t>人员管理微服务</a:t>
            </a:r>
            <a:endParaRPr kumimoji="0" lang="zh-CN" altLang="en-US" sz="2000" b="1" i="0" u="none" strike="noStrike" cap="none" normalizeH="0" baseline="0" smtClean="0">
              <a:ln>
                <a:noFill/>
              </a:ln>
              <a:solidFill>
                <a:srgbClr val="C00000"/>
              </a:solidFill>
              <a:effectLst/>
              <a:latin typeface="+mn-ea"/>
            </a:endParaRPr>
          </a:p>
        </p:txBody>
      </p:sp>
      <p:sp>
        <p:nvSpPr>
          <p:cNvPr id="9" name="矩形 8"/>
          <p:cNvSpPr/>
          <p:nvPr/>
        </p:nvSpPr>
        <p:spPr bwMode="auto">
          <a:xfrm>
            <a:off x="1089241" y="306686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组织管理微</a:t>
            </a:r>
            <a:r>
              <a:rPr lang="zh-CN" altLang="en-US" sz="2000" b="1" smtClean="0">
                <a:solidFill>
                  <a:srgbClr val="C00000"/>
                </a:solidFill>
                <a:latin typeface="+mn-ea"/>
              </a:rPr>
              <a:t>服务</a:t>
            </a:r>
            <a:endParaRPr lang="zh-CN" altLang="en-US" sz="2000" b="1">
              <a:solidFill>
                <a:srgbClr val="C00000"/>
              </a:solidFill>
              <a:latin typeface="+mn-ea"/>
            </a:endParaRPr>
          </a:p>
        </p:txBody>
      </p:sp>
      <p:sp>
        <p:nvSpPr>
          <p:cNvPr id="16" name="矩形 15"/>
          <p:cNvSpPr/>
          <p:nvPr/>
        </p:nvSpPr>
        <p:spPr bwMode="auto">
          <a:xfrm>
            <a:off x="1089241" y="371284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2000" b="1">
                <a:solidFill>
                  <a:srgbClr val="C00000"/>
                </a:solidFill>
                <a:latin typeface="+mn-ea"/>
              </a:rPr>
              <a:t>IM</a:t>
            </a:r>
            <a:r>
              <a:rPr lang="zh-CN" altLang="en-US" sz="2000" b="1">
                <a:solidFill>
                  <a:srgbClr val="C00000"/>
                </a:solidFill>
                <a:latin typeface="+mn-ea"/>
              </a:rPr>
              <a:t>微</a:t>
            </a:r>
            <a:r>
              <a:rPr lang="zh-CN" altLang="en-US" sz="2000" b="1" smtClean="0">
                <a:solidFill>
                  <a:srgbClr val="C00000"/>
                </a:solidFill>
                <a:latin typeface="+mn-ea"/>
              </a:rPr>
              <a:t>服务</a:t>
            </a:r>
            <a:endParaRPr lang="zh-CN" altLang="en-US" sz="2000" b="1">
              <a:solidFill>
                <a:srgbClr val="C00000"/>
              </a:solidFill>
              <a:latin typeface="+mn-ea"/>
            </a:endParaRPr>
          </a:p>
        </p:txBody>
      </p:sp>
      <p:grpSp>
        <p:nvGrpSpPr>
          <p:cNvPr id="24" name="组合 23"/>
          <p:cNvGrpSpPr/>
          <p:nvPr/>
        </p:nvGrpSpPr>
        <p:grpSpPr>
          <a:xfrm>
            <a:off x="6456040" y="2420888"/>
            <a:ext cx="4608512" cy="3805898"/>
            <a:chOff x="1089241" y="2420888"/>
            <a:chExt cx="4608512" cy="3805898"/>
          </a:xfrm>
        </p:grpSpPr>
        <p:sp>
          <p:nvSpPr>
            <p:cNvPr id="25" name="矩形 24"/>
            <p:cNvSpPr/>
            <p:nvPr/>
          </p:nvSpPr>
          <p:spPr bwMode="auto">
            <a:xfrm>
              <a:off x="1089241" y="242088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注册中心（</a:t>
              </a:r>
              <a:r>
                <a:rPr lang="en-US" altLang="zh-CN" sz="2000" b="1">
                  <a:solidFill>
                    <a:srgbClr val="C00000"/>
                  </a:solidFill>
                  <a:latin typeface="+mn-ea"/>
                </a:rPr>
                <a:t>Eureka</a:t>
              </a:r>
              <a:r>
                <a:rPr lang="zh-CN" altLang="en-US" sz="2000" b="1" smtClean="0">
                  <a:solidFill>
                    <a:srgbClr val="C00000"/>
                  </a:solidFill>
                  <a:latin typeface="+mn-ea"/>
                </a:rPr>
                <a:t>）</a:t>
              </a:r>
              <a:endParaRPr lang="zh-CN" altLang="en-US" sz="2000" b="1">
                <a:solidFill>
                  <a:srgbClr val="C00000"/>
                </a:solidFill>
                <a:latin typeface="+mn-ea"/>
              </a:endParaRPr>
            </a:p>
          </p:txBody>
        </p:sp>
        <p:sp>
          <p:nvSpPr>
            <p:cNvPr id="26" name="矩形 25"/>
            <p:cNvSpPr/>
            <p:nvPr/>
          </p:nvSpPr>
          <p:spPr bwMode="auto">
            <a:xfrm>
              <a:off x="1089241" y="306686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1" smtClean="0">
                  <a:solidFill>
                    <a:srgbClr val="C00000"/>
                  </a:solidFill>
                  <a:latin typeface="+mn-ea"/>
                </a:rPr>
                <a:t>远程调用（</a:t>
              </a:r>
              <a:r>
                <a:rPr lang="en-US" altLang="zh-CN" sz="2000" b="1" smtClean="0">
                  <a:solidFill>
                    <a:srgbClr val="C00000"/>
                  </a:solidFill>
                  <a:latin typeface="+mn-ea"/>
                </a:rPr>
                <a:t>Feign</a:t>
              </a:r>
              <a:r>
                <a:rPr lang="zh-CN" altLang="en-US" sz="2000" b="1" smtClean="0">
                  <a:solidFill>
                    <a:srgbClr val="C00000"/>
                  </a:solidFill>
                  <a:latin typeface="+mn-ea"/>
                </a:rPr>
                <a:t>）</a:t>
              </a:r>
              <a:endParaRPr kumimoji="0" lang="zh-CN" altLang="en-US" sz="2000" b="1" i="0" u="none" strike="noStrike" cap="none" normalizeH="0" baseline="0" smtClean="0">
                <a:ln>
                  <a:noFill/>
                </a:ln>
                <a:solidFill>
                  <a:srgbClr val="C00000"/>
                </a:solidFill>
                <a:effectLst/>
                <a:latin typeface="+mn-ea"/>
              </a:endParaRPr>
            </a:p>
          </p:txBody>
        </p:sp>
        <p:sp>
          <p:nvSpPr>
            <p:cNvPr id="27" name="矩形 26"/>
            <p:cNvSpPr/>
            <p:nvPr/>
          </p:nvSpPr>
          <p:spPr bwMode="auto">
            <a:xfrm>
              <a:off x="1089241" y="371284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断路器（</a:t>
              </a:r>
              <a:r>
                <a:rPr lang="en-US" altLang="zh-CN" sz="2000" b="1" err="1">
                  <a:solidFill>
                    <a:srgbClr val="C00000"/>
                  </a:solidFill>
                  <a:latin typeface="+mn-ea"/>
                </a:rPr>
                <a:t>Hystrix</a:t>
              </a:r>
              <a:r>
                <a:rPr lang="zh-CN" altLang="en-US" sz="2000" b="1">
                  <a:solidFill>
                    <a:srgbClr val="C00000"/>
                  </a:solidFill>
                  <a:latin typeface="+mn-ea"/>
                </a:rPr>
                <a:t>）</a:t>
              </a:r>
            </a:p>
          </p:txBody>
        </p:sp>
        <p:sp>
          <p:nvSpPr>
            <p:cNvPr id="28" name="矩形 27"/>
            <p:cNvSpPr/>
            <p:nvPr/>
          </p:nvSpPr>
          <p:spPr bwMode="auto">
            <a:xfrm>
              <a:off x="1089241" y="435882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仪表盘</a:t>
              </a:r>
              <a:r>
                <a:rPr lang="zh-CN" altLang="en-US" sz="2000" b="1" smtClean="0">
                  <a:solidFill>
                    <a:srgbClr val="C00000"/>
                  </a:solidFill>
                  <a:latin typeface="+mn-ea"/>
                </a:rPr>
                <a:t>（</a:t>
              </a:r>
              <a:r>
                <a:rPr lang="en-US" altLang="zh-CN" sz="2000" b="1" smtClean="0">
                  <a:solidFill>
                    <a:srgbClr val="C00000"/>
                  </a:solidFill>
                  <a:latin typeface="+mn-ea"/>
                </a:rPr>
                <a:t>Turbine</a:t>
              </a:r>
              <a:r>
                <a:rPr lang="zh-CN" altLang="en-US" sz="2000" b="1" smtClean="0">
                  <a:solidFill>
                    <a:srgbClr val="C00000"/>
                  </a:solidFill>
                  <a:latin typeface="+mn-ea"/>
                </a:rPr>
                <a:t>）</a:t>
              </a:r>
              <a:endParaRPr kumimoji="0" lang="zh-CN" altLang="en-US" sz="2000" b="1" i="0" u="none" strike="noStrike" cap="none" normalizeH="0" baseline="0" smtClean="0">
                <a:ln>
                  <a:noFill/>
                </a:ln>
                <a:solidFill>
                  <a:srgbClr val="C00000"/>
                </a:solidFill>
                <a:effectLst/>
                <a:latin typeface="+mn-ea"/>
              </a:endParaRPr>
            </a:p>
          </p:txBody>
        </p:sp>
        <p:sp>
          <p:nvSpPr>
            <p:cNvPr id="29" name="矩形 28"/>
            <p:cNvSpPr/>
            <p:nvPr/>
          </p:nvSpPr>
          <p:spPr bwMode="auto">
            <a:xfrm>
              <a:off x="1089241" y="500480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客户侧软件负载均衡（</a:t>
              </a:r>
              <a:r>
                <a:rPr lang="en-US" altLang="zh-CN" sz="2000" b="1">
                  <a:solidFill>
                    <a:srgbClr val="C00000"/>
                  </a:solidFill>
                  <a:latin typeface="+mn-ea"/>
                </a:rPr>
                <a:t>Ribbon</a:t>
              </a:r>
              <a:r>
                <a:rPr lang="zh-CN" altLang="en-US" sz="2000" b="1">
                  <a:solidFill>
                    <a:srgbClr val="C00000"/>
                  </a:solidFill>
                  <a:latin typeface="+mn-ea"/>
                </a:rPr>
                <a:t>）</a:t>
              </a:r>
            </a:p>
          </p:txBody>
        </p:sp>
        <p:sp>
          <p:nvSpPr>
            <p:cNvPr id="30" name="矩形 29"/>
            <p:cNvSpPr/>
            <p:nvPr/>
          </p:nvSpPr>
          <p:spPr bwMode="auto">
            <a:xfrm>
              <a:off x="1089241" y="5650786"/>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rgbClr val="C00000"/>
                  </a:solidFill>
                  <a:latin typeface="+mn-ea"/>
                </a:rPr>
                <a:t>网关集群（</a:t>
              </a:r>
              <a:r>
                <a:rPr lang="en-US" altLang="zh-CN" sz="2000" b="1" err="1">
                  <a:solidFill>
                    <a:srgbClr val="C00000"/>
                  </a:solidFill>
                  <a:latin typeface="+mn-ea"/>
                </a:rPr>
                <a:t>Zuul</a:t>
              </a:r>
              <a:r>
                <a:rPr lang="zh-CN" altLang="en-US" sz="2000" b="1" smtClean="0">
                  <a:solidFill>
                    <a:srgbClr val="C00000"/>
                  </a:solidFill>
                  <a:latin typeface="+mn-ea"/>
                </a:rPr>
                <a:t>）</a:t>
              </a:r>
              <a:endParaRPr kumimoji="0" lang="zh-CN" altLang="en-US" sz="2000" b="1" i="0" u="none" strike="noStrike" cap="none" normalizeH="0" baseline="0" smtClean="0">
                <a:ln>
                  <a:noFill/>
                </a:ln>
                <a:solidFill>
                  <a:srgbClr val="C00000"/>
                </a:solidFill>
                <a:effectLst/>
                <a:latin typeface="+mn-ea"/>
              </a:endParaRPr>
            </a:p>
          </p:txBody>
        </p:sp>
      </p:grpSp>
      <p:sp>
        <p:nvSpPr>
          <p:cNvPr id="31" name="矩形 30"/>
          <p:cNvSpPr/>
          <p:nvPr/>
        </p:nvSpPr>
        <p:spPr bwMode="auto">
          <a:xfrm>
            <a:off x="1089241" y="435882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chemeClr val="accent4">
                    <a:lumMod val="75000"/>
                  </a:schemeClr>
                </a:solidFill>
                <a:latin typeface="+mn-ea"/>
              </a:rPr>
              <a:t>服务协调（</a:t>
            </a:r>
            <a:r>
              <a:rPr lang="en-US" altLang="zh-CN" sz="2000" b="1">
                <a:solidFill>
                  <a:schemeClr val="accent4">
                    <a:lumMod val="75000"/>
                  </a:schemeClr>
                </a:solidFill>
                <a:latin typeface="+mn-ea"/>
              </a:rPr>
              <a:t> Zookeeper </a:t>
            </a:r>
            <a:r>
              <a:rPr lang="zh-CN" altLang="en-US" sz="2000" b="1">
                <a:solidFill>
                  <a:schemeClr val="accent4">
                    <a:lumMod val="75000"/>
                  </a:schemeClr>
                </a:solidFill>
                <a:latin typeface="+mn-ea"/>
              </a:rPr>
              <a:t>）</a:t>
            </a:r>
          </a:p>
        </p:txBody>
      </p:sp>
      <p:sp>
        <p:nvSpPr>
          <p:cNvPr id="32" name="矩形 31"/>
          <p:cNvSpPr/>
          <p:nvPr/>
        </p:nvSpPr>
        <p:spPr bwMode="auto">
          <a:xfrm>
            <a:off x="1089241" y="5004808"/>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chemeClr val="accent4">
                    <a:lumMod val="75000"/>
                  </a:schemeClr>
                </a:solidFill>
                <a:latin typeface="+mn-ea"/>
              </a:rPr>
              <a:t>消息组件（</a:t>
            </a:r>
            <a:r>
              <a:rPr lang="en-US" altLang="zh-CN" sz="2000" b="1" err="1">
                <a:solidFill>
                  <a:schemeClr val="accent4">
                    <a:lumMod val="75000"/>
                  </a:schemeClr>
                </a:solidFill>
                <a:latin typeface="+mn-ea"/>
              </a:rPr>
              <a:t>RabbitMQ</a:t>
            </a:r>
            <a:r>
              <a:rPr lang="zh-CN" altLang="en-US" sz="2000" b="1" smtClean="0">
                <a:solidFill>
                  <a:schemeClr val="accent4">
                    <a:lumMod val="75000"/>
                  </a:schemeClr>
                </a:solidFill>
                <a:latin typeface="+mn-ea"/>
              </a:rPr>
              <a:t>）</a:t>
            </a:r>
            <a:endParaRPr lang="zh-CN" altLang="en-US" sz="2000" b="1">
              <a:solidFill>
                <a:schemeClr val="accent4">
                  <a:lumMod val="75000"/>
                </a:schemeClr>
              </a:solidFill>
              <a:latin typeface="+mn-ea"/>
            </a:endParaRPr>
          </a:p>
        </p:txBody>
      </p:sp>
      <p:sp>
        <p:nvSpPr>
          <p:cNvPr id="41" name="矩形 40"/>
          <p:cNvSpPr/>
          <p:nvPr/>
        </p:nvSpPr>
        <p:spPr bwMode="auto">
          <a:xfrm>
            <a:off x="1089241" y="5650786"/>
            <a:ext cx="4608512" cy="576000"/>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2000" b="1">
                <a:solidFill>
                  <a:schemeClr val="accent4">
                    <a:lumMod val="75000"/>
                  </a:schemeClr>
                </a:solidFill>
                <a:latin typeface="+mn-ea"/>
              </a:rPr>
              <a:t>缓存服务（</a:t>
            </a:r>
            <a:r>
              <a:rPr lang="en-US" altLang="zh-CN" sz="2000" b="1" err="1">
                <a:solidFill>
                  <a:schemeClr val="accent4">
                    <a:lumMod val="75000"/>
                  </a:schemeClr>
                </a:solidFill>
                <a:latin typeface="+mn-ea"/>
              </a:rPr>
              <a:t>Redis</a:t>
            </a:r>
            <a:r>
              <a:rPr lang="zh-CN" altLang="en-US" sz="2000" b="1" smtClean="0">
                <a:solidFill>
                  <a:schemeClr val="accent4">
                    <a:lumMod val="75000"/>
                  </a:schemeClr>
                </a:solidFill>
                <a:latin typeface="+mn-ea"/>
              </a:rPr>
              <a:t>）</a:t>
            </a:r>
            <a:endParaRPr lang="zh-CN" altLang="en-US" sz="2000" b="1">
              <a:solidFill>
                <a:schemeClr val="accent4">
                  <a:lumMod val="75000"/>
                </a:schemeClr>
              </a:solidFill>
              <a:latin typeface="+mn-ea"/>
            </a:endParaRPr>
          </a:p>
        </p:txBody>
      </p:sp>
    </p:spTree>
    <p:extLst>
      <p:ext uri="{BB962C8B-B14F-4D97-AF65-F5344CB8AC3E}">
        <p14:creationId xmlns:p14="http://schemas.microsoft.com/office/powerpoint/2010/main" val="3675016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18</a:t>
            </a:fld>
            <a:endParaRPr lang="zh-CN" altLang="en-US"/>
          </a:p>
        </p:txBody>
      </p:sp>
      <p:sp>
        <p:nvSpPr>
          <p:cNvPr id="3" name="标题 2"/>
          <p:cNvSpPr>
            <a:spLocks noGrp="1"/>
          </p:cNvSpPr>
          <p:nvPr>
            <p:ph type="title"/>
          </p:nvPr>
        </p:nvSpPr>
        <p:spPr/>
        <p:txBody>
          <a:bodyPr/>
          <a:lstStyle/>
          <a:p>
            <a:r>
              <a:rPr lang="en-US" altLang="zh-CN" smtClean="0"/>
              <a:t>Spring </a:t>
            </a:r>
            <a:r>
              <a:rPr lang="en-US" altLang="zh-CN"/>
              <a:t>Cloud </a:t>
            </a:r>
            <a:r>
              <a:rPr lang="en-US" altLang="zh-CN" smtClean="0"/>
              <a:t>—— </a:t>
            </a:r>
            <a:r>
              <a:rPr lang="zh-CN" altLang="en-US" smtClean="0"/>
              <a:t>主要组件介绍</a:t>
            </a:r>
            <a:endParaRPr lang="zh-CN" altLang="en-US"/>
          </a:p>
        </p:txBody>
      </p:sp>
      <p:sp>
        <p:nvSpPr>
          <p:cNvPr id="5" name="矩形 4"/>
          <p:cNvSpPr/>
          <p:nvPr/>
        </p:nvSpPr>
        <p:spPr bwMode="auto">
          <a:xfrm>
            <a:off x="191344" y="980728"/>
            <a:ext cx="11737304" cy="5544616"/>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342900" indent="-342900">
              <a:lnSpc>
                <a:spcPct val="150000"/>
              </a:lnSpc>
              <a:buFont typeface="+mj-lt"/>
              <a:buAutoNum type="arabicPeriod"/>
            </a:pPr>
            <a:r>
              <a:rPr lang="en-US" altLang="zh-CN" sz="1900" b="1">
                <a:latin typeface="微软雅黑" panose="020B0503020204020204" pitchFamily="34" charset="-122"/>
                <a:ea typeface="微软雅黑" panose="020B0503020204020204" pitchFamily="34" charset="-122"/>
              </a:rPr>
              <a:t>Spring Cloud</a:t>
            </a:r>
            <a:r>
              <a:rPr lang="zh-CN" altLang="en-US" sz="1900">
                <a:latin typeface="微软雅黑" panose="020B0503020204020204" pitchFamily="34" charset="-122"/>
                <a:ea typeface="微软雅黑" panose="020B0503020204020204" pitchFamily="34" charset="-122"/>
              </a:rPr>
              <a:t>：云应用工具，为云应用开发的配置、服务发现、断路器、智能路由、微代理、控制总线</a:t>
            </a:r>
            <a:r>
              <a:rPr lang="zh-CN" altLang="en-US" sz="1900" smtClean="0">
                <a:latin typeface="微软雅黑" panose="020B0503020204020204" pitchFamily="34" charset="-122"/>
                <a:ea typeface="微软雅黑" panose="020B0503020204020204" pitchFamily="34" charset="-122"/>
              </a:rPr>
              <a:t>、全局</a:t>
            </a:r>
            <a:r>
              <a:rPr lang="zh-CN" altLang="en-US" sz="1900">
                <a:latin typeface="微软雅黑" panose="020B0503020204020204" pitchFamily="34" charset="-122"/>
                <a:ea typeface="微软雅黑" panose="020B0503020204020204" pitchFamily="34" charset="-122"/>
              </a:rPr>
              <a:t>锁定、决策竞选、分布式会话和集群状态管理</a:t>
            </a:r>
            <a:endParaRPr lang="en-US" altLang="zh-CN" sz="19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900" b="1">
                <a:latin typeface="微软雅黑" panose="020B0503020204020204" pitchFamily="34" charset="-122"/>
                <a:ea typeface="微软雅黑" panose="020B0503020204020204" pitchFamily="34" charset="-122"/>
              </a:rPr>
              <a:t>Spring Cloud </a:t>
            </a:r>
            <a:r>
              <a:rPr lang="en-US" altLang="zh-CN" sz="1900" b="1" err="1">
                <a:latin typeface="微软雅黑" panose="020B0503020204020204" pitchFamily="34" charset="-122"/>
                <a:ea typeface="微软雅黑" panose="020B0503020204020204" pitchFamily="34" charset="-122"/>
              </a:rPr>
              <a:t>config</a:t>
            </a:r>
            <a:r>
              <a:rPr lang="zh-CN" altLang="en-US" sz="1900">
                <a:latin typeface="微软雅黑" panose="020B0503020204020204" pitchFamily="34" charset="-122"/>
                <a:ea typeface="微软雅黑" panose="020B0503020204020204" pitchFamily="34" charset="-122"/>
              </a:rPr>
              <a:t>：配置管理开发工具</a:t>
            </a:r>
            <a:endParaRPr lang="en-US" altLang="zh-CN" sz="1900">
              <a:latin typeface="微软雅黑" panose="020B0503020204020204" pitchFamily="34" charset="-122"/>
              <a:ea typeface="微软雅黑" panose="020B0503020204020204" pitchFamily="34" charset="-122"/>
            </a:endParaRPr>
          </a:p>
          <a:p>
            <a:pPr marL="342900" indent="-342900">
              <a:lnSpc>
                <a:spcPct val="200000"/>
              </a:lnSpc>
              <a:buFont typeface="+mj-lt"/>
              <a:buAutoNum type="arabicPeriod"/>
            </a:pPr>
            <a:r>
              <a:rPr lang="en-US" altLang="zh-CN" sz="1900" b="1">
                <a:latin typeface="微软雅黑" panose="020B0503020204020204" pitchFamily="34" charset="-122"/>
                <a:ea typeface="微软雅黑" panose="020B0503020204020204" pitchFamily="34" charset="-122"/>
              </a:rPr>
              <a:t>Spring Cloud Bus</a:t>
            </a:r>
            <a:r>
              <a:rPr lang="zh-CN" altLang="en-US" sz="1900">
                <a:latin typeface="微软雅黑" panose="020B0503020204020204" pitchFamily="34" charset="-122"/>
                <a:ea typeface="微软雅黑" panose="020B0503020204020204" pitchFamily="34" charset="-122"/>
              </a:rPr>
              <a:t>：事件消息总线，用于集群中</a:t>
            </a:r>
            <a:r>
              <a:rPr lang="zh-CN" altLang="en-US" sz="1900" smtClean="0">
                <a:latin typeface="微软雅黑" panose="020B0503020204020204" pitchFamily="34" charset="-122"/>
                <a:ea typeface="微软雅黑" panose="020B0503020204020204" pitchFamily="34" charset="-122"/>
              </a:rPr>
              <a:t>传播状态</a:t>
            </a:r>
            <a:r>
              <a:rPr lang="zh-CN" altLang="en-US" sz="1900">
                <a:latin typeface="微软雅黑" panose="020B0503020204020204" pitchFamily="34" charset="-122"/>
                <a:ea typeface="微软雅黑" panose="020B0503020204020204" pitchFamily="34" charset="-122"/>
              </a:rPr>
              <a:t>变化可与</a:t>
            </a:r>
            <a:r>
              <a:rPr lang="en-US" altLang="zh-CN" sz="1900">
                <a:latin typeface="微软雅黑" panose="020B0503020204020204" pitchFamily="34" charset="-122"/>
                <a:ea typeface="微软雅黑" panose="020B0503020204020204" pitchFamily="34" charset="-122"/>
              </a:rPr>
              <a:t>Spring Cloud </a:t>
            </a:r>
            <a:r>
              <a:rPr lang="en-US" altLang="zh-CN" sz="1900" err="1">
                <a:latin typeface="微软雅黑" panose="020B0503020204020204" pitchFamily="34" charset="-122"/>
                <a:ea typeface="微软雅黑" panose="020B0503020204020204" pitchFamily="34" charset="-122"/>
              </a:rPr>
              <a:t>Config</a:t>
            </a:r>
            <a:r>
              <a:rPr lang="zh-CN" altLang="en-US" sz="1900">
                <a:latin typeface="微软雅黑" panose="020B0503020204020204" pitchFamily="34" charset="-122"/>
                <a:ea typeface="微软雅黑" panose="020B0503020204020204" pitchFamily="34" charset="-122"/>
              </a:rPr>
              <a:t>联合实现热</a:t>
            </a:r>
            <a:r>
              <a:rPr lang="zh-CN" altLang="en-US" sz="1900" smtClean="0">
                <a:latin typeface="微软雅黑" panose="020B0503020204020204" pitchFamily="34" charset="-122"/>
                <a:ea typeface="微软雅黑" panose="020B0503020204020204" pitchFamily="34" charset="-122"/>
              </a:rPr>
              <a:t>部署</a:t>
            </a:r>
            <a:endParaRPr lang="en-US" altLang="zh-CN" sz="190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900" b="1" smtClean="0">
                <a:latin typeface="微软雅黑" panose="020B0503020204020204" pitchFamily="34" charset="-122"/>
                <a:ea typeface="微软雅黑" panose="020B0503020204020204" pitchFamily="34" charset="-122"/>
              </a:rPr>
              <a:t>Spring Cloud Netflix Eureka</a:t>
            </a:r>
            <a:r>
              <a:rPr lang="zh-CN" altLang="en-US" sz="1900" smtClean="0">
                <a:latin typeface="微软雅黑" panose="020B0503020204020204" pitchFamily="34" charset="-122"/>
                <a:ea typeface="微软雅黑" panose="020B0503020204020204" pitchFamily="34" charset="-122"/>
              </a:rPr>
              <a:t>：云端负载均衡基础，用于</a:t>
            </a:r>
            <a:r>
              <a:rPr lang="en-US" altLang="zh-CN" sz="1900" smtClean="0">
                <a:latin typeface="微软雅黑" panose="020B0503020204020204" pitchFamily="34" charset="-122"/>
                <a:ea typeface="微软雅黑" panose="020B0503020204020204" pitchFamily="34" charset="-122"/>
              </a:rPr>
              <a:t>Rest</a:t>
            </a:r>
            <a:r>
              <a:rPr lang="zh-CN" altLang="en-US" sz="1900" smtClean="0">
                <a:latin typeface="微软雅黑" panose="020B0503020204020204" pitchFamily="34" charset="-122"/>
                <a:ea typeface="微软雅黑" panose="020B0503020204020204" pitchFamily="34" charset="-122"/>
              </a:rPr>
              <a:t>服务，用于服务定位，实现云端的负载均衡和中间件的故障迁移</a:t>
            </a:r>
            <a:endParaRPr lang="en-US" altLang="zh-CN" sz="190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900" b="1" smtClean="0">
                <a:latin typeface="微软雅黑" panose="020B0503020204020204" pitchFamily="34" charset="-122"/>
                <a:ea typeface="微软雅黑" panose="020B0503020204020204" pitchFamily="34" charset="-122"/>
              </a:rPr>
              <a:t>Spring Cloud Netflix </a:t>
            </a:r>
            <a:r>
              <a:rPr lang="en-US" altLang="zh-CN" sz="1900" b="1" err="1" smtClean="0">
                <a:latin typeface="微软雅黑" panose="020B0503020204020204" pitchFamily="34" charset="-122"/>
                <a:ea typeface="微软雅黑" panose="020B0503020204020204" pitchFamily="34" charset="-122"/>
              </a:rPr>
              <a:t>Hystrix</a:t>
            </a:r>
            <a:r>
              <a:rPr lang="zh-CN" altLang="en-US" sz="1900" smtClean="0">
                <a:latin typeface="微软雅黑" panose="020B0503020204020204" pitchFamily="34" charset="-122"/>
                <a:ea typeface="微软雅黑" panose="020B0503020204020204" pitchFamily="34" charset="-122"/>
              </a:rPr>
              <a:t>：容错管理工具，控制服务于第三方节点，为故障和延迟提供容错能力</a:t>
            </a:r>
            <a:endParaRPr lang="en-US" altLang="zh-CN" sz="190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900" b="1" smtClean="0">
                <a:latin typeface="微软雅黑" panose="020B0503020204020204" pitchFamily="34" charset="-122"/>
                <a:ea typeface="微软雅黑" panose="020B0503020204020204" pitchFamily="34" charset="-122"/>
              </a:rPr>
              <a:t>Netflix </a:t>
            </a:r>
            <a:r>
              <a:rPr lang="en-US" altLang="zh-CN" sz="1900" b="1" err="1" smtClean="0">
                <a:latin typeface="微软雅黑" panose="020B0503020204020204" pitchFamily="34" charset="-122"/>
                <a:ea typeface="微软雅黑" panose="020B0503020204020204" pitchFamily="34" charset="-122"/>
              </a:rPr>
              <a:t>Zuul</a:t>
            </a:r>
            <a:r>
              <a:rPr lang="zh-CN" altLang="en-US" sz="1900" smtClean="0">
                <a:latin typeface="微软雅黑" panose="020B0503020204020204" pitchFamily="34" charset="-122"/>
                <a:ea typeface="微软雅黑" panose="020B0503020204020204" pitchFamily="34" charset="-122"/>
              </a:rPr>
              <a:t>：边缘服务工具，提供动态路由、监控、弹性、安全的边缘服务</a:t>
            </a:r>
            <a:endParaRPr lang="en-US" altLang="zh-CN" sz="190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900" b="1" smtClean="0">
                <a:latin typeface="微软雅黑" panose="020B0503020204020204" pitchFamily="34" charset="-122"/>
                <a:ea typeface="微软雅黑" panose="020B0503020204020204" pitchFamily="34" charset="-122"/>
              </a:rPr>
              <a:t>Spring Cloud Sleuth</a:t>
            </a:r>
            <a:r>
              <a:rPr lang="zh-CN" altLang="en-US" sz="1900" smtClean="0">
                <a:latin typeface="微软雅黑" panose="020B0503020204020204" pitchFamily="34" charset="-122"/>
                <a:ea typeface="微软雅黑" panose="020B0503020204020204" pitchFamily="34" charset="-122"/>
              </a:rPr>
              <a:t>：日志收集工具，封装</a:t>
            </a:r>
            <a:r>
              <a:rPr lang="en-US" altLang="zh-CN" sz="1900" smtClean="0">
                <a:latin typeface="微软雅黑" panose="020B0503020204020204" pitchFamily="34" charset="-122"/>
                <a:ea typeface="微软雅黑" panose="020B0503020204020204" pitchFamily="34" charset="-122"/>
              </a:rPr>
              <a:t>Purpose</a:t>
            </a:r>
            <a:r>
              <a:rPr lang="zh-CN" altLang="en-US" sz="1900" smtClean="0">
                <a:latin typeface="微软雅黑" panose="020B0503020204020204" pitchFamily="34" charset="-122"/>
                <a:ea typeface="微软雅黑" panose="020B0503020204020204" pitchFamily="34" charset="-122"/>
              </a:rPr>
              <a:t>、</a:t>
            </a:r>
            <a:r>
              <a:rPr lang="en-US" altLang="zh-CN" sz="1900" err="1" smtClean="0">
                <a:latin typeface="微软雅黑" panose="020B0503020204020204" pitchFamily="34" charset="-122"/>
                <a:ea typeface="微软雅黑" panose="020B0503020204020204" pitchFamily="34" charset="-122"/>
              </a:rPr>
              <a:t>Zipkin</a:t>
            </a:r>
            <a:r>
              <a:rPr lang="zh-CN" altLang="en-US" sz="1900" smtClean="0">
                <a:latin typeface="微软雅黑" panose="020B0503020204020204" pitchFamily="34" charset="-122"/>
                <a:ea typeface="微软雅黑" panose="020B0503020204020204" pitchFamily="34" charset="-122"/>
              </a:rPr>
              <a:t>和</a:t>
            </a:r>
            <a:r>
              <a:rPr lang="en-US" altLang="zh-CN" sz="1900" smtClean="0">
                <a:latin typeface="微软雅黑" panose="020B0503020204020204" pitchFamily="34" charset="-122"/>
                <a:ea typeface="微软雅黑" panose="020B0503020204020204" pitchFamily="34" charset="-122"/>
              </a:rPr>
              <a:t>Trace</a:t>
            </a:r>
          </a:p>
          <a:p>
            <a:pPr marL="342900" indent="-342900">
              <a:lnSpc>
                <a:spcPct val="150000"/>
              </a:lnSpc>
              <a:buFont typeface="+mj-lt"/>
              <a:buAutoNum type="arabicPeriod"/>
            </a:pPr>
            <a:r>
              <a:rPr lang="en-US" altLang="zh-CN" sz="1900" b="1" smtClean="0">
                <a:latin typeface="微软雅黑" panose="020B0503020204020204" pitchFamily="34" charset="-122"/>
                <a:ea typeface="微软雅黑" panose="020B0503020204020204" pitchFamily="34" charset="-122"/>
              </a:rPr>
              <a:t>Spring Cloud Security</a:t>
            </a:r>
            <a:r>
              <a:rPr lang="zh-CN" altLang="en-US" sz="1900" smtClean="0">
                <a:latin typeface="微软雅黑" panose="020B0503020204020204" pitchFamily="34" charset="-122"/>
                <a:ea typeface="微软雅黑" panose="020B0503020204020204" pitchFamily="34" charset="-122"/>
              </a:rPr>
              <a:t>：安全工具包，为应用程序提供安全控制</a:t>
            </a:r>
            <a:endParaRPr lang="en-US" altLang="zh-CN" sz="190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900" b="1" smtClean="0">
                <a:latin typeface="微软雅黑" panose="020B0503020204020204" pitchFamily="34" charset="-122"/>
                <a:ea typeface="微软雅黑" panose="020B0503020204020204" pitchFamily="34" charset="-122"/>
              </a:rPr>
              <a:t>Spring Cloud Turbine</a:t>
            </a:r>
            <a:r>
              <a:rPr lang="zh-CN" altLang="en-US" sz="1900" smtClean="0">
                <a:latin typeface="微软雅黑" panose="020B0503020204020204" pitchFamily="34" charset="-122"/>
                <a:ea typeface="微软雅黑" panose="020B0503020204020204" pitchFamily="34" charset="-122"/>
              </a:rPr>
              <a:t>：聚合服务发送时间流，监控集群下</a:t>
            </a:r>
            <a:r>
              <a:rPr lang="en-US" altLang="zh-CN" sz="1900" smtClean="0">
                <a:latin typeface="微软雅黑" panose="020B0503020204020204" pitchFamily="34" charset="-122"/>
                <a:ea typeface="微软雅黑" panose="020B0503020204020204" pitchFamily="34" charset="-122"/>
              </a:rPr>
              <a:t>Netflix</a:t>
            </a:r>
            <a:r>
              <a:rPr lang="zh-CN" altLang="en-US" sz="1900" smtClean="0">
                <a:latin typeface="微软雅黑" panose="020B0503020204020204" pitchFamily="34" charset="-122"/>
                <a:ea typeface="微软雅黑" panose="020B0503020204020204" pitchFamily="34" charset="-122"/>
              </a:rPr>
              <a:t>和</a:t>
            </a:r>
            <a:r>
              <a:rPr lang="en-US" altLang="zh-CN" sz="1900" smtClean="0">
                <a:latin typeface="微软雅黑" panose="020B0503020204020204" pitchFamily="34" charset="-122"/>
                <a:ea typeface="微软雅黑" panose="020B0503020204020204" pitchFamily="34" charset="-122"/>
              </a:rPr>
              <a:t>Metrics</a:t>
            </a:r>
            <a:endParaRPr kumimoji="0" lang="zh-CN" altLang="en-US" sz="1900" b="1" i="0" u="none" strike="noStrike" cap="none" normalizeH="0" baseline="0" smtClean="0">
              <a:ln>
                <a:noFill/>
              </a:ln>
              <a:solidFill>
                <a:schemeClr val="tx1"/>
              </a:solidFill>
              <a:effectLst/>
              <a:latin typeface="+mn-ea"/>
            </a:endParaRPr>
          </a:p>
        </p:txBody>
      </p:sp>
    </p:spTree>
    <p:extLst>
      <p:ext uri="{BB962C8B-B14F-4D97-AF65-F5344CB8AC3E}">
        <p14:creationId xmlns:p14="http://schemas.microsoft.com/office/powerpoint/2010/main" val="2669184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19</a:t>
            </a:fld>
            <a:endParaRPr lang="zh-CN" altLang="en-US"/>
          </a:p>
        </p:txBody>
      </p:sp>
      <p:sp>
        <p:nvSpPr>
          <p:cNvPr id="3" name="标题 2"/>
          <p:cNvSpPr>
            <a:spLocks noGrp="1"/>
          </p:cNvSpPr>
          <p:nvPr>
            <p:ph type="title"/>
          </p:nvPr>
        </p:nvSpPr>
        <p:spPr/>
        <p:txBody>
          <a:bodyPr/>
          <a:lstStyle/>
          <a:p>
            <a:r>
              <a:rPr lang="en-US" altLang="zh-CN"/>
              <a:t>Spring Cloud —— Eureka</a:t>
            </a:r>
            <a:r>
              <a:rPr lang="zh-CN" altLang="en-US" smtClean="0"/>
              <a:t>使用</a:t>
            </a:r>
            <a:endParaRPr lang="zh-CN" altLang="en-US"/>
          </a:p>
        </p:txBody>
      </p:sp>
      <p:grpSp>
        <p:nvGrpSpPr>
          <p:cNvPr id="92" name="组合 91"/>
          <p:cNvGrpSpPr/>
          <p:nvPr/>
        </p:nvGrpSpPr>
        <p:grpSpPr>
          <a:xfrm>
            <a:off x="1306930" y="1124744"/>
            <a:ext cx="9757622" cy="5379484"/>
            <a:chOff x="1306930" y="1124744"/>
            <a:chExt cx="9757622" cy="5379484"/>
          </a:xfrm>
        </p:grpSpPr>
        <p:pic>
          <p:nvPicPr>
            <p:cNvPr id="6" name="图片 5"/>
            <p:cNvPicPr>
              <a:picLocks noChangeAspect="1"/>
            </p:cNvPicPr>
            <p:nvPr/>
          </p:nvPicPr>
          <p:blipFill>
            <a:blip r:embed="rId2"/>
            <a:stretch>
              <a:fillRect/>
            </a:stretch>
          </p:blipFill>
          <p:spPr>
            <a:xfrm>
              <a:off x="4506864" y="4279794"/>
              <a:ext cx="892238" cy="1357200"/>
            </a:xfrm>
            <a:prstGeom prst="rect">
              <a:avLst/>
            </a:prstGeom>
          </p:spPr>
        </p:pic>
        <p:pic>
          <p:nvPicPr>
            <p:cNvPr id="7" name="图片 6"/>
            <p:cNvPicPr>
              <a:picLocks noChangeAspect="1"/>
            </p:cNvPicPr>
            <p:nvPr/>
          </p:nvPicPr>
          <p:blipFill>
            <a:blip r:embed="rId2"/>
            <a:stretch>
              <a:fillRect/>
            </a:stretch>
          </p:blipFill>
          <p:spPr>
            <a:xfrm>
              <a:off x="7014128" y="4279794"/>
              <a:ext cx="892238" cy="1357200"/>
            </a:xfrm>
            <a:prstGeom prst="rect">
              <a:avLst/>
            </a:prstGeom>
          </p:spPr>
        </p:pic>
        <p:pic>
          <p:nvPicPr>
            <p:cNvPr id="8" name="图片 7"/>
            <p:cNvPicPr>
              <a:picLocks noChangeAspect="1"/>
            </p:cNvPicPr>
            <p:nvPr/>
          </p:nvPicPr>
          <p:blipFill>
            <a:blip r:embed="rId3"/>
            <a:stretch>
              <a:fillRect/>
            </a:stretch>
          </p:blipFill>
          <p:spPr>
            <a:xfrm>
              <a:off x="2628148" y="1532538"/>
              <a:ext cx="684374" cy="1009640"/>
            </a:xfrm>
            <a:prstGeom prst="rect">
              <a:avLst/>
            </a:prstGeom>
          </p:spPr>
        </p:pic>
        <p:pic>
          <p:nvPicPr>
            <p:cNvPr id="9" name="图片 8"/>
            <p:cNvPicPr>
              <a:picLocks noChangeAspect="1"/>
            </p:cNvPicPr>
            <p:nvPr/>
          </p:nvPicPr>
          <p:blipFill>
            <a:blip r:embed="rId3"/>
            <a:stretch>
              <a:fillRect/>
            </a:stretch>
          </p:blipFill>
          <p:spPr>
            <a:xfrm>
              <a:off x="9100708" y="1532538"/>
              <a:ext cx="684374" cy="1009640"/>
            </a:xfrm>
            <a:prstGeom prst="rect">
              <a:avLst/>
            </a:prstGeom>
          </p:spPr>
        </p:pic>
        <p:pic>
          <p:nvPicPr>
            <p:cNvPr id="12" name="图片 11"/>
            <p:cNvPicPr>
              <a:picLocks noChangeAspect="1"/>
            </p:cNvPicPr>
            <p:nvPr/>
          </p:nvPicPr>
          <p:blipFill>
            <a:blip r:embed="rId4"/>
            <a:stretch>
              <a:fillRect/>
            </a:stretch>
          </p:blipFill>
          <p:spPr>
            <a:xfrm>
              <a:off x="2628148" y="4453573"/>
              <a:ext cx="684374" cy="1009639"/>
            </a:xfrm>
            <a:prstGeom prst="rect">
              <a:avLst/>
            </a:prstGeom>
          </p:spPr>
        </p:pic>
        <p:pic>
          <p:nvPicPr>
            <p:cNvPr id="13" name="图片 12"/>
            <p:cNvPicPr>
              <a:picLocks noChangeAspect="1"/>
            </p:cNvPicPr>
            <p:nvPr/>
          </p:nvPicPr>
          <p:blipFill>
            <a:blip r:embed="rId4"/>
            <a:stretch>
              <a:fillRect/>
            </a:stretch>
          </p:blipFill>
          <p:spPr>
            <a:xfrm>
              <a:off x="9100708" y="4453573"/>
              <a:ext cx="684374" cy="1009639"/>
            </a:xfrm>
            <a:prstGeom prst="rect">
              <a:avLst/>
            </a:prstGeom>
          </p:spPr>
        </p:pic>
        <p:cxnSp>
          <p:nvCxnSpPr>
            <p:cNvPr id="15" name="直接连接符 14"/>
            <p:cNvCxnSpPr/>
            <p:nvPr/>
          </p:nvCxnSpPr>
          <p:spPr>
            <a:xfrm flipH="1">
              <a:off x="3211485" y="4958390"/>
              <a:ext cx="4120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592394" y="4598352"/>
              <a:ext cx="0" cy="7200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592394" y="4598352"/>
              <a:ext cx="91447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623551" y="4958390"/>
              <a:ext cx="914470" cy="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592394" y="5318432"/>
              <a:ext cx="91447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 idx="3"/>
              <a:endCxn id="7" idx="1"/>
            </p:cNvCxnSpPr>
            <p:nvPr/>
          </p:nvCxnSpPr>
          <p:spPr>
            <a:xfrm>
              <a:off x="5399102" y="4958394"/>
              <a:ext cx="1615026" cy="0"/>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rot="10800000">
              <a:off x="7938936" y="4598352"/>
              <a:ext cx="1194342" cy="720080"/>
              <a:chOff x="3007816" y="4334574"/>
              <a:chExt cx="1194342" cy="720080"/>
            </a:xfrm>
          </p:grpSpPr>
          <p:cxnSp>
            <p:nvCxnSpPr>
              <p:cNvPr id="33" name="直接连接符 32"/>
              <p:cNvCxnSpPr/>
              <p:nvPr/>
            </p:nvCxnSpPr>
            <p:spPr>
              <a:xfrm flipV="1">
                <a:off x="3007816" y="4694614"/>
                <a:ext cx="279872"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287688" y="4334574"/>
                <a:ext cx="0" cy="7200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287688" y="4334574"/>
                <a:ext cx="91447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3287688" y="4694613"/>
                <a:ext cx="914470" cy="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287688" y="5054654"/>
                <a:ext cx="91447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39" name="肘形连接符 38"/>
            <p:cNvCxnSpPr>
              <a:stCxn id="84" idx="2"/>
              <a:endCxn id="12" idx="2"/>
            </p:cNvCxnSpPr>
            <p:nvPr/>
          </p:nvCxnSpPr>
          <p:spPr>
            <a:xfrm rot="5400000" flipH="1">
              <a:off x="3730640" y="4702908"/>
              <a:ext cx="470890" cy="1991499"/>
            </a:xfrm>
            <a:prstGeom prst="bentConnector3">
              <a:avLst>
                <a:gd name="adj1" fmla="val -48546"/>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86" idx="2"/>
              <a:endCxn id="13" idx="2"/>
            </p:cNvCxnSpPr>
            <p:nvPr/>
          </p:nvCxnSpPr>
          <p:spPr>
            <a:xfrm rot="5400000" flipH="1" flipV="1">
              <a:off x="8269669" y="4758502"/>
              <a:ext cx="468515" cy="1877935"/>
            </a:xfrm>
            <a:prstGeom prst="bentConnector3">
              <a:avLst>
                <a:gd name="adj1" fmla="val -48792"/>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7" idx="0"/>
              <a:endCxn id="9" idx="2"/>
            </p:cNvCxnSpPr>
            <p:nvPr/>
          </p:nvCxnSpPr>
          <p:spPr>
            <a:xfrm flipV="1">
              <a:off x="7460247" y="2542178"/>
              <a:ext cx="1982648" cy="1737616"/>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9" idx="2"/>
              <a:endCxn id="13" idx="0"/>
            </p:cNvCxnSpPr>
            <p:nvPr/>
          </p:nvCxnSpPr>
          <p:spPr>
            <a:xfrm>
              <a:off x="9442895" y="2542178"/>
              <a:ext cx="0" cy="1911395"/>
            </a:xfrm>
            <a:prstGeom prst="straightConnector1">
              <a:avLst/>
            </a:prstGeom>
            <a:ln w="508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8" idx="2"/>
              <a:endCxn id="12" idx="0"/>
            </p:cNvCxnSpPr>
            <p:nvPr/>
          </p:nvCxnSpPr>
          <p:spPr>
            <a:xfrm>
              <a:off x="2970335" y="2542178"/>
              <a:ext cx="0" cy="1911395"/>
            </a:xfrm>
            <a:prstGeom prst="straightConnector1">
              <a:avLst/>
            </a:prstGeom>
            <a:ln w="508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 idx="0"/>
              <a:endCxn id="8" idx="2"/>
            </p:cNvCxnSpPr>
            <p:nvPr/>
          </p:nvCxnSpPr>
          <p:spPr>
            <a:xfrm flipH="1" flipV="1">
              <a:off x="2970335" y="2542178"/>
              <a:ext cx="1982648" cy="1737616"/>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9" idx="1"/>
              <a:endCxn id="12" idx="0"/>
            </p:cNvCxnSpPr>
            <p:nvPr/>
          </p:nvCxnSpPr>
          <p:spPr>
            <a:xfrm flipH="1">
              <a:off x="2970335" y="2037358"/>
              <a:ext cx="6130373" cy="2416215"/>
            </a:xfrm>
            <a:prstGeom prst="straightConnector1">
              <a:avLst/>
            </a:prstGeom>
            <a:ln w="508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8" idx="3"/>
              <a:endCxn id="13" idx="0"/>
            </p:cNvCxnSpPr>
            <p:nvPr/>
          </p:nvCxnSpPr>
          <p:spPr>
            <a:xfrm>
              <a:off x="3312522" y="2037358"/>
              <a:ext cx="6130373" cy="2416215"/>
            </a:xfrm>
            <a:prstGeom prst="straightConnector1">
              <a:avLst/>
            </a:prstGeom>
            <a:ln w="508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5652617" y="4589058"/>
              <a:ext cx="1107996" cy="369332"/>
            </a:xfrm>
            <a:prstGeom prst="rect">
              <a:avLst/>
            </a:prstGeom>
            <a:noFill/>
          </p:spPr>
          <p:txBody>
            <a:bodyPr wrap="none" rtlCol="0">
              <a:spAutoFit/>
            </a:bodyPr>
            <a:lstStyle/>
            <a:p>
              <a:pPr algn="ctr"/>
              <a:r>
                <a:rPr lang="zh-CN" altLang="en-US" b="1" smtClean="0">
                  <a:latin typeface="微软雅黑" panose="020B0503020204020204" pitchFamily="34" charset="-122"/>
                  <a:ea typeface="微软雅黑" panose="020B0503020204020204" pitchFamily="34" charset="-122"/>
                </a:rPr>
                <a:t>复制同步</a:t>
              </a:r>
            </a:p>
          </p:txBody>
        </p:sp>
        <p:sp>
          <p:nvSpPr>
            <p:cNvPr id="69" name="文本框 68"/>
            <p:cNvSpPr txBox="1"/>
            <p:nvPr/>
          </p:nvSpPr>
          <p:spPr>
            <a:xfrm>
              <a:off x="3766693" y="4288542"/>
              <a:ext cx="646331" cy="369332"/>
            </a:xfrm>
            <a:prstGeom prst="rect">
              <a:avLst/>
            </a:prstGeom>
            <a:noFill/>
          </p:spPr>
          <p:txBody>
            <a:bodyPr wrap="none" rtlCol="0">
              <a:spAutoFit/>
            </a:bodyPr>
            <a:lstStyle/>
            <a:p>
              <a:pPr algn="ctr"/>
              <a:r>
                <a:rPr lang="zh-CN" altLang="en-US" b="1" smtClean="0">
                  <a:solidFill>
                    <a:schemeClr val="accent5">
                      <a:lumMod val="75000"/>
                    </a:schemeClr>
                  </a:solidFill>
                  <a:latin typeface="微软雅黑" panose="020B0503020204020204" pitchFamily="34" charset="-122"/>
                  <a:ea typeface="微软雅黑" panose="020B0503020204020204" pitchFamily="34" charset="-122"/>
                </a:rPr>
                <a:t>注册</a:t>
              </a:r>
            </a:p>
          </p:txBody>
        </p:sp>
        <p:sp>
          <p:nvSpPr>
            <p:cNvPr id="70" name="文本框 69"/>
            <p:cNvSpPr txBox="1"/>
            <p:nvPr/>
          </p:nvSpPr>
          <p:spPr>
            <a:xfrm>
              <a:off x="3782978" y="4654367"/>
              <a:ext cx="646331" cy="369332"/>
            </a:xfrm>
            <a:prstGeom prst="rect">
              <a:avLst/>
            </a:prstGeom>
            <a:noFill/>
          </p:spPr>
          <p:txBody>
            <a:bodyPr wrap="none" rtlCol="0">
              <a:spAutoFit/>
            </a:bodyPr>
            <a:lstStyle/>
            <a:p>
              <a:pPr algn="ctr"/>
              <a:r>
                <a:rPr lang="zh-CN" altLang="en-US" b="1" smtClean="0">
                  <a:solidFill>
                    <a:schemeClr val="accent5">
                      <a:lumMod val="75000"/>
                    </a:schemeClr>
                  </a:solidFill>
                  <a:latin typeface="微软雅黑" panose="020B0503020204020204" pitchFamily="34" charset="-122"/>
                  <a:ea typeface="微软雅黑" panose="020B0503020204020204" pitchFamily="34" charset="-122"/>
                </a:rPr>
                <a:t>续约</a:t>
              </a:r>
            </a:p>
          </p:txBody>
        </p:sp>
        <p:sp>
          <p:nvSpPr>
            <p:cNvPr id="71" name="文本框 70"/>
            <p:cNvSpPr txBox="1"/>
            <p:nvPr/>
          </p:nvSpPr>
          <p:spPr>
            <a:xfrm>
              <a:off x="3790694" y="4996855"/>
              <a:ext cx="646331" cy="369332"/>
            </a:xfrm>
            <a:prstGeom prst="rect">
              <a:avLst/>
            </a:prstGeom>
            <a:noFill/>
          </p:spPr>
          <p:txBody>
            <a:bodyPr wrap="none" rtlCol="0">
              <a:spAutoFit/>
            </a:bodyPr>
            <a:lstStyle/>
            <a:p>
              <a:pPr algn="ctr"/>
              <a:r>
                <a:rPr lang="zh-CN" altLang="en-US" b="1" smtClean="0">
                  <a:solidFill>
                    <a:schemeClr val="accent5">
                      <a:lumMod val="75000"/>
                    </a:schemeClr>
                  </a:solidFill>
                  <a:latin typeface="微软雅黑" panose="020B0503020204020204" pitchFamily="34" charset="-122"/>
                  <a:ea typeface="微软雅黑" panose="020B0503020204020204" pitchFamily="34" charset="-122"/>
                </a:rPr>
                <a:t>下线</a:t>
              </a:r>
            </a:p>
          </p:txBody>
        </p:sp>
        <p:sp>
          <p:nvSpPr>
            <p:cNvPr id="72" name="文本框 71"/>
            <p:cNvSpPr txBox="1"/>
            <p:nvPr/>
          </p:nvSpPr>
          <p:spPr>
            <a:xfrm>
              <a:off x="8103353" y="4288542"/>
              <a:ext cx="646331" cy="369332"/>
            </a:xfrm>
            <a:prstGeom prst="rect">
              <a:avLst/>
            </a:prstGeom>
            <a:noFill/>
          </p:spPr>
          <p:txBody>
            <a:bodyPr wrap="none" rtlCol="0">
              <a:spAutoFit/>
            </a:bodyPr>
            <a:lstStyle/>
            <a:p>
              <a:pPr algn="ctr"/>
              <a:r>
                <a:rPr lang="zh-CN" altLang="en-US" b="1" smtClean="0">
                  <a:solidFill>
                    <a:schemeClr val="accent5">
                      <a:lumMod val="75000"/>
                    </a:schemeClr>
                  </a:solidFill>
                  <a:latin typeface="微软雅黑" panose="020B0503020204020204" pitchFamily="34" charset="-122"/>
                  <a:ea typeface="微软雅黑" panose="020B0503020204020204" pitchFamily="34" charset="-122"/>
                </a:rPr>
                <a:t>注册</a:t>
              </a:r>
            </a:p>
          </p:txBody>
        </p:sp>
        <p:sp>
          <p:nvSpPr>
            <p:cNvPr id="73" name="文本框 72"/>
            <p:cNvSpPr txBox="1"/>
            <p:nvPr/>
          </p:nvSpPr>
          <p:spPr>
            <a:xfrm>
              <a:off x="8119638" y="4654367"/>
              <a:ext cx="646331" cy="369332"/>
            </a:xfrm>
            <a:prstGeom prst="rect">
              <a:avLst/>
            </a:prstGeom>
            <a:noFill/>
          </p:spPr>
          <p:txBody>
            <a:bodyPr wrap="none" rtlCol="0">
              <a:spAutoFit/>
            </a:bodyPr>
            <a:lstStyle/>
            <a:p>
              <a:pPr algn="ctr"/>
              <a:r>
                <a:rPr lang="zh-CN" altLang="en-US" b="1" smtClean="0">
                  <a:solidFill>
                    <a:schemeClr val="accent5">
                      <a:lumMod val="75000"/>
                    </a:schemeClr>
                  </a:solidFill>
                  <a:latin typeface="微软雅黑" panose="020B0503020204020204" pitchFamily="34" charset="-122"/>
                  <a:ea typeface="微软雅黑" panose="020B0503020204020204" pitchFamily="34" charset="-122"/>
                </a:rPr>
                <a:t>续约</a:t>
              </a:r>
            </a:p>
          </p:txBody>
        </p:sp>
        <p:sp>
          <p:nvSpPr>
            <p:cNvPr id="74" name="文本框 73"/>
            <p:cNvSpPr txBox="1"/>
            <p:nvPr/>
          </p:nvSpPr>
          <p:spPr>
            <a:xfrm>
              <a:off x="8127354" y="4996855"/>
              <a:ext cx="646331" cy="369332"/>
            </a:xfrm>
            <a:prstGeom prst="rect">
              <a:avLst/>
            </a:prstGeom>
            <a:noFill/>
          </p:spPr>
          <p:txBody>
            <a:bodyPr wrap="none" rtlCol="0">
              <a:spAutoFit/>
            </a:bodyPr>
            <a:lstStyle/>
            <a:p>
              <a:pPr algn="ctr"/>
              <a:r>
                <a:rPr lang="zh-CN" altLang="en-US" b="1" smtClean="0">
                  <a:solidFill>
                    <a:schemeClr val="accent5">
                      <a:lumMod val="75000"/>
                    </a:schemeClr>
                  </a:solidFill>
                  <a:latin typeface="微软雅黑" panose="020B0503020204020204" pitchFamily="34" charset="-122"/>
                  <a:ea typeface="微软雅黑" panose="020B0503020204020204" pitchFamily="34" charset="-122"/>
                </a:rPr>
                <a:t>下线</a:t>
              </a:r>
            </a:p>
          </p:txBody>
        </p:sp>
        <p:sp>
          <p:nvSpPr>
            <p:cNvPr id="76" name="文本框 75"/>
            <p:cNvSpPr txBox="1"/>
            <p:nvPr/>
          </p:nvSpPr>
          <p:spPr>
            <a:xfrm>
              <a:off x="7657973" y="6134896"/>
              <a:ext cx="1569660" cy="369332"/>
            </a:xfrm>
            <a:prstGeom prst="rect">
              <a:avLst/>
            </a:prstGeom>
            <a:noFill/>
          </p:spPr>
          <p:txBody>
            <a:bodyPr wrap="none" rtlCol="0">
              <a:spAutoFit/>
            </a:bodyPr>
            <a:lstStyle/>
            <a:p>
              <a:pPr algn="ctr"/>
              <a:r>
                <a:rPr lang="zh-CN" altLang="en-US" b="1" smtClean="0">
                  <a:solidFill>
                    <a:srgbClr val="7030A0"/>
                  </a:solidFill>
                  <a:latin typeface="微软雅黑" panose="020B0503020204020204" pitchFamily="34" charset="-122"/>
                  <a:ea typeface="微软雅黑" panose="020B0503020204020204" pitchFamily="34" charset="-122"/>
                </a:rPr>
                <a:t>获取服务列表</a:t>
              </a:r>
            </a:p>
          </p:txBody>
        </p:sp>
        <p:sp>
          <p:nvSpPr>
            <p:cNvPr id="77" name="文本框 76"/>
            <p:cNvSpPr txBox="1"/>
            <p:nvPr/>
          </p:nvSpPr>
          <p:spPr>
            <a:xfrm>
              <a:off x="3176829" y="6134896"/>
              <a:ext cx="1569660" cy="369332"/>
            </a:xfrm>
            <a:prstGeom prst="rect">
              <a:avLst/>
            </a:prstGeom>
            <a:noFill/>
          </p:spPr>
          <p:txBody>
            <a:bodyPr wrap="none" rtlCol="0">
              <a:spAutoFit/>
            </a:bodyPr>
            <a:lstStyle/>
            <a:p>
              <a:pPr algn="ctr"/>
              <a:r>
                <a:rPr lang="zh-CN" altLang="en-US" b="1" smtClean="0">
                  <a:solidFill>
                    <a:srgbClr val="7030A0"/>
                  </a:solidFill>
                  <a:latin typeface="微软雅黑" panose="020B0503020204020204" pitchFamily="34" charset="-122"/>
                  <a:ea typeface="微软雅黑" panose="020B0503020204020204" pitchFamily="34" charset="-122"/>
                </a:rPr>
                <a:t>获取服务列表</a:t>
              </a:r>
            </a:p>
          </p:txBody>
        </p:sp>
        <p:sp>
          <p:nvSpPr>
            <p:cNvPr id="78" name="文本框 77"/>
            <p:cNvSpPr txBox="1"/>
            <p:nvPr/>
          </p:nvSpPr>
          <p:spPr>
            <a:xfrm>
              <a:off x="3211485" y="3178946"/>
              <a:ext cx="1569660" cy="369332"/>
            </a:xfrm>
            <a:prstGeom prst="rect">
              <a:avLst/>
            </a:prstGeom>
            <a:noFill/>
          </p:spPr>
          <p:txBody>
            <a:bodyPr wrap="none" rtlCol="0">
              <a:spAutoFit/>
            </a:bodyPr>
            <a:lstStyle/>
            <a:p>
              <a:pPr algn="ctr"/>
              <a:r>
                <a:rPr lang="zh-CN" altLang="en-US" b="1" smtClean="0">
                  <a:solidFill>
                    <a:srgbClr val="7030A0"/>
                  </a:solidFill>
                  <a:latin typeface="微软雅黑" panose="020B0503020204020204" pitchFamily="34" charset="-122"/>
                  <a:ea typeface="微软雅黑" panose="020B0503020204020204" pitchFamily="34" charset="-122"/>
                </a:rPr>
                <a:t>获取服务列表</a:t>
              </a:r>
            </a:p>
          </p:txBody>
        </p:sp>
        <p:sp>
          <p:nvSpPr>
            <p:cNvPr id="79" name="文本框 78"/>
            <p:cNvSpPr txBox="1"/>
            <p:nvPr/>
          </p:nvSpPr>
          <p:spPr>
            <a:xfrm>
              <a:off x="7702141" y="3178946"/>
              <a:ext cx="1569660" cy="369332"/>
            </a:xfrm>
            <a:prstGeom prst="rect">
              <a:avLst/>
            </a:prstGeom>
            <a:noFill/>
          </p:spPr>
          <p:txBody>
            <a:bodyPr wrap="none" rtlCol="0">
              <a:spAutoFit/>
            </a:bodyPr>
            <a:lstStyle/>
            <a:p>
              <a:pPr algn="ctr"/>
              <a:r>
                <a:rPr lang="zh-CN" altLang="en-US" b="1" smtClean="0">
                  <a:solidFill>
                    <a:srgbClr val="7030A0"/>
                  </a:solidFill>
                  <a:latin typeface="微软雅黑" panose="020B0503020204020204" pitchFamily="34" charset="-122"/>
                  <a:ea typeface="微软雅黑" panose="020B0503020204020204" pitchFamily="34" charset="-122"/>
                </a:rPr>
                <a:t>获取服务列表</a:t>
              </a:r>
            </a:p>
          </p:txBody>
        </p:sp>
        <p:sp>
          <p:nvSpPr>
            <p:cNvPr id="80" name="文本框 79"/>
            <p:cNvSpPr txBox="1"/>
            <p:nvPr/>
          </p:nvSpPr>
          <p:spPr>
            <a:xfrm>
              <a:off x="8977767" y="3585990"/>
              <a:ext cx="1107996" cy="369332"/>
            </a:xfrm>
            <a:prstGeom prst="rect">
              <a:avLst/>
            </a:prstGeom>
            <a:noFill/>
          </p:spPr>
          <p:txBody>
            <a:bodyPr wrap="none" rtlCol="0">
              <a:spAutoFit/>
            </a:bodyPr>
            <a:lstStyle/>
            <a:p>
              <a:pPr algn="ctr"/>
              <a:r>
                <a:rPr lang="zh-CN" altLang="en-US" b="1" smtClean="0">
                  <a:solidFill>
                    <a:srgbClr val="953735"/>
                  </a:solidFill>
                  <a:latin typeface="微软雅黑" panose="020B0503020204020204" pitchFamily="34" charset="-122"/>
                  <a:ea typeface="微软雅黑" panose="020B0503020204020204" pitchFamily="34" charset="-122"/>
                </a:rPr>
                <a:t>服务调用</a:t>
              </a:r>
            </a:p>
          </p:txBody>
        </p:sp>
        <p:sp>
          <p:nvSpPr>
            <p:cNvPr id="81" name="文本框 80"/>
            <p:cNvSpPr txBox="1"/>
            <p:nvPr/>
          </p:nvSpPr>
          <p:spPr>
            <a:xfrm>
              <a:off x="2484398" y="3584043"/>
              <a:ext cx="1107996" cy="369332"/>
            </a:xfrm>
            <a:prstGeom prst="rect">
              <a:avLst/>
            </a:prstGeom>
            <a:noFill/>
          </p:spPr>
          <p:txBody>
            <a:bodyPr wrap="none" rtlCol="0">
              <a:spAutoFit/>
            </a:bodyPr>
            <a:lstStyle/>
            <a:p>
              <a:pPr algn="ctr"/>
              <a:r>
                <a:rPr lang="zh-CN" altLang="en-US" b="1" smtClean="0">
                  <a:solidFill>
                    <a:srgbClr val="953735"/>
                  </a:solidFill>
                  <a:latin typeface="微软雅黑" panose="020B0503020204020204" pitchFamily="34" charset="-122"/>
                  <a:ea typeface="微软雅黑" panose="020B0503020204020204" pitchFamily="34" charset="-122"/>
                </a:rPr>
                <a:t>服务调用</a:t>
              </a:r>
            </a:p>
          </p:txBody>
        </p:sp>
        <p:sp>
          <p:nvSpPr>
            <p:cNvPr id="82" name="文本框 81"/>
            <p:cNvSpPr txBox="1"/>
            <p:nvPr/>
          </p:nvSpPr>
          <p:spPr>
            <a:xfrm>
              <a:off x="3713349" y="2000032"/>
              <a:ext cx="1107996" cy="369332"/>
            </a:xfrm>
            <a:prstGeom prst="rect">
              <a:avLst/>
            </a:prstGeom>
            <a:noFill/>
          </p:spPr>
          <p:txBody>
            <a:bodyPr wrap="none" rtlCol="0">
              <a:spAutoFit/>
            </a:bodyPr>
            <a:lstStyle/>
            <a:p>
              <a:pPr algn="ctr"/>
              <a:r>
                <a:rPr lang="zh-CN" altLang="en-US" b="1" smtClean="0">
                  <a:solidFill>
                    <a:srgbClr val="953735"/>
                  </a:solidFill>
                  <a:latin typeface="微软雅黑" panose="020B0503020204020204" pitchFamily="34" charset="-122"/>
                  <a:ea typeface="微软雅黑" panose="020B0503020204020204" pitchFamily="34" charset="-122"/>
                </a:rPr>
                <a:t>服务调用</a:t>
              </a:r>
            </a:p>
          </p:txBody>
        </p:sp>
        <p:sp>
          <p:nvSpPr>
            <p:cNvPr id="83" name="文本框 82"/>
            <p:cNvSpPr txBox="1"/>
            <p:nvPr/>
          </p:nvSpPr>
          <p:spPr>
            <a:xfrm>
              <a:off x="7410041" y="2037361"/>
              <a:ext cx="1107996" cy="369332"/>
            </a:xfrm>
            <a:prstGeom prst="rect">
              <a:avLst/>
            </a:prstGeom>
            <a:noFill/>
          </p:spPr>
          <p:txBody>
            <a:bodyPr wrap="none" rtlCol="0">
              <a:spAutoFit/>
            </a:bodyPr>
            <a:lstStyle/>
            <a:p>
              <a:pPr algn="ctr"/>
              <a:r>
                <a:rPr lang="zh-CN" altLang="en-US" b="1" smtClean="0">
                  <a:solidFill>
                    <a:srgbClr val="953735"/>
                  </a:solidFill>
                  <a:latin typeface="微软雅黑" panose="020B0503020204020204" pitchFamily="34" charset="-122"/>
                  <a:ea typeface="微软雅黑" panose="020B0503020204020204" pitchFamily="34" charset="-122"/>
                </a:rPr>
                <a:t>服务调用</a:t>
              </a:r>
            </a:p>
          </p:txBody>
        </p:sp>
        <p:sp>
          <p:nvSpPr>
            <p:cNvPr id="84" name="文本框 83"/>
            <p:cNvSpPr txBox="1"/>
            <p:nvPr/>
          </p:nvSpPr>
          <p:spPr>
            <a:xfrm>
              <a:off x="3990318" y="5564770"/>
              <a:ext cx="1943032" cy="369332"/>
            </a:xfrm>
            <a:prstGeom prst="rect">
              <a:avLst/>
            </a:prstGeom>
            <a:noFill/>
            <a:ln>
              <a:solidFill>
                <a:srgbClr val="7030A0"/>
              </a:solidFill>
            </a:ln>
          </p:spPr>
          <p:txBody>
            <a:bodyPr wrap="none" rtlCol="0">
              <a:spAutoFit/>
            </a:bodyPr>
            <a:lstStyle/>
            <a:p>
              <a:pPr algn="ctr"/>
              <a:r>
                <a:rPr lang="en-US" altLang="zh-CN" b="1" err="1" smtClean="0">
                  <a:solidFill>
                    <a:srgbClr val="00B050"/>
                  </a:solidFill>
                  <a:latin typeface="微软雅黑" panose="020B0503020204020204" pitchFamily="34" charset="-122"/>
                  <a:ea typeface="微软雅黑" panose="020B0503020204020204" pitchFamily="34" charset="-122"/>
                </a:rPr>
                <a:t>EurekaServer</a:t>
              </a:r>
              <a:r>
                <a:rPr lang="en-US" altLang="zh-CN" b="1" smtClean="0">
                  <a:solidFill>
                    <a:srgbClr val="00B050"/>
                  </a:solidFill>
                  <a:latin typeface="微软雅黑" panose="020B0503020204020204" pitchFamily="34" charset="-122"/>
                  <a:ea typeface="微软雅黑" panose="020B0503020204020204" pitchFamily="34" charset="-122"/>
                </a:rPr>
                <a:t>-1</a:t>
              </a:r>
              <a:endParaRPr lang="zh-CN" altLang="en-US" b="1" smtClean="0">
                <a:solidFill>
                  <a:srgbClr val="00B050"/>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6593444" y="5562395"/>
              <a:ext cx="1943032" cy="369332"/>
            </a:xfrm>
            <a:prstGeom prst="rect">
              <a:avLst/>
            </a:prstGeom>
            <a:noFill/>
            <a:ln>
              <a:solidFill>
                <a:srgbClr val="7030A0"/>
              </a:solidFill>
            </a:ln>
          </p:spPr>
          <p:txBody>
            <a:bodyPr wrap="none" rtlCol="0">
              <a:spAutoFit/>
            </a:bodyPr>
            <a:lstStyle/>
            <a:p>
              <a:pPr algn="ctr"/>
              <a:r>
                <a:rPr lang="en-US" altLang="zh-CN" b="1" err="1" smtClean="0">
                  <a:solidFill>
                    <a:srgbClr val="00B050"/>
                  </a:solidFill>
                  <a:latin typeface="微软雅黑" panose="020B0503020204020204" pitchFamily="34" charset="-122"/>
                  <a:ea typeface="微软雅黑" panose="020B0503020204020204" pitchFamily="34" charset="-122"/>
                </a:rPr>
                <a:t>EurekaServer</a:t>
              </a:r>
              <a:r>
                <a:rPr lang="en-US" altLang="zh-CN" b="1" smtClean="0">
                  <a:solidFill>
                    <a:srgbClr val="00B050"/>
                  </a:solidFill>
                  <a:latin typeface="微软雅黑" panose="020B0503020204020204" pitchFamily="34" charset="-122"/>
                  <a:ea typeface="微软雅黑" panose="020B0503020204020204" pitchFamily="34" charset="-122"/>
                </a:rPr>
                <a:t>-2</a:t>
              </a:r>
              <a:endParaRPr lang="zh-CN" altLang="en-US" b="1" smtClean="0">
                <a:solidFill>
                  <a:srgbClr val="00B05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2272369" y="1124744"/>
              <a:ext cx="1338828" cy="369332"/>
            </a:xfrm>
            <a:prstGeom prst="rect">
              <a:avLst/>
            </a:prstGeom>
            <a:noFill/>
            <a:ln>
              <a:solidFill>
                <a:srgbClr val="7030A0"/>
              </a:solidFill>
            </a:ln>
          </p:spPr>
          <p:txBody>
            <a:bodyPr wrap="none" rtlCol="0">
              <a:spAutoFit/>
            </a:bodyPr>
            <a:lstStyle/>
            <a:p>
              <a:pPr algn="ctr"/>
              <a:r>
                <a:rPr lang="zh-CN" altLang="en-US" b="1" smtClean="0">
                  <a:solidFill>
                    <a:srgbClr val="0070C0"/>
                  </a:solidFill>
                  <a:latin typeface="微软雅黑" panose="020B0503020204020204" pitchFamily="34" charset="-122"/>
                  <a:ea typeface="微软雅黑" panose="020B0503020204020204" pitchFamily="34" charset="-122"/>
                </a:rPr>
                <a:t>服务消费者</a:t>
              </a:r>
            </a:p>
          </p:txBody>
        </p:sp>
        <p:sp>
          <p:nvSpPr>
            <p:cNvPr id="89" name="文本框 88"/>
            <p:cNvSpPr txBox="1"/>
            <p:nvPr/>
          </p:nvSpPr>
          <p:spPr>
            <a:xfrm>
              <a:off x="8746935" y="1158832"/>
              <a:ext cx="1338828" cy="369332"/>
            </a:xfrm>
            <a:prstGeom prst="rect">
              <a:avLst/>
            </a:prstGeom>
            <a:noFill/>
            <a:ln>
              <a:solidFill>
                <a:srgbClr val="7030A0"/>
              </a:solidFill>
            </a:ln>
          </p:spPr>
          <p:txBody>
            <a:bodyPr wrap="none" rtlCol="0">
              <a:spAutoFit/>
            </a:bodyPr>
            <a:lstStyle/>
            <a:p>
              <a:pPr algn="ctr"/>
              <a:r>
                <a:rPr lang="zh-CN" altLang="en-US" b="1" smtClean="0">
                  <a:solidFill>
                    <a:srgbClr val="0070C0"/>
                  </a:solidFill>
                  <a:latin typeface="微软雅黑" panose="020B0503020204020204" pitchFamily="34" charset="-122"/>
                  <a:ea typeface="微软雅黑" panose="020B0503020204020204" pitchFamily="34" charset="-122"/>
                </a:rPr>
                <a:t>服务消费者</a:t>
              </a:r>
            </a:p>
          </p:txBody>
        </p:sp>
        <p:sp>
          <p:nvSpPr>
            <p:cNvPr id="90" name="文本框 89"/>
            <p:cNvSpPr txBox="1"/>
            <p:nvPr/>
          </p:nvSpPr>
          <p:spPr>
            <a:xfrm>
              <a:off x="1306930" y="4958390"/>
              <a:ext cx="1338828" cy="369332"/>
            </a:xfrm>
            <a:prstGeom prst="rect">
              <a:avLst/>
            </a:prstGeom>
            <a:noFill/>
            <a:ln>
              <a:solidFill>
                <a:srgbClr val="7030A0"/>
              </a:solidFill>
            </a:ln>
          </p:spPr>
          <p:txBody>
            <a:bodyPr wrap="none" rtlCol="0">
              <a:spAutoFit/>
            </a:bodyPr>
            <a:lstStyle/>
            <a:p>
              <a:pPr algn="ctr"/>
              <a:r>
                <a:rPr lang="zh-CN" altLang="en-US" b="1">
                  <a:solidFill>
                    <a:srgbClr val="0C0C0C"/>
                  </a:solidFill>
                  <a:latin typeface="微软雅黑" panose="020B0503020204020204" pitchFamily="34" charset="-122"/>
                  <a:ea typeface="微软雅黑" panose="020B0503020204020204" pitchFamily="34" charset="-122"/>
                </a:rPr>
                <a:t>服务生产者</a:t>
              </a:r>
            </a:p>
          </p:txBody>
        </p:sp>
        <p:sp>
          <p:nvSpPr>
            <p:cNvPr id="91" name="文本框 90"/>
            <p:cNvSpPr txBox="1"/>
            <p:nvPr/>
          </p:nvSpPr>
          <p:spPr>
            <a:xfrm>
              <a:off x="9725724" y="4956104"/>
              <a:ext cx="1338828" cy="369332"/>
            </a:xfrm>
            <a:prstGeom prst="rect">
              <a:avLst/>
            </a:prstGeom>
            <a:noFill/>
            <a:ln>
              <a:solidFill>
                <a:srgbClr val="7030A0"/>
              </a:solidFill>
            </a:ln>
          </p:spPr>
          <p:txBody>
            <a:bodyPr wrap="none" rtlCol="0">
              <a:spAutoFit/>
            </a:bodyPr>
            <a:lstStyle/>
            <a:p>
              <a:pPr algn="ctr"/>
              <a:r>
                <a:rPr lang="zh-CN" altLang="en-US" b="1" smtClean="0">
                  <a:solidFill>
                    <a:srgbClr val="0C0C0C"/>
                  </a:solidFill>
                  <a:latin typeface="微软雅黑" panose="020B0503020204020204" pitchFamily="34" charset="-122"/>
                  <a:ea typeface="微软雅黑" panose="020B0503020204020204" pitchFamily="34" charset="-122"/>
                </a:rPr>
                <a:t>服务生产者</a:t>
              </a:r>
            </a:p>
          </p:txBody>
        </p:sp>
      </p:grpSp>
    </p:spTree>
    <p:extLst>
      <p:ext uri="{BB962C8B-B14F-4D97-AF65-F5344CB8AC3E}">
        <p14:creationId xmlns:p14="http://schemas.microsoft.com/office/powerpoint/2010/main" val="291767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2</a:t>
            </a:fld>
            <a:endParaRPr lang="zh-CN" altLang="en-US"/>
          </a:p>
        </p:txBody>
      </p:sp>
      <p:sp>
        <p:nvSpPr>
          <p:cNvPr id="3" name="标题 2"/>
          <p:cNvSpPr>
            <a:spLocks noGrp="1"/>
          </p:cNvSpPr>
          <p:nvPr>
            <p:ph type="title"/>
          </p:nvPr>
        </p:nvSpPr>
        <p:spPr/>
        <p:txBody>
          <a:bodyPr/>
          <a:lstStyle/>
          <a:p>
            <a:r>
              <a:rPr lang="zh-CN" altLang="en-US" smtClean="0">
                <a:latin typeface="+mn-ea"/>
              </a:rPr>
              <a:t>系统架构</a:t>
            </a:r>
            <a:endParaRPr lang="zh-CN" altLang="en-US"/>
          </a:p>
        </p:txBody>
      </p:sp>
      <p:grpSp>
        <p:nvGrpSpPr>
          <p:cNvPr id="133" name="组合 132"/>
          <p:cNvGrpSpPr/>
          <p:nvPr/>
        </p:nvGrpSpPr>
        <p:grpSpPr>
          <a:xfrm>
            <a:off x="225721" y="1484784"/>
            <a:ext cx="11342887" cy="5112568"/>
            <a:chOff x="148603" y="1556792"/>
            <a:chExt cx="11342887" cy="5112568"/>
          </a:xfrm>
        </p:grpSpPr>
        <p:sp>
          <p:nvSpPr>
            <p:cNvPr id="113" name="圆角矩形 112"/>
            <p:cNvSpPr/>
            <p:nvPr/>
          </p:nvSpPr>
          <p:spPr bwMode="auto">
            <a:xfrm>
              <a:off x="1328235" y="1556792"/>
              <a:ext cx="9580951" cy="1327862"/>
            </a:xfrm>
            <a:prstGeom prst="roundRect">
              <a:avLst>
                <a:gd name="adj" fmla="val 8008"/>
              </a:avLst>
            </a:prstGeom>
            <a:solidFill>
              <a:srgbClr val="0070C0"/>
            </a:solidFill>
            <a:ln w="9525" cap="flat" cmpd="sng" algn="ctr">
              <a:solidFill>
                <a:srgbClr val="5ACBF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23" name="圆角矩形 22"/>
            <p:cNvSpPr/>
            <p:nvPr/>
          </p:nvSpPr>
          <p:spPr bwMode="auto">
            <a:xfrm>
              <a:off x="1328236" y="3358706"/>
              <a:ext cx="9592300" cy="2772000"/>
            </a:xfrm>
            <a:prstGeom prst="roundRect">
              <a:avLst>
                <a:gd name="adj" fmla="val 1836"/>
              </a:avLst>
            </a:prstGeom>
            <a:solidFill>
              <a:schemeClr val="accent2">
                <a:lumMod val="60000"/>
                <a:lumOff val="40000"/>
              </a:schemeClr>
            </a:solidFill>
            <a:ln w="9525" cap="flat" cmpd="sng" algn="ctr">
              <a:solidFill>
                <a:srgbClr val="5ACBF5"/>
              </a:solidFill>
              <a:prstDash val="solid"/>
              <a:round/>
              <a:headEnd type="none" w="med" len="med"/>
              <a:tailEnd type="none" w="med" len="med"/>
            </a:ln>
            <a:effectLst/>
          </p:spPr>
          <p:txBody>
            <a:bodyPr vert="horz" wrap="square" lIns="68580" tIns="34290" rIns="68580" bIns="34290" numCol="1" rtlCol="0" anchor="t" anchorCtr="0" compatLnSpc="1"/>
            <a:lstStyle/>
            <a:p>
              <a:pPr defTabSz="342900" fontAlgn="base">
                <a:spcBef>
                  <a:spcPct val="0"/>
                </a:spcBef>
                <a:spcAft>
                  <a:spcPct val="0"/>
                </a:spcAft>
                <a:buFont typeface="Arial" pitchFamily="34" charset="0"/>
                <a:buNone/>
                <a:defRPr/>
              </a:pPr>
              <a:endParaRPr lang="zh-CN" altLang="en-US" sz="1050" kern="0">
                <a:solidFill>
                  <a:srgbClr val="000000"/>
                </a:solidFill>
                <a:latin typeface="+mn-ea"/>
                <a:cs typeface="Arial" panose="020B0604020202020204" pitchFamily="34" charset="0"/>
              </a:endParaRPr>
            </a:p>
          </p:txBody>
        </p:sp>
        <p:sp>
          <p:nvSpPr>
            <p:cNvPr id="26" name="圆角矩形 25"/>
            <p:cNvSpPr/>
            <p:nvPr/>
          </p:nvSpPr>
          <p:spPr bwMode="auto">
            <a:xfrm>
              <a:off x="1328236" y="2954244"/>
              <a:ext cx="9592300" cy="322921"/>
            </a:xfrm>
            <a:prstGeom prst="round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342900" fontAlgn="base">
                <a:spcBef>
                  <a:spcPct val="0"/>
                </a:spcBef>
                <a:spcAft>
                  <a:spcPct val="0"/>
                </a:spcAft>
                <a:defRPr/>
              </a:pPr>
              <a:r>
                <a:rPr lang="zh-CN" altLang="en-US" sz="1400" b="1" kern="0">
                  <a:solidFill>
                    <a:schemeClr val="bg1"/>
                  </a:solidFill>
                  <a:latin typeface="+mn-ea"/>
                  <a:cs typeface="Arial" panose="020B0604020202020204" pitchFamily="34" charset="0"/>
                </a:rPr>
                <a:t>开放</a:t>
              </a:r>
              <a:r>
                <a:rPr lang="zh-CN" altLang="en-US" sz="1400" b="1" kern="0" smtClean="0">
                  <a:solidFill>
                    <a:schemeClr val="bg1"/>
                  </a:solidFill>
                  <a:latin typeface="+mn-ea"/>
                  <a:cs typeface="Arial" panose="020B0604020202020204" pitchFamily="34" charset="0"/>
                </a:rPr>
                <a:t>平台（服务注册与负载均衡）</a:t>
              </a:r>
              <a:endParaRPr lang="zh-CN" altLang="en-US" sz="1400" b="1" kern="0">
                <a:solidFill>
                  <a:schemeClr val="bg1"/>
                </a:solidFill>
                <a:latin typeface="+mn-ea"/>
                <a:cs typeface="Arial" panose="020B0604020202020204" pitchFamily="34" charset="0"/>
              </a:endParaRPr>
            </a:p>
          </p:txBody>
        </p:sp>
        <p:sp>
          <p:nvSpPr>
            <p:cNvPr id="42" name="圆角矩形 41"/>
            <p:cNvSpPr/>
            <p:nvPr/>
          </p:nvSpPr>
          <p:spPr bwMode="auto">
            <a:xfrm>
              <a:off x="1496366" y="3463770"/>
              <a:ext cx="1138552" cy="2125470"/>
            </a:xfrm>
            <a:prstGeom prst="roundRect">
              <a:avLst>
                <a:gd name="adj" fmla="val 8013"/>
              </a:avLst>
            </a:prstGeom>
            <a:solidFill>
              <a:srgbClr val="FFFFFF"/>
            </a:solidFill>
            <a:ln w="9525" cap="flat" cmpd="sng" algn="ctr">
              <a:solidFill>
                <a:srgbClr val="5ACBF5"/>
              </a:solidFill>
              <a:prstDash val="solid"/>
              <a:round/>
              <a:headEnd type="none" w="med" len="med"/>
              <a:tailEnd type="none" w="med" len="med"/>
            </a:ln>
            <a:effectLst/>
          </p:spPr>
          <p:txBody>
            <a:bodyPr vert="horz" wrap="square" lIns="68580" tIns="34290" rIns="68580" bIns="34290" numCol="1" rtlCol="0" anchor="t" anchorCtr="0" compatLnSpc="1"/>
            <a:lstStyle/>
            <a:p>
              <a:pPr defTabSz="342900" fontAlgn="base">
                <a:spcBef>
                  <a:spcPct val="0"/>
                </a:spcBef>
                <a:spcAft>
                  <a:spcPct val="0"/>
                </a:spcAft>
                <a:buFont typeface="Arial" pitchFamily="34" charset="0"/>
                <a:buNone/>
                <a:defRPr/>
              </a:pPr>
              <a:endParaRPr lang="zh-CN" altLang="en-US" sz="1050" kern="0">
                <a:solidFill>
                  <a:srgbClr val="000000"/>
                </a:solidFill>
                <a:latin typeface="+mn-ea"/>
                <a:cs typeface="Arial" panose="020B0604020202020204" pitchFamily="34" charset="0"/>
              </a:endParaRPr>
            </a:p>
          </p:txBody>
        </p:sp>
        <p:sp>
          <p:nvSpPr>
            <p:cNvPr id="71" name="圆角矩形 70"/>
            <p:cNvSpPr/>
            <p:nvPr/>
          </p:nvSpPr>
          <p:spPr bwMode="auto">
            <a:xfrm>
              <a:off x="1496366" y="2384736"/>
              <a:ext cx="1126521" cy="451838"/>
            </a:xfrm>
            <a:prstGeom prst="roundRect">
              <a:avLst/>
            </a:prstGeom>
            <a:solidFill>
              <a:srgbClr val="0099FF"/>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bg1"/>
                  </a:solidFill>
                  <a:latin typeface="+mn-ea"/>
                </a:rPr>
                <a:t>统一用户</a:t>
              </a:r>
              <a:endParaRPr kumimoji="0" lang="zh-CN" altLang="en-US" sz="1400" b="1" i="0" u="none" strike="noStrike" cap="none" normalizeH="0" baseline="0" smtClean="0">
                <a:ln>
                  <a:noFill/>
                </a:ln>
                <a:solidFill>
                  <a:schemeClr val="bg1"/>
                </a:solidFill>
                <a:effectLst/>
                <a:latin typeface="+mn-ea"/>
              </a:endParaRPr>
            </a:p>
          </p:txBody>
        </p:sp>
        <p:sp>
          <p:nvSpPr>
            <p:cNvPr id="72" name="圆角矩形 71"/>
            <p:cNvSpPr/>
            <p:nvPr/>
          </p:nvSpPr>
          <p:spPr bwMode="auto">
            <a:xfrm>
              <a:off x="3117420" y="2384736"/>
              <a:ext cx="1126521" cy="451838"/>
            </a:xfrm>
            <a:prstGeom prst="roundRect">
              <a:avLst/>
            </a:prstGeom>
            <a:solidFill>
              <a:srgbClr val="0099FF"/>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统一认证</a:t>
              </a:r>
              <a:endParaRPr kumimoji="0" lang="en-US" altLang="zh-CN" sz="1400" b="1" i="0" u="none" strike="noStrike" cap="none" normalizeH="0" baseline="0" smtClean="0">
                <a:ln>
                  <a:noFill/>
                </a:ln>
                <a:solidFill>
                  <a:schemeClr val="bg1"/>
                </a:solidFill>
                <a:effectLst/>
                <a:latin typeface="+mn-ea"/>
                <a:ea typeface="+mn-ea"/>
              </a:endParaRPr>
            </a:p>
          </p:txBody>
        </p:sp>
        <p:sp>
          <p:nvSpPr>
            <p:cNvPr id="73" name="圆角矩形 72"/>
            <p:cNvSpPr/>
            <p:nvPr/>
          </p:nvSpPr>
          <p:spPr bwMode="auto">
            <a:xfrm>
              <a:off x="6359528" y="2401337"/>
              <a:ext cx="1126521" cy="451838"/>
            </a:xfrm>
            <a:prstGeom prst="roundRect">
              <a:avLst/>
            </a:prstGeom>
            <a:solidFill>
              <a:srgbClr val="0099FF"/>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数据共享</a:t>
              </a:r>
            </a:p>
          </p:txBody>
        </p:sp>
        <p:sp>
          <p:nvSpPr>
            <p:cNvPr id="74" name="圆角矩形 73"/>
            <p:cNvSpPr/>
            <p:nvPr/>
          </p:nvSpPr>
          <p:spPr bwMode="auto">
            <a:xfrm>
              <a:off x="9601634" y="2384736"/>
              <a:ext cx="1126521" cy="451838"/>
            </a:xfrm>
            <a:prstGeom prst="roundRect">
              <a:avLst/>
            </a:prstGeom>
            <a:solidFill>
              <a:srgbClr val="0099FF"/>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数据交换</a:t>
              </a:r>
            </a:p>
          </p:txBody>
        </p:sp>
        <p:sp>
          <p:nvSpPr>
            <p:cNvPr id="75" name="圆角矩形 74"/>
            <p:cNvSpPr/>
            <p:nvPr/>
          </p:nvSpPr>
          <p:spPr bwMode="auto">
            <a:xfrm>
              <a:off x="4738474" y="2390555"/>
              <a:ext cx="1126521" cy="451838"/>
            </a:xfrm>
            <a:prstGeom prst="roundRect">
              <a:avLst/>
            </a:prstGeom>
            <a:solidFill>
              <a:srgbClr val="0099FF"/>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统一日志</a:t>
              </a:r>
            </a:p>
          </p:txBody>
        </p:sp>
        <p:sp>
          <p:nvSpPr>
            <p:cNvPr id="76" name="圆角矩形 75"/>
            <p:cNvSpPr/>
            <p:nvPr/>
          </p:nvSpPr>
          <p:spPr bwMode="auto">
            <a:xfrm>
              <a:off x="7980582" y="2384736"/>
              <a:ext cx="1126521" cy="451838"/>
            </a:xfrm>
            <a:prstGeom prst="roundRect">
              <a:avLst/>
            </a:prstGeom>
            <a:solidFill>
              <a:srgbClr val="0099FF"/>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chemeClr val="bg1"/>
                  </a:solidFill>
                  <a:latin typeface="+mn-ea"/>
                </a:rPr>
                <a:t>数据</a:t>
              </a:r>
              <a:r>
                <a:rPr kumimoji="0" lang="zh-CN" altLang="en-US" sz="1400" b="1" i="0" u="none" strike="noStrike" cap="none" normalizeH="0" baseline="0" smtClean="0">
                  <a:ln>
                    <a:noFill/>
                  </a:ln>
                  <a:solidFill>
                    <a:schemeClr val="bg1"/>
                  </a:solidFill>
                  <a:effectLst/>
                  <a:latin typeface="+mn-ea"/>
                  <a:ea typeface="+mn-ea"/>
                </a:rPr>
                <a:t>稽核</a:t>
              </a:r>
            </a:p>
          </p:txBody>
        </p:sp>
        <p:sp>
          <p:nvSpPr>
            <p:cNvPr id="77" name="圆角矩形 76"/>
            <p:cNvSpPr/>
            <p:nvPr/>
          </p:nvSpPr>
          <p:spPr bwMode="auto">
            <a:xfrm>
              <a:off x="1482369" y="1676082"/>
              <a:ext cx="9245784" cy="614994"/>
            </a:xfrm>
            <a:prstGeom prst="round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68580" tIns="34290" rIns="68580" bIns="34290" numCol="1" rtlCol="0" anchor="ctr" anchorCtr="0" compatLnSpc="1"/>
            <a:lstStyle/>
            <a:p>
              <a:pPr algn="ctr" defTabSz="342900" fontAlgn="base">
                <a:spcBef>
                  <a:spcPct val="0"/>
                </a:spcBef>
                <a:spcAft>
                  <a:spcPct val="0"/>
                </a:spcAft>
                <a:buFont typeface="Arial" pitchFamily="34" charset="0"/>
                <a:buNone/>
                <a:defRPr/>
              </a:pPr>
              <a:endParaRPr lang="zh-CN" altLang="en-US" sz="1600" b="1" kern="0" spc="300">
                <a:solidFill>
                  <a:schemeClr val="bg1"/>
                </a:solidFill>
                <a:latin typeface="+mn-ea"/>
                <a:cs typeface="Arial" panose="020B0604020202020204" pitchFamily="34" charset="0"/>
              </a:endParaRPr>
            </a:p>
          </p:txBody>
        </p:sp>
        <p:sp>
          <p:nvSpPr>
            <p:cNvPr id="9" name="圆角矩形 8"/>
            <p:cNvSpPr/>
            <p:nvPr/>
          </p:nvSpPr>
          <p:spPr bwMode="auto">
            <a:xfrm>
              <a:off x="10207265" y="3463770"/>
              <a:ext cx="520889" cy="1418456"/>
            </a:xfrm>
            <a:prstGeom prst="roundRect">
              <a:avLst>
                <a:gd name="adj" fmla="val 7292"/>
              </a:avLst>
            </a:prstGeom>
            <a:solidFill>
              <a:srgbClr val="002060"/>
            </a:solidFill>
            <a:ln w="9525" cap="flat" cmpd="sng" algn="ctr">
              <a:solidFill>
                <a:srgbClr val="5ACBF5"/>
              </a:solidFill>
              <a:prstDash val="solid"/>
              <a:round/>
              <a:headEnd type="none" w="med" len="med"/>
              <a:tailEnd type="none" w="med" len="med"/>
            </a:ln>
            <a:effectLst/>
          </p:spPr>
          <p:txBody>
            <a:bodyPr vert="eaVert"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bg1"/>
                  </a:solidFill>
                  <a:latin typeface="+mn-ea"/>
                </a:rPr>
                <a:t>消息中心</a:t>
              </a:r>
              <a:endParaRPr kumimoji="0" lang="zh-CN" altLang="en-US" sz="1400" b="1" i="0" u="none" strike="noStrike" cap="none" normalizeH="0" baseline="0" smtClean="0">
                <a:ln>
                  <a:noFill/>
                </a:ln>
                <a:solidFill>
                  <a:schemeClr val="bg1"/>
                </a:solidFill>
                <a:effectLst/>
                <a:latin typeface="+mn-ea"/>
              </a:endParaRPr>
            </a:p>
          </p:txBody>
        </p:sp>
        <p:sp>
          <p:nvSpPr>
            <p:cNvPr id="6" name="圆角矩形 5"/>
            <p:cNvSpPr/>
            <p:nvPr/>
          </p:nvSpPr>
          <p:spPr bwMode="auto">
            <a:xfrm>
              <a:off x="2728971" y="3463770"/>
              <a:ext cx="7240225" cy="1418456"/>
            </a:xfrm>
            <a:prstGeom prst="roundRect">
              <a:avLst>
                <a:gd name="adj" fmla="val 5209"/>
              </a:avLst>
            </a:prstGeom>
            <a:solidFill>
              <a:schemeClr val="tx2">
                <a:lumMod val="75000"/>
              </a:schemeClr>
            </a:solidFill>
            <a:ln w="9525" cap="flat" cmpd="sng" algn="ctr">
              <a:solidFill>
                <a:srgbClr val="5ACBF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81" name="圆角矩形 80"/>
            <p:cNvSpPr/>
            <p:nvPr/>
          </p:nvSpPr>
          <p:spPr bwMode="auto">
            <a:xfrm>
              <a:off x="3128436" y="3629539"/>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bg1"/>
                  </a:solidFill>
                  <a:effectLst/>
                  <a:latin typeface="+mn-ea"/>
                </a:rPr>
                <a:t>人员</a:t>
              </a:r>
              <a:r>
                <a:rPr lang="zh-CN" altLang="en-US" sz="1200" b="1" smtClean="0">
                  <a:solidFill>
                    <a:schemeClr val="bg1"/>
                  </a:solidFill>
                  <a:latin typeface="+mn-ea"/>
                </a:rPr>
                <a:t>管理</a:t>
              </a:r>
              <a:r>
                <a:rPr kumimoji="0" lang="zh-CN" altLang="en-US" sz="1200" b="1" i="0" u="none" strike="noStrike" cap="none" normalizeH="0" baseline="0" smtClean="0">
                  <a:ln>
                    <a:noFill/>
                  </a:ln>
                  <a:solidFill>
                    <a:schemeClr val="bg1"/>
                  </a:solidFill>
                  <a:effectLst/>
                  <a:latin typeface="+mn-ea"/>
                </a:rPr>
                <a:t>服务</a:t>
              </a:r>
            </a:p>
          </p:txBody>
        </p:sp>
        <p:sp>
          <p:nvSpPr>
            <p:cNvPr id="82" name="圆角矩形 81"/>
            <p:cNvSpPr/>
            <p:nvPr/>
          </p:nvSpPr>
          <p:spPr bwMode="auto">
            <a:xfrm>
              <a:off x="3128436" y="4451292"/>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200" b="1">
                  <a:solidFill>
                    <a:schemeClr val="bg1"/>
                  </a:solidFill>
                  <a:latin typeface="+mn-ea"/>
                </a:rPr>
                <a:t>职位</a:t>
              </a:r>
              <a:r>
                <a:rPr lang="zh-CN" altLang="en-US" sz="1200" b="1" smtClean="0">
                  <a:solidFill>
                    <a:schemeClr val="bg1"/>
                  </a:solidFill>
                  <a:latin typeface="+mn-ea"/>
                </a:rPr>
                <a:t>管理</a:t>
              </a:r>
              <a:r>
                <a:rPr kumimoji="0" lang="zh-CN" altLang="en-US" sz="1200" b="1" i="0" u="none" strike="noStrike" cap="none" normalizeH="0" baseline="0" smtClean="0">
                  <a:ln>
                    <a:noFill/>
                  </a:ln>
                  <a:solidFill>
                    <a:schemeClr val="bg1"/>
                  </a:solidFill>
                  <a:effectLst/>
                  <a:latin typeface="+mn-ea"/>
                </a:rPr>
                <a:t>服务</a:t>
              </a:r>
            </a:p>
          </p:txBody>
        </p:sp>
        <p:sp>
          <p:nvSpPr>
            <p:cNvPr id="83" name="圆角矩形 82"/>
            <p:cNvSpPr/>
            <p:nvPr/>
          </p:nvSpPr>
          <p:spPr bwMode="auto">
            <a:xfrm>
              <a:off x="6544935" y="3629539"/>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bg1"/>
                  </a:solidFill>
                  <a:latin typeface="+mn-ea"/>
                </a:rPr>
                <a:t>权限管理服务</a:t>
              </a:r>
              <a:endParaRPr kumimoji="0" lang="zh-CN" altLang="en-US" sz="1200" b="1" i="0" u="none" strike="noStrike" cap="none" normalizeH="0" baseline="0" smtClean="0">
                <a:ln>
                  <a:noFill/>
                </a:ln>
                <a:solidFill>
                  <a:schemeClr val="bg1"/>
                </a:solidFill>
                <a:effectLst/>
                <a:latin typeface="+mn-ea"/>
              </a:endParaRPr>
            </a:p>
          </p:txBody>
        </p:sp>
        <p:sp>
          <p:nvSpPr>
            <p:cNvPr id="84" name="圆角矩形 83"/>
            <p:cNvSpPr/>
            <p:nvPr/>
          </p:nvSpPr>
          <p:spPr bwMode="auto">
            <a:xfrm>
              <a:off x="4267269" y="4040415"/>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200" b="1">
                  <a:solidFill>
                    <a:schemeClr val="bg1"/>
                  </a:solidFill>
                  <a:latin typeface="+mn-ea"/>
                </a:rPr>
                <a:t>角色</a:t>
              </a:r>
              <a:r>
                <a:rPr lang="zh-CN" altLang="en-US" sz="1200" b="1" smtClean="0">
                  <a:solidFill>
                    <a:schemeClr val="bg1"/>
                  </a:solidFill>
                  <a:latin typeface="+mn-ea"/>
                </a:rPr>
                <a:t>管理服务</a:t>
              </a:r>
              <a:endParaRPr kumimoji="0" lang="zh-CN" altLang="en-US" sz="1200" b="1" i="0" u="none" strike="noStrike" cap="none" normalizeH="0" baseline="0" smtClean="0">
                <a:ln>
                  <a:noFill/>
                </a:ln>
                <a:solidFill>
                  <a:schemeClr val="bg1"/>
                </a:solidFill>
                <a:effectLst/>
                <a:latin typeface="+mn-ea"/>
              </a:endParaRPr>
            </a:p>
          </p:txBody>
        </p:sp>
        <p:sp>
          <p:nvSpPr>
            <p:cNvPr id="85" name="圆角矩形 84"/>
            <p:cNvSpPr/>
            <p:nvPr/>
          </p:nvSpPr>
          <p:spPr bwMode="auto">
            <a:xfrm>
              <a:off x="4267269" y="3629539"/>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200" b="1" smtClean="0">
                  <a:solidFill>
                    <a:schemeClr val="bg1"/>
                  </a:solidFill>
                  <a:latin typeface="+mn-ea"/>
                </a:rPr>
                <a:t>用户管理服务</a:t>
              </a:r>
              <a:endParaRPr kumimoji="0" lang="zh-CN" altLang="en-US" sz="1200" b="1" i="0" u="none" strike="noStrike" cap="none" normalizeH="0" baseline="0" smtClean="0">
                <a:ln>
                  <a:noFill/>
                </a:ln>
                <a:solidFill>
                  <a:schemeClr val="bg1"/>
                </a:solidFill>
                <a:effectLst/>
                <a:latin typeface="+mn-ea"/>
              </a:endParaRPr>
            </a:p>
          </p:txBody>
        </p:sp>
        <p:sp>
          <p:nvSpPr>
            <p:cNvPr id="86" name="圆角矩形 85"/>
            <p:cNvSpPr/>
            <p:nvPr/>
          </p:nvSpPr>
          <p:spPr bwMode="auto">
            <a:xfrm>
              <a:off x="8822603" y="3629539"/>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200" b="1" smtClean="0">
                  <a:solidFill>
                    <a:schemeClr val="bg1"/>
                  </a:solidFill>
                  <a:latin typeface="+mn-ea"/>
                </a:rPr>
                <a:t>流程服务</a:t>
              </a:r>
              <a:endParaRPr lang="zh-CN" altLang="en-US" sz="1200" b="1">
                <a:solidFill>
                  <a:schemeClr val="bg1"/>
                </a:solidFill>
                <a:latin typeface="+mn-ea"/>
              </a:endParaRPr>
            </a:p>
          </p:txBody>
        </p:sp>
        <p:sp>
          <p:nvSpPr>
            <p:cNvPr id="87" name="圆角矩形 86"/>
            <p:cNvSpPr/>
            <p:nvPr/>
          </p:nvSpPr>
          <p:spPr bwMode="auto">
            <a:xfrm>
              <a:off x="3128436" y="4040415"/>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200" b="1">
                  <a:solidFill>
                    <a:schemeClr val="bg1"/>
                  </a:solidFill>
                  <a:latin typeface="+mn-ea"/>
                </a:rPr>
                <a:t>组织</a:t>
              </a:r>
              <a:r>
                <a:rPr lang="zh-CN" altLang="en-US" sz="1200" b="1" smtClean="0">
                  <a:solidFill>
                    <a:schemeClr val="bg1"/>
                  </a:solidFill>
                  <a:latin typeface="+mn-ea"/>
                </a:rPr>
                <a:t>管理</a:t>
              </a:r>
              <a:r>
                <a:rPr kumimoji="0" lang="zh-CN" altLang="en-US" sz="1200" b="1" i="0" u="none" strike="noStrike" cap="none" normalizeH="0" baseline="0" smtClean="0">
                  <a:ln>
                    <a:noFill/>
                  </a:ln>
                  <a:solidFill>
                    <a:schemeClr val="bg1"/>
                  </a:solidFill>
                  <a:effectLst/>
                  <a:latin typeface="+mn-ea"/>
                </a:rPr>
                <a:t>服务</a:t>
              </a:r>
            </a:p>
          </p:txBody>
        </p:sp>
        <p:sp>
          <p:nvSpPr>
            <p:cNvPr id="89" name="圆角矩形 88"/>
            <p:cNvSpPr/>
            <p:nvPr/>
          </p:nvSpPr>
          <p:spPr bwMode="auto">
            <a:xfrm>
              <a:off x="6544935" y="4451292"/>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bg1"/>
                  </a:solidFill>
                  <a:latin typeface="+mn-ea"/>
                </a:rPr>
                <a:t>统一鉴权服务</a:t>
              </a:r>
              <a:endParaRPr kumimoji="0" lang="zh-CN" altLang="en-US" sz="1200" b="1" i="0" u="none" strike="noStrike" cap="none" normalizeH="0" baseline="0" smtClean="0">
                <a:ln>
                  <a:noFill/>
                </a:ln>
                <a:solidFill>
                  <a:schemeClr val="bg1"/>
                </a:solidFill>
                <a:effectLst/>
                <a:latin typeface="+mn-ea"/>
              </a:endParaRPr>
            </a:p>
          </p:txBody>
        </p:sp>
        <p:sp>
          <p:nvSpPr>
            <p:cNvPr id="90" name="圆角矩形 89"/>
            <p:cNvSpPr/>
            <p:nvPr/>
          </p:nvSpPr>
          <p:spPr bwMode="auto">
            <a:xfrm>
              <a:off x="8822603" y="4040415"/>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a:solidFill>
                    <a:schemeClr val="bg1"/>
                  </a:solidFill>
                  <a:latin typeface="+mn-ea"/>
                </a:rPr>
                <a:t>报表</a:t>
              </a:r>
              <a:r>
                <a:rPr lang="zh-CN" altLang="en-US" sz="1200" b="1" smtClean="0">
                  <a:solidFill>
                    <a:schemeClr val="bg1"/>
                  </a:solidFill>
                  <a:latin typeface="+mn-ea"/>
                </a:rPr>
                <a:t>服务</a:t>
              </a:r>
              <a:endParaRPr kumimoji="0" lang="zh-CN" altLang="en-US" sz="1200" b="1" i="0" u="none" strike="noStrike" cap="none" normalizeH="0" baseline="0" smtClean="0">
                <a:ln>
                  <a:noFill/>
                </a:ln>
                <a:solidFill>
                  <a:schemeClr val="bg1"/>
                </a:solidFill>
                <a:effectLst/>
                <a:latin typeface="+mn-ea"/>
              </a:endParaRPr>
            </a:p>
          </p:txBody>
        </p:sp>
        <p:sp>
          <p:nvSpPr>
            <p:cNvPr id="91" name="文本框 90"/>
            <p:cNvSpPr txBox="1"/>
            <p:nvPr/>
          </p:nvSpPr>
          <p:spPr>
            <a:xfrm>
              <a:off x="2720610" y="3841057"/>
              <a:ext cx="430887" cy="830117"/>
            </a:xfrm>
            <a:prstGeom prst="rect">
              <a:avLst/>
            </a:prstGeom>
            <a:noFill/>
          </p:spPr>
          <p:txBody>
            <a:bodyPr vert="eaVert" wrap="square" rtlCol="0">
              <a:spAutoFit/>
            </a:body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lang="zh-CN" altLang="en-US" sz="1600" b="1" kern="0" smtClean="0">
                  <a:solidFill>
                    <a:schemeClr val="bg1"/>
                  </a:solidFill>
                  <a:latin typeface="微软雅黑"/>
                </a:rPr>
                <a:t>服务层</a:t>
              </a:r>
              <a:endParaRPr kumimoji="0" lang="zh-CN" altLang="en-US" sz="1600" b="1" i="0" u="none" strike="noStrike" kern="0" cap="none" spc="0" normalizeH="0" baseline="0" noProof="0" smtClean="0">
                <a:ln>
                  <a:noFill/>
                </a:ln>
                <a:solidFill>
                  <a:schemeClr val="bg1"/>
                </a:solidFill>
                <a:effectLst/>
                <a:uLnTx/>
                <a:uFillTx/>
                <a:latin typeface="微软雅黑"/>
              </a:endParaRPr>
            </a:p>
          </p:txBody>
        </p:sp>
        <p:sp>
          <p:nvSpPr>
            <p:cNvPr id="92" name="圆角矩形 91"/>
            <p:cNvSpPr/>
            <p:nvPr/>
          </p:nvSpPr>
          <p:spPr bwMode="auto">
            <a:xfrm>
              <a:off x="4267269" y="4451292"/>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200" b="1">
                  <a:solidFill>
                    <a:schemeClr val="bg1"/>
                  </a:solidFill>
                  <a:latin typeface="+mn-ea"/>
                </a:rPr>
                <a:t>资源</a:t>
              </a:r>
              <a:r>
                <a:rPr lang="zh-CN" altLang="en-US" sz="1200" b="1" smtClean="0">
                  <a:solidFill>
                    <a:schemeClr val="bg1"/>
                  </a:solidFill>
                  <a:latin typeface="+mn-ea"/>
                </a:rPr>
                <a:t>管理服务</a:t>
              </a:r>
              <a:endParaRPr kumimoji="0" lang="zh-CN" altLang="en-US" sz="1200" b="1" i="0" u="none" strike="noStrike" cap="none" normalizeH="0" baseline="0" smtClean="0">
                <a:ln>
                  <a:noFill/>
                </a:ln>
                <a:solidFill>
                  <a:schemeClr val="bg1"/>
                </a:solidFill>
                <a:effectLst/>
                <a:latin typeface="+mn-ea"/>
              </a:endParaRPr>
            </a:p>
          </p:txBody>
        </p:sp>
        <p:sp>
          <p:nvSpPr>
            <p:cNvPr id="93" name="圆角矩形 92"/>
            <p:cNvSpPr/>
            <p:nvPr/>
          </p:nvSpPr>
          <p:spPr bwMode="auto">
            <a:xfrm>
              <a:off x="5406102" y="3629539"/>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200" b="1">
                  <a:solidFill>
                    <a:schemeClr val="bg1"/>
                  </a:solidFill>
                  <a:latin typeface="+mn-ea"/>
                </a:rPr>
                <a:t>认证</a:t>
              </a:r>
              <a:r>
                <a:rPr lang="zh-CN" altLang="en-US" sz="1200" b="1" smtClean="0">
                  <a:solidFill>
                    <a:schemeClr val="bg1"/>
                  </a:solidFill>
                  <a:latin typeface="+mn-ea"/>
                </a:rPr>
                <a:t>管理服务</a:t>
              </a:r>
              <a:endParaRPr lang="zh-CN" altLang="en-US" sz="1200" b="1">
                <a:solidFill>
                  <a:schemeClr val="bg1"/>
                </a:solidFill>
                <a:latin typeface="+mn-ea"/>
              </a:endParaRPr>
            </a:p>
          </p:txBody>
        </p:sp>
        <p:sp>
          <p:nvSpPr>
            <p:cNvPr id="94" name="圆角矩形 93"/>
            <p:cNvSpPr/>
            <p:nvPr/>
          </p:nvSpPr>
          <p:spPr bwMode="auto">
            <a:xfrm>
              <a:off x="5406102" y="4040415"/>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200" b="1" smtClean="0">
                  <a:solidFill>
                    <a:schemeClr val="bg1"/>
                  </a:solidFill>
                  <a:latin typeface="+mn-ea"/>
                </a:rPr>
                <a:t>密码管理服务</a:t>
              </a:r>
              <a:endParaRPr kumimoji="0" lang="zh-CN" altLang="en-US" sz="1200" b="1" i="0" u="none" strike="noStrike" cap="none" normalizeH="0" baseline="0" smtClean="0">
                <a:ln>
                  <a:noFill/>
                </a:ln>
                <a:solidFill>
                  <a:schemeClr val="bg1"/>
                </a:solidFill>
                <a:effectLst/>
                <a:latin typeface="+mn-ea"/>
              </a:endParaRPr>
            </a:p>
          </p:txBody>
        </p:sp>
        <p:sp>
          <p:nvSpPr>
            <p:cNvPr id="96" name="圆角矩形 95"/>
            <p:cNvSpPr/>
            <p:nvPr/>
          </p:nvSpPr>
          <p:spPr bwMode="auto">
            <a:xfrm>
              <a:off x="5406102" y="4451292"/>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200" b="1" smtClean="0">
                  <a:solidFill>
                    <a:schemeClr val="bg1"/>
                  </a:solidFill>
                  <a:latin typeface="+mn-ea"/>
                </a:rPr>
                <a:t>认证单点服务</a:t>
              </a:r>
              <a:endParaRPr kumimoji="0" lang="zh-CN" altLang="en-US" sz="1200" b="1" i="0" u="none" strike="noStrike" cap="none" normalizeH="0" baseline="0" smtClean="0">
                <a:ln>
                  <a:noFill/>
                </a:ln>
                <a:solidFill>
                  <a:schemeClr val="bg1"/>
                </a:solidFill>
                <a:effectLst/>
                <a:latin typeface="+mn-ea"/>
              </a:endParaRPr>
            </a:p>
          </p:txBody>
        </p:sp>
        <p:sp>
          <p:nvSpPr>
            <p:cNvPr id="97" name="圆角矩形 96"/>
            <p:cNvSpPr/>
            <p:nvPr/>
          </p:nvSpPr>
          <p:spPr bwMode="auto">
            <a:xfrm>
              <a:off x="7683768" y="4040415"/>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bg1"/>
                  </a:solidFill>
                  <a:effectLst/>
                  <a:latin typeface="+mn-ea"/>
                </a:rPr>
                <a:t>数据交换服务</a:t>
              </a:r>
            </a:p>
          </p:txBody>
        </p:sp>
        <p:sp>
          <p:nvSpPr>
            <p:cNvPr id="98" name="圆角矩形 97"/>
            <p:cNvSpPr/>
            <p:nvPr/>
          </p:nvSpPr>
          <p:spPr bwMode="auto">
            <a:xfrm>
              <a:off x="7662004" y="4451292"/>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mn-ea"/>
                </a:rPr>
                <a:t>数据共享服务</a:t>
              </a:r>
            </a:p>
          </p:txBody>
        </p:sp>
        <p:sp>
          <p:nvSpPr>
            <p:cNvPr id="99" name="圆角矩形 98"/>
            <p:cNvSpPr/>
            <p:nvPr/>
          </p:nvSpPr>
          <p:spPr bwMode="auto">
            <a:xfrm>
              <a:off x="7683768" y="3629539"/>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bg1"/>
                  </a:solidFill>
                  <a:effectLst/>
                  <a:latin typeface="+mn-ea"/>
                </a:rPr>
                <a:t>数据稽核服务</a:t>
              </a:r>
            </a:p>
          </p:txBody>
        </p:sp>
        <p:sp>
          <p:nvSpPr>
            <p:cNvPr id="100" name="圆角矩形 99"/>
            <p:cNvSpPr/>
            <p:nvPr/>
          </p:nvSpPr>
          <p:spPr bwMode="auto">
            <a:xfrm>
              <a:off x="6544935" y="4040415"/>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bg1"/>
                  </a:solidFill>
                  <a:latin typeface="+mn-ea"/>
                </a:rPr>
                <a:t>授权管理</a:t>
              </a:r>
              <a:r>
                <a:rPr kumimoji="0" lang="zh-CN" altLang="en-US" sz="1200" b="1" i="0" u="none" strike="noStrike" cap="none" normalizeH="0" baseline="0" smtClean="0">
                  <a:ln>
                    <a:noFill/>
                  </a:ln>
                  <a:solidFill>
                    <a:schemeClr val="bg1"/>
                  </a:solidFill>
                  <a:effectLst/>
                  <a:latin typeface="+mn-ea"/>
                </a:rPr>
                <a:t>服务</a:t>
              </a:r>
            </a:p>
          </p:txBody>
        </p:sp>
        <p:sp>
          <p:nvSpPr>
            <p:cNvPr id="101" name="圆角矩形 100"/>
            <p:cNvSpPr/>
            <p:nvPr/>
          </p:nvSpPr>
          <p:spPr bwMode="auto">
            <a:xfrm>
              <a:off x="7683768" y="4451292"/>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bg1"/>
                  </a:solidFill>
                  <a:effectLst/>
                  <a:latin typeface="+mn-ea"/>
                </a:rPr>
                <a:t>数据共享服务</a:t>
              </a:r>
            </a:p>
          </p:txBody>
        </p:sp>
        <p:sp>
          <p:nvSpPr>
            <p:cNvPr id="102" name="圆角矩形 101"/>
            <p:cNvSpPr/>
            <p:nvPr/>
          </p:nvSpPr>
          <p:spPr bwMode="auto">
            <a:xfrm>
              <a:off x="8822603" y="4451292"/>
              <a:ext cx="1044000" cy="335068"/>
            </a:xfrm>
            <a:prstGeom prst="round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bg1"/>
                  </a:solidFill>
                  <a:latin typeface="+mn-ea"/>
                </a:rPr>
                <a:t>日志管理服务</a:t>
              </a:r>
              <a:endParaRPr kumimoji="0" lang="zh-CN" altLang="en-US" sz="1200" b="1" i="0" u="none" strike="noStrike" cap="none" normalizeH="0" baseline="0" smtClean="0">
                <a:ln>
                  <a:noFill/>
                </a:ln>
                <a:solidFill>
                  <a:schemeClr val="bg1"/>
                </a:solidFill>
                <a:effectLst/>
                <a:latin typeface="+mn-ea"/>
              </a:endParaRPr>
            </a:p>
          </p:txBody>
        </p:sp>
        <p:sp>
          <p:nvSpPr>
            <p:cNvPr id="10" name="上下箭头 9"/>
            <p:cNvSpPr/>
            <p:nvPr/>
          </p:nvSpPr>
          <p:spPr bwMode="auto">
            <a:xfrm>
              <a:off x="6349083" y="3243250"/>
              <a:ext cx="262145" cy="337882"/>
            </a:xfrm>
            <a:prstGeom prst="upDownArrow">
              <a:avLst/>
            </a:prstGeom>
            <a:solidFill>
              <a:schemeClr val="accent5">
                <a:lumMod val="75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3" name="矩形 12"/>
            <p:cNvSpPr/>
            <p:nvPr/>
          </p:nvSpPr>
          <p:spPr bwMode="auto">
            <a:xfrm>
              <a:off x="1583366" y="3928899"/>
              <a:ext cx="914400" cy="292189"/>
            </a:xfrm>
            <a:prstGeom prst="rect">
              <a:avLst/>
            </a:prstGeom>
            <a:solidFill>
              <a:srgbClr val="5167A4"/>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bg1"/>
                  </a:solidFill>
                  <a:effectLst/>
                  <a:latin typeface="+mn-ea"/>
                  <a:ea typeface="+mn-ea"/>
                </a:rPr>
                <a:t>安全管理</a:t>
              </a:r>
            </a:p>
          </p:txBody>
        </p:sp>
        <p:sp>
          <p:nvSpPr>
            <p:cNvPr id="104" name="矩形 103"/>
            <p:cNvSpPr/>
            <p:nvPr/>
          </p:nvSpPr>
          <p:spPr bwMode="auto">
            <a:xfrm>
              <a:off x="1590419" y="4570837"/>
              <a:ext cx="914400" cy="292189"/>
            </a:xfrm>
            <a:prstGeom prst="rect">
              <a:avLst/>
            </a:prstGeom>
            <a:solidFill>
              <a:srgbClr val="5167A4"/>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bg1"/>
                  </a:solidFill>
                  <a:effectLst/>
                  <a:latin typeface="+mn-ea"/>
                  <a:ea typeface="+mn-ea"/>
                </a:rPr>
                <a:t>数据分析</a:t>
              </a:r>
            </a:p>
          </p:txBody>
        </p:sp>
        <p:sp>
          <p:nvSpPr>
            <p:cNvPr id="105" name="矩形 104"/>
            <p:cNvSpPr/>
            <p:nvPr/>
          </p:nvSpPr>
          <p:spPr bwMode="auto">
            <a:xfrm>
              <a:off x="1590419" y="4891806"/>
              <a:ext cx="914400" cy="292189"/>
            </a:xfrm>
            <a:prstGeom prst="rect">
              <a:avLst/>
            </a:prstGeom>
            <a:solidFill>
              <a:srgbClr val="5167A4"/>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bg1"/>
                  </a:solidFill>
                  <a:effectLst/>
                  <a:latin typeface="+mn-ea"/>
                  <a:ea typeface="+mn-ea"/>
                </a:rPr>
                <a:t>监控告警</a:t>
              </a:r>
            </a:p>
          </p:txBody>
        </p:sp>
        <p:sp>
          <p:nvSpPr>
            <p:cNvPr id="106" name="矩形 105"/>
            <p:cNvSpPr/>
            <p:nvPr/>
          </p:nvSpPr>
          <p:spPr bwMode="auto">
            <a:xfrm>
              <a:off x="1583366" y="5212776"/>
              <a:ext cx="914400" cy="292189"/>
            </a:xfrm>
            <a:prstGeom prst="rect">
              <a:avLst/>
            </a:prstGeom>
            <a:solidFill>
              <a:srgbClr val="5167A4"/>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bg1"/>
                  </a:solidFill>
                  <a:effectLst/>
                  <a:latin typeface="+mn-ea"/>
                  <a:ea typeface="+mn-ea"/>
                </a:rPr>
                <a:t>配置管理</a:t>
              </a:r>
            </a:p>
          </p:txBody>
        </p:sp>
        <p:sp>
          <p:nvSpPr>
            <p:cNvPr id="107" name="矩形 106"/>
            <p:cNvSpPr/>
            <p:nvPr/>
          </p:nvSpPr>
          <p:spPr bwMode="auto">
            <a:xfrm>
              <a:off x="1590419" y="4249868"/>
              <a:ext cx="914400" cy="292189"/>
            </a:xfrm>
            <a:prstGeom prst="rect">
              <a:avLst/>
            </a:prstGeom>
            <a:solidFill>
              <a:srgbClr val="5167A4"/>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bg1"/>
                  </a:solidFill>
                  <a:latin typeface="+mn-ea"/>
                </a:rPr>
                <a:t>信息采集</a:t>
              </a:r>
              <a:endParaRPr kumimoji="0" lang="zh-CN" altLang="en-US" sz="1200" b="1" i="0" u="none" strike="noStrike" cap="none" normalizeH="0" baseline="0" smtClean="0">
                <a:ln>
                  <a:noFill/>
                </a:ln>
                <a:solidFill>
                  <a:schemeClr val="bg1"/>
                </a:solidFill>
                <a:effectLst/>
                <a:latin typeface="+mn-ea"/>
              </a:endParaRPr>
            </a:p>
          </p:txBody>
        </p:sp>
        <p:sp>
          <p:nvSpPr>
            <p:cNvPr id="16" name="左右箭头 15"/>
            <p:cNvSpPr/>
            <p:nvPr/>
          </p:nvSpPr>
          <p:spPr bwMode="auto">
            <a:xfrm>
              <a:off x="9935213" y="4034502"/>
              <a:ext cx="360040" cy="268608"/>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7" name="圆角矩形 16"/>
            <p:cNvSpPr/>
            <p:nvPr/>
          </p:nvSpPr>
          <p:spPr bwMode="auto">
            <a:xfrm>
              <a:off x="2710530" y="5072462"/>
              <a:ext cx="8017623" cy="516778"/>
            </a:xfrm>
            <a:prstGeom prst="roundRect">
              <a:avLst/>
            </a:prstGeom>
            <a:solidFill>
              <a:srgbClr val="1689A0"/>
            </a:solidFill>
            <a:ln w="9525" cap="flat" cmpd="sng" algn="ctr">
              <a:solidFill>
                <a:srgbClr val="5ACBF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08" name="文本框 107"/>
            <p:cNvSpPr txBox="1"/>
            <p:nvPr/>
          </p:nvSpPr>
          <p:spPr>
            <a:xfrm>
              <a:off x="2764880" y="5161574"/>
              <a:ext cx="867612" cy="338554"/>
            </a:xfrm>
            <a:prstGeom prst="rect">
              <a:avLst/>
            </a:prstGeom>
            <a:noFill/>
          </p:spPr>
          <p:txBody>
            <a:bodyPr vert="horz" wrap="square" rtlCol="0">
              <a:spAutoFit/>
            </a:body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lang="zh-CN" altLang="en-US" sz="1600" b="1" kern="0" smtClean="0">
                  <a:solidFill>
                    <a:schemeClr val="bg1"/>
                  </a:solidFill>
                  <a:latin typeface="微软雅黑"/>
                </a:rPr>
                <a:t>数据层</a:t>
              </a:r>
              <a:endParaRPr kumimoji="0" lang="zh-CN" altLang="en-US" sz="1600" b="1" i="0" u="none" strike="noStrike" kern="0" cap="none" spc="0" normalizeH="0" baseline="0" noProof="0" smtClean="0">
                <a:ln>
                  <a:noFill/>
                </a:ln>
                <a:solidFill>
                  <a:schemeClr val="bg1"/>
                </a:solidFill>
                <a:effectLst/>
                <a:uLnTx/>
                <a:uFillTx/>
                <a:latin typeface="微软雅黑"/>
              </a:endParaRPr>
            </a:p>
          </p:txBody>
        </p:sp>
        <p:sp>
          <p:nvSpPr>
            <p:cNvPr id="18" name="流程图: 磁盘 17"/>
            <p:cNvSpPr/>
            <p:nvPr/>
          </p:nvSpPr>
          <p:spPr bwMode="auto">
            <a:xfrm>
              <a:off x="4207165" y="5094316"/>
              <a:ext cx="1110033" cy="461396"/>
            </a:xfrm>
            <a:prstGeom prst="flowChartMagneticDisk">
              <a:avLst/>
            </a:prstGeom>
            <a:solidFill>
              <a:schemeClr val="tx1">
                <a:lumMod val="50000"/>
                <a:lumOff val="50000"/>
              </a:schemeClr>
            </a:solidFill>
            <a:ln w="28575" cap="flat" cmpd="sng" algn="ctr">
              <a:solidFill>
                <a:srgbClr val="5ACBF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bg1"/>
                  </a:solidFill>
                  <a:latin typeface="+mn-ea"/>
                </a:rPr>
                <a:t>统一用户</a:t>
              </a:r>
              <a:endParaRPr kumimoji="0" lang="zh-CN" altLang="en-US" sz="1200" b="1" i="0" u="none" strike="noStrike" cap="none" normalizeH="0" baseline="0" smtClean="0">
                <a:ln>
                  <a:noFill/>
                </a:ln>
                <a:solidFill>
                  <a:schemeClr val="bg1"/>
                </a:solidFill>
                <a:effectLst/>
                <a:latin typeface="+mn-ea"/>
              </a:endParaRPr>
            </a:p>
          </p:txBody>
        </p:sp>
        <p:sp>
          <p:nvSpPr>
            <p:cNvPr id="109" name="流程图: 磁盘 108"/>
            <p:cNvSpPr/>
            <p:nvPr/>
          </p:nvSpPr>
          <p:spPr bwMode="auto">
            <a:xfrm>
              <a:off x="5771545" y="5094316"/>
              <a:ext cx="1110033" cy="461396"/>
            </a:xfrm>
            <a:prstGeom prst="flowChartMagneticDisk">
              <a:avLst/>
            </a:prstGeom>
            <a:solidFill>
              <a:schemeClr val="tx1">
                <a:lumMod val="50000"/>
                <a:lumOff val="50000"/>
              </a:schemeClr>
            </a:solidFill>
            <a:ln w="28575" cap="flat" cmpd="sng" algn="ctr">
              <a:solidFill>
                <a:srgbClr val="5ACBF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bg1"/>
                  </a:solidFill>
                  <a:latin typeface="+mn-ea"/>
                </a:rPr>
                <a:t>统一认证</a:t>
              </a:r>
              <a:endParaRPr kumimoji="0" lang="zh-CN" altLang="en-US" sz="1200" b="1" i="0" u="none" strike="noStrike" cap="none" normalizeH="0" baseline="0" smtClean="0">
                <a:ln>
                  <a:noFill/>
                </a:ln>
                <a:solidFill>
                  <a:schemeClr val="bg1"/>
                </a:solidFill>
                <a:effectLst/>
                <a:latin typeface="+mn-ea"/>
              </a:endParaRPr>
            </a:p>
          </p:txBody>
        </p:sp>
        <p:sp>
          <p:nvSpPr>
            <p:cNvPr id="110" name="流程图: 磁盘 109"/>
            <p:cNvSpPr/>
            <p:nvPr/>
          </p:nvSpPr>
          <p:spPr bwMode="auto">
            <a:xfrm>
              <a:off x="7335925" y="5094316"/>
              <a:ext cx="1110033" cy="461396"/>
            </a:xfrm>
            <a:prstGeom prst="flowChartMagneticDisk">
              <a:avLst/>
            </a:prstGeom>
            <a:solidFill>
              <a:schemeClr val="tx1">
                <a:lumMod val="50000"/>
                <a:lumOff val="50000"/>
              </a:schemeClr>
            </a:solidFill>
            <a:ln w="28575" cap="flat" cmpd="sng" algn="ctr">
              <a:solidFill>
                <a:srgbClr val="5ACBF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bg1"/>
                  </a:solidFill>
                  <a:latin typeface="+mn-ea"/>
                </a:rPr>
                <a:t>统一日志</a:t>
              </a:r>
              <a:endParaRPr kumimoji="0" lang="zh-CN" altLang="en-US" sz="1200" b="1" i="0" u="none" strike="noStrike" cap="none" normalizeH="0" baseline="0" smtClean="0">
                <a:ln>
                  <a:noFill/>
                </a:ln>
                <a:solidFill>
                  <a:schemeClr val="bg1"/>
                </a:solidFill>
                <a:effectLst/>
                <a:latin typeface="+mn-ea"/>
              </a:endParaRPr>
            </a:p>
          </p:txBody>
        </p:sp>
        <p:sp>
          <p:nvSpPr>
            <p:cNvPr id="111" name="流程图: 磁盘 110"/>
            <p:cNvSpPr/>
            <p:nvPr/>
          </p:nvSpPr>
          <p:spPr bwMode="auto">
            <a:xfrm>
              <a:off x="8900305" y="5094316"/>
              <a:ext cx="1110033" cy="461396"/>
            </a:xfrm>
            <a:prstGeom prst="flowChartMagneticDisk">
              <a:avLst/>
            </a:prstGeom>
            <a:solidFill>
              <a:schemeClr val="tx1">
                <a:lumMod val="50000"/>
                <a:lumOff val="50000"/>
              </a:schemeClr>
            </a:solidFill>
            <a:ln w="28575" cap="flat" cmpd="sng" algn="ctr">
              <a:solidFill>
                <a:srgbClr val="5ACBF5"/>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bg1"/>
                  </a:solidFill>
                  <a:latin typeface="+mn-ea"/>
                </a:rPr>
                <a:t>分布式缓存</a:t>
              </a:r>
              <a:endParaRPr kumimoji="0" lang="zh-CN" altLang="en-US" sz="1200" b="1" i="0" u="none" strike="noStrike" cap="none" normalizeH="0" baseline="0" smtClean="0">
                <a:ln>
                  <a:noFill/>
                </a:ln>
                <a:solidFill>
                  <a:schemeClr val="bg1"/>
                </a:solidFill>
                <a:effectLst/>
                <a:latin typeface="+mn-ea"/>
              </a:endParaRPr>
            </a:p>
          </p:txBody>
        </p:sp>
        <p:sp>
          <p:nvSpPr>
            <p:cNvPr id="19" name="圆角矩形 18"/>
            <p:cNvSpPr/>
            <p:nvPr/>
          </p:nvSpPr>
          <p:spPr bwMode="auto">
            <a:xfrm>
              <a:off x="1316886" y="6244237"/>
              <a:ext cx="9603649" cy="425123"/>
            </a:xfrm>
            <a:prstGeom prst="roundRect">
              <a:avLst/>
            </a:prstGeom>
            <a:solidFill>
              <a:schemeClr val="tx1">
                <a:lumMod val="50000"/>
                <a:lumOff val="50000"/>
              </a:schemeClr>
            </a:solidFill>
            <a:ln w="9525" cap="flat" cmpd="sng" algn="ctr">
              <a:solidFill>
                <a:srgbClr val="5ACBF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20" name="文本框 19"/>
            <p:cNvSpPr txBox="1"/>
            <p:nvPr/>
          </p:nvSpPr>
          <p:spPr>
            <a:xfrm>
              <a:off x="5011645" y="6305554"/>
              <a:ext cx="1210588" cy="338554"/>
            </a:xfrm>
            <a:prstGeom prst="rect">
              <a:avLst/>
            </a:prstGeom>
            <a:noFill/>
          </p:spPr>
          <p:txBody>
            <a:bodyPr wrap="none" rtlCol="0">
              <a:spAutoFit/>
            </a:bodyPr>
            <a:lstStyle/>
            <a:p>
              <a:pPr algn="ctr"/>
              <a:r>
                <a:rPr lang="zh-CN" altLang="en-US" sz="1600" b="1" smtClean="0">
                  <a:solidFill>
                    <a:schemeClr val="bg1"/>
                  </a:solidFill>
                  <a:latin typeface="微软雅黑" panose="020B0503020204020204" pitchFamily="34" charset="-122"/>
                  <a:ea typeface="微软雅黑" panose="020B0503020204020204" pitchFamily="34" charset="-122"/>
                </a:rPr>
                <a:t>资源池管理</a:t>
              </a:r>
            </a:p>
          </p:txBody>
        </p:sp>
        <p:grpSp>
          <p:nvGrpSpPr>
            <p:cNvPr id="120" name="组合 119"/>
            <p:cNvGrpSpPr/>
            <p:nvPr/>
          </p:nvGrpSpPr>
          <p:grpSpPr>
            <a:xfrm>
              <a:off x="1496366" y="5661296"/>
              <a:ext cx="9231787" cy="432000"/>
              <a:chOff x="1496366" y="5517280"/>
              <a:chExt cx="9231787" cy="432000"/>
            </a:xfrm>
          </p:grpSpPr>
          <p:sp>
            <p:nvSpPr>
              <p:cNvPr id="21" name="圆角矩形 20"/>
              <p:cNvSpPr/>
              <p:nvPr/>
            </p:nvSpPr>
            <p:spPr bwMode="auto">
              <a:xfrm>
                <a:off x="1496366" y="5517280"/>
                <a:ext cx="9231787" cy="432000"/>
              </a:xfrm>
              <a:prstGeom prst="roundRect">
                <a:avLst/>
              </a:prstGeom>
              <a:solidFill>
                <a:schemeClr val="accent4">
                  <a:lumMod val="40000"/>
                  <a:lumOff val="60000"/>
                </a:schemeClr>
              </a:solidFill>
              <a:ln w="9525" cap="flat" cmpd="sng" algn="ctr">
                <a:solidFill>
                  <a:srgbClr val="4F81BD"/>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12" name="文本框 111"/>
              <p:cNvSpPr txBox="1"/>
              <p:nvPr/>
            </p:nvSpPr>
            <p:spPr>
              <a:xfrm>
                <a:off x="5216830" y="5544931"/>
                <a:ext cx="800219" cy="338554"/>
              </a:xfrm>
              <a:prstGeom prst="rect">
                <a:avLst/>
              </a:prstGeom>
              <a:noFill/>
            </p:spPr>
            <p:txBody>
              <a:bodyPr wrap="none" rtlCol="0">
                <a:spAutoFit/>
              </a:bodyPr>
              <a:lstStyle/>
              <a:p>
                <a:pPr algn="ctr"/>
                <a:r>
                  <a:rPr lang="zh-CN" altLang="en-US" sz="1600" b="1" smtClean="0">
                    <a:solidFill>
                      <a:schemeClr val="bg1"/>
                    </a:solidFill>
                    <a:latin typeface="微软雅黑" panose="020B0503020204020204" pitchFamily="34" charset="-122"/>
                    <a:ea typeface="微软雅黑" panose="020B0503020204020204" pitchFamily="34" charset="-122"/>
                  </a:rPr>
                  <a:t>容器</a:t>
                </a:r>
                <a:r>
                  <a:rPr lang="zh-CN" altLang="en-US" sz="1600" b="1">
                    <a:solidFill>
                      <a:schemeClr val="bg1"/>
                    </a:solidFill>
                    <a:latin typeface="微软雅黑" panose="020B0503020204020204" pitchFamily="34" charset="-122"/>
                    <a:ea typeface="微软雅黑" panose="020B0503020204020204" pitchFamily="34" charset="-122"/>
                  </a:rPr>
                  <a:t>云</a:t>
                </a:r>
                <a:endParaRPr lang="zh-CN" altLang="en-US" sz="1600" b="1" smtClean="0">
                  <a:solidFill>
                    <a:schemeClr val="bg1"/>
                  </a:solidFill>
                  <a:latin typeface="微软雅黑" panose="020B0503020204020204" pitchFamily="34" charset="-122"/>
                  <a:ea typeface="微软雅黑" panose="020B0503020204020204" pitchFamily="34" charset="-122"/>
                </a:endParaRPr>
              </a:p>
            </p:txBody>
          </p:sp>
        </p:grpSp>
        <p:sp>
          <p:nvSpPr>
            <p:cNvPr id="115" name="矩形 114"/>
            <p:cNvSpPr/>
            <p:nvPr/>
          </p:nvSpPr>
          <p:spPr bwMode="auto">
            <a:xfrm>
              <a:off x="4117197" y="1819007"/>
              <a:ext cx="1242553" cy="375493"/>
            </a:xfrm>
            <a:prstGeom prst="rect">
              <a:avLst/>
            </a:prstGeom>
            <a:solidFill>
              <a:schemeClr val="accent4"/>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bg1"/>
                  </a:solidFill>
                  <a:latin typeface="+mn-ea"/>
                </a:rPr>
                <a:t>认证门户</a:t>
              </a:r>
              <a:endParaRPr kumimoji="0" lang="zh-CN" altLang="en-US" sz="1200" b="1" i="0" u="none" strike="noStrike" cap="none" normalizeH="0" baseline="0" smtClean="0">
                <a:ln>
                  <a:noFill/>
                </a:ln>
                <a:solidFill>
                  <a:schemeClr val="bg1"/>
                </a:solidFill>
                <a:effectLst/>
                <a:latin typeface="+mn-ea"/>
              </a:endParaRPr>
            </a:p>
          </p:txBody>
        </p:sp>
        <p:sp>
          <p:nvSpPr>
            <p:cNvPr id="116" name="矩形 115"/>
            <p:cNvSpPr/>
            <p:nvPr/>
          </p:nvSpPr>
          <p:spPr bwMode="auto">
            <a:xfrm>
              <a:off x="7289573" y="1819007"/>
              <a:ext cx="1690505" cy="375493"/>
            </a:xfrm>
            <a:prstGeom prst="rect">
              <a:avLst/>
            </a:prstGeom>
            <a:solidFill>
              <a:schemeClr val="accent4"/>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b="1" smtClean="0">
                  <a:solidFill>
                    <a:schemeClr val="bg1"/>
                  </a:solidFill>
                  <a:latin typeface="+mn-ea"/>
                </a:rPr>
                <a:t>统一管理门户</a:t>
              </a:r>
              <a:endParaRPr kumimoji="0" lang="zh-CN" altLang="en-US" sz="1200" b="1" i="0" u="none" strike="noStrike" cap="none" normalizeH="0" baseline="0" smtClean="0">
                <a:ln>
                  <a:noFill/>
                </a:ln>
                <a:solidFill>
                  <a:schemeClr val="bg1"/>
                </a:solidFill>
                <a:effectLst/>
                <a:latin typeface="+mn-ea"/>
              </a:endParaRPr>
            </a:p>
          </p:txBody>
        </p:sp>
        <p:sp>
          <p:nvSpPr>
            <p:cNvPr id="117" name="文本框 116"/>
            <p:cNvSpPr txBox="1"/>
            <p:nvPr/>
          </p:nvSpPr>
          <p:spPr>
            <a:xfrm>
              <a:off x="1573275" y="1814302"/>
              <a:ext cx="867612" cy="338554"/>
            </a:xfrm>
            <a:prstGeom prst="rect">
              <a:avLst/>
            </a:prstGeom>
            <a:noFill/>
          </p:spPr>
          <p:txBody>
            <a:bodyPr vert="horz" wrap="square" rtlCol="0">
              <a:spAutoFit/>
            </a:body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lang="zh-CN" altLang="en-US" sz="1600" b="1" kern="0" smtClean="0">
                  <a:solidFill>
                    <a:schemeClr val="bg1"/>
                  </a:solidFill>
                  <a:latin typeface="微软雅黑"/>
                </a:rPr>
                <a:t>门户层</a:t>
              </a:r>
              <a:endParaRPr kumimoji="0" lang="zh-CN" altLang="en-US" sz="1600" b="1" i="0" u="none" strike="noStrike" kern="0" cap="none" spc="0" normalizeH="0" baseline="0" noProof="0" smtClean="0">
                <a:ln>
                  <a:noFill/>
                </a:ln>
                <a:solidFill>
                  <a:schemeClr val="bg1"/>
                </a:solidFill>
                <a:effectLst/>
                <a:uLnTx/>
                <a:uFillTx/>
                <a:latin typeface="微软雅黑"/>
              </a:endParaRPr>
            </a:p>
          </p:txBody>
        </p:sp>
        <p:sp>
          <p:nvSpPr>
            <p:cNvPr id="122" name="上下箭头 121"/>
            <p:cNvSpPr/>
            <p:nvPr/>
          </p:nvSpPr>
          <p:spPr bwMode="auto">
            <a:xfrm>
              <a:off x="3549607" y="4837743"/>
              <a:ext cx="262145" cy="337882"/>
            </a:xfrm>
            <a:prstGeom prst="upDownArrow">
              <a:avLst/>
            </a:prstGeom>
            <a:solidFill>
              <a:srgbClr val="7030A0"/>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23" name="上下箭头 122"/>
            <p:cNvSpPr/>
            <p:nvPr/>
          </p:nvSpPr>
          <p:spPr bwMode="auto">
            <a:xfrm>
              <a:off x="8560458" y="4843673"/>
              <a:ext cx="262145" cy="337882"/>
            </a:xfrm>
            <a:prstGeom prst="upDownArrow">
              <a:avLst/>
            </a:prstGeom>
            <a:solidFill>
              <a:srgbClr val="7030A0"/>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24" name="左大括号 123"/>
            <p:cNvSpPr/>
            <p:nvPr/>
          </p:nvSpPr>
          <p:spPr>
            <a:xfrm>
              <a:off x="1047439" y="6244236"/>
              <a:ext cx="45719" cy="421309"/>
            </a:xfrm>
            <a:prstGeom prst="leftBrace">
              <a:avLst/>
            </a:prstGeom>
            <a:ln w="31750">
              <a:solidFill>
                <a:srgbClr val="7F7F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文本框 124"/>
            <p:cNvSpPr txBox="1"/>
            <p:nvPr/>
          </p:nvSpPr>
          <p:spPr>
            <a:xfrm>
              <a:off x="152987" y="6228062"/>
              <a:ext cx="667170" cy="369332"/>
            </a:xfrm>
            <a:prstGeom prst="rect">
              <a:avLst/>
            </a:prstGeom>
            <a:noFill/>
          </p:spPr>
          <p:txBody>
            <a:bodyPr wrap="none" rtlCol="0">
              <a:spAutoFit/>
            </a:bodyPr>
            <a:lstStyle/>
            <a:p>
              <a:pPr algn="ctr"/>
              <a:r>
                <a:rPr lang="en-US" altLang="zh-CN" b="1" err="1" smtClean="0">
                  <a:solidFill>
                    <a:srgbClr val="7F7F7F"/>
                  </a:solidFill>
                  <a:latin typeface="微软雅黑" panose="020B0503020204020204" pitchFamily="34" charset="-122"/>
                  <a:ea typeface="微软雅黑" panose="020B0503020204020204" pitchFamily="34" charset="-122"/>
                </a:rPr>
                <a:t>IaaS</a:t>
              </a:r>
              <a:endParaRPr lang="zh-CN" altLang="en-US" b="1" smtClean="0">
                <a:solidFill>
                  <a:srgbClr val="7F7F7F"/>
                </a:solidFill>
                <a:latin typeface="微软雅黑" panose="020B0503020204020204" pitchFamily="34" charset="-122"/>
                <a:ea typeface="微软雅黑" panose="020B0503020204020204" pitchFamily="34" charset="-122"/>
              </a:endParaRPr>
            </a:p>
          </p:txBody>
        </p:sp>
        <p:sp>
          <p:nvSpPr>
            <p:cNvPr id="127" name="左大括号 126"/>
            <p:cNvSpPr/>
            <p:nvPr/>
          </p:nvSpPr>
          <p:spPr>
            <a:xfrm>
              <a:off x="1012226" y="3358706"/>
              <a:ext cx="88727" cy="2772000"/>
            </a:xfrm>
            <a:prstGeom prst="leftBrace">
              <a:avLst/>
            </a:prstGeom>
            <a:ln w="31750">
              <a:solidFill>
                <a:srgbClr val="1689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 name="文本框 127"/>
            <p:cNvSpPr txBox="1"/>
            <p:nvPr/>
          </p:nvSpPr>
          <p:spPr>
            <a:xfrm>
              <a:off x="148603" y="4601694"/>
              <a:ext cx="736099" cy="369332"/>
            </a:xfrm>
            <a:prstGeom prst="rect">
              <a:avLst/>
            </a:prstGeom>
            <a:noFill/>
          </p:spPr>
          <p:txBody>
            <a:bodyPr wrap="none" rtlCol="0">
              <a:spAutoFit/>
            </a:bodyPr>
            <a:lstStyle/>
            <a:p>
              <a:pPr algn="ctr"/>
              <a:r>
                <a:rPr lang="en-US" altLang="zh-CN" b="1" err="1" smtClean="0">
                  <a:solidFill>
                    <a:srgbClr val="1689A0"/>
                  </a:solidFill>
                  <a:latin typeface="微软雅黑" panose="020B0503020204020204" pitchFamily="34" charset="-122"/>
                  <a:ea typeface="微软雅黑" panose="020B0503020204020204" pitchFamily="34" charset="-122"/>
                </a:rPr>
                <a:t>PaaS</a:t>
              </a:r>
              <a:endParaRPr lang="zh-CN" altLang="en-US" b="1" smtClean="0">
                <a:solidFill>
                  <a:srgbClr val="1689A0"/>
                </a:solidFill>
                <a:latin typeface="微软雅黑" panose="020B0503020204020204" pitchFamily="34" charset="-122"/>
                <a:ea typeface="微软雅黑" panose="020B0503020204020204" pitchFamily="34" charset="-122"/>
              </a:endParaRPr>
            </a:p>
          </p:txBody>
        </p:sp>
        <p:sp>
          <p:nvSpPr>
            <p:cNvPr id="129" name="文本框 128"/>
            <p:cNvSpPr txBox="1"/>
            <p:nvPr/>
          </p:nvSpPr>
          <p:spPr>
            <a:xfrm>
              <a:off x="149455" y="2036057"/>
              <a:ext cx="729687" cy="369332"/>
            </a:xfrm>
            <a:prstGeom prst="rect">
              <a:avLst/>
            </a:prstGeom>
            <a:noFill/>
          </p:spPr>
          <p:txBody>
            <a:bodyPr wrap="none" rtlCol="0">
              <a:spAutoFit/>
            </a:bodyPr>
            <a:lstStyle/>
            <a:p>
              <a:pPr algn="ctr"/>
              <a:r>
                <a:rPr lang="en-US" altLang="zh-CN" b="1" smtClean="0">
                  <a:solidFill>
                    <a:srgbClr val="4F81BD"/>
                  </a:solidFill>
                  <a:latin typeface="微软雅黑" panose="020B0503020204020204" pitchFamily="34" charset="-122"/>
                  <a:ea typeface="微软雅黑" panose="020B0503020204020204" pitchFamily="34" charset="-122"/>
                </a:rPr>
                <a:t>SaaS</a:t>
              </a:r>
              <a:endParaRPr lang="zh-CN" altLang="en-US" b="1" smtClean="0">
                <a:solidFill>
                  <a:srgbClr val="4F81BD"/>
                </a:solidFill>
                <a:latin typeface="微软雅黑" panose="020B0503020204020204" pitchFamily="34" charset="-122"/>
                <a:ea typeface="微软雅黑" panose="020B0503020204020204" pitchFamily="34" charset="-122"/>
              </a:endParaRPr>
            </a:p>
          </p:txBody>
        </p:sp>
        <p:sp>
          <p:nvSpPr>
            <p:cNvPr id="130" name="左大括号 129"/>
            <p:cNvSpPr/>
            <p:nvPr/>
          </p:nvSpPr>
          <p:spPr>
            <a:xfrm>
              <a:off x="1047439" y="1556792"/>
              <a:ext cx="45719" cy="1327862"/>
            </a:xfrm>
            <a:prstGeom prst="leftBrace">
              <a:avLst/>
            </a:prstGeom>
            <a:ln w="31750">
              <a:solidFill>
                <a:srgbClr val="4F81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圆角矩形 130"/>
            <p:cNvSpPr/>
            <p:nvPr/>
          </p:nvSpPr>
          <p:spPr bwMode="auto">
            <a:xfrm>
              <a:off x="11102051" y="2708920"/>
              <a:ext cx="389439" cy="3240359"/>
            </a:xfrm>
            <a:prstGeom prst="roundRect">
              <a:avLst>
                <a:gd name="adj" fmla="val 8848"/>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600" b="1" smtClean="0">
                  <a:solidFill>
                    <a:srgbClr val="00B0F0"/>
                  </a:solidFill>
                  <a:latin typeface="+mn-ea"/>
                </a:rPr>
                <a:t>应用</a:t>
              </a:r>
              <a:endParaRPr lang="en-US" altLang="zh-CN" sz="1600" b="1">
                <a:solidFill>
                  <a:srgbClr val="00B0F0"/>
                </a:solidFill>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1">
                  <a:solidFill>
                    <a:srgbClr val="00B0F0"/>
                  </a:solidFill>
                  <a:latin typeface="+mn-ea"/>
                </a:rPr>
                <a:t>资源</a:t>
              </a:r>
              <a:r>
                <a:rPr lang="en-US" altLang="zh-CN" sz="1600" b="1" smtClean="0">
                  <a:solidFill>
                    <a:srgbClr val="00B0F0"/>
                  </a:solidFill>
                  <a:latin typeface="+mn-ea"/>
                </a:rPr>
                <a:t>/</a:t>
              </a:r>
              <a:r>
                <a:rPr lang="zh-CN" altLang="en-US" sz="1600" b="1" smtClean="0">
                  <a:solidFill>
                    <a:srgbClr val="00B0F0"/>
                  </a:solidFill>
                  <a:latin typeface="+mn-ea"/>
                </a:rPr>
                <a:t>系统资源</a:t>
              </a:r>
              <a:endParaRPr kumimoji="0" lang="zh-CN" altLang="en-US" sz="1600" b="1" i="0" u="none" strike="noStrike" cap="none" normalizeH="0" baseline="0" smtClean="0">
                <a:ln>
                  <a:noFill/>
                </a:ln>
                <a:solidFill>
                  <a:srgbClr val="00B0F0"/>
                </a:solidFill>
                <a:effectLst/>
                <a:latin typeface="+mn-ea"/>
                <a:ea typeface="+mn-ea"/>
              </a:endParaRPr>
            </a:p>
          </p:txBody>
        </p:sp>
        <p:sp>
          <p:nvSpPr>
            <p:cNvPr id="132" name="左右箭头 131"/>
            <p:cNvSpPr/>
            <p:nvPr/>
          </p:nvSpPr>
          <p:spPr bwMode="auto">
            <a:xfrm>
              <a:off x="10619443" y="4021966"/>
              <a:ext cx="579485" cy="268608"/>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grpSp>
      <p:sp>
        <p:nvSpPr>
          <p:cNvPr id="134" name="classroom-pc_73575"/>
          <p:cNvSpPr>
            <a:spLocks noChangeAspect="1"/>
          </p:cNvSpPr>
          <p:nvPr/>
        </p:nvSpPr>
        <p:spPr bwMode="auto">
          <a:xfrm>
            <a:off x="3099925" y="929869"/>
            <a:ext cx="609685" cy="463129"/>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tx2">
              <a:lumMod val="60000"/>
              <a:lumOff val="40000"/>
            </a:schemeClr>
          </a:solidFill>
          <a:ln>
            <a:noFill/>
          </a:ln>
        </p:spPr>
      </p:sp>
      <p:sp>
        <p:nvSpPr>
          <p:cNvPr id="135" name="notebook_35960"/>
          <p:cNvSpPr>
            <a:spLocks noChangeAspect="1"/>
          </p:cNvSpPr>
          <p:nvPr/>
        </p:nvSpPr>
        <p:spPr bwMode="auto">
          <a:xfrm>
            <a:off x="5316227" y="974321"/>
            <a:ext cx="609685" cy="376503"/>
          </a:xfrm>
          <a:custGeom>
            <a:avLst/>
            <a:gdLst>
              <a:gd name="connsiteX0" fmla="*/ 228193 w 605169"/>
              <a:gd name="connsiteY0" fmla="*/ 345064 h 373715"/>
              <a:gd name="connsiteX1" fmla="*/ 228193 w 605169"/>
              <a:gd name="connsiteY1" fmla="*/ 354376 h 373715"/>
              <a:gd name="connsiteX2" fmla="*/ 369089 w 605169"/>
              <a:gd name="connsiteY2" fmla="*/ 354376 h 373715"/>
              <a:gd name="connsiteX3" fmla="*/ 369089 w 605169"/>
              <a:gd name="connsiteY3" fmla="*/ 345064 h 373715"/>
              <a:gd name="connsiteX4" fmla="*/ 67580 w 605169"/>
              <a:gd name="connsiteY4" fmla="*/ 323755 h 373715"/>
              <a:gd name="connsiteX5" fmla="*/ 295952 w 605169"/>
              <a:gd name="connsiteY5" fmla="*/ 323755 h 373715"/>
              <a:gd name="connsiteX6" fmla="*/ 309217 w 605169"/>
              <a:gd name="connsiteY6" fmla="*/ 323755 h 373715"/>
              <a:gd name="connsiteX7" fmla="*/ 537589 w 605169"/>
              <a:gd name="connsiteY7" fmla="*/ 323755 h 373715"/>
              <a:gd name="connsiteX8" fmla="*/ 605169 w 605169"/>
              <a:gd name="connsiteY8" fmla="*/ 327158 h 373715"/>
              <a:gd name="connsiteX9" fmla="*/ 605169 w 605169"/>
              <a:gd name="connsiteY9" fmla="*/ 373715 h 373715"/>
              <a:gd name="connsiteX10" fmla="*/ 0 w 605169"/>
              <a:gd name="connsiteY10" fmla="*/ 373715 h 373715"/>
              <a:gd name="connsiteX11" fmla="*/ 0 w 605169"/>
              <a:gd name="connsiteY11" fmla="*/ 327158 h 373715"/>
              <a:gd name="connsiteX12" fmla="*/ 102912 w 605169"/>
              <a:gd name="connsiteY12" fmla="*/ 35256 h 373715"/>
              <a:gd name="connsiteX13" fmla="*/ 102912 w 605169"/>
              <a:gd name="connsiteY13" fmla="*/ 274353 h 373715"/>
              <a:gd name="connsiteX14" fmla="*/ 502437 w 605169"/>
              <a:gd name="connsiteY14" fmla="*/ 274353 h 373715"/>
              <a:gd name="connsiteX15" fmla="*/ 502437 w 605169"/>
              <a:gd name="connsiteY15" fmla="*/ 35256 h 373715"/>
              <a:gd name="connsiteX16" fmla="*/ 67602 w 605169"/>
              <a:gd name="connsiteY16" fmla="*/ 0 h 373715"/>
              <a:gd name="connsiteX17" fmla="*/ 537568 w 605169"/>
              <a:gd name="connsiteY17" fmla="*/ 0 h 373715"/>
              <a:gd name="connsiteX18" fmla="*/ 537568 w 605169"/>
              <a:gd name="connsiteY18" fmla="*/ 309430 h 373715"/>
              <a:gd name="connsiteX19" fmla="*/ 67602 w 605169"/>
              <a:gd name="connsiteY19" fmla="*/ 309430 h 37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5169" h="373715">
                <a:moveTo>
                  <a:pt x="228193" y="345064"/>
                </a:moveTo>
                <a:lnTo>
                  <a:pt x="228193" y="354376"/>
                </a:lnTo>
                <a:lnTo>
                  <a:pt x="369089" y="354376"/>
                </a:lnTo>
                <a:lnTo>
                  <a:pt x="369089" y="345064"/>
                </a:lnTo>
                <a:close/>
                <a:moveTo>
                  <a:pt x="67580" y="323755"/>
                </a:moveTo>
                <a:lnTo>
                  <a:pt x="295952" y="323755"/>
                </a:lnTo>
                <a:lnTo>
                  <a:pt x="309217" y="323755"/>
                </a:lnTo>
                <a:lnTo>
                  <a:pt x="537589" y="323755"/>
                </a:lnTo>
                <a:lnTo>
                  <a:pt x="605169" y="327158"/>
                </a:lnTo>
                <a:lnTo>
                  <a:pt x="605169" y="373715"/>
                </a:lnTo>
                <a:lnTo>
                  <a:pt x="0" y="373715"/>
                </a:lnTo>
                <a:lnTo>
                  <a:pt x="0" y="327158"/>
                </a:lnTo>
                <a:close/>
                <a:moveTo>
                  <a:pt x="102912" y="35256"/>
                </a:moveTo>
                <a:lnTo>
                  <a:pt x="102912" y="274353"/>
                </a:lnTo>
                <a:lnTo>
                  <a:pt x="502437" y="274353"/>
                </a:lnTo>
                <a:lnTo>
                  <a:pt x="502437" y="35256"/>
                </a:lnTo>
                <a:close/>
                <a:moveTo>
                  <a:pt x="67602" y="0"/>
                </a:moveTo>
                <a:lnTo>
                  <a:pt x="537568" y="0"/>
                </a:lnTo>
                <a:lnTo>
                  <a:pt x="537568" y="309430"/>
                </a:lnTo>
                <a:lnTo>
                  <a:pt x="67602" y="309430"/>
                </a:lnTo>
                <a:close/>
              </a:path>
            </a:pathLst>
          </a:custGeom>
          <a:solidFill>
            <a:schemeClr val="accent1"/>
          </a:solidFill>
          <a:ln>
            <a:noFill/>
          </a:ln>
        </p:spPr>
      </p:sp>
      <p:sp>
        <p:nvSpPr>
          <p:cNvPr id="136" name="squared-tablet_15404"/>
          <p:cNvSpPr>
            <a:spLocks noChangeAspect="1"/>
          </p:cNvSpPr>
          <p:nvPr/>
        </p:nvSpPr>
        <p:spPr bwMode="auto">
          <a:xfrm rot="16200000" flipH="1">
            <a:off x="7369031" y="923002"/>
            <a:ext cx="391855" cy="452132"/>
          </a:xfrm>
          <a:custGeom>
            <a:avLst/>
            <a:gdLst>
              <a:gd name="connsiteX0" fmla="*/ 241730 w 520326"/>
              <a:gd name="connsiteY0" fmla="*/ 524933 h 600364"/>
              <a:gd name="connsiteX1" fmla="*/ 241730 w 520326"/>
              <a:gd name="connsiteY1" fmla="*/ 554332 h 600364"/>
              <a:gd name="connsiteX2" fmla="*/ 278596 w 520326"/>
              <a:gd name="connsiteY2" fmla="*/ 554332 h 600364"/>
              <a:gd name="connsiteX3" fmla="*/ 278596 w 520326"/>
              <a:gd name="connsiteY3" fmla="*/ 524933 h 600364"/>
              <a:gd name="connsiteX4" fmla="*/ 234356 w 520326"/>
              <a:gd name="connsiteY4" fmla="*/ 511153 h 600364"/>
              <a:gd name="connsiteX5" fmla="*/ 286891 w 520326"/>
              <a:gd name="connsiteY5" fmla="*/ 511153 h 600364"/>
              <a:gd name="connsiteX6" fmla="*/ 294264 w 520326"/>
              <a:gd name="connsiteY6" fmla="*/ 518503 h 600364"/>
              <a:gd name="connsiteX7" fmla="*/ 294264 w 520326"/>
              <a:gd name="connsiteY7" fmla="*/ 560762 h 600364"/>
              <a:gd name="connsiteX8" fmla="*/ 286891 w 520326"/>
              <a:gd name="connsiteY8" fmla="*/ 568112 h 600364"/>
              <a:gd name="connsiteX9" fmla="*/ 234356 w 520326"/>
              <a:gd name="connsiteY9" fmla="*/ 568112 h 600364"/>
              <a:gd name="connsiteX10" fmla="*/ 226061 w 520326"/>
              <a:gd name="connsiteY10" fmla="*/ 560762 h 600364"/>
              <a:gd name="connsiteX11" fmla="*/ 226061 w 520326"/>
              <a:gd name="connsiteY11" fmla="*/ 518503 h 600364"/>
              <a:gd name="connsiteX12" fmla="*/ 234356 w 520326"/>
              <a:gd name="connsiteY12" fmla="*/ 511153 h 600364"/>
              <a:gd name="connsiteX13" fmla="*/ 60950 w 520326"/>
              <a:gd name="connsiteY13" fmla="*/ 65332 h 600364"/>
              <a:gd name="connsiteX14" fmla="*/ 60950 w 520326"/>
              <a:gd name="connsiteY14" fmla="*/ 482510 h 600364"/>
              <a:gd name="connsiteX15" fmla="*/ 460298 w 520326"/>
              <a:gd name="connsiteY15" fmla="*/ 482510 h 600364"/>
              <a:gd name="connsiteX16" fmla="*/ 460298 w 520326"/>
              <a:gd name="connsiteY16" fmla="*/ 65332 h 600364"/>
              <a:gd name="connsiteX17" fmla="*/ 53571 w 520326"/>
              <a:gd name="connsiteY17" fmla="*/ 50597 h 600364"/>
              <a:gd name="connsiteX18" fmla="*/ 467676 w 520326"/>
              <a:gd name="connsiteY18" fmla="*/ 50597 h 600364"/>
              <a:gd name="connsiteX19" fmla="*/ 475054 w 520326"/>
              <a:gd name="connsiteY19" fmla="*/ 57964 h 600364"/>
              <a:gd name="connsiteX20" fmla="*/ 475054 w 520326"/>
              <a:gd name="connsiteY20" fmla="*/ 489878 h 600364"/>
              <a:gd name="connsiteX21" fmla="*/ 467676 w 520326"/>
              <a:gd name="connsiteY21" fmla="*/ 497245 h 600364"/>
              <a:gd name="connsiteX22" fmla="*/ 53571 w 520326"/>
              <a:gd name="connsiteY22" fmla="*/ 497245 h 600364"/>
              <a:gd name="connsiteX23" fmla="*/ 45271 w 520326"/>
              <a:gd name="connsiteY23" fmla="*/ 489878 h 600364"/>
              <a:gd name="connsiteX24" fmla="*/ 45271 w 520326"/>
              <a:gd name="connsiteY24" fmla="*/ 57964 h 600364"/>
              <a:gd name="connsiteX25" fmla="*/ 53571 w 520326"/>
              <a:gd name="connsiteY25" fmla="*/ 50597 h 600364"/>
              <a:gd name="connsiteX26" fmla="*/ 15683 w 520326"/>
              <a:gd name="connsiteY26" fmla="*/ 15654 h 600364"/>
              <a:gd name="connsiteX27" fmla="*/ 15683 w 520326"/>
              <a:gd name="connsiteY27" fmla="*/ 585631 h 600364"/>
              <a:gd name="connsiteX28" fmla="*/ 505565 w 520326"/>
              <a:gd name="connsiteY28" fmla="*/ 585631 h 600364"/>
              <a:gd name="connsiteX29" fmla="*/ 505565 w 520326"/>
              <a:gd name="connsiteY29" fmla="*/ 15654 h 600364"/>
              <a:gd name="connsiteX30" fmla="*/ 7380 w 520326"/>
              <a:gd name="connsiteY30" fmla="*/ 0 h 600364"/>
              <a:gd name="connsiteX31" fmla="*/ 512946 w 520326"/>
              <a:gd name="connsiteY31" fmla="*/ 0 h 600364"/>
              <a:gd name="connsiteX32" fmla="*/ 520326 w 520326"/>
              <a:gd name="connsiteY32" fmla="*/ 7366 h 600364"/>
              <a:gd name="connsiteX33" fmla="*/ 520326 w 520326"/>
              <a:gd name="connsiteY33" fmla="*/ 592998 h 600364"/>
              <a:gd name="connsiteX34" fmla="*/ 512946 w 520326"/>
              <a:gd name="connsiteY34" fmla="*/ 600364 h 600364"/>
              <a:gd name="connsiteX35" fmla="*/ 7380 w 520326"/>
              <a:gd name="connsiteY35" fmla="*/ 600364 h 600364"/>
              <a:gd name="connsiteX36" fmla="*/ 0 w 520326"/>
              <a:gd name="connsiteY36" fmla="*/ 592998 h 600364"/>
              <a:gd name="connsiteX37" fmla="*/ 0 w 520326"/>
              <a:gd name="connsiteY37" fmla="*/ 7366 h 600364"/>
              <a:gd name="connsiteX38" fmla="*/ 7380 w 520326"/>
              <a:gd name="connsiteY38" fmla="*/ 0 h 60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20326" h="600364">
                <a:moveTo>
                  <a:pt x="241730" y="524933"/>
                </a:moveTo>
                <a:lnTo>
                  <a:pt x="241730" y="554332"/>
                </a:lnTo>
                <a:lnTo>
                  <a:pt x="278596" y="554332"/>
                </a:lnTo>
                <a:lnTo>
                  <a:pt x="278596" y="524933"/>
                </a:lnTo>
                <a:close/>
                <a:moveTo>
                  <a:pt x="234356" y="511153"/>
                </a:moveTo>
                <a:lnTo>
                  <a:pt x="286891" y="511153"/>
                </a:lnTo>
                <a:cubicBezTo>
                  <a:pt x="290578" y="511153"/>
                  <a:pt x="294264" y="513909"/>
                  <a:pt x="294264" y="518503"/>
                </a:cubicBezTo>
                <a:lnTo>
                  <a:pt x="294264" y="560762"/>
                </a:lnTo>
                <a:cubicBezTo>
                  <a:pt x="294264" y="565356"/>
                  <a:pt x="290578" y="568112"/>
                  <a:pt x="286891" y="568112"/>
                </a:cubicBezTo>
                <a:lnTo>
                  <a:pt x="234356" y="568112"/>
                </a:lnTo>
                <a:cubicBezTo>
                  <a:pt x="229748" y="568112"/>
                  <a:pt x="226061" y="565356"/>
                  <a:pt x="226061" y="560762"/>
                </a:cubicBezTo>
                <a:lnTo>
                  <a:pt x="226061" y="518503"/>
                </a:lnTo>
                <a:cubicBezTo>
                  <a:pt x="226061" y="513909"/>
                  <a:pt x="229748" y="511153"/>
                  <a:pt x="234356" y="511153"/>
                </a:cubicBezTo>
                <a:close/>
                <a:moveTo>
                  <a:pt x="60950" y="65332"/>
                </a:moveTo>
                <a:lnTo>
                  <a:pt x="60950" y="482510"/>
                </a:lnTo>
                <a:lnTo>
                  <a:pt x="460298" y="482510"/>
                </a:lnTo>
                <a:lnTo>
                  <a:pt x="460298" y="65332"/>
                </a:lnTo>
                <a:close/>
                <a:moveTo>
                  <a:pt x="53571" y="50597"/>
                </a:moveTo>
                <a:lnTo>
                  <a:pt x="467676" y="50597"/>
                </a:lnTo>
                <a:cubicBezTo>
                  <a:pt x="471365" y="50597"/>
                  <a:pt x="475054" y="53360"/>
                  <a:pt x="475054" y="57964"/>
                </a:cubicBezTo>
                <a:lnTo>
                  <a:pt x="475054" y="489878"/>
                </a:lnTo>
                <a:cubicBezTo>
                  <a:pt x="475054" y="493561"/>
                  <a:pt x="472287" y="497245"/>
                  <a:pt x="467676" y="497245"/>
                </a:cubicBezTo>
                <a:lnTo>
                  <a:pt x="53571" y="497245"/>
                </a:lnTo>
                <a:cubicBezTo>
                  <a:pt x="48960" y="497245"/>
                  <a:pt x="45271" y="493561"/>
                  <a:pt x="45271" y="489878"/>
                </a:cubicBezTo>
                <a:lnTo>
                  <a:pt x="45271" y="57964"/>
                </a:lnTo>
                <a:cubicBezTo>
                  <a:pt x="45271" y="53360"/>
                  <a:pt x="48960" y="50597"/>
                  <a:pt x="53571" y="50597"/>
                </a:cubicBezTo>
                <a:close/>
                <a:moveTo>
                  <a:pt x="15683" y="15654"/>
                </a:moveTo>
                <a:lnTo>
                  <a:pt x="15683" y="585631"/>
                </a:lnTo>
                <a:lnTo>
                  <a:pt x="505565" y="585631"/>
                </a:lnTo>
                <a:lnTo>
                  <a:pt x="505565" y="15654"/>
                </a:lnTo>
                <a:close/>
                <a:moveTo>
                  <a:pt x="7380" y="0"/>
                </a:moveTo>
                <a:lnTo>
                  <a:pt x="512946" y="0"/>
                </a:lnTo>
                <a:cubicBezTo>
                  <a:pt x="517559" y="0"/>
                  <a:pt x="520326" y="3683"/>
                  <a:pt x="520326" y="7366"/>
                </a:cubicBezTo>
                <a:lnTo>
                  <a:pt x="520326" y="592998"/>
                </a:lnTo>
                <a:cubicBezTo>
                  <a:pt x="520326" y="597602"/>
                  <a:pt x="517559" y="600364"/>
                  <a:pt x="512946" y="600364"/>
                </a:cubicBezTo>
                <a:lnTo>
                  <a:pt x="7380" y="600364"/>
                </a:lnTo>
                <a:cubicBezTo>
                  <a:pt x="3690" y="600364"/>
                  <a:pt x="0" y="597602"/>
                  <a:pt x="0" y="592998"/>
                </a:cubicBezTo>
                <a:lnTo>
                  <a:pt x="0" y="7366"/>
                </a:lnTo>
                <a:cubicBezTo>
                  <a:pt x="0" y="3683"/>
                  <a:pt x="3690" y="0"/>
                  <a:pt x="7380" y="0"/>
                </a:cubicBezTo>
                <a:close/>
              </a:path>
            </a:pathLst>
          </a:custGeom>
          <a:solidFill>
            <a:schemeClr val="accent1"/>
          </a:solidFill>
          <a:ln w="12700">
            <a:solidFill>
              <a:srgbClr val="558ED5"/>
            </a:solidFill>
          </a:ln>
        </p:spPr>
      </p:sp>
      <p:sp>
        <p:nvSpPr>
          <p:cNvPr id="137" name="smartphone_159860"/>
          <p:cNvSpPr>
            <a:spLocks noChangeAspect="1"/>
          </p:cNvSpPr>
          <p:nvPr/>
        </p:nvSpPr>
        <p:spPr bwMode="auto">
          <a:xfrm>
            <a:off x="9154052" y="938015"/>
            <a:ext cx="267669" cy="443735"/>
          </a:xfrm>
          <a:custGeom>
            <a:avLst/>
            <a:gdLst>
              <a:gd name="connsiteX0" fmla="*/ 151631 w 364964"/>
              <a:gd name="connsiteY0" fmla="*/ 514916 h 605028"/>
              <a:gd name="connsiteX1" fmla="*/ 213192 w 364964"/>
              <a:gd name="connsiteY1" fmla="*/ 514916 h 605028"/>
              <a:gd name="connsiteX2" fmla="*/ 228420 w 364964"/>
              <a:gd name="connsiteY2" fmla="*/ 530123 h 605028"/>
              <a:gd name="connsiteX3" fmla="*/ 213192 w 364964"/>
              <a:gd name="connsiteY3" fmla="*/ 545330 h 605028"/>
              <a:gd name="connsiteX4" fmla="*/ 151631 w 364964"/>
              <a:gd name="connsiteY4" fmla="*/ 545330 h 605028"/>
              <a:gd name="connsiteX5" fmla="*/ 136403 w 364964"/>
              <a:gd name="connsiteY5" fmla="*/ 530123 h 605028"/>
              <a:gd name="connsiteX6" fmla="*/ 151631 w 364964"/>
              <a:gd name="connsiteY6" fmla="*/ 514916 h 605028"/>
              <a:gd name="connsiteX7" fmla="*/ 30359 w 364964"/>
              <a:gd name="connsiteY7" fmla="*/ 482854 h 605028"/>
              <a:gd name="connsiteX8" fmla="*/ 30359 w 364964"/>
              <a:gd name="connsiteY8" fmla="*/ 557938 h 605028"/>
              <a:gd name="connsiteX9" fmla="*/ 47071 w 364964"/>
              <a:gd name="connsiteY9" fmla="*/ 574624 h 605028"/>
              <a:gd name="connsiteX10" fmla="*/ 317800 w 364964"/>
              <a:gd name="connsiteY10" fmla="*/ 574624 h 605028"/>
              <a:gd name="connsiteX11" fmla="*/ 334512 w 364964"/>
              <a:gd name="connsiteY11" fmla="*/ 557938 h 605028"/>
              <a:gd name="connsiteX12" fmla="*/ 334512 w 364964"/>
              <a:gd name="connsiteY12" fmla="*/ 482854 h 605028"/>
              <a:gd name="connsiteX13" fmla="*/ 30359 w 364964"/>
              <a:gd name="connsiteY13" fmla="*/ 108918 h 605028"/>
              <a:gd name="connsiteX14" fmla="*/ 30359 w 364964"/>
              <a:gd name="connsiteY14" fmla="*/ 452728 h 605028"/>
              <a:gd name="connsiteX15" fmla="*/ 334512 w 364964"/>
              <a:gd name="connsiteY15" fmla="*/ 452728 h 605028"/>
              <a:gd name="connsiteX16" fmla="*/ 334512 w 364964"/>
              <a:gd name="connsiteY16" fmla="*/ 108918 h 605028"/>
              <a:gd name="connsiteX17" fmla="*/ 47071 w 364964"/>
              <a:gd name="connsiteY17" fmla="*/ 30312 h 605028"/>
              <a:gd name="connsiteX18" fmla="*/ 30359 w 364964"/>
              <a:gd name="connsiteY18" fmla="*/ 46997 h 605028"/>
              <a:gd name="connsiteX19" fmla="*/ 30359 w 364964"/>
              <a:gd name="connsiteY19" fmla="*/ 78606 h 605028"/>
              <a:gd name="connsiteX20" fmla="*/ 334605 w 364964"/>
              <a:gd name="connsiteY20" fmla="*/ 78606 h 605028"/>
              <a:gd name="connsiteX21" fmla="*/ 334605 w 364964"/>
              <a:gd name="connsiteY21" fmla="*/ 46997 h 605028"/>
              <a:gd name="connsiteX22" fmla="*/ 317893 w 364964"/>
              <a:gd name="connsiteY22" fmla="*/ 30312 h 605028"/>
              <a:gd name="connsiteX23" fmla="*/ 47071 w 364964"/>
              <a:gd name="connsiteY23" fmla="*/ 0 h 605028"/>
              <a:gd name="connsiteX24" fmla="*/ 317893 w 364964"/>
              <a:gd name="connsiteY24" fmla="*/ 0 h 605028"/>
              <a:gd name="connsiteX25" fmla="*/ 364964 w 364964"/>
              <a:gd name="connsiteY25" fmla="*/ 46997 h 605028"/>
              <a:gd name="connsiteX26" fmla="*/ 364964 w 364964"/>
              <a:gd name="connsiteY26" fmla="*/ 557938 h 605028"/>
              <a:gd name="connsiteX27" fmla="*/ 317893 w 364964"/>
              <a:gd name="connsiteY27" fmla="*/ 605028 h 605028"/>
              <a:gd name="connsiteX28" fmla="*/ 47071 w 364964"/>
              <a:gd name="connsiteY28" fmla="*/ 605028 h 605028"/>
              <a:gd name="connsiteX29" fmla="*/ 0 w 364964"/>
              <a:gd name="connsiteY29" fmla="*/ 558031 h 605028"/>
              <a:gd name="connsiteX30" fmla="*/ 0 w 364964"/>
              <a:gd name="connsiteY30" fmla="*/ 46997 h 605028"/>
              <a:gd name="connsiteX31" fmla="*/ 47071 w 364964"/>
              <a:gd name="connsiteY31"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64964" h="605028">
                <a:moveTo>
                  <a:pt x="151631" y="514916"/>
                </a:moveTo>
                <a:lnTo>
                  <a:pt x="213192" y="514916"/>
                </a:lnTo>
                <a:cubicBezTo>
                  <a:pt x="221642" y="514916"/>
                  <a:pt x="228420" y="521685"/>
                  <a:pt x="228420" y="530123"/>
                </a:cubicBezTo>
                <a:cubicBezTo>
                  <a:pt x="228420" y="538468"/>
                  <a:pt x="221642" y="545330"/>
                  <a:pt x="213192" y="545330"/>
                </a:cubicBezTo>
                <a:lnTo>
                  <a:pt x="151631" y="545330"/>
                </a:lnTo>
                <a:cubicBezTo>
                  <a:pt x="143274" y="545330"/>
                  <a:pt x="136403" y="538468"/>
                  <a:pt x="136403" y="530123"/>
                </a:cubicBezTo>
                <a:cubicBezTo>
                  <a:pt x="136403" y="521685"/>
                  <a:pt x="143274" y="514916"/>
                  <a:pt x="151631" y="514916"/>
                </a:cubicBezTo>
                <a:close/>
                <a:moveTo>
                  <a:pt x="30359" y="482854"/>
                </a:moveTo>
                <a:lnTo>
                  <a:pt x="30359" y="557938"/>
                </a:lnTo>
                <a:cubicBezTo>
                  <a:pt x="30359" y="567208"/>
                  <a:pt x="37880" y="574624"/>
                  <a:pt x="47071" y="574624"/>
                </a:cubicBezTo>
                <a:lnTo>
                  <a:pt x="317800" y="574624"/>
                </a:lnTo>
                <a:cubicBezTo>
                  <a:pt x="327084" y="574624"/>
                  <a:pt x="334512" y="567023"/>
                  <a:pt x="334512" y="557938"/>
                </a:cubicBezTo>
                <a:lnTo>
                  <a:pt x="334512" y="482854"/>
                </a:lnTo>
                <a:close/>
                <a:moveTo>
                  <a:pt x="30359" y="108918"/>
                </a:moveTo>
                <a:lnTo>
                  <a:pt x="30359" y="452728"/>
                </a:lnTo>
                <a:lnTo>
                  <a:pt x="334512" y="452728"/>
                </a:lnTo>
                <a:lnTo>
                  <a:pt x="334512" y="108918"/>
                </a:lnTo>
                <a:close/>
                <a:moveTo>
                  <a:pt x="47071" y="30312"/>
                </a:moveTo>
                <a:cubicBezTo>
                  <a:pt x="37880" y="30312"/>
                  <a:pt x="30359" y="37727"/>
                  <a:pt x="30359" y="46997"/>
                </a:cubicBezTo>
                <a:lnTo>
                  <a:pt x="30359" y="78606"/>
                </a:lnTo>
                <a:lnTo>
                  <a:pt x="334605" y="78606"/>
                </a:lnTo>
                <a:lnTo>
                  <a:pt x="334605" y="46997"/>
                </a:lnTo>
                <a:cubicBezTo>
                  <a:pt x="334605" y="37727"/>
                  <a:pt x="327084" y="30312"/>
                  <a:pt x="317893" y="30312"/>
                </a:cubicBezTo>
                <a:close/>
                <a:moveTo>
                  <a:pt x="47071" y="0"/>
                </a:moveTo>
                <a:lnTo>
                  <a:pt x="317893" y="0"/>
                </a:lnTo>
                <a:cubicBezTo>
                  <a:pt x="343889" y="0"/>
                  <a:pt x="364964" y="21135"/>
                  <a:pt x="364964" y="46997"/>
                </a:cubicBezTo>
                <a:lnTo>
                  <a:pt x="364964" y="557938"/>
                </a:lnTo>
                <a:cubicBezTo>
                  <a:pt x="364964" y="583893"/>
                  <a:pt x="343796" y="604843"/>
                  <a:pt x="317893" y="605028"/>
                </a:cubicBezTo>
                <a:lnTo>
                  <a:pt x="47071" y="605028"/>
                </a:lnTo>
                <a:cubicBezTo>
                  <a:pt x="21075" y="605028"/>
                  <a:pt x="0" y="583893"/>
                  <a:pt x="0" y="558031"/>
                </a:cubicBezTo>
                <a:lnTo>
                  <a:pt x="0" y="46997"/>
                </a:lnTo>
                <a:cubicBezTo>
                  <a:pt x="0" y="21042"/>
                  <a:pt x="21168" y="0"/>
                  <a:pt x="47071" y="0"/>
                </a:cubicBezTo>
                <a:close/>
              </a:path>
            </a:pathLst>
          </a:custGeom>
          <a:solidFill>
            <a:schemeClr val="accent1"/>
          </a:solidFill>
          <a:ln>
            <a:noFill/>
          </a:ln>
        </p:spPr>
      </p:sp>
      <p:sp>
        <p:nvSpPr>
          <p:cNvPr id="4" name="文本框 3"/>
          <p:cNvSpPr txBox="1"/>
          <p:nvPr/>
        </p:nvSpPr>
        <p:spPr>
          <a:xfrm>
            <a:off x="1621218" y="3504187"/>
            <a:ext cx="1099179" cy="276999"/>
          </a:xfrm>
          <a:prstGeom prst="rect">
            <a:avLst/>
          </a:prstGeom>
          <a:noFill/>
        </p:spPr>
        <p:txBody>
          <a:bodyPr wrap="square" rtlCol="0">
            <a:spAutoFit/>
          </a:bodyPr>
          <a:lstStyle/>
          <a:p>
            <a:pPr algn="ctr"/>
            <a:r>
              <a:rPr lang="zh-CN" altLang="en-US" sz="1200" b="1" smtClean="0">
                <a:latin typeface="微软雅黑" panose="020B0503020204020204" pitchFamily="34" charset="-122"/>
                <a:ea typeface="微软雅黑" panose="020B0503020204020204" pitchFamily="34" charset="-122"/>
              </a:rPr>
              <a:t>运维监控中心</a:t>
            </a:r>
          </a:p>
        </p:txBody>
      </p:sp>
      <p:sp>
        <p:nvSpPr>
          <p:cNvPr id="78" name="左右箭头 77"/>
          <p:cNvSpPr/>
          <p:nvPr/>
        </p:nvSpPr>
        <p:spPr bwMode="auto">
          <a:xfrm>
            <a:off x="10678451" y="2881967"/>
            <a:ext cx="579485" cy="268608"/>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Tree>
    <p:extLst>
      <p:ext uri="{BB962C8B-B14F-4D97-AF65-F5344CB8AC3E}">
        <p14:creationId xmlns:p14="http://schemas.microsoft.com/office/powerpoint/2010/main" val="1701288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cs typeface="+mn-ea"/>
                <a:sym typeface="+mn-lt"/>
              </a:rPr>
              <a:pPr/>
              <a:t>20</a:t>
            </a:fld>
            <a:endParaRPr lang="zh-CN" altLang="en-US">
              <a:cs typeface="+mn-ea"/>
              <a:sym typeface="+mn-lt"/>
            </a:endParaRPr>
          </a:p>
        </p:txBody>
      </p:sp>
      <p:sp>
        <p:nvSpPr>
          <p:cNvPr id="3" name="标题 2"/>
          <p:cNvSpPr>
            <a:spLocks noGrp="1"/>
          </p:cNvSpPr>
          <p:nvPr>
            <p:ph type="title"/>
          </p:nvPr>
        </p:nvSpPr>
        <p:spPr/>
        <p:txBody>
          <a:bodyPr/>
          <a:lstStyle/>
          <a:p>
            <a:r>
              <a:rPr lang="en-US" altLang="zh-CN"/>
              <a:t>Spring Cloud </a:t>
            </a:r>
            <a:r>
              <a:rPr lang="en-US" altLang="zh-CN" smtClean="0"/>
              <a:t>—— </a:t>
            </a:r>
            <a:r>
              <a:rPr lang="zh-CN" altLang="en-US" smtClean="0">
                <a:latin typeface="+mn-lt"/>
                <a:ea typeface="+mn-ea"/>
                <a:cs typeface="+mn-ea"/>
                <a:sym typeface="+mn-lt"/>
              </a:rPr>
              <a:t>熔断原理</a:t>
            </a:r>
            <a:endParaRPr lang="zh-CN" altLang="en-US">
              <a:latin typeface="+mn-lt"/>
              <a:ea typeface="+mn-ea"/>
              <a:cs typeface="+mn-ea"/>
              <a:sym typeface="+mn-lt"/>
            </a:endParaRPr>
          </a:p>
        </p:txBody>
      </p:sp>
      <p:sp>
        <p:nvSpPr>
          <p:cNvPr id="5" name="矩形 4"/>
          <p:cNvSpPr/>
          <p:nvPr/>
        </p:nvSpPr>
        <p:spPr bwMode="auto">
          <a:xfrm>
            <a:off x="6456040" y="2273130"/>
            <a:ext cx="3096344" cy="1319664"/>
          </a:xfrm>
          <a:prstGeom prst="rect">
            <a:avLst/>
          </a:prstGeom>
          <a:solidFill>
            <a:srgbClr val="FFFFFF"/>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cs typeface="+mn-ea"/>
              <a:sym typeface="+mn-lt"/>
            </a:endParaRPr>
          </a:p>
        </p:txBody>
      </p:sp>
      <p:cxnSp>
        <p:nvCxnSpPr>
          <p:cNvPr id="7" name="直接连接符 6"/>
          <p:cNvCxnSpPr/>
          <p:nvPr/>
        </p:nvCxnSpPr>
        <p:spPr>
          <a:xfrm>
            <a:off x="6837944" y="2656690"/>
            <a:ext cx="23544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448876" y="2296650"/>
            <a:ext cx="963726" cy="369332"/>
          </a:xfrm>
          <a:prstGeom prst="rect">
            <a:avLst/>
          </a:prstGeom>
          <a:noFill/>
        </p:spPr>
        <p:txBody>
          <a:bodyPr wrap="none" rtlCol="0">
            <a:spAutoFit/>
          </a:bodyPr>
          <a:lstStyle/>
          <a:p>
            <a:pPr algn="ctr"/>
            <a:r>
              <a:rPr lang="en-US" altLang="zh-CN" b="1" smtClean="0">
                <a:solidFill>
                  <a:srgbClr val="00B050"/>
                </a:solidFill>
                <a:cs typeface="+mn-ea"/>
                <a:sym typeface="+mn-lt"/>
              </a:rPr>
              <a:t>Closed</a:t>
            </a:r>
            <a:endParaRPr lang="zh-CN" altLang="en-US" b="1" smtClean="0">
              <a:solidFill>
                <a:srgbClr val="00B050"/>
              </a:solidFill>
              <a:cs typeface="+mn-ea"/>
              <a:sym typeface="+mn-lt"/>
            </a:endParaRPr>
          </a:p>
        </p:txBody>
      </p:sp>
      <p:sp>
        <p:nvSpPr>
          <p:cNvPr id="10" name="文本框 9"/>
          <p:cNvSpPr txBox="1"/>
          <p:nvPr/>
        </p:nvSpPr>
        <p:spPr>
          <a:xfrm>
            <a:off x="6456041" y="2744525"/>
            <a:ext cx="3096344" cy="85408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b="1" smtClean="0">
                <a:solidFill>
                  <a:srgbClr val="00B050"/>
                </a:solidFill>
                <a:cs typeface="+mn-ea"/>
                <a:sym typeface="+mn-lt"/>
              </a:rPr>
              <a:t>进：失败计数器递归</a:t>
            </a:r>
            <a:r>
              <a:rPr lang="en-US" altLang="zh-CN" sz="1100" b="1" smtClean="0">
                <a:solidFill>
                  <a:srgbClr val="00B050"/>
                </a:solidFill>
                <a:cs typeface="+mn-ea"/>
                <a:sym typeface="+mn-lt"/>
              </a:rPr>
              <a:t>0(</a:t>
            </a:r>
            <a:r>
              <a:rPr lang="en-US" altLang="zh-CN" sz="1100" b="1" i="1" u="sng" err="1" smtClean="0">
                <a:solidFill>
                  <a:srgbClr val="00B050"/>
                </a:solidFill>
                <a:cs typeface="+mn-ea"/>
                <a:sym typeface="+mn-lt"/>
              </a:rPr>
              <a:t>AtomicInteger</a:t>
            </a:r>
            <a:r>
              <a:rPr lang="en-US" altLang="zh-CN" sz="1100" b="1" smtClean="0">
                <a:solidFill>
                  <a:srgbClr val="00B050"/>
                </a:solidFill>
                <a:cs typeface="+mn-ea"/>
                <a:sym typeface="+mn-lt"/>
              </a:rPr>
              <a:t>)</a:t>
            </a:r>
          </a:p>
          <a:p>
            <a:pPr marL="171450" indent="-171450">
              <a:lnSpc>
                <a:spcPct val="150000"/>
              </a:lnSpc>
              <a:buFont typeface="Arial" panose="020B0604020202020204" pitchFamily="34" charset="0"/>
              <a:buChar char="•"/>
            </a:pPr>
            <a:r>
              <a:rPr lang="zh-CN" altLang="en-US" sz="1100" b="1" smtClean="0">
                <a:solidFill>
                  <a:srgbClr val="00B050"/>
                </a:solidFill>
                <a:cs typeface="+mn-ea"/>
                <a:sym typeface="+mn-lt"/>
              </a:rPr>
              <a:t>过程：每次调用失败，计数器</a:t>
            </a:r>
            <a:r>
              <a:rPr lang="en-US" altLang="zh-CN" sz="1100" b="1" smtClean="0">
                <a:solidFill>
                  <a:srgbClr val="00B050"/>
                </a:solidFill>
                <a:cs typeface="+mn-ea"/>
                <a:sym typeface="+mn-lt"/>
              </a:rPr>
              <a:t>+1</a:t>
            </a:r>
          </a:p>
          <a:p>
            <a:pPr marL="171450" indent="-171450">
              <a:lnSpc>
                <a:spcPct val="150000"/>
              </a:lnSpc>
              <a:buFont typeface="Arial" panose="020B0604020202020204" pitchFamily="34" charset="0"/>
              <a:buChar char="•"/>
            </a:pPr>
            <a:r>
              <a:rPr lang="zh-CN" altLang="en-US" sz="1100" b="1" smtClean="0">
                <a:solidFill>
                  <a:srgbClr val="00B050"/>
                </a:solidFill>
                <a:cs typeface="+mn-ea"/>
                <a:sym typeface="+mn-lt"/>
              </a:rPr>
              <a:t>出：</a:t>
            </a:r>
            <a:r>
              <a:rPr lang="en-US" altLang="zh-CN" sz="1100" b="1" smtClean="0">
                <a:solidFill>
                  <a:srgbClr val="00B050"/>
                </a:solidFill>
                <a:cs typeface="+mn-ea"/>
                <a:sym typeface="+mn-lt"/>
              </a:rPr>
              <a:t>/</a:t>
            </a:r>
            <a:endParaRPr lang="zh-CN" altLang="en-US" sz="1100" b="1" smtClean="0">
              <a:solidFill>
                <a:srgbClr val="00B050"/>
              </a:solidFill>
              <a:cs typeface="+mn-ea"/>
              <a:sym typeface="+mn-lt"/>
            </a:endParaRPr>
          </a:p>
        </p:txBody>
      </p:sp>
      <p:sp>
        <p:nvSpPr>
          <p:cNvPr id="14" name="矩形 13"/>
          <p:cNvSpPr/>
          <p:nvPr/>
        </p:nvSpPr>
        <p:spPr bwMode="auto">
          <a:xfrm>
            <a:off x="4379585" y="4703856"/>
            <a:ext cx="2893971" cy="1265201"/>
          </a:xfrm>
          <a:prstGeom prst="rect">
            <a:avLst/>
          </a:prstGeom>
          <a:solidFill>
            <a:srgbClr val="FFFFFF"/>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cs typeface="+mn-ea"/>
              <a:sym typeface="+mn-lt"/>
            </a:endParaRPr>
          </a:p>
        </p:txBody>
      </p:sp>
      <p:cxnSp>
        <p:nvCxnSpPr>
          <p:cNvPr id="15" name="直接连接符 14"/>
          <p:cNvCxnSpPr/>
          <p:nvPr/>
        </p:nvCxnSpPr>
        <p:spPr>
          <a:xfrm>
            <a:off x="4677704" y="5063897"/>
            <a:ext cx="235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17266" y="4703857"/>
            <a:ext cx="1287532" cy="369332"/>
          </a:xfrm>
          <a:prstGeom prst="rect">
            <a:avLst/>
          </a:prstGeom>
          <a:noFill/>
        </p:spPr>
        <p:txBody>
          <a:bodyPr wrap="none" rtlCol="0">
            <a:spAutoFit/>
          </a:bodyPr>
          <a:lstStyle/>
          <a:p>
            <a:pPr algn="ctr"/>
            <a:r>
              <a:rPr lang="en-US" altLang="zh-CN" b="1" smtClean="0">
                <a:solidFill>
                  <a:srgbClr val="92D050"/>
                </a:solidFill>
                <a:cs typeface="+mn-ea"/>
                <a:sym typeface="+mn-lt"/>
              </a:rPr>
              <a:t>Half-Open</a:t>
            </a:r>
            <a:endParaRPr lang="zh-CN" altLang="en-US" b="1" smtClean="0">
              <a:solidFill>
                <a:srgbClr val="92D050"/>
              </a:solidFill>
              <a:cs typeface="+mn-ea"/>
              <a:sym typeface="+mn-lt"/>
            </a:endParaRPr>
          </a:p>
        </p:txBody>
      </p:sp>
      <p:sp>
        <p:nvSpPr>
          <p:cNvPr id="17" name="文本框 16"/>
          <p:cNvSpPr txBox="1"/>
          <p:nvPr/>
        </p:nvSpPr>
        <p:spPr>
          <a:xfrm>
            <a:off x="4379584" y="5086174"/>
            <a:ext cx="2893971" cy="85408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b="1" smtClean="0">
                <a:solidFill>
                  <a:srgbClr val="92D050"/>
                </a:solidFill>
                <a:cs typeface="+mn-ea"/>
                <a:sym typeface="+mn-lt"/>
              </a:rPr>
              <a:t>进：失败计数器递归</a:t>
            </a:r>
            <a:r>
              <a:rPr lang="en-US" altLang="zh-CN" sz="1100" b="1" smtClean="0">
                <a:solidFill>
                  <a:srgbClr val="92D050"/>
                </a:solidFill>
                <a:cs typeface="+mn-ea"/>
                <a:sym typeface="+mn-lt"/>
              </a:rPr>
              <a:t>0(</a:t>
            </a:r>
            <a:r>
              <a:rPr lang="en-US" altLang="zh-CN" sz="1100" b="1" i="1" u="sng" err="1" smtClean="0">
                <a:solidFill>
                  <a:srgbClr val="92D050"/>
                </a:solidFill>
                <a:cs typeface="+mn-ea"/>
                <a:sym typeface="+mn-lt"/>
              </a:rPr>
              <a:t>AtomicInteger</a:t>
            </a:r>
            <a:r>
              <a:rPr lang="en-US" altLang="zh-CN" sz="1100" b="1" smtClean="0">
                <a:solidFill>
                  <a:srgbClr val="92D050"/>
                </a:solidFill>
                <a:cs typeface="+mn-ea"/>
                <a:sym typeface="+mn-lt"/>
              </a:rPr>
              <a:t>)</a:t>
            </a:r>
          </a:p>
          <a:p>
            <a:pPr marL="171450" indent="-171450">
              <a:lnSpc>
                <a:spcPct val="150000"/>
              </a:lnSpc>
              <a:buFont typeface="Arial" panose="020B0604020202020204" pitchFamily="34" charset="0"/>
              <a:buChar char="•"/>
            </a:pPr>
            <a:r>
              <a:rPr lang="zh-CN" altLang="en-US" sz="1100" b="1" smtClean="0">
                <a:solidFill>
                  <a:srgbClr val="92D050"/>
                </a:solidFill>
                <a:cs typeface="+mn-ea"/>
                <a:sym typeface="+mn-lt"/>
              </a:rPr>
              <a:t>过程</a:t>
            </a:r>
            <a:r>
              <a:rPr lang="zh-CN" altLang="en-US" sz="1100" b="1">
                <a:solidFill>
                  <a:srgbClr val="92D050"/>
                </a:solidFill>
                <a:cs typeface="+mn-ea"/>
                <a:sym typeface="+mn-lt"/>
              </a:rPr>
              <a:t>：每次</a:t>
            </a:r>
            <a:r>
              <a:rPr lang="zh-CN" altLang="en-US" sz="1100" b="1" smtClean="0">
                <a:solidFill>
                  <a:srgbClr val="92D050"/>
                </a:solidFill>
                <a:cs typeface="+mn-ea"/>
                <a:sym typeface="+mn-lt"/>
              </a:rPr>
              <a:t>调用</a:t>
            </a:r>
            <a:r>
              <a:rPr lang="zh-CN" altLang="en-US" sz="1100" b="1">
                <a:solidFill>
                  <a:srgbClr val="92D050"/>
                </a:solidFill>
                <a:cs typeface="+mn-ea"/>
                <a:sym typeface="+mn-lt"/>
              </a:rPr>
              <a:t>成功</a:t>
            </a:r>
            <a:r>
              <a:rPr lang="zh-CN" altLang="en-US" sz="1100" b="1" smtClean="0">
                <a:solidFill>
                  <a:srgbClr val="92D050"/>
                </a:solidFill>
                <a:cs typeface="+mn-ea"/>
                <a:sym typeface="+mn-lt"/>
              </a:rPr>
              <a:t>，</a:t>
            </a:r>
            <a:r>
              <a:rPr lang="zh-CN" altLang="en-US" sz="1100" b="1">
                <a:solidFill>
                  <a:srgbClr val="92D050"/>
                </a:solidFill>
                <a:cs typeface="+mn-ea"/>
                <a:sym typeface="+mn-lt"/>
              </a:rPr>
              <a:t>计数器</a:t>
            </a:r>
            <a:r>
              <a:rPr lang="en-US" altLang="zh-CN" sz="1100" b="1">
                <a:solidFill>
                  <a:srgbClr val="92D050"/>
                </a:solidFill>
                <a:cs typeface="+mn-ea"/>
                <a:sym typeface="+mn-lt"/>
              </a:rPr>
              <a:t>+1</a:t>
            </a:r>
          </a:p>
          <a:p>
            <a:pPr marL="171450" indent="-171450">
              <a:lnSpc>
                <a:spcPct val="150000"/>
              </a:lnSpc>
              <a:buFont typeface="Arial" panose="020B0604020202020204" pitchFamily="34" charset="0"/>
              <a:buChar char="•"/>
            </a:pPr>
            <a:r>
              <a:rPr lang="zh-CN" altLang="en-US" sz="1100" b="1" smtClean="0">
                <a:solidFill>
                  <a:srgbClr val="92D050"/>
                </a:solidFill>
                <a:cs typeface="+mn-ea"/>
                <a:sym typeface="+mn-lt"/>
              </a:rPr>
              <a:t>出：</a:t>
            </a:r>
            <a:r>
              <a:rPr lang="en-US" altLang="zh-CN" sz="1100" b="1" smtClean="0">
                <a:solidFill>
                  <a:srgbClr val="92D050"/>
                </a:solidFill>
                <a:cs typeface="+mn-ea"/>
                <a:sym typeface="+mn-lt"/>
              </a:rPr>
              <a:t>/</a:t>
            </a:r>
            <a:endParaRPr lang="zh-CN" altLang="en-US" sz="1100" b="1" smtClean="0">
              <a:solidFill>
                <a:srgbClr val="92D050"/>
              </a:solidFill>
              <a:cs typeface="+mn-ea"/>
              <a:sym typeface="+mn-lt"/>
            </a:endParaRPr>
          </a:p>
        </p:txBody>
      </p:sp>
      <p:sp>
        <p:nvSpPr>
          <p:cNvPr id="19" name="矩形 18"/>
          <p:cNvSpPr/>
          <p:nvPr/>
        </p:nvSpPr>
        <p:spPr bwMode="auto">
          <a:xfrm>
            <a:off x="9107938" y="4703857"/>
            <a:ext cx="2820709" cy="1265200"/>
          </a:xfrm>
          <a:prstGeom prst="rect">
            <a:avLst/>
          </a:prstGeom>
          <a:solidFill>
            <a:srgbClr val="FFFFFF"/>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cs typeface="+mn-ea"/>
              <a:sym typeface="+mn-lt"/>
            </a:endParaRPr>
          </a:p>
        </p:txBody>
      </p:sp>
      <p:cxnSp>
        <p:nvCxnSpPr>
          <p:cNvPr id="20" name="直接连接符 19"/>
          <p:cNvCxnSpPr/>
          <p:nvPr/>
        </p:nvCxnSpPr>
        <p:spPr>
          <a:xfrm>
            <a:off x="9214208" y="5063897"/>
            <a:ext cx="23544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897852" y="4703857"/>
            <a:ext cx="774571" cy="369332"/>
          </a:xfrm>
          <a:prstGeom prst="rect">
            <a:avLst/>
          </a:prstGeom>
          <a:noFill/>
        </p:spPr>
        <p:txBody>
          <a:bodyPr wrap="none" rtlCol="0">
            <a:spAutoFit/>
          </a:bodyPr>
          <a:lstStyle/>
          <a:p>
            <a:pPr algn="ctr"/>
            <a:r>
              <a:rPr lang="en-US" altLang="zh-CN" b="1" smtClean="0">
                <a:solidFill>
                  <a:srgbClr val="C00000"/>
                </a:solidFill>
                <a:cs typeface="+mn-ea"/>
                <a:sym typeface="+mn-lt"/>
              </a:rPr>
              <a:t>Open</a:t>
            </a:r>
            <a:endParaRPr lang="zh-CN" altLang="en-US" b="1" smtClean="0">
              <a:solidFill>
                <a:srgbClr val="C00000"/>
              </a:solidFill>
              <a:cs typeface="+mn-ea"/>
              <a:sym typeface="+mn-lt"/>
            </a:endParaRPr>
          </a:p>
        </p:txBody>
      </p:sp>
      <p:sp>
        <p:nvSpPr>
          <p:cNvPr id="22" name="文本框 21"/>
          <p:cNvSpPr txBox="1"/>
          <p:nvPr/>
        </p:nvSpPr>
        <p:spPr>
          <a:xfrm>
            <a:off x="9182842" y="5086174"/>
            <a:ext cx="2673797" cy="81945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050" b="1" smtClean="0">
                <a:solidFill>
                  <a:srgbClr val="C00000"/>
                </a:solidFill>
                <a:cs typeface="+mn-ea"/>
                <a:sym typeface="+mn-lt"/>
              </a:rPr>
              <a:t>进：启动时钟</a:t>
            </a:r>
            <a:endParaRPr lang="en-US" altLang="zh-CN" sz="1050" b="1" smtClean="0">
              <a:solidFill>
                <a:srgbClr val="C00000"/>
              </a:solidFill>
              <a:cs typeface="+mn-ea"/>
              <a:sym typeface="+mn-lt"/>
            </a:endParaRPr>
          </a:p>
          <a:p>
            <a:pPr marL="171450" indent="-171450">
              <a:lnSpc>
                <a:spcPct val="150000"/>
              </a:lnSpc>
              <a:buFont typeface="Arial" panose="020B0604020202020204" pitchFamily="34" charset="0"/>
              <a:buChar char="•"/>
            </a:pPr>
            <a:r>
              <a:rPr lang="zh-CN" altLang="en-US" sz="1050" b="1" smtClean="0">
                <a:solidFill>
                  <a:srgbClr val="C00000"/>
                </a:solidFill>
                <a:cs typeface="+mn-ea"/>
                <a:sym typeface="+mn-lt"/>
              </a:rPr>
              <a:t>过程：持续禁止访问</a:t>
            </a:r>
            <a:endParaRPr lang="en-US" altLang="zh-CN" sz="1050" b="1">
              <a:solidFill>
                <a:srgbClr val="C00000"/>
              </a:solidFill>
              <a:cs typeface="+mn-ea"/>
              <a:sym typeface="+mn-lt"/>
            </a:endParaRPr>
          </a:p>
          <a:p>
            <a:pPr marL="171450" indent="-171450">
              <a:lnSpc>
                <a:spcPct val="150000"/>
              </a:lnSpc>
              <a:buFont typeface="Arial" panose="020B0604020202020204" pitchFamily="34" charset="0"/>
              <a:buChar char="•"/>
            </a:pPr>
            <a:r>
              <a:rPr lang="zh-CN" altLang="en-US" sz="1050" b="1" smtClean="0">
                <a:solidFill>
                  <a:srgbClr val="C00000"/>
                </a:solidFill>
                <a:cs typeface="+mn-ea"/>
                <a:sym typeface="+mn-lt"/>
              </a:rPr>
              <a:t>出：</a:t>
            </a:r>
            <a:r>
              <a:rPr lang="en-US" altLang="zh-CN" sz="1050" b="1" smtClean="0">
                <a:solidFill>
                  <a:srgbClr val="C00000"/>
                </a:solidFill>
                <a:cs typeface="+mn-ea"/>
                <a:sym typeface="+mn-lt"/>
              </a:rPr>
              <a:t>/</a:t>
            </a:r>
            <a:endParaRPr lang="zh-CN" altLang="en-US" sz="1050" b="1" smtClean="0">
              <a:solidFill>
                <a:srgbClr val="C00000"/>
              </a:solidFill>
              <a:cs typeface="+mn-ea"/>
              <a:sym typeface="+mn-lt"/>
            </a:endParaRPr>
          </a:p>
        </p:txBody>
      </p:sp>
      <p:cxnSp>
        <p:nvCxnSpPr>
          <p:cNvPr id="24" name="直接箭头连接符 23"/>
          <p:cNvCxnSpPr>
            <a:stCxn id="5" idx="2"/>
            <a:endCxn id="19" idx="0"/>
          </p:cNvCxnSpPr>
          <p:nvPr/>
        </p:nvCxnSpPr>
        <p:spPr>
          <a:xfrm>
            <a:off x="8004212" y="3592794"/>
            <a:ext cx="2514081" cy="1111063"/>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7273556" y="5086174"/>
            <a:ext cx="1834384" cy="10126"/>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4" idx="3"/>
          </p:cNvCxnSpPr>
          <p:nvPr/>
        </p:nvCxnSpPr>
        <p:spPr>
          <a:xfrm>
            <a:off x="7273556" y="5336457"/>
            <a:ext cx="183438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6" idx="0"/>
            <a:endCxn id="5" idx="2"/>
          </p:cNvCxnSpPr>
          <p:nvPr/>
        </p:nvCxnSpPr>
        <p:spPr>
          <a:xfrm flipV="1">
            <a:off x="5761032" y="3592794"/>
            <a:ext cx="2243180" cy="111106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176937" y="3794161"/>
            <a:ext cx="1620957" cy="523220"/>
          </a:xfrm>
          <a:prstGeom prst="rect">
            <a:avLst/>
          </a:prstGeom>
          <a:noFill/>
        </p:spPr>
        <p:txBody>
          <a:bodyPr wrap="none" rtlCol="0">
            <a:spAutoFit/>
          </a:bodyPr>
          <a:lstStyle/>
          <a:p>
            <a:pPr algn="ctr"/>
            <a:r>
              <a:rPr lang="zh-CN" altLang="en-US" sz="1400" smtClean="0">
                <a:cs typeface="+mn-ea"/>
                <a:sym typeface="+mn-lt"/>
              </a:rPr>
              <a:t>成功调用次数达到</a:t>
            </a:r>
            <a:endParaRPr lang="en-US" altLang="zh-CN" sz="1400" smtClean="0">
              <a:cs typeface="+mn-ea"/>
              <a:sym typeface="+mn-lt"/>
            </a:endParaRPr>
          </a:p>
          <a:p>
            <a:pPr algn="ctr"/>
            <a:r>
              <a:rPr lang="zh-CN" altLang="en-US" sz="1400" smtClean="0">
                <a:cs typeface="+mn-ea"/>
                <a:sym typeface="+mn-lt"/>
              </a:rPr>
              <a:t>给定阈值</a:t>
            </a:r>
          </a:p>
        </p:txBody>
      </p:sp>
      <p:sp>
        <p:nvSpPr>
          <p:cNvPr id="33" name="文本框 32"/>
          <p:cNvSpPr txBox="1"/>
          <p:nvPr/>
        </p:nvSpPr>
        <p:spPr>
          <a:xfrm>
            <a:off x="9210530" y="3761889"/>
            <a:ext cx="1620957" cy="523220"/>
          </a:xfrm>
          <a:prstGeom prst="rect">
            <a:avLst/>
          </a:prstGeom>
          <a:noFill/>
        </p:spPr>
        <p:txBody>
          <a:bodyPr wrap="none" rtlCol="0">
            <a:spAutoFit/>
          </a:bodyPr>
          <a:lstStyle/>
          <a:p>
            <a:pPr algn="ctr"/>
            <a:r>
              <a:rPr lang="zh-CN" altLang="en-US" sz="1400">
                <a:cs typeface="+mn-ea"/>
                <a:sym typeface="+mn-lt"/>
              </a:rPr>
              <a:t>失败</a:t>
            </a:r>
            <a:r>
              <a:rPr lang="zh-CN" altLang="en-US" sz="1400" smtClean="0">
                <a:cs typeface="+mn-ea"/>
                <a:sym typeface="+mn-lt"/>
              </a:rPr>
              <a:t>调用次数达到</a:t>
            </a:r>
            <a:endParaRPr lang="en-US" altLang="zh-CN" sz="1400" smtClean="0">
              <a:cs typeface="+mn-ea"/>
              <a:sym typeface="+mn-lt"/>
            </a:endParaRPr>
          </a:p>
          <a:p>
            <a:pPr algn="ctr"/>
            <a:r>
              <a:rPr lang="zh-CN" altLang="en-US" sz="1400" smtClean="0">
                <a:cs typeface="+mn-ea"/>
                <a:sym typeface="+mn-lt"/>
              </a:rPr>
              <a:t>给定阈值</a:t>
            </a:r>
          </a:p>
        </p:txBody>
      </p:sp>
      <p:sp>
        <p:nvSpPr>
          <p:cNvPr id="34" name="文本框 33"/>
          <p:cNvSpPr txBox="1"/>
          <p:nvPr/>
        </p:nvSpPr>
        <p:spPr>
          <a:xfrm>
            <a:off x="7426712" y="4749974"/>
            <a:ext cx="1415772" cy="338554"/>
          </a:xfrm>
          <a:prstGeom prst="rect">
            <a:avLst/>
          </a:prstGeom>
          <a:noFill/>
        </p:spPr>
        <p:txBody>
          <a:bodyPr wrap="none" rtlCol="0">
            <a:spAutoFit/>
          </a:bodyPr>
          <a:lstStyle/>
          <a:p>
            <a:pPr algn="ctr"/>
            <a:r>
              <a:rPr lang="zh-CN" altLang="en-US" sz="1600" smtClean="0">
                <a:cs typeface="+mn-ea"/>
                <a:sym typeface="+mn-lt"/>
              </a:rPr>
              <a:t>达到超时时间</a:t>
            </a:r>
          </a:p>
        </p:txBody>
      </p:sp>
      <p:sp>
        <p:nvSpPr>
          <p:cNvPr id="35" name="文本框 34"/>
          <p:cNvSpPr txBox="1"/>
          <p:nvPr/>
        </p:nvSpPr>
        <p:spPr>
          <a:xfrm>
            <a:off x="7635839" y="5326624"/>
            <a:ext cx="1005403" cy="338554"/>
          </a:xfrm>
          <a:prstGeom prst="rect">
            <a:avLst/>
          </a:prstGeom>
          <a:noFill/>
        </p:spPr>
        <p:txBody>
          <a:bodyPr wrap="none" rtlCol="0">
            <a:spAutoFit/>
          </a:bodyPr>
          <a:lstStyle/>
          <a:p>
            <a:pPr algn="ctr"/>
            <a:r>
              <a:rPr lang="zh-CN" altLang="en-US" sz="1600" smtClean="0">
                <a:cs typeface="+mn-ea"/>
                <a:sym typeface="+mn-lt"/>
              </a:rPr>
              <a:t>调用失败</a:t>
            </a:r>
          </a:p>
        </p:txBody>
      </p:sp>
      <p:sp>
        <p:nvSpPr>
          <p:cNvPr id="37" name="文本框 36"/>
          <p:cNvSpPr txBox="1"/>
          <p:nvPr/>
        </p:nvSpPr>
        <p:spPr>
          <a:xfrm>
            <a:off x="242147" y="2207617"/>
            <a:ext cx="3658696" cy="4524315"/>
          </a:xfrm>
          <a:prstGeom prst="rect">
            <a:avLst/>
          </a:prstGeom>
          <a:noFill/>
          <a:ln>
            <a:solidFill>
              <a:schemeClr val="accent1"/>
            </a:solidFill>
          </a:ln>
        </p:spPr>
        <p:txBody>
          <a:bodyPr wrap="square" rtlCol="0">
            <a:spAutoFit/>
          </a:bodyPr>
          <a:lstStyle/>
          <a:p>
            <a:pPr marL="342900" indent="-342900">
              <a:lnSpc>
                <a:spcPct val="150000"/>
              </a:lnSpc>
              <a:buFont typeface="+mj-lt"/>
              <a:buAutoNum type="arabicPeriod"/>
            </a:pPr>
            <a:r>
              <a:rPr lang="en-US" altLang="zh-CN" sz="1600" b="1" smtClean="0">
                <a:cs typeface="+mn-ea"/>
                <a:sym typeface="+mn-lt"/>
              </a:rPr>
              <a:t>Closed</a:t>
            </a:r>
            <a:r>
              <a:rPr lang="zh-CN" altLang="en-US" sz="1600" b="1">
                <a:cs typeface="+mn-ea"/>
                <a:sym typeface="+mn-lt"/>
              </a:rPr>
              <a:t>：</a:t>
            </a:r>
            <a:r>
              <a:rPr lang="zh-CN" altLang="en-US" sz="1600">
                <a:cs typeface="+mn-ea"/>
                <a:sym typeface="+mn-lt"/>
              </a:rPr>
              <a:t>熔断器关闭状态，调用失败次数积累，到了阈值（或一定比例）则启动熔断</a:t>
            </a:r>
            <a:r>
              <a:rPr lang="zh-CN" altLang="en-US" sz="1600" smtClean="0">
                <a:cs typeface="+mn-ea"/>
                <a:sym typeface="+mn-lt"/>
              </a:rPr>
              <a:t>机制</a:t>
            </a:r>
            <a:endParaRPr lang="en-US" altLang="zh-CN" sz="1600" smtClean="0">
              <a:cs typeface="+mn-ea"/>
              <a:sym typeface="+mn-lt"/>
            </a:endParaRPr>
          </a:p>
          <a:p>
            <a:pPr marL="342900" indent="-342900">
              <a:lnSpc>
                <a:spcPct val="150000"/>
              </a:lnSpc>
              <a:buFont typeface="+mj-lt"/>
              <a:buAutoNum type="arabicPeriod"/>
            </a:pPr>
            <a:r>
              <a:rPr lang="en-US" altLang="zh-CN" sz="1600" b="1">
                <a:cs typeface="+mn-ea"/>
                <a:sym typeface="+mn-lt"/>
              </a:rPr>
              <a:t>Open</a:t>
            </a:r>
            <a:r>
              <a:rPr lang="zh-CN" altLang="en-US" sz="1600">
                <a:cs typeface="+mn-ea"/>
                <a:sym typeface="+mn-lt"/>
              </a:rPr>
              <a:t>：熔断器打开状态，此时对下游的调用都内部直接返回错误，不走网络</a:t>
            </a:r>
            <a:r>
              <a:rPr lang="zh-CN" altLang="en-US" sz="1600" smtClean="0">
                <a:cs typeface="+mn-ea"/>
                <a:sym typeface="+mn-lt"/>
              </a:rPr>
              <a:t>，定义时钟</a:t>
            </a:r>
            <a:r>
              <a:rPr lang="zh-CN" altLang="en-US" sz="1600">
                <a:cs typeface="+mn-ea"/>
                <a:sym typeface="+mn-lt"/>
              </a:rPr>
              <a:t>选项</a:t>
            </a:r>
            <a:r>
              <a:rPr lang="zh-CN" altLang="en-US" sz="1600" smtClean="0">
                <a:cs typeface="+mn-ea"/>
                <a:sym typeface="+mn-lt"/>
              </a:rPr>
              <a:t>，其值到达一定范围，进入</a:t>
            </a:r>
            <a:r>
              <a:rPr lang="zh-CN" altLang="en-US" sz="1600">
                <a:cs typeface="+mn-ea"/>
                <a:sym typeface="+mn-lt"/>
              </a:rPr>
              <a:t>半熔断</a:t>
            </a:r>
            <a:r>
              <a:rPr lang="zh-CN" altLang="en-US" sz="1600" smtClean="0">
                <a:cs typeface="+mn-ea"/>
                <a:sym typeface="+mn-lt"/>
              </a:rPr>
              <a:t>状态</a:t>
            </a:r>
            <a:endParaRPr lang="en-US" altLang="zh-CN" sz="1600" smtClean="0">
              <a:cs typeface="+mn-ea"/>
              <a:sym typeface="+mn-lt"/>
            </a:endParaRPr>
          </a:p>
          <a:p>
            <a:pPr marL="342900" indent="-342900">
              <a:lnSpc>
                <a:spcPct val="150000"/>
              </a:lnSpc>
              <a:buFont typeface="+mj-lt"/>
              <a:buAutoNum type="arabicPeriod"/>
            </a:pPr>
            <a:r>
              <a:rPr lang="en-US" altLang="zh-CN" sz="1600" b="1">
                <a:cs typeface="+mn-ea"/>
                <a:sym typeface="+mn-lt"/>
              </a:rPr>
              <a:t>Half-Open</a:t>
            </a:r>
            <a:r>
              <a:rPr lang="zh-CN" altLang="en-US" sz="1600" b="1">
                <a:cs typeface="+mn-ea"/>
                <a:sym typeface="+mn-lt"/>
              </a:rPr>
              <a:t>：</a:t>
            </a:r>
            <a:r>
              <a:rPr lang="zh-CN" altLang="en-US" sz="1600">
                <a:cs typeface="+mn-ea"/>
                <a:sym typeface="+mn-lt"/>
              </a:rPr>
              <a:t>半熔断状态，允许定量的服务请求，如果调用都成功（或一定比例）则认为恢复了，关闭熔断器，</a:t>
            </a:r>
            <a:r>
              <a:rPr lang="zh-CN" altLang="en-US" sz="1600" smtClean="0">
                <a:cs typeface="+mn-ea"/>
                <a:sym typeface="+mn-lt"/>
              </a:rPr>
              <a:t>否则，</a:t>
            </a:r>
            <a:r>
              <a:rPr lang="zh-CN" altLang="en-US" sz="1600">
                <a:cs typeface="+mn-ea"/>
                <a:sym typeface="+mn-lt"/>
              </a:rPr>
              <a:t>又回到熔断器打开</a:t>
            </a:r>
            <a:r>
              <a:rPr lang="zh-CN" altLang="en-US" sz="1600" smtClean="0">
                <a:cs typeface="+mn-ea"/>
                <a:sym typeface="+mn-lt"/>
              </a:rPr>
              <a:t>状态</a:t>
            </a:r>
            <a:endParaRPr lang="en-US" altLang="zh-CN" sz="1600" smtClean="0">
              <a:cs typeface="+mn-ea"/>
              <a:sym typeface="+mn-lt"/>
            </a:endParaRPr>
          </a:p>
        </p:txBody>
      </p:sp>
      <p:sp>
        <p:nvSpPr>
          <p:cNvPr id="42" name="文本框 41"/>
          <p:cNvSpPr txBox="1"/>
          <p:nvPr/>
        </p:nvSpPr>
        <p:spPr>
          <a:xfrm>
            <a:off x="7263881" y="4100443"/>
            <a:ext cx="1480663" cy="369332"/>
          </a:xfrm>
          <a:prstGeom prst="rect">
            <a:avLst/>
          </a:prstGeom>
          <a:noFill/>
          <a:ln>
            <a:solidFill>
              <a:srgbClr val="FF0000"/>
            </a:solidFill>
            <a:prstDash val="lgDash"/>
          </a:ln>
        </p:spPr>
        <p:txBody>
          <a:bodyPr wrap="none" rtlCol="0">
            <a:spAutoFit/>
          </a:bodyPr>
          <a:lstStyle/>
          <a:p>
            <a:pPr algn="ctr"/>
            <a:r>
              <a:rPr lang="en-US" altLang="zh-CN" b="1" err="1" smtClean="0">
                <a:solidFill>
                  <a:schemeClr val="tx2">
                    <a:lumMod val="50000"/>
                  </a:schemeClr>
                </a:solidFill>
                <a:latin typeface="微软雅黑" panose="020B0503020204020204" pitchFamily="34" charset="-122"/>
                <a:ea typeface="微软雅黑" panose="020B0503020204020204" pitchFamily="34" charset="-122"/>
              </a:rPr>
              <a:t>Hystrix</a:t>
            </a:r>
            <a:r>
              <a:rPr lang="zh-CN" altLang="en-US" b="1" smtClean="0">
                <a:solidFill>
                  <a:schemeClr val="tx2">
                    <a:lumMod val="50000"/>
                  </a:schemeClr>
                </a:solidFill>
                <a:latin typeface="微软雅黑" panose="020B0503020204020204" pitchFamily="34" charset="-122"/>
                <a:ea typeface="微软雅黑" panose="020B0503020204020204" pitchFamily="34" charset="-122"/>
              </a:rPr>
              <a:t>状态</a:t>
            </a:r>
          </a:p>
        </p:txBody>
      </p:sp>
      <p:sp>
        <p:nvSpPr>
          <p:cNvPr id="4" name="文本框 3"/>
          <p:cNvSpPr txBox="1"/>
          <p:nvPr/>
        </p:nvSpPr>
        <p:spPr>
          <a:xfrm>
            <a:off x="767408" y="931052"/>
            <a:ext cx="10952037" cy="923330"/>
          </a:xfrm>
          <a:prstGeom prst="rect">
            <a:avLst/>
          </a:prstGeom>
          <a:noFill/>
        </p:spPr>
        <p:txBody>
          <a:bodyPr wrap="none" rtlCol="0">
            <a:spAutoFit/>
          </a:bodyPr>
          <a:lstStyle/>
          <a:p>
            <a:pPr>
              <a:lnSpc>
                <a:spcPct val="150000"/>
              </a:lnSpc>
            </a:pPr>
            <a:r>
              <a:rPr lang="zh-CN" altLang="en-US" b="1" smtClean="0">
                <a:latin typeface="+mn-ea"/>
              </a:rPr>
              <a:t>   当链路</a:t>
            </a:r>
            <a:r>
              <a:rPr lang="zh-CN" altLang="en-US" b="1">
                <a:latin typeface="+mn-ea"/>
              </a:rPr>
              <a:t>上某个微服务的调用响应时间过长或者不可用</a:t>
            </a:r>
            <a:r>
              <a:rPr lang="zh-CN" altLang="en-US" b="1" smtClean="0">
                <a:latin typeface="+mn-ea"/>
              </a:rPr>
              <a:t>，对</a:t>
            </a:r>
            <a:r>
              <a:rPr lang="zh-CN" altLang="en-US" b="1">
                <a:latin typeface="+mn-ea"/>
              </a:rPr>
              <a:t>微服务</a:t>
            </a:r>
            <a:r>
              <a:rPr lang="en-US" altLang="zh-CN" b="1">
                <a:latin typeface="+mn-ea"/>
              </a:rPr>
              <a:t>A</a:t>
            </a:r>
            <a:r>
              <a:rPr lang="zh-CN" altLang="en-US" b="1">
                <a:latin typeface="+mn-ea"/>
              </a:rPr>
              <a:t>的调用就会占用越来越多的系统资源</a:t>
            </a:r>
            <a:r>
              <a:rPr lang="zh-CN" altLang="en-US" b="1" smtClean="0">
                <a:latin typeface="+mn-ea"/>
              </a:rPr>
              <a:t>，</a:t>
            </a:r>
            <a:endParaRPr lang="en-US" altLang="zh-CN" b="1" smtClean="0">
              <a:latin typeface="+mn-ea"/>
            </a:endParaRPr>
          </a:p>
          <a:p>
            <a:pPr>
              <a:lnSpc>
                <a:spcPct val="150000"/>
              </a:lnSpc>
            </a:pPr>
            <a:r>
              <a:rPr lang="zh-CN" altLang="en-US" b="1" smtClean="0">
                <a:latin typeface="+mn-ea"/>
              </a:rPr>
              <a:t>进而</a:t>
            </a:r>
            <a:r>
              <a:rPr lang="zh-CN" altLang="en-US" b="1">
                <a:latin typeface="+mn-ea"/>
              </a:rPr>
              <a:t>引起系统崩溃，所谓的</a:t>
            </a:r>
            <a:r>
              <a:rPr lang="zh-CN" altLang="en-US" b="1" smtClean="0">
                <a:latin typeface="+mn-ea"/>
              </a:rPr>
              <a:t>“雪崩效应</a:t>
            </a:r>
            <a:r>
              <a:rPr lang="en-US" altLang="zh-CN" b="1" smtClean="0">
                <a:latin typeface="+mn-ea"/>
              </a:rPr>
              <a:t>”</a:t>
            </a:r>
            <a:r>
              <a:rPr lang="zh-CN" altLang="en-US" b="1" smtClean="0">
                <a:latin typeface="+mn-ea"/>
              </a:rPr>
              <a:t>，而熔断</a:t>
            </a:r>
            <a:r>
              <a:rPr lang="zh-CN" altLang="en-US" b="1">
                <a:latin typeface="+mn-ea"/>
              </a:rPr>
              <a:t>机制是应对雪崩效应的一种微服务链路保护机制</a:t>
            </a:r>
            <a:r>
              <a:rPr lang="en-US" altLang="zh-CN" b="1">
                <a:latin typeface="+mn-ea"/>
              </a:rPr>
              <a:t>,</a:t>
            </a:r>
            <a:endParaRPr lang="zh-CN" altLang="en-US" b="1" smtClean="0">
              <a:latin typeface="+mn-ea"/>
            </a:endParaRPr>
          </a:p>
        </p:txBody>
      </p:sp>
    </p:spTree>
    <p:extLst>
      <p:ext uri="{BB962C8B-B14F-4D97-AF65-F5344CB8AC3E}">
        <p14:creationId xmlns:p14="http://schemas.microsoft.com/office/powerpoint/2010/main" val="1177569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solidFill>
                  <a:prstClr val="black">
                    <a:tint val="75000"/>
                  </a:prstClr>
                </a:solidFill>
                <a:cs typeface="+mn-ea"/>
                <a:sym typeface="+mn-lt"/>
              </a:rPr>
              <a:pPr/>
              <a:t>21</a:t>
            </a:fld>
            <a:endParaRPr lang="zh-CN" altLang="en-US">
              <a:solidFill>
                <a:prstClr val="black">
                  <a:tint val="75000"/>
                </a:prstClr>
              </a:solidFill>
              <a:cs typeface="+mn-ea"/>
              <a:sym typeface="+mn-lt"/>
            </a:endParaRPr>
          </a:p>
        </p:txBody>
      </p:sp>
      <p:sp>
        <p:nvSpPr>
          <p:cNvPr id="3" name="标题 2"/>
          <p:cNvSpPr>
            <a:spLocks noGrp="1"/>
          </p:cNvSpPr>
          <p:nvPr>
            <p:ph type="title"/>
          </p:nvPr>
        </p:nvSpPr>
        <p:spPr/>
        <p:txBody>
          <a:bodyPr/>
          <a:lstStyle/>
          <a:p>
            <a:r>
              <a:rPr lang="en-US" altLang="zh-CN"/>
              <a:t>Spring Cloud </a:t>
            </a:r>
            <a:r>
              <a:rPr lang="en-US" altLang="zh-CN" smtClean="0"/>
              <a:t>—— </a:t>
            </a:r>
            <a:r>
              <a:rPr lang="zh-CN" altLang="en-US" smtClean="0">
                <a:latin typeface="+mn-lt"/>
                <a:ea typeface="+mn-ea"/>
                <a:cs typeface="+mn-ea"/>
                <a:sym typeface="+mn-lt"/>
              </a:rPr>
              <a:t>服务降级</a:t>
            </a:r>
            <a:endParaRPr lang="zh-CN" altLang="en-US">
              <a:latin typeface="+mn-lt"/>
              <a:ea typeface="+mn-ea"/>
              <a:cs typeface="+mn-ea"/>
              <a:sym typeface="+mn-lt"/>
            </a:endParaRPr>
          </a:p>
        </p:txBody>
      </p:sp>
      <p:sp>
        <p:nvSpPr>
          <p:cNvPr id="4" name="文本框 3"/>
          <p:cNvSpPr txBox="1"/>
          <p:nvPr/>
        </p:nvSpPr>
        <p:spPr>
          <a:xfrm>
            <a:off x="476645" y="955655"/>
            <a:ext cx="11305256" cy="787075"/>
          </a:xfrm>
          <a:prstGeom prst="rect">
            <a:avLst/>
          </a:prstGeom>
          <a:noFill/>
          <a:ln>
            <a:noFill/>
          </a:ln>
        </p:spPr>
        <p:txBody>
          <a:bodyPr wrap="square" rtlCol="0">
            <a:spAutoFit/>
          </a:bodyPr>
          <a:lstStyle/>
          <a:p>
            <a:pPr>
              <a:lnSpc>
                <a:spcPct val="150000"/>
              </a:lnSpc>
            </a:pPr>
            <a:r>
              <a:rPr lang="zh-CN" altLang="en-US" sz="1600" b="1" smtClean="0">
                <a:solidFill>
                  <a:prstClr val="black"/>
                </a:solidFill>
                <a:cs typeface="+mn-ea"/>
                <a:sym typeface="+mn-lt"/>
              </a:rPr>
              <a:t>业务高峰期，结合实际业务及</a:t>
            </a:r>
            <a:r>
              <a:rPr lang="zh-CN" altLang="en-US" sz="1600" b="1">
                <a:solidFill>
                  <a:prstClr val="black"/>
                </a:solidFill>
                <a:cs typeface="+mn-ea"/>
                <a:sym typeface="+mn-lt"/>
              </a:rPr>
              <a:t>流量</a:t>
            </a:r>
            <a:r>
              <a:rPr lang="zh-CN" altLang="en-US" sz="1600" b="1" smtClean="0">
                <a:solidFill>
                  <a:prstClr val="black"/>
                </a:solidFill>
                <a:cs typeface="+mn-ea"/>
                <a:sym typeface="+mn-lt"/>
              </a:rPr>
              <a:t>，服务端为</a:t>
            </a:r>
            <a:r>
              <a:rPr lang="zh-CN" altLang="en-US" sz="1600" b="1">
                <a:solidFill>
                  <a:prstClr val="black"/>
                </a:solidFill>
                <a:cs typeface="+mn-ea"/>
                <a:sym typeface="+mn-lt"/>
              </a:rPr>
              <a:t>保证核心业务，</a:t>
            </a:r>
            <a:r>
              <a:rPr lang="zh-CN" altLang="en-US" sz="1600" b="1" smtClean="0">
                <a:solidFill>
                  <a:prstClr val="black"/>
                </a:solidFill>
                <a:cs typeface="+mn-ea"/>
                <a:sym typeface="+mn-lt"/>
              </a:rPr>
              <a:t>按照策略规则筛选出一些请求业务对其不</a:t>
            </a:r>
            <a:r>
              <a:rPr lang="zh-CN" altLang="en-US" sz="1600" b="1">
                <a:solidFill>
                  <a:prstClr val="black"/>
                </a:solidFill>
                <a:cs typeface="+mn-ea"/>
                <a:sym typeface="+mn-lt"/>
              </a:rPr>
              <a:t>处理或换种简单的方式处理，从而</a:t>
            </a:r>
            <a:r>
              <a:rPr lang="zh-CN" altLang="en-US" sz="1600" b="1" smtClean="0">
                <a:solidFill>
                  <a:prstClr val="black"/>
                </a:solidFill>
                <a:cs typeface="+mn-ea"/>
                <a:sym typeface="+mn-lt"/>
              </a:rPr>
              <a:t>释放</a:t>
            </a:r>
            <a:r>
              <a:rPr lang="zh-CN" altLang="en-US" sz="1600" b="1">
                <a:solidFill>
                  <a:prstClr val="black"/>
                </a:solidFill>
                <a:cs typeface="+mn-ea"/>
                <a:sym typeface="+mn-lt"/>
              </a:rPr>
              <a:t>一定</a:t>
            </a:r>
            <a:r>
              <a:rPr lang="zh-CN" altLang="en-US" sz="1600" b="1" smtClean="0">
                <a:solidFill>
                  <a:prstClr val="black"/>
                </a:solidFill>
                <a:cs typeface="+mn-ea"/>
                <a:sym typeface="+mn-lt"/>
              </a:rPr>
              <a:t>资源</a:t>
            </a:r>
            <a:r>
              <a:rPr lang="zh-CN" altLang="en-US" sz="1600" b="1">
                <a:solidFill>
                  <a:prstClr val="black"/>
                </a:solidFill>
                <a:cs typeface="+mn-ea"/>
                <a:sym typeface="+mn-lt"/>
              </a:rPr>
              <a:t>以保证</a:t>
            </a:r>
            <a:r>
              <a:rPr lang="zh-CN" altLang="en-US" sz="1600" b="1" smtClean="0">
                <a:solidFill>
                  <a:prstClr val="black"/>
                </a:solidFill>
                <a:cs typeface="+mn-ea"/>
                <a:sym typeface="+mn-lt"/>
              </a:rPr>
              <a:t>核心业务交易</a:t>
            </a:r>
            <a:r>
              <a:rPr lang="zh-CN" altLang="en-US" sz="1600" b="1">
                <a:solidFill>
                  <a:prstClr val="black"/>
                </a:solidFill>
                <a:cs typeface="+mn-ea"/>
                <a:sym typeface="+mn-lt"/>
              </a:rPr>
              <a:t>正常运作或高效</a:t>
            </a:r>
            <a:r>
              <a:rPr lang="zh-CN" altLang="en-US" sz="1600" b="1" smtClean="0">
                <a:solidFill>
                  <a:prstClr val="black"/>
                </a:solidFill>
                <a:cs typeface="+mn-ea"/>
                <a:sym typeface="+mn-lt"/>
              </a:rPr>
              <a:t>运作</a:t>
            </a:r>
            <a:endParaRPr lang="en-US" altLang="zh-CN" sz="1600" b="1" smtClean="0">
              <a:solidFill>
                <a:prstClr val="black"/>
              </a:solidFill>
              <a:cs typeface="+mn-ea"/>
              <a:sym typeface="+mn-lt"/>
            </a:endParaRPr>
          </a:p>
        </p:txBody>
      </p:sp>
      <p:grpSp>
        <p:nvGrpSpPr>
          <p:cNvPr id="45" name="组合 44"/>
          <p:cNvGrpSpPr/>
          <p:nvPr/>
        </p:nvGrpSpPr>
        <p:grpSpPr>
          <a:xfrm>
            <a:off x="3964841" y="3386489"/>
            <a:ext cx="2491199" cy="2951420"/>
            <a:chOff x="3964841" y="3386489"/>
            <a:chExt cx="2491199" cy="2951420"/>
          </a:xfrm>
        </p:grpSpPr>
        <p:sp>
          <p:nvSpPr>
            <p:cNvPr id="6" name="îsḻíḓè"/>
            <p:cNvSpPr/>
            <p:nvPr/>
          </p:nvSpPr>
          <p:spPr>
            <a:xfrm>
              <a:off x="3964841" y="5822995"/>
              <a:ext cx="2295195" cy="514914"/>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cs typeface="+mn-ea"/>
                <a:sym typeface="+mn-lt"/>
              </a:endParaRPr>
            </a:p>
          </p:txBody>
        </p:sp>
        <p:sp>
          <p:nvSpPr>
            <p:cNvPr id="33" name="íSlîdé"/>
            <p:cNvSpPr/>
            <p:nvPr/>
          </p:nvSpPr>
          <p:spPr>
            <a:xfrm rot="2700000">
              <a:off x="4426758" y="3622046"/>
              <a:ext cx="1660634" cy="2307476"/>
            </a:xfrm>
            <a:custGeom>
              <a:avLst/>
              <a:gdLst/>
              <a:ahLst/>
              <a:cxnLst>
                <a:cxn ang="0">
                  <a:pos x="wd2" y="hd2"/>
                </a:cxn>
                <a:cxn ang="5400000">
                  <a:pos x="wd2" y="hd2"/>
                </a:cxn>
                <a:cxn ang="10800000">
                  <a:pos x="wd2" y="hd2"/>
                </a:cxn>
                <a:cxn ang="16200000">
                  <a:pos x="wd2" y="hd2"/>
                </a:cxn>
              </a:cxnLst>
              <a:rect l="0" t="0" r="r" b="b"/>
              <a:pathLst>
                <a:path w="21600" h="21600" extrusionOk="0">
                  <a:moveTo>
                    <a:pt x="2896" y="19976"/>
                  </a:moveTo>
                  <a:lnTo>
                    <a:pt x="18704" y="19976"/>
                  </a:lnTo>
                  <a:lnTo>
                    <a:pt x="18704" y="1624"/>
                  </a:lnTo>
                  <a:lnTo>
                    <a:pt x="2896" y="1624"/>
                  </a:lnTo>
                  <a:cubicBezTo>
                    <a:pt x="2896" y="1624"/>
                    <a:pt x="2896" y="19976"/>
                    <a:pt x="2896" y="19976"/>
                  </a:cubicBezTo>
                  <a:close/>
                  <a:moveTo>
                    <a:pt x="21600" y="21600"/>
                  </a:moveTo>
                  <a:lnTo>
                    <a:pt x="0" y="21600"/>
                  </a:lnTo>
                  <a:lnTo>
                    <a:pt x="0" y="0"/>
                  </a:lnTo>
                  <a:lnTo>
                    <a:pt x="21600" y="0"/>
                  </a:lnTo>
                  <a:cubicBezTo>
                    <a:pt x="21600" y="0"/>
                    <a:pt x="21600" y="21600"/>
                    <a:pt x="21600" y="21600"/>
                  </a:cubicBezTo>
                  <a:close/>
                </a:path>
              </a:pathLst>
            </a:custGeom>
            <a:solidFill>
              <a:schemeClr val="tx2"/>
            </a:solidFill>
            <a:ln w="12700" cap="flat">
              <a:noFill/>
              <a:miter lim="400000"/>
            </a:ln>
            <a:effectLst/>
          </p:spPr>
          <p:txBody>
            <a:bodyPr anchor="ctr"/>
            <a:lstStyle/>
            <a:p>
              <a:pPr algn="ctr"/>
              <a:endParaRPr>
                <a:solidFill>
                  <a:prstClr val="black"/>
                </a:solidFill>
                <a:cs typeface="+mn-ea"/>
                <a:sym typeface="+mn-lt"/>
              </a:endParaRPr>
            </a:p>
          </p:txBody>
        </p:sp>
        <p:sp>
          <p:nvSpPr>
            <p:cNvPr id="34" name="ïṩ1îḓé"/>
            <p:cNvSpPr/>
            <p:nvPr/>
          </p:nvSpPr>
          <p:spPr>
            <a:xfrm rot="2700000">
              <a:off x="5894345" y="3635893"/>
              <a:ext cx="811100" cy="3122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tx2"/>
            </a:solidFill>
            <a:ln w="12700" cap="flat">
              <a:noFill/>
              <a:miter lim="400000"/>
            </a:ln>
            <a:effectLst/>
          </p:spPr>
          <p:txBody>
            <a:bodyPr anchor="ctr"/>
            <a:lstStyle/>
            <a:p>
              <a:pPr algn="ctr"/>
              <a:endParaRPr>
                <a:solidFill>
                  <a:prstClr val="black"/>
                </a:solidFill>
                <a:cs typeface="+mn-ea"/>
                <a:sym typeface="+mn-lt"/>
              </a:endParaRPr>
            </a:p>
          </p:txBody>
        </p:sp>
        <p:sp>
          <p:nvSpPr>
            <p:cNvPr id="8" name="iṩ1îďê"/>
            <p:cNvSpPr/>
            <p:nvPr/>
          </p:nvSpPr>
          <p:spPr>
            <a:xfrm rot="2700000">
              <a:off x="4814478" y="4610627"/>
              <a:ext cx="811100" cy="4266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anchor="ctr"/>
            <a:lstStyle/>
            <a:p>
              <a:pPr algn="ctr"/>
              <a:endParaRPr>
                <a:solidFill>
                  <a:prstClr val="black"/>
                </a:solidFill>
                <a:cs typeface="+mn-ea"/>
                <a:sym typeface="+mn-lt"/>
              </a:endParaRPr>
            </a:p>
          </p:txBody>
        </p:sp>
        <p:sp>
          <p:nvSpPr>
            <p:cNvPr id="9" name="íšḻîḑè"/>
            <p:cNvSpPr/>
            <p:nvPr/>
          </p:nvSpPr>
          <p:spPr>
            <a:xfrm rot="2700000">
              <a:off x="5288851" y="4095379"/>
              <a:ext cx="811100" cy="4266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anchor="ctr"/>
            <a:lstStyle/>
            <a:p>
              <a:pPr algn="ctr"/>
              <a:endParaRPr>
                <a:solidFill>
                  <a:prstClr val="black"/>
                </a:solidFill>
                <a:cs typeface="+mn-ea"/>
                <a:sym typeface="+mn-lt"/>
              </a:endParaRPr>
            </a:p>
          </p:txBody>
        </p:sp>
        <p:sp>
          <p:nvSpPr>
            <p:cNvPr id="10" name="ïšḻîdé"/>
            <p:cNvSpPr/>
            <p:nvPr/>
          </p:nvSpPr>
          <p:spPr>
            <a:xfrm rot="2700000">
              <a:off x="4382152" y="5048231"/>
              <a:ext cx="811099" cy="4266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5"/>
            </a:solidFill>
            <a:ln w="12700">
              <a:miter lim="400000"/>
            </a:ln>
          </p:spPr>
          <p:txBody>
            <a:bodyPr anchor="ctr"/>
            <a:lstStyle/>
            <a:p>
              <a:pPr algn="ctr"/>
              <a:endParaRPr>
                <a:solidFill>
                  <a:prstClr val="black"/>
                </a:solidFill>
                <a:cs typeface="+mn-ea"/>
                <a:sym typeface="+mn-lt"/>
              </a:endParaRPr>
            </a:p>
          </p:txBody>
        </p:sp>
      </p:grpSp>
      <p:grpSp>
        <p:nvGrpSpPr>
          <p:cNvPr id="11" name="îśḷíḍê"/>
          <p:cNvGrpSpPr/>
          <p:nvPr/>
        </p:nvGrpSpPr>
        <p:grpSpPr>
          <a:xfrm>
            <a:off x="7930335" y="5400796"/>
            <a:ext cx="716735" cy="699601"/>
            <a:chOff x="0" y="0"/>
            <a:chExt cx="622534" cy="622534"/>
          </a:xfrm>
        </p:grpSpPr>
        <p:sp>
          <p:nvSpPr>
            <p:cNvPr id="31" name="ïṣľïḋê"/>
            <p:cNvSpPr/>
            <p:nvPr/>
          </p:nvSpPr>
          <p:spPr>
            <a:xfrm>
              <a:off x="0" y="0"/>
              <a:ext cx="622534" cy="6225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anchor="ctr"/>
            <a:lstStyle/>
            <a:p>
              <a:pPr algn="ctr"/>
              <a:endParaRPr>
                <a:solidFill>
                  <a:prstClr val="black"/>
                </a:solidFill>
                <a:cs typeface="+mn-ea"/>
                <a:sym typeface="+mn-lt"/>
              </a:endParaRPr>
            </a:p>
          </p:txBody>
        </p:sp>
        <p:sp>
          <p:nvSpPr>
            <p:cNvPr id="32" name="íṥľíḋè"/>
            <p:cNvSpPr/>
            <p:nvPr/>
          </p:nvSpPr>
          <p:spPr>
            <a:xfrm>
              <a:off x="171454" y="188930"/>
              <a:ext cx="279625" cy="244673"/>
            </a:xfrm>
            <a:custGeom>
              <a:avLst/>
              <a:gdLst/>
              <a:ahLst/>
              <a:cxnLst>
                <a:cxn ang="0">
                  <a:pos x="wd2" y="hd2"/>
                </a:cxn>
                <a:cxn ang="5400000">
                  <a:pos x="wd2" y="hd2"/>
                </a:cxn>
                <a:cxn ang="10800000">
                  <a:pos x="wd2" y="hd2"/>
                </a:cxn>
                <a:cxn ang="16200000">
                  <a:pos x="wd2" y="hd2"/>
                </a:cxn>
              </a:cxnLst>
              <a:rect l="0" t="0" r="r" b="b"/>
              <a:pathLst>
                <a:path w="21600" h="21600" extrusionOk="0">
                  <a:moveTo>
                    <a:pt x="19912" y="14657"/>
                  </a:moveTo>
                  <a:cubicBezTo>
                    <a:pt x="19912" y="13596"/>
                    <a:pt x="19153" y="12729"/>
                    <a:pt x="18225" y="12729"/>
                  </a:cubicBezTo>
                  <a:cubicBezTo>
                    <a:pt x="17297" y="12729"/>
                    <a:pt x="16537" y="13596"/>
                    <a:pt x="16537" y="14657"/>
                  </a:cubicBezTo>
                  <a:cubicBezTo>
                    <a:pt x="16537" y="15718"/>
                    <a:pt x="17297" y="16586"/>
                    <a:pt x="18225" y="16586"/>
                  </a:cubicBezTo>
                  <a:cubicBezTo>
                    <a:pt x="19153" y="16586"/>
                    <a:pt x="19912" y="15718"/>
                    <a:pt x="19912" y="14657"/>
                  </a:cubicBezTo>
                  <a:close/>
                  <a:moveTo>
                    <a:pt x="16158" y="10800"/>
                  </a:moveTo>
                  <a:lnTo>
                    <a:pt x="15219" y="6497"/>
                  </a:lnTo>
                  <a:cubicBezTo>
                    <a:pt x="15187" y="6364"/>
                    <a:pt x="14977" y="6171"/>
                    <a:pt x="14850" y="6171"/>
                  </a:cubicBezTo>
                  <a:lnTo>
                    <a:pt x="6750" y="6171"/>
                  </a:lnTo>
                  <a:cubicBezTo>
                    <a:pt x="6623" y="6171"/>
                    <a:pt x="6413" y="6364"/>
                    <a:pt x="6381" y="6497"/>
                  </a:cubicBezTo>
                  <a:lnTo>
                    <a:pt x="5442" y="10800"/>
                  </a:lnTo>
                  <a:cubicBezTo>
                    <a:pt x="5442" y="10800"/>
                    <a:pt x="16158" y="10800"/>
                    <a:pt x="16158" y="10800"/>
                  </a:cubicBezTo>
                  <a:close/>
                  <a:moveTo>
                    <a:pt x="5063" y="14657"/>
                  </a:moveTo>
                  <a:cubicBezTo>
                    <a:pt x="5063" y="13596"/>
                    <a:pt x="4303" y="12729"/>
                    <a:pt x="3375" y="12729"/>
                  </a:cubicBezTo>
                  <a:cubicBezTo>
                    <a:pt x="2447" y="12729"/>
                    <a:pt x="1688" y="13596"/>
                    <a:pt x="1688" y="14657"/>
                  </a:cubicBezTo>
                  <a:cubicBezTo>
                    <a:pt x="1688" y="15718"/>
                    <a:pt x="2447" y="16586"/>
                    <a:pt x="3375" y="16586"/>
                  </a:cubicBezTo>
                  <a:cubicBezTo>
                    <a:pt x="4303" y="16586"/>
                    <a:pt x="5063" y="15718"/>
                    <a:pt x="5063" y="14657"/>
                  </a:cubicBezTo>
                  <a:close/>
                  <a:moveTo>
                    <a:pt x="21600" y="13500"/>
                  </a:moveTo>
                  <a:lnTo>
                    <a:pt x="21600" y="18129"/>
                  </a:lnTo>
                  <a:cubicBezTo>
                    <a:pt x="21600" y="18346"/>
                    <a:pt x="21452" y="18514"/>
                    <a:pt x="21262" y="18514"/>
                  </a:cubicBezTo>
                  <a:lnTo>
                    <a:pt x="20250" y="18514"/>
                  </a:lnTo>
                  <a:lnTo>
                    <a:pt x="20250" y="19286"/>
                  </a:lnTo>
                  <a:cubicBezTo>
                    <a:pt x="20250" y="20563"/>
                    <a:pt x="19343" y="21600"/>
                    <a:pt x="18225" y="21600"/>
                  </a:cubicBezTo>
                  <a:cubicBezTo>
                    <a:pt x="17107" y="21600"/>
                    <a:pt x="16200" y="20563"/>
                    <a:pt x="16200" y="19286"/>
                  </a:cubicBezTo>
                  <a:lnTo>
                    <a:pt x="16200" y="18514"/>
                  </a:lnTo>
                  <a:lnTo>
                    <a:pt x="5400" y="18514"/>
                  </a:lnTo>
                  <a:lnTo>
                    <a:pt x="5400" y="19286"/>
                  </a:lnTo>
                  <a:cubicBezTo>
                    <a:pt x="5400" y="20563"/>
                    <a:pt x="4493" y="21600"/>
                    <a:pt x="3375" y="21600"/>
                  </a:cubicBezTo>
                  <a:cubicBezTo>
                    <a:pt x="2257" y="21600"/>
                    <a:pt x="1350" y="20563"/>
                    <a:pt x="1350" y="19286"/>
                  </a:cubicBezTo>
                  <a:lnTo>
                    <a:pt x="1350" y="18514"/>
                  </a:lnTo>
                  <a:lnTo>
                    <a:pt x="338" y="18514"/>
                  </a:lnTo>
                  <a:cubicBezTo>
                    <a:pt x="148" y="18514"/>
                    <a:pt x="0" y="18346"/>
                    <a:pt x="0" y="18129"/>
                  </a:cubicBezTo>
                  <a:lnTo>
                    <a:pt x="0" y="13500"/>
                  </a:lnTo>
                  <a:cubicBezTo>
                    <a:pt x="0" y="12005"/>
                    <a:pt x="1055" y="10800"/>
                    <a:pt x="2363" y="10800"/>
                  </a:cubicBezTo>
                  <a:lnTo>
                    <a:pt x="2658" y="10800"/>
                  </a:lnTo>
                  <a:lnTo>
                    <a:pt x="3765" y="5750"/>
                  </a:lnTo>
                  <a:cubicBezTo>
                    <a:pt x="4092" y="4231"/>
                    <a:pt x="5379" y="3086"/>
                    <a:pt x="6750" y="3086"/>
                  </a:cubicBezTo>
                  <a:lnTo>
                    <a:pt x="8100" y="3086"/>
                  </a:lnTo>
                  <a:lnTo>
                    <a:pt x="8100" y="386"/>
                  </a:lnTo>
                  <a:cubicBezTo>
                    <a:pt x="8100" y="169"/>
                    <a:pt x="8248" y="0"/>
                    <a:pt x="8438" y="0"/>
                  </a:cubicBezTo>
                  <a:lnTo>
                    <a:pt x="13162" y="0"/>
                  </a:lnTo>
                  <a:cubicBezTo>
                    <a:pt x="13352" y="0"/>
                    <a:pt x="13500" y="169"/>
                    <a:pt x="13500" y="386"/>
                  </a:cubicBezTo>
                  <a:lnTo>
                    <a:pt x="13500" y="3086"/>
                  </a:lnTo>
                  <a:lnTo>
                    <a:pt x="14850" y="3086"/>
                  </a:lnTo>
                  <a:cubicBezTo>
                    <a:pt x="16221" y="3086"/>
                    <a:pt x="17508" y="4231"/>
                    <a:pt x="17835" y="5750"/>
                  </a:cubicBezTo>
                  <a:lnTo>
                    <a:pt x="18942" y="10800"/>
                  </a:lnTo>
                  <a:lnTo>
                    <a:pt x="19237" y="10800"/>
                  </a:lnTo>
                  <a:cubicBezTo>
                    <a:pt x="20545" y="10800"/>
                    <a:pt x="21600" y="12005"/>
                    <a:pt x="21600" y="13500"/>
                  </a:cubicBezTo>
                  <a:close/>
                </a:path>
              </a:pathLst>
            </a:custGeom>
            <a:solidFill>
              <a:srgbClr val="FFFFFF"/>
            </a:solidFill>
            <a:ln w="12700" cap="flat">
              <a:noFill/>
              <a:miter lim="400000"/>
            </a:ln>
            <a:effectLst/>
          </p:spPr>
          <p:txBody>
            <a:bodyPr anchor="ctr"/>
            <a:lstStyle/>
            <a:p>
              <a:pPr algn="ctr"/>
              <a:endParaRPr>
                <a:solidFill>
                  <a:prstClr val="black"/>
                </a:solidFill>
                <a:cs typeface="+mn-ea"/>
                <a:sym typeface="+mn-lt"/>
              </a:endParaRPr>
            </a:p>
          </p:txBody>
        </p:sp>
      </p:grpSp>
      <p:grpSp>
        <p:nvGrpSpPr>
          <p:cNvPr id="12" name="iṩḻíḓê"/>
          <p:cNvGrpSpPr/>
          <p:nvPr/>
        </p:nvGrpSpPr>
        <p:grpSpPr>
          <a:xfrm>
            <a:off x="7930334" y="2836954"/>
            <a:ext cx="716734" cy="699601"/>
            <a:chOff x="0" y="0"/>
            <a:chExt cx="622534" cy="622534"/>
          </a:xfrm>
        </p:grpSpPr>
        <p:sp>
          <p:nvSpPr>
            <p:cNvPr id="29" name="i$ļîḓé"/>
            <p:cNvSpPr/>
            <p:nvPr/>
          </p:nvSpPr>
          <p:spPr>
            <a:xfrm>
              <a:off x="0" y="0"/>
              <a:ext cx="622534" cy="6225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solidFill>
                  <a:prstClr val="black"/>
                </a:solidFill>
                <a:cs typeface="+mn-ea"/>
                <a:sym typeface="+mn-lt"/>
              </a:endParaRPr>
            </a:p>
          </p:txBody>
        </p:sp>
        <p:sp>
          <p:nvSpPr>
            <p:cNvPr id="30" name="îsliďê"/>
            <p:cNvSpPr/>
            <p:nvPr/>
          </p:nvSpPr>
          <p:spPr>
            <a:xfrm>
              <a:off x="179079" y="187892"/>
              <a:ext cx="264375" cy="246748"/>
            </a:xfrm>
            <a:custGeom>
              <a:avLst/>
              <a:gdLst/>
              <a:ahLst/>
              <a:cxnLst>
                <a:cxn ang="0">
                  <a:pos x="wd2" y="hd2"/>
                </a:cxn>
                <a:cxn ang="5400000">
                  <a:pos x="wd2" y="hd2"/>
                </a:cxn>
                <a:cxn ang="10800000">
                  <a:pos x="wd2" y="hd2"/>
                </a:cxn>
                <a:cxn ang="16200000">
                  <a:pos x="wd2" y="hd2"/>
                </a:cxn>
              </a:cxnLst>
              <a:rect l="0" t="0" r="r" b="b"/>
              <a:pathLst>
                <a:path w="21533" h="21600" extrusionOk="0">
                  <a:moveTo>
                    <a:pt x="19357" y="12343"/>
                  </a:moveTo>
                  <a:lnTo>
                    <a:pt x="17854" y="12343"/>
                  </a:lnTo>
                  <a:cubicBezTo>
                    <a:pt x="17102" y="11379"/>
                    <a:pt x="16048" y="10836"/>
                    <a:pt x="14882" y="10800"/>
                  </a:cubicBezTo>
                  <a:cubicBezTo>
                    <a:pt x="15465" y="9896"/>
                    <a:pt x="15790" y="8811"/>
                    <a:pt x="15790" y="7714"/>
                  </a:cubicBezTo>
                  <a:cubicBezTo>
                    <a:pt x="15790" y="7449"/>
                    <a:pt x="15768" y="7184"/>
                    <a:pt x="15734" y="6919"/>
                  </a:cubicBezTo>
                  <a:cubicBezTo>
                    <a:pt x="16216" y="7100"/>
                    <a:pt x="16710" y="7196"/>
                    <a:pt x="17226" y="7196"/>
                  </a:cubicBezTo>
                  <a:cubicBezTo>
                    <a:pt x="18740" y="7196"/>
                    <a:pt x="19906" y="6171"/>
                    <a:pt x="20142" y="6171"/>
                  </a:cubicBezTo>
                  <a:cubicBezTo>
                    <a:pt x="21566" y="6171"/>
                    <a:pt x="21532" y="9450"/>
                    <a:pt x="21532" y="10426"/>
                  </a:cubicBezTo>
                  <a:cubicBezTo>
                    <a:pt x="21532" y="11764"/>
                    <a:pt x="20478" y="12343"/>
                    <a:pt x="19357" y="12343"/>
                  </a:cubicBezTo>
                  <a:close/>
                  <a:moveTo>
                    <a:pt x="17226" y="6171"/>
                  </a:moveTo>
                  <a:cubicBezTo>
                    <a:pt x="15645" y="6171"/>
                    <a:pt x="14355" y="4785"/>
                    <a:pt x="14355" y="3086"/>
                  </a:cubicBezTo>
                  <a:cubicBezTo>
                    <a:pt x="14355" y="1386"/>
                    <a:pt x="15645" y="0"/>
                    <a:pt x="17226" y="0"/>
                  </a:cubicBezTo>
                  <a:cubicBezTo>
                    <a:pt x="18807" y="0"/>
                    <a:pt x="20097" y="1386"/>
                    <a:pt x="20097" y="3086"/>
                  </a:cubicBezTo>
                  <a:cubicBezTo>
                    <a:pt x="20097" y="4785"/>
                    <a:pt x="18807" y="6171"/>
                    <a:pt x="17226" y="6171"/>
                  </a:cubicBezTo>
                  <a:close/>
                  <a:moveTo>
                    <a:pt x="10766" y="12343"/>
                  </a:moveTo>
                  <a:cubicBezTo>
                    <a:pt x="8388" y="12343"/>
                    <a:pt x="6459" y="10270"/>
                    <a:pt x="6459" y="7714"/>
                  </a:cubicBezTo>
                  <a:cubicBezTo>
                    <a:pt x="6459" y="5159"/>
                    <a:pt x="8388" y="3086"/>
                    <a:pt x="10766" y="3086"/>
                  </a:cubicBezTo>
                  <a:cubicBezTo>
                    <a:pt x="13144" y="3086"/>
                    <a:pt x="15073" y="5159"/>
                    <a:pt x="15073" y="7714"/>
                  </a:cubicBezTo>
                  <a:cubicBezTo>
                    <a:pt x="15073" y="10270"/>
                    <a:pt x="13144" y="12343"/>
                    <a:pt x="10766" y="12343"/>
                  </a:cubicBezTo>
                  <a:close/>
                  <a:moveTo>
                    <a:pt x="15667" y="21600"/>
                  </a:moveTo>
                  <a:lnTo>
                    <a:pt x="5865" y="21600"/>
                  </a:lnTo>
                  <a:cubicBezTo>
                    <a:pt x="4071" y="21600"/>
                    <a:pt x="2871" y="20431"/>
                    <a:pt x="2871" y="18478"/>
                  </a:cubicBezTo>
                  <a:cubicBezTo>
                    <a:pt x="2871" y="15754"/>
                    <a:pt x="3465" y="11571"/>
                    <a:pt x="6751" y="11571"/>
                  </a:cubicBezTo>
                  <a:cubicBezTo>
                    <a:pt x="7132" y="11571"/>
                    <a:pt x="8523" y="13247"/>
                    <a:pt x="10766" y="13247"/>
                  </a:cubicBezTo>
                  <a:cubicBezTo>
                    <a:pt x="13009" y="13247"/>
                    <a:pt x="14400" y="11571"/>
                    <a:pt x="14781" y="11571"/>
                  </a:cubicBezTo>
                  <a:cubicBezTo>
                    <a:pt x="18067" y="11571"/>
                    <a:pt x="18661" y="15754"/>
                    <a:pt x="18661" y="18478"/>
                  </a:cubicBezTo>
                  <a:cubicBezTo>
                    <a:pt x="18661" y="20431"/>
                    <a:pt x="17461" y="21600"/>
                    <a:pt x="15667" y="21600"/>
                  </a:cubicBezTo>
                  <a:close/>
                  <a:moveTo>
                    <a:pt x="4306" y="6171"/>
                  </a:moveTo>
                  <a:cubicBezTo>
                    <a:pt x="2725" y="6171"/>
                    <a:pt x="1435" y="4785"/>
                    <a:pt x="1435" y="3086"/>
                  </a:cubicBezTo>
                  <a:cubicBezTo>
                    <a:pt x="1435" y="1386"/>
                    <a:pt x="2725" y="0"/>
                    <a:pt x="4306" y="0"/>
                  </a:cubicBezTo>
                  <a:cubicBezTo>
                    <a:pt x="5887" y="0"/>
                    <a:pt x="7177" y="1386"/>
                    <a:pt x="7177" y="3086"/>
                  </a:cubicBezTo>
                  <a:cubicBezTo>
                    <a:pt x="7177" y="4785"/>
                    <a:pt x="5887" y="6171"/>
                    <a:pt x="4306" y="6171"/>
                  </a:cubicBezTo>
                  <a:close/>
                  <a:moveTo>
                    <a:pt x="3678" y="12343"/>
                  </a:moveTo>
                  <a:lnTo>
                    <a:pt x="2175" y="12343"/>
                  </a:lnTo>
                  <a:cubicBezTo>
                    <a:pt x="1054" y="12343"/>
                    <a:pt x="0" y="11764"/>
                    <a:pt x="0" y="10426"/>
                  </a:cubicBezTo>
                  <a:cubicBezTo>
                    <a:pt x="0" y="9450"/>
                    <a:pt x="-34" y="6171"/>
                    <a:pt x="1390" y="6171"/>
                  </a:cubicBezTo>
                  <a:cubicBezTo>
                    <a:pt x="1626" y="6171"/>
                    <a:pt x="2792" y="7196"/>
                    <a:pt x="4306" y="7196"/>
                  </a:cubicBezTo>
                  <a:cubicBezTo>
                    <a:pt x="4822" y="7196"/>
                    <a:pt x="5316" y="7100"/>
                    <a:pt x="5798" y="6919"/>
                  </a:cubicBezTo>
                  <a:cubicBezTo>
                    <a:pt x="5764" y="7184"/>
                    <a:pt x="5742" y="7449"/>
                    <a:pt x="5742" y="7714"/>
                  </a:cubicBezTo>
                  <a:cubicBezTo>
                    <a:pt x="5742" y="8811"/>
                    <a:pt x="6067" y="9896"/>
                    <a:pt x="6650" y="10800"/>
                  </a:cubicBezTo>
                  <a:cubicBezTo>
                    <a:pt x="5484" y="10836"/>
                    <a:pt x="4430" y="11379"/>
                    <a:pt x="3678" y="12343"/>
                  </a:cubicBezTo>
                  <a:close/>
                </a:path>
              </a:pathLst>
            </a:custGeom>
            <a:solidFill>
              <a:srgbClr val="FFFFFF"/>
            </a:solidFill>
            <a:ln w="12700" cap="flat">
              <a:noFill/>
              <a:miter lim="400000"/>
            </a:ln>
            <a:effectLst/>
          </p:spPr>
          <p:txBody>
            <a:bodyPr anchor="ctr"/>
            <a:lstStyle/>
            <a:p>
              <a:pPr algn="ctr"/>
              <a:endParaRPr>
                <a:solidFill>
                  <a:prstClr val="black"/>
                </a:solidFill>
                <a:cs typeface="+mn-ea"/>
                <a:sym typeface="+mn-lt"/>
              </a:endParaRPr>
            </a:p>
          </p:txBody>
        </p:sp>
      </p:grpSp>
      <p:grpSp>
        <p:nvGrpSpPr>
          <p:cNvPr id="13" name="iṥlïḋè"/>
          <p:cNvGrpSpPr/>
          <p:nvPr/>
        </p:nvGrpSpPr>
        <p:grpSpPr>
          <a:xfrm>
            <a:off x="7930335" y="4092148"/>
            <a:ext cx="716735" cy="699601"/>
            <a:chOff x="0" y="0"/>
            <a:chExt cx="622534" cy="622534"/>
          </a:xfrm>
        </p:grpSpPr>
        <p:sp>
          <p:nvSpPr>
            <p:cNvPr id="27" name="îṧľïḓè"/>
            <p:cNvSpPr/>
            <p:nvPr/>
          </p:nvSpPr>
          <p:spPr>
            <a:xfrm>
              <a:off x="0" y="0"/>
              <a:ext cx="622534" cy="6225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a:solidFill>
                  <a:prstClr val="black"/>
                </a:solidFill>
                <a:cs typeface="+mn-ea"/>
                <a:sym typeface="+mn-lt"/>
              </a:endParaRPr>
            </a:p>
          </p:txBody>
        </p:sp>
        <p:sp>
          <p:nvSpPr>
            <p:cNvPr id="28" name="ïSľíďe"/>
            <p:cNvSpPr/>
            <p:nvPr/>
          </p:nvSpPr>
          <p:spPr>
            <a:xfrm>
              <a:off x="189907" y="206088"/>
              <a:ext cx="242719" cy="210357"/>
            </a:xfrm>
            <a:custGeom>
              <a:avLst/>
              <a:gdLst/>
              <a:ahLst/>
              <a:cxnLst>
                <a:cxn ang="0">
                  <a:pos x="wd2" y="hd2"/>
                </a:cxn>
                <a:cxn ang="5400000">
                  <a:pos x="wd2" y="hd2"/>
                </a:cxn>
                <a:cxn ang="10800000">
                  <a:pos x="wd2" y="hd2"/>
                </a:cxn>
                <a:cxn ang="16200000">
                  <a:pos x="wd2" y="hd2"/>
                </a:cxn>
              </a:cxnLst>
              <a:rect l="0" t="0" r="r" b="b"/>
              <a:pathLst>
                <a:path w="21600" h="21600" extrusionOk="0">
                  <a:moveTo>
                    <a:pt x="20160" y="2077"/>
                  </a:moveTo>
                  <a:cubicBezTo>
                    <a:pt x="20160" y="1856"/>
                    <a:pt x="19991" y="1662"/>
                    <a:pt x="19800" y="1662"/>
                  </a:cubicBezTo>
                  <a:lnTo>
                    <a:pt x="1800" y="1662"/>
                  </a:lnTo>
                  <a:cubicBezTo>
                    <a:pt x="1609" y="1662"/>
                    <a:pt x="1440" y="1856"/>
                    <a:pt x="1440" y="2077"/>
                  </a:cubicBezTo>
                  <a:lnTo>
                    <a:pt x="1440" y="12877"/>
                  </a:lnTo>
                  <a:cubicBezTo>
                    <a:pt x="1440" y="13098"/>
                    <a:pt x="1609" y="13292"/>
                    <a:pt x="1800" y="13292"/>
                  </a:cubicBezTo>
                  <a:lnTo>
                    <a:pt x="19800" y="13292"/>
                  </a:lnTo>
                  <a:cubicBezTo>
                    <a:pt x="19991" y="13292"/>
                    <a:pt x="20160" y="13098"/>
                    <a:pt x="20160" y="12877"/>
                  </a:cubicBezTo>
                  <a:cubicBezTo>
                    <a:pt x="20160" y="12877"/>
                    <a:pt x="20160" y="2077"/>
                    <a:pt x="20160" y="2077"/>
                  </a:cubicBezTo>
                  <a:close/>
                  <a:moveTo>
                    <a:pt x="21600" y="16200"/>
                  </a:moveTo>
                  <a:cubicBezTo>
                    <a:pt x="21600" y="17342"/>
                    <a:pt x="20790" y="18277"/>
                    <a:pt x="19800" y="18277"/>
                  </a:cubicBezTo>
                  <a:lnTo>
                    <a:pt x="13680" y="18277"/>
                  </a:lnTo>
                  <a:cubicBezTo>
                    <a:pt x="13680" y="19380"/>
                    <a:pt x="14400" y="20315"/>
                    <a:pt x="14400" y="20769"/>
                  </a:cubicBezTo>
                  <a:cubicBezTo>
                    <a:pt x="14400" y="21224"/>
                    <a:pt x="14074" y="21600"/>
                    <a:pt x="13680" y="21600"/>
                  </a:cubicBezTo>
                  <a:lnTo>
                    <a:pt x="7920" y="21600"/>
                  </a:lnTo>
                  <a:cubicBezTo>
                    <a:pt x="7526" y="21600"/>
                    <a:pt x="7200" y="21224"/>
                    <a:pt x="7200" y="20769"/>
                  </a:cubicBezTo>
                  <a:cubicBezTo>
                    <a:pt x="7200" y="20289"/>
                    <a:pt x="7920" y="19406"/>
                    <a:pt x="7920" y="18277"/>
                  </a:cubicBezTo>
                  <a:lnTo>
                    <a:pt x="1800" y="18277"/>
                  </a:lnTo>
                  <a:cubicBezTo>
                    <a:pt x="810" y="18277"/>
                    <a:pt x="0" y="17342"/>
                    <a:pt x="0" y="16200"/>
                  </a:cubicBezTo>
                  <a:lnTo>
                    <a:pt x="0" y="2077"/>
                  </a:lnTo>
                  <a:cubicBezTo>
                    <a:pt x="0" y="935"/>
                    <a:pt x="810" y="0"/>
                    <a:pt x="1800" y="0"/>
                  </a:cubicBezTo>
                  <a:lnTo>
                    <a:pt x="19800" y="0"/>
                  </a:lnTo>
                  <a:cubicBezTo>
                    <a:pt x="20790" y="0"/>
                    <a:pt x="21600" y="935"/>
                    <a:pt x="21600" y="2077"/>
                  </a:cubicBezTo>
                  <a:cubicBezTo>
                    <a:pt x="21600" y="2077"/>
                    <a:pt x="21600" y="16200"/>
                    <a:pt x="21600" y="16200"/>
                  </a:cubicBezTo>
                  <a:close/>
                </a:path>
              </a:pathLst>
            </a:custGeom>
            <a:solidFill>
              <a:srgbClr val="FFFFFF"/>
            </a:solidFill>
            <a:ln w="12700" cap="flat">
              <a:noFill/>
              <a:miter lim="400000"/>
            </a:ln>
            <a:effectLst/>
          </p:spPr>
          <p:txBody>
            <a:bodyPr anchor="ctr"/>
            <a:lstStyle/>
            <a:p>
              <a:pPr algn="ctr"/>
              <a:endParaRPr>
                <a:solidFill>
                  <a:prstClr val="black"/>
                </a:solidFill>
                <a:cs typeface="+mn-ea"/>
                <a:sym typeface="+mn-lt"/>
              </a:endParaRPr>
            </a:p>
          </p:txBody>
        </p:sp>
      </p:grpSp>
      <p:sp>
        <p:nvSpPr>
          <p:cNvPr id="14" name="iSlíḋè"/>
          <p:cNvSpPr/>
          <p:nvPr/>
        </p:nvSpPr>
        <p:spPr>
          <a:xfrm rot="10800000" flipH="1">
            <a:off x="5269102" y="5727223"/>
            <a:ext cx="2417053" cy="28608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noFill/>
          <a:ln w="12700" cap="flat">
            <a:solidFill>
              <a:srgbClr val="4BACC6"/>
            </a:solidFill>
            <a:prstDash val="solid"/>
            <a:miter lim="400000"/>
            <a:headEnd type="oval" w="med" len="med"/>
            <a:tailEnd type="oval" w="med" len="med"/>
          </a:ln>
          <a:effectLst/>
        </p:spPr>
        <p:txBody>
          <a:bodyPr anchor="ctr"/>
          <a:lstStyle/>
          <a:p>
            <a:pPr algn="ctr"/>
            <a:endParaRPr>
              <a:solidFill>
                <a:prstClr val="black"/>
              </a:solidFill>
              <a:cs typeface="+mn-ea"/>
              <a:sym typeface="+mn-lt"/>
            </a:endParaRPr>
          </a:p>
        </p:txBody>
      </p:sp>
      <p:sp>
        <p:nvSpPr>
          <p:cNvPr id="15" name="ísļíḍè"/>
          <p:cNvSpPr/>
          <p:nvPr/>
        </p:nvSpPr>
        <p:spPr>
          <a:xfrm rot="10800000" flipH="1">
            <a:off x="6456040" y="4511118"/>
            <a:ext cx="1230112" cy="34375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noFill/>
          <a:ln w="12700" cap="flat">
            <a:solidFill>
              <a:srgbClr val="9BBB59"/>
            </a:solidFill>
            <a:prstDash val="solid"/>
            <a:miter lim="400000"/>
            <a:headEnd type="oval" w="med" len="med"/>
            <a:tailEnd type="oval" w="med" len="med"/>
          </a:ln>
          <a:effectLst/>
        </p:spPr>
        <p:txBody>
          <a:bodyPr anchor="ctr"/>
          <a:lstStyle/>
          <a:p>
            <a:pPr algn="ctr"/>
            <a:endParaRPr>
              <a:solidFill>
                <a:prstClr val="black"/>
              </a:solidFill>
              <a:cs typeface="+mn-ea"/>
              <a:sym typeface="+mn-lt"/>
            </a:endParaRPr>
          </a:p>
        </p:txBody>
      </p:sp>
      <p:sp>
        <p:nvSpPr>
          <p:cNvPr id="16" name="ïṡ1idê"/>
          <p:cNvSpPr/>
          <p:nvPr/>
        </p:nvSpPr>
        <p:spPr>
          <a:xfrm rot="10800000" flipH="1">
            <a:off x="6528873" y="3253370"/>
            <a:ext cx="1157279" cy="3174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noFill/>
          <a:ln w="12700" cap="flat">
            <a:solidFill>
              <a:srgbClr val="4F81BD"/>
            </a:solidFill>
            <a:prstDash val="solid"/>
            <a:miter lim="400000"/>
            <a:headEnd type="oval" w="med" len="med"/>
            <a:tailEnd type="oval" w="med" len="med"/>
          </a:ln>
          <a:effectLst/>
        </p:spPr>
        <p:txBody>
          <a:bodyPr anchor="ctr"/>
          <a:lstStyle/>
          <a:p>
            <a:pPr algn="ctr"/>
            <a:endParaRPr>
              <a:solidFill>
                <a:prstClr val="black"/>
              </a:solidFill>
              <a:cs typeface="+mn-ea"/>
              <a:sym typeface="+mn-lt"/>
            </a:endParaRPr>
          </a:p>
        </p:txBody>
      </p:sp>
      <p:grpSp>
        <p:nvGrpSpPr>
          <p:cNvPr id="17" name="iśļíďê"/>
          <p:cNvGrpSpPr/>
          <p:nvPr/>
        </p:nvGrpSpPr>
        <p:grpSpPr>
          <a:xfrm>
            <a:off x="9088859" y="2808475"/>
            <a:ext cx="2720656" cy="3469973"/>
            <a:chOff x="1091444" y="2048993"/>
            <a:chExt cx="2449051" cy="3200055"/>
          </a:xfrm>
        </p:grpSpPr>
        <p:grpSp>
          <p:nvGrpSpPr>
            <p:cNvPr id="18" name="iṣļidê"/>
            <p:cNvGrpSpPr/>
            <p:nvPr/>
          </p:nvGrpSpPr>
          <p:grpSpPr>
            <a:xfrm>
              <a:off x="1091444" y="2048993"/>
              <a:ext cx="2449051" cy="723852"/>
              <a:chOff x="719666" y="2048993"/>
              <a:chExt cx="3288101" cy="723852"/>
            </a:xfrm>
          </p:grpSpPr>
          <p:sp>
            <p:nvSpPr>
              <p:cNvPr id="25" name="íṧḷîḍè"/>
              <p:cNvSpPr txBox="1"/>
              <p:nvPr/>
            </p:nvSpPr>
            <p:spPr>
              <a:xfrm>
                <a:off x="719666" y="2295214"/>
                <a:ext cx="3288101" cy="477631"/>
              </a:xfrm>
              <a:prstGeom prst="rect">
                <a:avLst/>
              </a:prstGeom>
              <a:noFill/>
            </p:spPr>
            <p:txBody>
              <a:bodyPr wrap="square" lIns="72000" tIns="0" rIns="72000" bIns="0">
                <a:normAutofit/>
              </a:bodyPr>
              <a:lstStyle/>
              <a:p>
                <a:pPr algn="r" defTabSz="914333">
                  <a:lnSpc>
                    <a:spcPct val="120000"/>
                  </a:lnSpc>
                  <a:spcBef>
                    <a:spcPct val="0"/>
                  </a:spcBef>
                  <a:defRPr/>
                </a:pPr>
                <a:r>
                  <a:rPr lang="zh-CN" altLang="en-US" sz="1100" smtClean="0">
                    <a:solidFill>
                      <a:prstClr val="black"/>
                    </a:solidFill>
                    <a:cs typeface="+mn-ea"/>
                    <a:sym typeface="+mn-lt"/>
                  </a:rPr>
                  <a:t>根据业务目标，哪些场景下业务的重要程度可以靠后</a:t>
                </a:r>
                <a:endParaRPr lang="zh-CN" altLang="en-US" sz="1100">
                  <a:solidFill>
                    <a:prstClr val="black"/>
                  </a:solidFill>
                  <a:cs typeface="+mn-ea"/>
                  <a:sym typeface="+mn-lt"/>
                </a:endParaRPr>
              </a:p>
            </p:txBody>
          </p:sp>
          <p:sp>
            <p:nvSpPr>
              <p:cNvPr id="26" name="íṩḷiḍe"/>
              <p:cNvSpPr/>
              <p:nvPr/>
            </p:nvSpPr>
            <p:spPr>
              <a:xfrm>
                <a:off x="719666" y="2048993"/>
                <a:ext cx="3288101" cy="246221"/>
              </a:xfrm>
              <a:prstGeom prst="rect">
                <a:avLst/>
              </a:prstGeom>
            </p:spPr>
            <p:txBody>
              <a:bodyPr wrap="none" lIns="72000" tIns="0" rIns="72000" bIns="0">
                <a:normAutofit/>
              </a:bodyPr>
              <a:lstStyle/>
              <a:p>
                <a:pPr algn="r" defTabSz="914333">
                  <a:spcBef>
                    <a:spcPct val="0"/>
                  </a:spcBef>
                  <a:defRPr/>
                </a:pPr>
                <a:r>
                  <a:rPr lang="zh-CN" altLang="en-US" sz="1600" b="1" smtClean="0">
                    <a:solidFill>
                      <a:srgbClr val="4F81BD"/>
                    </a:solidFill>
                    <a:cs typeface="+mn-ea"/>
                    <a:sym typeface="+mn-lt"/>
                  </a:rPr>
                  <a:t>业务优先级</a:t>
                </a:r>
                <a:endParaRPr lang="zh-CN" altLang="en-US" sz="1600" b="1">
                  <a:solidFill>
                    <a:srgbClr val="4F81BD"/>
                  </a:solidFill>
                  <a:cs typeface="+mn-ea"/>
                  <a:sym typeface="+mn-lt"/>
                </a:endParaRPr>
              </a:p>
            </p:txBody>
          </p:sp>
        </p:grpSp>
        <p:grpSp>
          <p:nvGrpSpPr>
            <p:cNvPr id="19" name="iṥliḋe"/>
            <p:cNvGrpSpPr/>
            <p:nvPr/>
          </p:nvGrpSpPr>
          <p:grpSpPr>
            <a:xfrm>
              <a:off x="1091444" y="4525196"/>
              <a:ext cx="2449051" cy="723852"/>
              <a:chOff x="719666" y="2048993"/>
              <a:chExt cx="3288101" cy="723852"/>
            </a:xfrm>
          </p:grpSpPr>
          <p:sp>
            <p:nvSpPr>
              <p:cNvPr id="23" name="iṣlíḍé"/>
              <p:cNvSpPr txBox="1"/>
              <p:nvPr/>
            </p:nvSpPr>
            <p:spPr>
              <a:xfrm>
                <a:off x="719666" y="2295214"/>
                <a:ext cx="3288101" cy="477631"/>
              </a:xfrm>
              <a:prstGeom prst="rect">
                <a:avLst/>
              </a:prstGeom>
              <a:noFill/>
            </p:spPr>
            <p:txBody>
              <a:bodyPr wrap="square" lIns="72000" tIns="0" rIns="72000" bIns="0">
                <a:normAutofit/>
              </a:bodyPr>
              <a:lstStyle/>
              <a:p>
                <a:pPr algn="r" defTabSz="914333">
                  <a:lnSpc>
                    <a:spcPct val="120000"/>
                  </a:lnSpc>
                  <a:spcBef>
                    <a:spcPct val="0"/>
                  </a:spcBef>
                  <a:defRPr/>
                </a:pPr>
                <a:r>
                  <a:rPr lang="zh-CN" altLang="en-US" sz="1100" smtClean="0">
                    <a:solidFill>
                      <a:prstClr val="black"/>
                    </a:solidFill>
                    <a:cs typeface="+mn-ea"/>
                    <a:sym typeface="+mn-lt"/>
                  </a:rPr>
                  <a:t>某个功能点出现瓶颈，停掉该功能点，能否减少该点的压力</a:t>
                </a:r>
                <a:endParaRPr lang="zh-CN" altLang="en-US" sz="1100">
                  <a:solidFill>
                    <a:prstClr val="black"/>
                  </a:solidFill>
                  <a:cs typeface="+mn-ea"/>
                  <a:sym typeface="+mn-lt"/>
                </a:endParaRPr>
              </a:p>
            </p:txBody>
          </p:sp>
          <p:sp>
            <p:nvSpPr>
              <p:cNvPr id="24" name="íśḻïḑê"/>
              <p:cNvSpPr/>
              <p:nvPr/>
            </p:nvSpPr>
            <p:spPr>
              <a:xfrm>
                <a:off x="719666" y="2048993"/>
                <a:ext cx="3288101" cy="246221"/>
              </a:xfrm>
              <a:prstGeom prst="rect">
                <a:avLst/>
              </a:prstGeom>
            </p:spPr>
            <p:txBody>
              <a:bodyPr wrap="none" lIns="72000" tIns="0" rIns="72000" bIns="0">
                <a:normAutofit/>
              </a:bodyPr>
              <a:lstStyle/>
              <a:p>
                <a:pPr algn="r" defTabSz="914333">
                  <a:spcBef>
                    <a:spcPct val="0"/>
                  </a:spcBef>
                  <a:defRPr/>
                </a:pPr>
                <a:r>
                  <a:rPr lang="zh-CN" altLang="en-US" sz="1600" b="1">
                    <a:solidFill>
                      <a:srgbClr val="4BACC6"/>
                    </a:solidFill>
                    <a:cs typeface="+mn-ea"/>
                    <a:sym typeface="+mn-lt"/>
                  </a:rPr>
                  <a:t>功能</a:t>
                </a:r>
                <a:r>
                  <a:rPr lang="zh-CN" altLang="en-US" sz="1600" b="1" smtClean="0">
                    <a:solidFill>
                      <a:srgbClr val="4BACC6"/>
                    </a:solidFill>
                    <a:cs typeface="+mn-ea"/>
                    <a:sym typeface="+mn-lt"/>
                  </a:rPr>
                  <a:t>点关联外部系统容量</a:t>
                </a:r>
                <a:endParaRPr lang="zh-CN" altLang="en-US" sz="1600" b="1">
                  <a:solidFill>
                    <a:srgbClr val="4BACC6"/>
                  </a:solidFill>
                  <a:cs typeface="+mn-ea"/>
                  <a:sym typeface="+mn-lt"/>
                </a:endParaRPr>
              </a:p>
            </p:txBody>
          </p:sp>
        </p:grpSp>
        <p:grpSp>
          <p:nvGrpSpPr>
            <p:cNvPr id="20" name="işḷídé"/>
            <p:cNvGrpSpPr/>
            <p:nvPr/>
          </p:nvGrpSpPr>
          <p:grpSpPr>
            <a:xfrm>
              <a:off x="1091444" y="3287095"/>
              <a:ext cx="2449051" cy="723852"/>
              <a:chOff x="719666" y="2048993"/>
              <a:chExt cx="3288101" cy="723852"/>
            </a:xfrm>
          </p:grpSpPr>
          <p:sp>
            <p:nvSpPr>
              <p:cNvPr id="21" name="íSľiďè"/>
              <p:cNvSpPr txBox="1"/>
              <p:nvPr/>
            </p:nvSpPr>
            <p:spPr>
              <a:xfrm>
                <a:off x="719666" y="2295214"/>
                <a:ext cx="3288101" cy="477631"/>
              </a:xfrm>
              <a:prstGeom prst="rect">
                <a:avLst/>
              </a:prstGeom>
              <a:noFill/>
            </p:spPr>
            <p:txBody>
              <a:bodyPr wrap="square" lIns="72000" tIns="0" rIns="72000" bIns="0">
                <a:normAutofit/>
              </a:bodyPr>
              <a:lstStyle/>
              <a:p>
                <a:pPr algn="r" defTabSz="914333">
                  <a:lnSpc>
                    <a:spcPct val="120000"/>
                  </a:lnSpc>
                  <a:spcBef>
                    <a:spcPct val="0"/>
                  </a:spcBef>
                  <a:defRPr/>
                </a:pPr>
                <a:r>
                  <a:rPr lang="zh-CN" altLang="en-US" sz="1100">
                    <a:solidFill>
                      <a:prstClr val="black"/>
                    </a:solidFill>
                    <a:cs typeface="+mn-ea"/>
                    <a:sym typeface="+mn-lt"/>
                  </a:rPr>
                  <a:t>根据业务目标，</a:t>
                </a:r>
                <a:r>
                  <a:rPr lang="zh-CN" altLang="en-US" sz="1100" smtClean="0">
                    <a:solidFill>
                      <a:prstClr val="black"/>
                    </a:solidFill>
                    <a:cs typeface="+mn-ea"/>
                    <a:sym typeface="+mn-lt"/>
                  </a:rPr>
                  <a:t>哪些功能点不重要</a:t>
                </a:r>
                <a:endParaRPr lang="zh-CN" altLang="en-US" sz="1100">
                  <a:solidFill>
                    <a:prstClr val="black"/>
                  </a:solidFill>
                  <a:cs typeface="+mn-ea"/>
                  <a:sym typeface="+mn-lt"/>
                </a:endParaRPr>
              </a:p>
            </p:txBody>
          </p:sp>
          <p:sp>
            <p:nvSpPr>
              <p:cNvPr id="22" name="iṣḻíde"/>
              <p:cNvSpPr/>
              <p:nvPr/>
            </p:nvSpPr>
            <p:spPr>
              <a:xfrm>
                <a:off x="719666" y="2048993"/>
                <a:ext cx="3288101" cy="246221"/>
              </a:xfrm>
              <a:prstGeom prst="rect">
                <a:avLst/>
              </a:prstGeom>
            </p:spPr>
            <p:txBody>
              <a:bodyPr wrap="none" lIns="72000" tIns="0" rIns="72000" bIns="0">
                <a:normAutofit/>
              </a:bodyPr>
              <a:lstStyle/>
              <a:p>
                <a:pPr algn="r" defTabSz="914333">
                  <a:spcBef>
                    <a:spcPct val="0"/>
                  </a:spcBef>
                  <a:defRPr/>
                </a:pPr>
                <a:r>
                  <a:rPr lang="zh-CN" altLang="en-US" sz="1600" b="1" smtClean="0">
                    <a:solidFill>
                      <a:srgbClr val="9BBB59"/>
                    </a:solidFill>
                    <a:cs typeface="+mn-ea"/>
                    <a:sym typeface="+mn-lt"/>
                  </a:rPr>
                  <a:t>业务包含的功能点</a:t>
                </a:r>
                <a:endParaRPr lang="zh-CN" altLang="en-US" sz="1600" b="1">
                  <a:solidFill>
                    <a:srgbClr val="9BBB59"/>
                  </a:solidFill>
                  <a:cs typeface="+mn-ea"/>
                  <a:sym typeface="+mn-lt"/>
                </a:endParaRPr>
              </a:p>
            </p:txBody>
          </p:sp>
        </p:grpSp>
      </p:grpSp>
      <p:cxnSp>
        <p:nvCxnSpPr>
          <p:cNvPr id="36" name="直接连接符 35"/>
          <p:cNvCxnSpPr/>
          <p:nvPr/>
        </p:nvCxnSpPr>
        <p:spPr>
          <a:xfrm>
            <a:off x="3647728" y="2270246"/>
            <a:ext cx="0" cy="429550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bwMode="auto">
          <a:xfrm>
            <a:off x="4032652" y="2067144"/>
            <a:ext cx="7776864" cy="365364"/>
          </a:xfrm>
          <a:prstGeom prst="roundRect">
            <a:avLst/>
          </a:prstGeom>
          <a:solidFill>
            <a:srgbClr val="002060"/>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b="1" spc="600">
                <a:solidFill>
                  <a:prstClr val="white"/>
                </a:solidFill>
                <a:cs typeface="+mn-ea"/>
                <a:sym typeface="+mn-lt"/>
              </a:rPr>
              <a:t>基础</a:t>
            </a:r>
            <a:r>
              <a:rPr lang="zh-CN" altLang="en-US" b="1" spc="600" smtClean="0">
                <a:solidFill>
                  <a:prstClr val="white"/>
                </a:solidFill>
                <a:cs typeface="+mn-ea"/>
                <a:sym typeface="+mn-lt"/>
              </a:rPr>
              <a:t>单元</a:t>
            </a:r>
          </a:p>
        </p:txBody>
      </p:sp>
      <p:sp>
        <p:nvSpPr>
          <p:cNvPr id="38" name="圆角矩形 37"/>
          <p:cNvSpPr/>
          <p:nvPr/>
        </p:nvSpPr>
        <p:spPr bwMode="auto">
          <a:xfrm>
            <a:off x="623392" y="2072296"/>
            <a:ext cx="1629862" cy="365364"/>
          </a:xfrm>
          <a:prstGeom prst="roundRect">
            <a:avLst/>
          </a:prstGeom>
          <a:solidFill>
            <a:srgbClr val="005BA4"/>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b="1" spc="600" smtClean="0">
                <a:solidFill>
                  <a:prstClr val="white"/>
                </a:solidFill>
                <a:cs typeface="+mn-ea"/>
                <a:sym typeface="+mn-lt"/>
              </a:rPr>
              <a:t>监控指标</a:t>
            </a:r>
          </a:p>
        </p:txBody>
      </p:sp>
      <p:sp>
        <p:nvSpPr>
          <p:cNvPr id="40" name="矩形 39"/>
          <p:cNvSpPr/>
          <p:nvPr/>
        </p:nvSpPr>
        <p:spPr bwMode="auto">
          <a:xfrm>
            <a:off x="266837" y="2833940"/>
            <a:ext cx="2573420" cy="574860"/>
          </a:xfrm>
          <a:prstGeom prst="rect">
            <a:avLst/>
          </a:prstGeom>
          <a:solidFill>
            <a:srgbClr val="00B0F0"/>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defTabSz="914400" fontAlgn="base">
              <a:spcBef>
                <a:spcPct val="0"/>
              </a:spcBef>
              <a:spcAft>
                <a:spcPct val="0"/>
              </a:spcAft>
            </a:pPr>
            <a:r>
              <a:rPr lang="zh-CN" altLang="en-US" sz="1400" b="1" smtClean="0">
                <a:solidFill>
                  <a:prstClr val="white"/>
                </a:solidFill>
                <a:cs typeface="+mn-ea"/>
                <a:sym typeface="+mn-lt"/>
              </a:rPr>
              <a:t>请求至该应用的流量</a:t>
            </a:r>
          </a:p>
        </p:txBody>
      </p:sp>
      <p:sp>
        <p:nvSpPr>
          <p:cNvPr id="41" name="矩形 40"/>
          <p:cNvSpPr/>
          <p:nvPr/>
        </p:nvSpPr>
        <p:spPr bwMode="auto">
          <a:xfrm>
            <a:off x="266837" y="4136867"/>
            <a:ext cx="2573420" cy="574860"/>
          </a:xfrm>
          <a:prstGeom prst="rect">
            <a:avLst/>
          </a:prstGeom>
          <a:solidFill>
            <a:srgbClr val="00B0F0"/>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defTabSz="914400" fontAlgn="base">
              <a:spcBef>
                <a:spcPct val="0"/>
              </a:spcBef>
              <a:spcAft>
                <a:spcPct val="0"/>
              </a:spcAft>
            </a:pPr>
            <a:r>
              <a:rPr lang="zh-CN" altLang="en-US" sz="1400" b="1" smtClean="0">
                <a:solidFill>
                  <a:prstClr val="white"/>
                </a:solidFill>
                <a:cs typeface="+mn-ea"/>
                <a:sym typeface="+mn-lt"/>
              </a:rPr>
              <a:t>该应用请求其他资源（包括</a:t>
            </a:r>
            <a:r>
              <a:rPr lang="en-US" altLang="zh-CN" sz="1400" b="1" smtClean="0">
                <a:solidFill>
                  <a:prstClr val="white"/>
                </a:solidFill>
                <a:cs typeface="+mn-ea"/>
                <a:sym typeface="+mn-lt"/>
              </a:rPr>
              <a:t>DB</a:t>
            </a:r>
            <a:r>
              <a:rPr lang="zh-CN" altLang="en-US" sz="1400" b="1" smtClean="0">
                <a:solidFill>
                  <a:prstClr val="white"/>
                </a:solidFill>
                <a:cs typeface="+mn-ea"/>
                <a:sym typeface="+mn-lt"/>
              </a:rPr>
              <a:t>）的流量</a:t>
            </a:r>
          </a:p>
        </p:txBody>
      </p:sp>
      <p:sp>
        <p:nvSpPr>
          <p:cNvPr id="42" name="矩形 41"/>
          <p:cNvSpPr/>
          <p:nvPr/>
        </p:nvSpPr>
        <p:spPr bwMode="auto">
          <a:xfrm>
            <a:off x="266837" y="5439793"/>
            <a:ext cx="2573420" cy="574860"/>
          </a:xfrm>
          <a:prstGeom prst="rect">
            <a:avLst/>
          </a:prstGeom>
          <a:solidFill>
            <a:srgbClr val="00B0F0"/>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defTabSz="914400" fontAlgn="base">
              <a:spcBef>
                <a:spcPct val="0"/>
              </a:spcBef>
              <a:spcAft>
                <a:spcPct val="0"/>
              </a:spcAft>
            </a:pPr>
            <a:r>
              <a:rPr lang="zh-CN" altLang="en-US" sz="1400" b="1" smtClean="0">
                <a:solidFill>
                  <a:prstClr val="white"/>
                </a:solidFill>
                <a:cs typeface="+mn-ea"/>
                <a:sym typeface="+mn-lt"/>
              </a:rPr>
              <a:t>应用流量监控粒度：指标应用、接口、业务、功能点</a:t>
            </a:r>
          </a:p>
        </p:txBody>
      </p:sp>
      <p:sp>
        <p:nvSpPr>
          <p:cNvPr id="46" name="右箭头 45"/>
          <p:cNvSpPr/>
          <p:nvPr/>
        </p:nvSpPr>
        <p:spPr bwMode="auto">
          <a:xfrm>
            <a:off x="2971581" y="2930053"/>
            <a:ext cx="604139" cy="382633"/>
          </a:xfrm>
          <a:prstGeom prst="rightArrow">
            <a:avLst/>
          </a:prstGeom>
          <a:solidFill>
            <a:schemeClr val="accent2">
              <a:lumMod val="75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algn="r" defTabSz="914400" fontAlgn="base">
              <a:spcBef>
                <a:spcPct val="0"/>
              </a:spcBef>
              <a:spcAft>
                <a:spcPct val="0"/>
              </a:spcAft>
            </a:pPr>
            <a:endParaRPr lang="zh-CN" altLang="en-US" sz="1400" b="1" smtClean="0">
              <a:solidFill>
                <a:prstClr val="black"/>
              </a:solidFill>
              <a:cs typeface="+mn-ea"/>
              <a:sym typeface="+mn-lt"/>
            </a:endParaRPr>
          </a:p>
        </p:txBody>
      </p:sp>
      <p:sp>
        <p:nvSpPr>
          <p:cNvPr id="47" name="右箭头 46"/>
          <p:cNvSpPr/>
          <p:nvPr/>
        </p:nvSpPr>
        <p:spPr bwMode="auto">
          <a:xfrm>
            <a:off x="2971581" y="4250631"/>
            <a:ext cx="604139" cy="382633"/>
          </a:xfrm>
          <a:prstGeom prst="rightArrow">
            <a:avLst/>
          </a:prstGeom>
          <a:solidFill>
            <a:schemeClr val="accent2">
              <a:lumMod val="75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algn="r" defTabSz="914400" fontAlgn="base">
              <a:spcBef>
                <a:spcPct val="0"/>
              </a:spcBef>
              <a:spcAft>
                <a:spcPct val="0"/>
              </a:spcAft>
            </a:pPr>
            <a:endParaRPr lang="zh-CN" altLang="en-US" sz="1400" b="1" smtClean="0">
              <a:solidFill>
                <a:prstClr val="black"/>
              </a:solidFill>
              <a:cs typeface="+mn-ea"/>
              <a:sym typeface="+mn-lt"/>
            </a:endParaRPr>
          </a:p>
        </p:txBody>
      </p:sp>
      <p:sp>
        <p:nvSpPr>
          <p:cNvPr id="48" name="右箭头 47"/>
          <p:cNvSpPr/>
          <p:nvPr/>
        </p:nvSpPr>
        <p:spPr bwMode="auto">
          <a:xfrm>
            <a:off x="2971581" y="5535906"/>
            <a:ext cx="604139" cy="382633"/>
          </a:xfrm>
          <a:prstGeom prst="rightArrow">
            <a:avLst/>
          </a:prstGeom>
          <a:solidFill>
            <a:schemeClr val="accent2">
              <a:lumMod val="75000"/>
            </a:schemeClr>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algn="r" defTabSz="914400" fontAlgn="base">
              <a:spcBef>
                <a:spcPct val="0"/>
              </a:spcBef>
              <a:spcAft>
                <a:spcPct val="0"/>
              </a:spcAft>
            </a:pPr>
            <a:endParaRPr lang="zh-CN" altLang="en-US" sz="1400" b="1" smtClean="0">
              <a:solidFill>
                <a:prstClr val="black"/>
              </a:solidFill>
              <a:cs typeface="+mn-ea"/>
              <a:sym typeface="+mn-lt"/>
            </a:endParaRPr>
          </a:p>
        </p:txBody>
      </p:sp>
    </p:spTree>
    <p:extLst>
      <p:ext uri="{BB962C8B-B14F-4D97-AF65-F5344CB8AC3E}">
        <p14:creationId xmlns:p14="http://schemas.microsoft.com/office/powerpoint/2010/main" val="2842368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22</a:t>
            </a:fld>
            <a:endParaRPr lang="zh-CN" altLang="en-US"/>
          </a:p>
        </p:txBody>
      </p:sp>
      <p:sp>
        <p:nvSpPr>
          <p:cNvPr id="3" name="标题 2"/>
          <p:cNvSpPr>
            <a:spLocks noGrp="1"/>
          </p:cNvSpPr>
          <p:nvPr>
            <p:ph type="title"/>
          </p:nvPr>
        </p:nvSpPr>
        <p:spPr/>
        <p:txBody>
          <a:bodyPr/>
          <a:lstStyle/>
          <a:p>
            <a:r>
              <a:rPr lang="en-US" altLang="zh-CN"/>
              <a:t>Spring Cloud  —— </a:t>
            </a:r>
            <a:r>
              <a:rPr lang="en-US" altLang="zh-CN" smtClean="0"/>
              <a:t>Zipkin</a:t>
            </a:r>
            <a:endParaRPr lang="zh-CN" altLang="en-US"/>
          </a:p>
        </p:txBody>
      </p:sp>
      <p:sp>
        <p:nvSpPr>
          <p:cNvPr id="4" name="矩形 3"/>
          <p:cNvSpPr/>
          <p:nvPr/>
        </p:nvSpPr>
        <p:spPr bwMode="auto">
          <a:xfrm>
            <a:off x="407368" y="1000892"/>
            <a:ext cx="11377264" cy="720080"/>
          </a:xfrm>
          <a:prstGeom prst="rect">
            <a:avLst/>
          </a:prstGeom>
          <a:noFill/>
          <a:ln w="9525" cap="flat" cmpd="sng" algn="ctr">
            <a:solidFill>
              <a:srgbClr val="7030A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defTabSz="914400" fontAlgn="base">
              <a:spcBef>
                <a:spcPct val="0"/>
              </a:spcBef>
              <a:spcAft>
                <a:spcPct val="0"/>
              </a:spcAft>
            </a:pPr>
            <a:r>
              <a:rPr lang="en-US" altLang="zh-CN" sz="1400" b="1" err="1">
                <a:latin typeface="+mn-ea"/>
              </a:rPr>
              <a:t>Zipkin</a:t>
            </a:r>
            <a:r>
              <a:rPr lang="zh-CN" altLang="en-US" sz="1400" b="1" smtClean="0">
                <a:latin typeface="+mn-ea"/>
              </a:rPr>
              <a:t>分布式</a:t>
            </a:r>
            <a:r>
              <a:rPr lang="zh-CN" altLang="en-US" sz="1400" b="1">
                <a:latin typeface="+mn-ea"/>
              </a:rPr>
              <a:t>实时数据追踪</a:t>
            </a:r>
            <a:r>
              <a:rPr lang="zh-CN" altLang="en-US" sz="1400" b="1" smtClean="0">
                <a:latin typeface="+mn-ea"/>
              </a:rPr>
              <a:t>系统，</a:t>
            </a:r>
            <a:r>
              <a:rPr lang="zh-CN" altLang="en-US" sz="1400" b="1">
                <a:latin typeface="+mn-ea"/>
              </a:rPr>
              <a:t>聚集来自各个异构系统的实时监控数据，用来追踪微服务架构下的系统延时</a:t>
            </a:r>
            <a:r>
              <a:rPr lang="zh-CN" altLang="en-US" sz="1400" b="1" smtClean="0">
                <a:latin typeface="+mn-ea"/>
              </a:rPr>
              <a:t>问题。</a:t>
            </a:r>
            <a:endParaRPr lang="en-US" altLang="zh-CN" sz="1400" b="1" smtClean="0">
              <a:latin typeface="+mn-ea"/>
            </a:endParaRPr>
          </a:p>
          <a:p>
            <a:pPr defTabSz="914400" fontAlgn="base">
              <a:spcBef>
                <a:spcPct val="0"/>
              </a:spcBef>
              <a:spcAft>
                <a:spcPct val="0"/>
              </a:spcAft>
            </a:pPr>
            <a:r>
              <a:rPr lang="en-US" altLang="zh-CN" sz="1400" b="1">
                <a:solidFill>
                  <a:srgbClr val="953735"/>
                </a:solidFill>
                <a:latin typeface="+mn-ea"/>
              </a:rPr>
              <a:t>Spring Cloud Sleuth</a:t>
            </a:r>
            <a:r>
              <a:rPr lang="zh-CN" altLang="en-US" sz="1400" b="1">
                <a:latin typeface="+mn-ea"/>
              </a:rPr>
              <a:t>是对</a:t>
            </a:r>
            <a:r>
              <a:rPr lang="en-US" altLang="zh-CN" sz="1400" b="1" err="1">
                <a:latin typeface="+mn-ea"/>
              </a:rPr>
              <a:t>Zipkin</a:t>
            </a:r>
            <a:r>
              <a:rPr lang="zh-CN" altLang="en-US" sz="1400" b="1">
                <a:latin typeface="+mn-ea"/>
              </a:rPr>
              <a:t>的一个</a:t>
            </a:r>
            <a:r>
              <a:rPr lang="zh-CN" altLang="en-US" sz="1400" b="1" smtClean="0">
                <a:latin typeface="+mn-ea"/>
              </a:rPr>
              <a:t>封装，集成</a:t>
            </a:r>
            <a:r>
              <a:rPr lang="en-US" altLang="zh-CN" sz="1400" b="1" smtClean="0">
                <a:latin typeface="+mn-ea"/>
              </a:rPr>
              <a:t>Span</a:t>
            </a:r>
            <a:r>
              <a:rPr lang="zh-CN" altLang="en-US" sz="1400" b="1">
                <a:latin typeface="+mn-ea"/>
              </a:rPr>
              <a:t>、</a:t>
            </a:r>
            <a:r>
              <a:rPr lang="en-US" altLang="zh-CN" sz="1400" b="1" smtClean="0">
                <a:latin typeface="+mn-ea"/>
              </a:rPr>
              <a:t>Trace</a:t>
            </a:r>
            <a:r>
              <a:rPr lang="zh-CN" altLang="en-US" sz="1400" b="1">
                <a:latin typeface="+mn-ea"/>
              </a:rPr>
              <a:t>、</a:t>
            </a:r>
            <a:r>
              <a:rPr lang="zh-CN" altLang="en-US" sz="1400" b="1" smtClean="0">
                <a:latin typeface="+mn-ea"/>
              </a:rPr>
              <a:t>接入</a:t>
            </a:r>
            <a:r>
              <a:rPr lang="en-US" altLang="zh-CN" sz="1400" b="1">
                <a:latin typeface="+mn-ea"/>
              </a:rPr>
              <a:t>HTTP Request</a:t>
            </a:r>
            <a:r>
              <a:rPr lang="zh-CN" altLang="en-US" sz="1400" b="1">
                <a:latin typeface="+mn-ea"/>
              </a:rPr>
              <a:t>，以及向</a:t>
            </a:r>
            <a:r>
              <a:rPr lang="en-US" altLang="zh-CN" sz="1400" b="1" err="1">
                <a:latin typeface="+mn-ea"/>
              </a:rPr>
              <a:t>Zipkin</a:t>
            </a:r>
            <a:r>
              <a:rPr lang="en-US" altLang="zh-CN" sz="1400" b="1">
                <a:latin typeface="+mn-ea"/>
              </a:rPr>
              <a:t> Server</a:t>
            </a:r>
            <a:r>
              <a:rPr lang="zh-CN" altLang="en-US" sz="1400" b="1">
                <a:latin typeface="+mn-ea"/>
              </a:rPr>
              <a:t>发送采集信息等全部自动完成。</a:t>
            </a:r>
            <a:endParaRPr kumimoji="0" lang="zh-CN" altLang="en-US" sz="1400" b="1" i="0" u="none" strike="noStrike" cap="none" normalizeH="0" baseline="0" smtClean="0">
              <a:ln>
                <a:noFill/>
              </a:ln>
              <a:solidFill>
                <a:schemeClr val="tx1"/>
              </a:solidFill>
              <a:effectLst/>
              <a:latin typeface="+mn-ea"/>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71" y="1793197"/>
            <a:ext cx="9349680" cy="5000503"/>
          </a:xfrm>
          <a:prstGeom prst="rect">
            <a:avLst/>
          </a:prstGeom>
        </p:spPr>
      </p:pic>
    </p:spTree>
    <p:extLst>
      <p:ext uri="{BB962C8B-B14F-4D97-AF65-F5344CB8AC3E}">
        <p14:creationId xmlns:p14="http://schemas.microsoft.com/office/powerpoint/2010/main" val="403295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23</a:t>
            </a:fld>
            <a:endParaRPr lang="zh-CN" altLang="en-US"/>
          </a:p>
        </p:txBody>
      </p:sp>
      <p:sp>
        <p:nvSpPr>
          <p:cNvPr id="3" name="标题 2"/>
          <p:cNvSpPr>
            <a:spLocks noGrp="1"/>
          </p:cNvSpPr>
          <p:nvPr>
            <p:ph type="title"/>
          </p:nvPr>
        </p:nvSpPr>
        <p:spPr/>
        <p:txBody>
          <a:bodyPr/>
          <a:lstStyle/>
          <a:p>
            <a:r>
              <a:rPr lang="zh-CN" altLang="en-US"/>
              <a:t>微服务入门</a:t>
            </a:r>
            <a:r>
              <a:rPr lang="zh-CN" altLang="en-US" smtClean="0"/>
              <a:t>开发 </a:t>
            </a:r>
            <a:r>
              <a:rPr lang="en-US" altLang="zh-CN" smtClean="0"/>
              <a:t>—— SpringBoot</a:t>
            </a:r>
            <a:r>
              <a:rPr lang="zh-CN" altLang="en-US"/>
              <a:t>基础（</a:t>
            </a:r>
            <a:r>
              <a:rPr lang="en-US" altLang="zh-CN"/>
              <a:t>1</a:t>
            </a:r>
            <a:r>
              <a:rPr lang="zh-CN" altLang="en-US"/>
              <a:t>）</a:t>
            </a:r>
          </a:p>
        </p:txBody>
      </p:sp>
      <p:graphicFrame>
        <p:nvGraphicFramePr>
          <p:cNvPr id="4" name="表格 3"/>
          <p:cNvGraphicFramePr>
            <a:graphicFrameLocks noGrp="1"/>
          </p:cNvGraphicFramePr>
          <p:nvPr>
            <p:extLst>
              <p:ext uri="{D42A27DB-BD31-4B8C-83A1-F6EECF244321}">
                <p14:modId xmlns:p14="http://schemas.microsoft.com/office/powerpoint/2010/main" val="4281512453"/>
              </p:ext>
            </p:extLst>
          </p:nvPr>
        </p:nvGraphicFramePr>
        <p:xfrm>
          <a:off x="191344" y="908720"/>
          <a:ext cx="11737303" cy="5191760"/>
        </p:xfrm>
        <a:graphic>
          <a:graphicData uri="http://schemas.openxmlformats.org/drawingml/2006/table">
            <a:tbl>
              <a:tblPr firstRow="1" bandRow="1">
                <a:tableStyleId>{5C22544A-7EE6-4342-B048-85BDC9FD1C3A}</a:tableStyleId>
              </a:tblPr>
              <a:tblGrid>
                <a:gridCol w="720080"/>
                <a:gridCol w="3168352"/>
                <a:gridCol w="7848871"/>
              </a:tblGrid>
              <a:tr h="370840">
                <a:tc>
                  <a:txBody>
                    <a:bodyPr/>
                    <a:lstStyle/>
                    <a:p>
                      <a:pPr algn="ctr"/>
                      <a:r>
                        <a:rPr lang="zh-CN" altLang="en-US" smtClean="0"/>
                        <a:t>序号</a:t>
                      </a:r>
                      <a:endParaRPr lang="zh-CN" altLang="en-US"/>
                    </a:p>
                  </a:txBody>
                  <a:tcPr anchor="ctr"/>
                </a:tc>
                <a:tc>
                  <a:txBody>
                    <a:bodyPr/>
                    <a:lstStyle/>
                    <a:p>
                      <a:pPr algn="ctr"/>
                      <a:r>
                        <a:rPr lang="zh-CN" altLang="en-US" smtClean="0"/>
                        <a:t>名称</a:t>
                      </a:r>
                      <a:endParaRPr lang="zh-CN" altLang="en-US"/>
                    </a:p>
                  </a:txBody>
                  <a:tcPr anchor="ctr"/>
                </a:tc>
                <a:tc>
                  <a:txBody>
                    <a:bodyPr/>
                    <a:lstStyle/>
                    <a:p>
                      <a:pPr algn="ctr"/>
                      <a:r>
                        <a:rPr lang="zh-CN" altLang="en-US" smtClean="0"/>
                        <a:t>描述</a:t>
                      </a:r>
                      <a:endParaRPr lang="zh-CN" altLang="en-US"/>
                    </a:p>
                  </a:txBody>
                  <a:tcPr anchor="ctr"/>
                </a:tc>
              </a:tr>
              <a:tr h="370840">
                <a:tc>
                  <a:txBody>
                    <a:bodyPr/>
                    <a:lstStyle/>
                    <a:p>
                      <a:pPr algn="ctr"/>
                      <a:r>
                        <a:rPr lang="en-US" altLang="zh-CN" sz="1600" smtClean="0"/>
                        <a:t>1</a:t>
                      </a:r>
                      <a:endParaRPr lang="zh-CN" altLang="en-US" sz="1600"/>
                    </a:p>
                  </a:txBody>
                  <a:tcPr/>
                </a:tc>
                <a:tc>
                  <a:txBody>
                    <a:bodyPr/>
                    <a:lstStyle/>
                    <a:p>
                      <a:r>
                        <a:rPr lang="en-US" altLang="zh-CN" sz="1600" smtClean="0"/>
                        <a:t>spring-boot-starter </a:t>
                      </a:r>
                      <a:endParaRPr lang="zh-CN" altLang="en-US" sz="160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zh-CN" altLang="en-US" sz="1600" smtClean="0"/>
                        <a:t>核心</a:t>
                      </a:r>
                      <a:r>
                        <a:rPr lang="en-US" altLang="zh-CN" sz="1600" smtClean="0"/>
                        <a:t>Spring Boot starter</a:t>
                      </a:r>
                      <a:r>
                        <a:rPr lang="zh-CN" altLang="en-US" sz="1600" smtClean="0"/>
                        <a:t>，包括自动配置支持，日志和</a:t>
                      </a:r>
                      <a:r>
                        <a:rPr lang="en-US" altLang="zh-CN" sz="1600" err="1" smtClean="0"/>
                        <a:t>YAML</a:t>
                      </a:r>
                      <a:endParaRPr lang="zh-CN" altLang="en-US" sz="1600" smtClean="0"/>
                    </a:p>
                  </a:txBody>
                  <a:tcPr/>
                </a:tc>
              </a:tr>
              <a:tr h="370840">
                <a:tc>
                  <a:txBody>
                    <a:bodyPr/>
                    <a:lstStyle/>
                    <a:p>
                      <a:pPr algn="ctr"/>
                      <a:r>
                        <a:rPr lang="en-US" altLang="zh-CN" sz="1600" smtClean="0"/>
                        <a:t>2</a:t>
                      </a:r>
                      <a:endParaRPr lang="zh-CN" altLang="en-US" sz="1600"/>
                    </a:p>
                  </a:txBody>
                  <a:tcPr/>
                </a:tc>
                <a:tc>
                  <a:txBody>
                    <a:bodyPr/>
                    <a:lstStyle/>
                    <a:p>
                      <a:r>
                        <a:rPr lang="en-US" altLang="zh-CN" sz="1600" smtClean="0"/>
                        <a:t>spring-boot-starter-actuator</a:t>
                      </a:r>
                      <a:endParaRPr lang="zh-CN" altLang="en-US" sz="1600"/>
                    </a:p>
                  </a:txBody>
                  <a:tcPr/>
                </a:tc>
                <a:tc>
                  <a:txBody>
                    <a:bodyPr/>
                    <a:lstStyle/>
                    <a:p>
                      <a:r>
                        <a:rPr lang="zh-CN" altLang="en-US" sz="1600" smtClean="0"/>
                        <a:t>生产准备的特性，用于帮我们监控和管理应用</a:t>
                      </a:r>
                      <a:endParaRPr lang="zh-CN" altLang="en-US" sz="1600"/>
                    </a:p>
                  </a:txBody>
                  <a:tcPr/>
                </a:tc>
              </a:tr>
              <a:tr h="370840">
                <a:tc>
                  <a:txBody>
                    <a:bodyPr/>
                    <a:lstStyle/>
                    <a:p>
                      <a:pPr algn="ctr"/>
                      <a:r>
                        <a:rPr lang="en-US" altLang="zh-CN" sz="1600" smtClean="0"/>
                        <a:t>3</a:t>
                      </a:r>
                      <a:endParaRPr lang="zh-CN" altLang="en-US" sz="1600"/>
                    </a:p>
                  </a:txBody>
                  <a:tcPr/>
                </a:tc>
                <a:tc>
                  <a:txBody>
                    <a:bodyPr/>
                    <a:lstStyle/>
                    <a:p>
                      <a:r>
                        <a:rPr lang="en-US" altLang="zh-CN" sz="1600" smtClean="0"/>
                        <a:t>spring-boot-starter-</a:t>
                      </a:r>
                      <a:r>
                        <a:rPr lang="en-US" altLang="zh-CN" sz="1600" err="1" smtClean="0"/>
                        <a:t>aop</a:t>
                      </a:r>
                      <a:endParaRPr lang="zh-CN" altLang="en-US" sz="1600"/>
                    </a:p>
                  </a:txBody>
                  <a:tcPr/>
                </a:tc>
                <a:tc>
                  <a:txBody>
                    <a:bodyPr/>
                    <a:lstStyle/>
                    <a:p>
                      <a:r>
                        <a:rPr lang="zh-CN" altLang="en-US" sz="1600" smtClean="0"/>
                        <a:t>对面向切面编程的支持，包括</a:t>
                      </a:r>
                      <a:r>
                        <a:rPr lang="en-US" altLang="zh-CN" sz="1600" smtClean="0"/>
                        <a:t>spring-</a:t>
                      </a:r>
                      <a:r>
                        <a:rPr lang="en-US" altLang="zh-CN" sz="1600" err="1" smtClean="0"/>
                        <a:t>aop</a:t>
                      </a:r>
                      <a:r>
                        <a:rPr lang="zh-CN" altLang="en-US" sz="1600" smtClean="0"/>
                        <a:t>和</a:t>
                      </a:r>
                      <a:r>
                        <a:rPr lang="en-US" altLang="zh-CN" sz="1600" err="1" smtClean="0"/>
                        <a:t>AspectJ</a:t>
                      </a:r>
                      <a:endParaRPr lang="zh-CN" altLang="en-US" sz="1600"/>
                    </a:p>
                  </a:txBody>
                  <a:tcPr/>
                </a:tc>
              </a:tr>
              <a:tr h="370840">
                <a:tc>
                  <a:txBody>
                    <a:bodyPr/>
                    <a:lstStyle/>
                    <a:p>
                      <a:pPr algn="ctr"/>
                      <a:r>
                        <a:rPr lang="en-US" altLang="zh-CN" sz="1600" smtClean="0"/>
                        <a:t>4</a:t>
                      </a:r>
                      <a:endParaRPr lang="zh-CN" altLang="en-US" sz="1600"/>
                    </a:p>
                  </a:txBody>
                  <a:tcPr/>
                </a:tc>
                <a:tc>
                  <a:txBody>
                    <a:bodyPr/>
                    <a:lstStyle/>
                    <a:p>
                      <a:r>
                        <a:rPr lang="en-US" altLang="zh-CN" sz="1600" smtClean="0"/>
                        <a:t>spring-boot-starter-data-</a:t>
                      </a:r>
                      <a:r>
                        <a:rPr lang="en-US" altLang="zh-CN" sz="1600" err="1" smtClean="0"/>
                        <a:t>jpa</a:t>
                      </a:r>
                      <a:endParaRPr lang="zh-CN" altLang="en-US" sz="1600"/>
                    </a:p>
                  </a:txBody>
                  <a:tcPr/>
                </a:tc>
                <a:tc>
                  <a:txBody>
                    <a:bodyPr/>
                    <a:lstStyle/>
                    <a:p>
                      <a:r>
                        <a:rPr lang="zh-CN" altLang="en-US" sz="1600" smtClean="0"/>
                        <a:t>对</a:t>
                      </a:r>
                      <a:r>
                        <a:rPr lang="en-US" altLang="zh-CN" sz="1600" smtClean="0"/>
                        <a:t>Java</a:t>
                      </a:r>
                      <a:r>
                        <a:rPr lang="zh-CN" altLang="en-US" sz="1600" smtClean="0"/>
                        <a:t>持久化</a:t>
                      </a:r>
                      <a:r>
                        <a:rPr lang="en-US" altLang="zh-CN" sz="1600" smtClean="0"/>
                        <a:t>API</a:t>
                      </a:r>
                      <a:r>
                        <a:rPr lang="zh-CN" altLang="en-US" sz="1600" smtClean="0"/>
                        <a:t>的支持，包括</a:t>
                      </a:r>
                      <a:r>
                        <a:rPr lang="en-US" altLang="zh-CN" sz="1600" smtClean="0"/>
                        <a:t>spring-data-</a:t>
                      </a:r>
                      <a:r>
                        <a:rPr lang="en-US" altLang="zh-CN" sz="1600" err="1" smtClean="0"/>
                        <a:t>jpa</a:t>
                      </a:r>
                      <a:r>
                        <a:rPr lang="zh-CN" altLang="en-US" sz="1600" smtClean="0"/>
                        <a:t>，</a:t>
                      </a:r>
                      <a:r>
                        <a:rPr lang="en-US" altLang="zh-CN" sz="1600" smtClean="0"/>
                        <a:t>spring-</a:t>
                      </a:r>
                      <a:r>
                        <a:rPr lang="en-US" altLang="zh-CN" sz="1600" err="1" smtClean="0"/>
                        <a:t>orm</a:t>
                      </a:r>
                      <a:r>
                        <a:rPr lang="zh-CN" altLang="en-US" sz="1600" smtClean="0"/>
                        <a:t>和 </a:t>
                      </a:r>
                      <a:r>
                        <a:rPr lang="en-US" altLang="zh-CN" sz="1600" smtClean="0"/>
                        <a:t>Hibernate </a:t>
                      </a:r>
                      <a:endParaRPr lang="zh-CN" altLang="en-US" sz="1600"/>
                    </a:p>
                  </a:txBody>
                  <a:tcPr/>
                </a:tc>
              </a:tr>
              <a:tr h="370840">
                <a:tc>
                  <a:txBody>
                    <a:bodyPr/>
                    <a:lstStyle/>
                    <a:p>
                      <a:pPr algn="ctr"/>
                      <a:r>
                        <a:rPr lang="en-US" altLang="zh-CN" sz="1600" smtClean="0"/>
                        <a:t>5</a:t>
                      </a:r>
                      <a:endParaRPr lang="zh-CN" altLang="en-US" sz="1600"/>
                    </a:p>
                  </a:txBody>
                  <a:tcPr/>
                </a:tc>
                <a:tc>
                  <a:txBody>
                    <a:bodyPr/>
                    <a:lstStyle/>
                    <a:p>
                      <a:r>
                        <a:rPr lang="en-US" altLang="zh-CN" sz="1600" smtClean="0"/>
                        <a:t>spring-boot-starter-web</a:t>
                      </a:r>
                      <a:endParaRPr lang="zh-CN" altLang="en-US" sz="1600"/>
                    </a:p>
                  </a:txBody>
                  <a:tcPr/>
                </a:tc>
                <a:tc>
                  <a:txBody>
                    <a:bodyPr/>
                    <a:lstStyle/>
                    <a:p>
                      <a:r>
                        <a:rPr lang="zh-CN" altLang="en-US" sz="1600" smtClean="0"/>
                        <a:t>对全栈</a:t>
                      </a:r>
                      <a:r>
                        <a:rPr lang="en-US" altLang="zh-CN" sz="1600" smtClean="0"/>
                        <a:t>web</a:t>
                      </a:r>
                      <a:r>
                        <a:rPr lang="zh-CN" altLang="en-US" sz="1600" smtClean="0"/>
                        <a:t>开发的支持， 包括</a:t>
                      </a:r>
                      <a:r>
                        <a:rPr lang="en-US" altLang="zh-CN" sz="1600" smtClean="0"/>
                        <a:t>Tomcat</a:t>
                      </a:r>
                      <a:r>
                        <a:rPr lang="zh-CN" altLang="en-US" sz="1600" smtClean="0"/>
                        <a:t>和</a:t>
                      </a:r>
                      <a:r>
                        <a:rPr lang="en-US" altLang="zh-CN" sz="1600" smtClean="0"/>
                        <a:t>spring-</a:t>
                      </a:r>
                      <a:r>
                        <a:rPr lang="en-US" altLang="zh-CN" sz="1600" err="1" smtClean="0"/>
                        <a:t>webmvc</a:t>
                      </a:r>
                      <a:r>
                        <a:rPr lang="en-US" altLang="zh-CN" sz="1600" smtClean="0"/>
                        <a:t> </a:t>
                      </a:r>
                      <a:endParaRPr lang="zh-CN" altLang="en-US" sz="1600"/>
                    </a:p>
                  </a:txBody>
                  <a:tcPr/>
                </a:tc>
              </a:tr>
              <a:tr h="370840">
                <a:tc>
                  <a:txBody>
                    <a:bodyPr/>
                    <a:lstStyle/>
                    <a:p>
                      <a:pPr algn="ctr"/>
                      <a:r>
                        <a:rPr lang="en-US" altLang="zh-CN" sz="1600" smtClean="0"/>
                        <a:t>6</a:t>
                      </a:r>
                      <a:endParaRPr lang="zh-CN" altLang="en-US" sz="1600"/>
                    </a:p>
                  </a:txBody>
                  <a:tcPr/>
                </a:tc>
                <a:tc>
                  <a:txBody>
                    <a:bodyPr/>
                    <a:lstStyle/>
                    <a:p>
                      <a:r>
                        <a:rPr lang="en-US" altLang="zh-CN" sz="1600" smtClean="0"/>
                        <a:t>spring-boot-starter-actuator</a:t>
                      </a:r>
                      <a:endParaRPr lang="zh-CN" altLang="en-US" sz="1600"/>
                    </a:p>
                  </a:txBody>
                  <a:tcPr/>
                </a:tc>
                <a:tc>
                  <a:txBody>
                    <a:bodyPr/>
                    <a:lstStyle/>
                    <a:p>
                      <a:r>
                        <a:rPr lang="zh-CN" altLang="en-US" sz="1600" smtClean="0"/>
                        <a:t>添加生产准备特性，比如指标和监控</a:t>
                      </a:r>
                      <a:endParaRPr lang="zh-CN" altLang="en-US" sz="1600"/>
                    </a:p>
                  </a:txBody>
                  <a:tcPr/>
                </a:tc>
              </a:tr>
              <a:tr h="370840">
                <a:tc>
                  <a:txBody>
                    <a:bodyPr/>
                    <a:lstStyle/>
                    <a:p>
                      <a:pPr algn="ctr"/>
                      <a:r>
                        <a:rPr lang="en-US" altLang="zh-CN" sz="1600" smtClean="0"/>
                        <a:t>7</a:t>
                      </a:r>
                      <a:endParaRPr lang="zh-CN" altLang="en-US" sz="1600"/>
                    </a:p>
                  </a:txBody>
                  <a:tcPr/>
                </a:tc>
                <a:tc>
                  <a:txBody>
                    <a:bodyPr/>
                    <a:lstStyle/>
                    <a:p>
                      <a:r>
                        <a:rPr lang="en-US" altLang="zh-CN" sz="1600" smtClean="0"/>
                        <a:t>spring-boot-starter-security</a:t>
                      </a:r>
                      <a:endParaRPr lang="zh-CN" altLang="en-US" sz="1600"/>
                    </a:p>
                  </a:txBody>
                  <a:tcPr/>
                </a:tc>
                <a:tc>
                  <a:txBody>
                    <a:bodyPr/>
                    <a:lstStyle/>
                    <a:p>
                      <a:r>
                        <a:rPr lang="zh-CN" altLang="en-US" sz="1600" smtClean="0"/>
                        <a:t>对</a:t>
                      </a:r>
                      <a:r>
                        <a:rPr lang="en-US" altLang="zh-CN" sz="1600" smtClean="0"/>
                        <a:t>spring-security</a:t>
                      </a:r>
                      <a:r>
                        <a:rPr lang="zh-CN" altLang="en-US" sz="1600" smtClean="0"/>
                        <a:t>的支持 </a:t>
                      </a:r>
                      <a:endParaRPr lang="zh-CN" altLang="en-US" sz="1600"/>
                    </a:p>
                  </a:txBody>
                  <a:tcPr/>
                </a:tc>
              </a:tr>
              <a:tr h="370840">
                <a:tc>
                  <a:txBody>
                    <a:bodyPr/>
                    <a:lstStyle/>
                    <a:p>
                      <a:pPr algn="ctr"/>
                      <a:r>
                        <a:rPr lang="en-US" altLang="zh-CN" sz="1600" smtClean="0"/>
                        <a:t>8</a:t>
                      </a:r>
                      <a:endParaRPr lang="zh-CN" altLang="en-US" sz="1600"/>
                    </a:p>
                  </a:txBody>
                  <a:tcPr/>
                </a:tc>
                <a:tc>
                  <a:txBody>
                    <a:bodyPr/>
                    <a:lstStyle/>
                    <a:p>
                      <a:r>
                        <a:rPr lang="en-US" altLang="zh-CN" sz="1600" smtClean="0"/>
                        <a:t>spring-boot-starter-</a:t>
                      </a:r>
                      <a:r>
                        <a:rPr lang="en-US" altLang="zh-CN" sz="1600" err="1" smtClean="0"/>
                        <a:t>jdbc</a:t>
                      </a:r>
                      <a:endParaRPr lang="zh-CN" altLang="en-US" sz="1600"/>
                    </a:p>
                  </a:txBody>
                  <a:tcPr/>
                </a:tc>
                <a:tc>
                  <a:txBody>
                    <a:bodyPr/>
                    <a:lstStyle/>
                    <a:p>
                      <a:r>
                        <a:rPr lang="zh-CN" altLang="en-US" sz="1600" smtClean="0"/>
                        <a:t>对</a:t>
                      </a:r>
                      <a:r>
                        <a:rPr lang="en-US" altLang="zh-CN" sz="1600" err="1" smtClean="0"/>
                        <a:t>JDBC</a:t>
                      </a:r>
                      <a:r>
                        <a:rPr lang="zh-CN" altLang="en-US" sz="1600" smtClean="0"/>
                        <a:t>数据库的支持</a:t>
                      </a:r>
                      <a:endParaRPr lang="zh-CN" altLang="en-US" sz="1600"/>
                    </a:p>
                  </a:txBody>
                  <a:tcPr/>
                </a:tc>
              </a:tr>
              <a:tr h="370840">
                <a:tc>
                  <a:txBody>
                    <a:bodyPr/>
                    <a:lstStyle/>
                    <a:p>
                      <a:pPr algn="ctr"/>
                      <a:r>
                        <a:rPr lang="en-US" altLang="zh-CN" sz="1600" smtClean="0"/>
                        <a:t>9</a:t>
                      </a:r>
                      <a:endParaRPr lang="zh-CN" altLang="en-US" sz="1600"/>
                    </a:p>
                  </a:txBody>
                  <a:tcPr/>
                </a:tc>
                <a:tc>
                  <a:txBody>
                    <a:bodyPr/>
                    <a:lstStyle/>
                    <a:p>
                      <a:r>
                        <a:rPr lang="en-US" altLang="zh-CN" sz="1600" smtClean="0"/>
                        <a:t>spring-boot-starter-</a:t>
                      </a:r>
                      <a:r>
                        <a:rPr lang="en-US" altLang="zh-CN" sz="1600" err="1" smtClean="0"/>
                        <a:t>ws</a:t>
                      </a:r>
                      <a:endParaRPr lang="zh-CN" altLang="en-US" sz="1600"/>
                    </a:p>
                  </a:txBody>
                  <a:tcPr/>
                </a:tc>
                <a:tc>
                  <a:txBody>
                    <a:bodyPr/>
                    <a:lstStyle/>
                    <a:p>
                      <a:r>
                        <a:rPr lang="zh-CN" altLang="en-US" sz="1600" smtClean="0"/>
                        <a:t>对</a:t>
                      </a:r>
                      <a:r>
                        <a:rPr lang="en-US" altLang="zh-CN" sz="1600" smtClean="0"/>
                        <a:t>Spring Web</a:t>
                      </a:r>
                      <a:r>
                        <a:rPr lang="zh-CN" altLang="en-US" sz="1600" smtClean="0"/>
                        <a:t>服务的支持 </a:t>
                      </a:r>
                      <a:endParaRPr lang="zh-CN" altLang="en-US" sz="1600"/>
                    </a:p>
                  </a:txBody>
                  <a:tcPr/>
                </a:tc>
              </a:tr>
              <a:tr h="370840">
                <a:tc>
                  <a:txBody>
                    <a:bodyPr/>
                    <a:lstStyle/>
                    <a:p>
                      <a:pPr algn="ctr"/>
                      <a:r>
                        <a:rPr lang="en-US" altLang="zh-CN" sz="1600" smtClean="0"/>
                        <a:t>10</a:t>
                      </a:r>
                      <a:endParaRPr lang="zh-CN" altLang="en-US" sz="1600"/>
                    </a:p>
                  </a:txBody>
                  <a:tcPr/>
                </a:tc>
                <a:tc>
                  <a:txBody>
                    <a:bodyPr/>
                    <a:lstStyle/>
                    <a:p>
                      <a:r>
                        <a:rPr lang="en-US" altLang="zh-CN" sz="1600" smtClean="0"/>
                        <a:t>spring-boot-starter-</a:t>
                      </a:r>
                      <a:r>
                        <a:rPr lang="en-US" altLang="zh-CN" sz="1600" err="1" smtClean="0"/>
                        <a:t>log4j</a:t>
                      </a:r>
                      <a:r>
                        <a:rPr lang="en-US" altLang="zh-CN" sz="1600" smtClean="0"/>
                        <a:t> </a:t>
                      </a:r>
                      <a:endParaRPr lang="zh-CN" altLang="en-US" sz="1600"/>
                    </a:p>
                  </a:txBody>
                  <a:tcPr/>
                </a:tc>
                <a:tc>
                  <a:txBody>
                    <a:bodyPr/>
                    <a:lstStyle/>
                    <a:p>
                      <a:r>
                        <a:rPr lang="zh-CN" altLang="en-US" sz="1600" smtClean="0"/>
                        <a:t>对</a:t>
                      </a:r>
                      <a:r>
                        <a:rPr lang="en-US" altLang="zh-CN" sz="1600" err="1" smtClean="0"/>
                        <a:t>Log4J</a:t>
                      </a:r>
                      <a:r>
                        <a:rPr lang="zh-CN" altLang="en-US" sz="1600" smtClean="0"/>
                        <a:t>日志系统的支持</a:t>
                      </a:r>
                      <a:endParaRPr lang="zh-CN" altLang="en-US" sz="1600"/>
                    </a:p>
                  </a:txBody>
                  <a:tcPr/>
                </a:tc>
              </a:tr>
              <a:tr h="370840">
                <a:tc>
                  <a:txBody>
                    <a:bodyPr/>
                    <a:lstStyle/>
                    <a:p>
                      <a:pPr algn="ctr"/>
                      <a:r>
                        <a:rPr lang="en-US" altLang="zh-CN" sz="1600" smtClean="0"/>
                        <a:t>11</a:t>
                      </a:r>
                      <a:endParaRPr lang="zh-CN" altLang="en-US" sz="1600"/>
                    </a:p>
                  </a:txBody>
                  <a:tcPr/>
                </a:tc>
                <a:tc>
                  <a:txBody>
                    <a:bodyPr/>
                    <a:lstStyle/>
                    <a:p>
                      <a:r>
                        <a:rPr lang="en-US" altLang="zh-CN" sz="1600" smtClean="0"/>
                        <a:t>spring-boot-starter-logging</a:t>
                      </a:r>
                      <a:endParaRPr lang="zh-CN" altLang="en-US" sz="1600"/>
                    </a:p>
                  </a:txBody>
                  <a:tcPr/>
                </a:tc>
                <a:tc>
                  <a:txBody>
                    <a:bodyPr/>
                    <a:lstStyle/>
                    <a:p>
                      <a:r>
                        <a:rPr lang="zh-CN" altLang="en-US" sz="1600" smtClean="0"/>
                        <a:t>导入</a:t>
                      </a:r>
                      <a:r>
                        <a:rPr lang="en-US" altLang="zh-CN" sz="1600" smtClean="0"/>
                        <a:t>Spring Boot</a:t>
                      </a:r>
                      <a:r>
                        <a:rPr lang="zh-CN" altLang="en-US" sz="1600" smtClean="0"/>
                        <a:t>的默认日志系统</a:t>
                      </a:r>
                      <a:endParaRPr lang="zh-CN" altLang="en-US" sz="1600"/>
                    </a:p>
                  </a:txBody>
                  <a:tcPr/>
                </a:tc>
              </a:tr>
              <a:tr h="370840">
                <a:tc>
                  <a:txBody>
                    <a:bodyPr/>
                    <a:lstStyle/>
                    <a:p>
                      <a:pPr algn="ctr"/>
                      <a:r>
                        <a:rPr lang="en-US" altLang="zh-CN" sz="1600" smtClean="0"/>
                        <a:t>12</a:t>
                      </a:r>
                      <a:endParaRPr lang="zh-CN" altLang="en-US" sz="1600"/>
                    </a:p>
                  </a:txBody>
                  <a:tcPr/>
                </a:tc>
                <a:tc>
                  <a:txBody>
                    <a:bodyPr/>
                    <a:lstStyle/>
                    <a:p>
                      <a:r>
                        <a:rPr lang="en-US" altLang="zh-CN" sz="1600" smtClean="0"/>
                        <a:t>spring-boot-starter-tomcat </a:t>
                      </a:r>
                      <a:endParaRPr lang="zh-CN" altLang="en-US" sz="1600"/>
                    </a:p>
                  </a:txBody>
                  <a:tcPr/>
                </a:tc>
                <a:tc>
                  <a:txBody>
                    <a:bodyPr/>
                    <a:lstStyle/>
                    <a:p>
                      <a:r>
                        <a:rPr lang="zh-CN" altLang="en-US" sz="1600" smtClean="0"/>
                        <a:t>导入</a:t>
                      </a:r>
                      <a:r>
                        <a:rPr lang="en-US" altLang="zh-CN" sz="1600" smtClean="0"/>
                        <a:t>Spring Boot</a:t>
                      </a:r>
                      <a:r>
                        <a:rPr lang="zh-CN" altLang="en-US" sz="1600" smtClean="0"/>
                        <a:t>的默认</a:t>
                      </a:r>
                      <a:r>
                        <a:rPr lang="en-US" altLang="zh-CN" sz="1600" smtClean="0"/>
                        <a:t>HTTP</a:t>
                      </a:r>
                      <a:r>
                        <a:rPr lang="zh-CN" altLang="en-US" sz="1600" smtClean="0"/>
                        <a:t>引擎</a:t>
                      </a:r>
                      <a:endParaRPr lang="zh-CN" altLang="en-US" sz="1600"/>
                    </a:p>
                  </a:txBody>
                  <a:tcPr/>
                </a:tc>
              </a:tr>
              <a:tr h="370840">
                <a:tc>
                  <a:txBody>
                    <a:bodyPr/>
                    <a:lstStyle/>
                    <a:p>
                      <a:pPr algn="ctr"/>
                      <a:r>
                        <a:rPr lang="en-US" altLang="zh-CN" sz="1600" smtClean="0"/>
                        <a:t>13</a:t>
                      </a:r>
                      <a:endParaRPr lang="zh-CN" altLang="en-US" sz="1600"/>
                    </a:p>
                  </a:txBody>
                  <a:tcPr/>
                </a:tc>
                <a:tc>
                  <a:txBody>
                    <a:bodyPr/>
                    <a:lstStyle/>
                    <a:p>
                      <a:r>
                        <a:rPr lang="en-US" altLang="zh-CN" sz="1600" smtClean="0"/>
                        <a:t>spring-boot-starter-test </a:t>
                      </a:r>
                      <a:endParaRPr lang="zh-CN" altLang="en-US" sz="1600"/>
                    </a:p>
                  </a:txBody>
                  <a:tcPr/>
                </a:tc>
                <a:tc>
                  <a:txBody>
                    <a:bodyPr/>
                    <a:lstStyle/>
                    <a:p>
                      <a:r>
                        <a:rPr lang="zh-CN" altLang="en-US" sz="1600" smtClean="0"/>
                        <a:t>对常用测试依赖的支持，包括</a:t>
                      </a:r>
                      <a:r>
                        <a:rPr lang="en-US" altLang="zh-CN" sz="1600" err="1" smtClean="0"/>
                        <a:t>JUnit</a:t>
                      </a:r>
                      <a:r>
                        <a:rPr lang="en-US" altLang="zh-CN" sz="1600" smtClean="0"/>
                        <a:t>, </a:t>
                      </a:r>
                      <a:r>
                        <a:rPr lang="en-US" altLang="zh-CN" sz="1600" err="1" smtClean="0"/>
                        <a:t>Hamcrest</a:t>
                      </a:r>
                      <a:r>
                        <a:rPr lang="zh-CN" altLang="en-US" sz="1600" smtClean="0"/>
                        <a:t>和</a:t>
                      </a:r>
                      <a:r>
                        <a:rPr lang="en-US" altLang="zh-CN" sz="1600" err="1" smtClean="0"/>
                        <a:t>Mockito</a:t>
                      </a:r>
                      <a:r>
                        <a:rPr lang="zh-CN" altLang="en-US" sz="1600" smtClean="0"/>
                        <a:t>，还有</a:t>
                      </a:r>
                      <a:r>
                        <a:rPr lang="en-US" altLang="zh-CN" sz="1600" err="1" smtClean="0"/>
                        <a:t>springtest</a:t>
                      </a:r>
                      <a:r>
                        <a:rPr lang="zh-CN" altLang="en-US" sz="1600" smtClean="0"/>
                        <a:t>模块 </a:t>
                      </a:r>
                      <a:endParaRPr lang="zh-CN" altLang="en-US" sz="1600"/>
                    </a:p>
                  </a:txBody>
                  <a:tcPr/>
                </a:tc>
              </a:tr>
            </a:tbl>
          </a:graphicData>
        </a:graphic>
      </p:graphicFrame>
    </p:spTree>
    <p:extLst>
      <p:ext uri="{BB962C8B-B14F-4D97-AF65-F5344CB8AC3E}">
        <p14:creationId xmlns:p14="http://schemas.microsoft.com/office/powerpoint/2010/main" val="3926060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24</a:t>
            </a:fld>
            <a:endParaRPr lang="zh-CN" altLang="en-US"/>
          </a:p>
        </p:txBody>
      </p:sp>
      <p:sp>
        <p:nvSpPr>
          <p:cNvPr id="3" name="标题 2"/>
          <p:cNvSpPr>
            <a:spLocks noGrp="1"/>
          </p:cNvSpPr>
          <p:nvPr>
            <p:ph type="title"/>
          </p:nvPr>
        </p:nvSpPr>
        <p:spPr/>
        <p:txBody>
          <a:bodyPr/>
          <a:lstStyle/>
          <a:p>
            <a:r>
              <a:rPr lang="zh-CN" altLang="en-US"/>
              <a:t>微服务</a:t>
            </a:r>
            <a:r>
              <a:rPr lang="zh-CN" altLang="en-US" smtClean="0"/>
              <a:t>入门开发 </a:t>
            </a:r>
            <a:r>
              <a:rPr lang="en-US" altLang="zh-CN" smtClean="0"/>
              <a:t>—— </a:t>
            </a:r>
            <a:r>
              <a:rPr lang="en-US" altLang="zh-CN"/>
              <a:t>SpringBoot</a:t>
            </a:r>
            <a:r>
              <a:rPr lang="zh-CN" altLang="en-US" smtClean="0"/>
              <a:t>基础（</a:t>
            </a:r>
            <a:r>
              <a:rPr lang="en-US" altLang="zh-CN" smtClean="0"/>
              <a:t>2</a:t>
            </a:r>
            <a:r>
              <a:rPr lang="zh-CN" altLang="en-US" smtClean="0"/>
              <a:t>）</a:t>
            </a:r>
            <a:endParaRPr lang="zh-CN" altLang="en-US"/>
          </a:p>
        </p:txBody>
      </p:sp>
      <p:sp>
        <p:nvSpPr>
          <p:cNvPr id="4" name="文本框 3"/>
          <p:cNvSpPr txBox="1"/>
          <p:nvPr/>
        </p:nvSpPr>
        <p:spPr>
          <a:xfrm>
            <a:off x="585338" y="1124744"/>
            <a:ext cx="9748823" cy="369332"/>
          </a:xfrm>
          <a:prstGeom prst="rect">
            <a:avLst/>
          </a:prstGeom>
          <a:noFill/>
        </p:spPr>
        <p:txBody>
          <a:bodyPr wrap="none" rtlCol="0">
            <a:spAutoFit/>
          </a:bodyPr>
          <a:lstStyle/>
          <a:p>
            <a:pPr algn="ctr"/>
            <a:r>
              <a:rPr lang="en-US" altLang="zh-CN" b="1" err="1" smtClean="0">
                <a:latin typeface="+mn-ea"/>
              </a:rPr>
              <a:t>SpringBoot</a:t>
            </a:r>
            <a:r>
              <a:rPr lang="zh-CN" altLang="en-US" b="1" smtClean="0">
                <a:latin typeface="+mn-ea"/>
              </a:rPr>
              <a:t>用来</a:t>
            </a:r>
            <a:r>
              <a:rPr lang="zh-CN" altLang="en-US" b="1">
                <a:latin typeface="+mn-ea"/>
              </a:rPr>
              <a:t>简化新</a:t>
            </a:r>
            <a:r>
              <a:rPr lang="en-US" altLang="zh-CN" b="1">
                <a:latin typeface="+mn-ea"/>
              </a:rPr>
              <a:t>Spring</a:t>
            </a:r>
            <a:r>
              <a:rPr lang="zh-CN" altLang="en-US" b="1">
                <a:latin typeface="+mn-ea"/>
              </a:rPr>
              <a:t>应用的初始搭建以及</a:t>
            </a:r>
            <a:r>
              <a:rPr lang="zh-CN" altLang="en-US" b="1" smtClean="0">
                <a:latin typeface="+mn-ea"/>
              </a:rPr>
              <a:t>开发过程，它是基于</a:t>
            </a:r>
            <a:r>
              <a:rPr lang="en-US" altLang="zh-CN" b="1" smtClean="0">
                <a:latin typeface="+mn-ea"/>
              </a:rPr>
              <a:t>Maven</a:t>
            </a:r>
            <a:r>
              <a:rPr lang="zh-CN" altLang="en-US" b="1" smtClean="0">
                <a:latin typeface="+mn-ea"/>
              </a:rPr>
              <a:t>来构建管理。</a:t>
            </a:r>
          </a:p>
        </p:txBody>
      </p:sp>
      <p:sp>
        <p:nvSpPr>
          <p:cNvPr id="5" name="文本框 4"/>
          <p:cNvSpPr txBox="1"/>
          <p:nvPr/>
        </p:nvSpPr>
        <p:spPr>
          <a:xfrm>
            <a:off x="403919" y="2322746"/>
            <a:ext cx="6849825" cy="1754326"/>
          </a:xfrm>
          <a:prstGeom prst="rect">
            <a:avLst/>
          </a:prstGeom>
          <a:solidFill>
            <a:srgbClr val="3C3F41"/>
          </a:solidFill>
        </p:spPr>
        <p:txBody>
          <a:bodyPr wrap="none" rtlCol="0">
            <a:spAutoFit/>
          </a:bodyPr>
          <a:lstStyle/>
          <a:p>
            <a:r>
              <a:rPr lang="en-US" altLang="zh-CN">
                <a:solidFill>
                  <a:srgbClr val="87939A"/>
                </a:solidFill>
                <a:latin typeface="微软雅黑" panose="020B0503020204020204" pitchFamily="34" charset="-122"/>
                <a:ea typeface="微软雅黑" panose="020B0503020204020204" pitchFamily="34" charset="-122"/>
              </a:rPr>
              <a:t>&lt;parent&gt;</a:t>
            </a:r>
          </a:p>
          <a:p>
            <a:r>
              <a:rPr lang="en-US" altLang="zh-CN">
                <a:solidFill>
                  <a:srgbClr val="87939A"/>
                </a:solidFill>
                <a:latin typeface="微软雅黑" panose="020B0503020204020204" pitchFamily="34" charset="-122"/>
                <a:ea typeface="微软雅黑" panose="020B0503020204020204" pitchFamily="34" charset="-122"/>
              </a:rPr>
              <a:t>        &lt;</a:t>
            </a:r>
            <a:r>
              <a:rPr lang="en-US" altLang="zh-CN" err="1">
                <a:solidFill>
                  <a:srgbClr val="87939A"/>
                </a:solidFill>
                <a:latin typeface="微软雅黑" panose="020B0503020204020204" pitchFamily="34" charset="-122"/>
                <a:ea typeface="微软雅黑" panose="020B0503020204020204" pitchFamily="34" charset="-122"/>
              </a:rPr>
              <a:t>groupId</a:t>
            </a:r>
            <a:r>
              <a:rPr lang="en-US" altLang="zh-CN">
                <a:solidFill>
                  <a:srgbClr val="87939A"/>
                </a:solidFill>
                <a:latin typeface="微软雅黑" panose="020B0503020204020204" pitchFamily="34" charset="-122"/>
                <a:ea typeface="微软雅黑" panose="020B0503020204020204" pitchFamily="34" charset="-122"/>
              </a:rPr>
              <a:t>&gt;</a:t>
            </a:r>
            <a:r>
              <a:rPr lang="en-US" altLang="zh-CN" err="1">
                <a:solidFill>
                  <a:srgbClr val="87939A"/>
                </a:solidFill>
                <a:latin typeface="微软雅黑" panose="020B0503020204020204" pitchFamily="34" charset="-122"/>
                <a:ea typeface="微软雅黑" panose="020B0503020204020204" pitchFamily="34" charset="-122"/>
              </a:rPr>
              <a:t>org.springframework.boot</a:t>
            </a:r>
            <a:r>
              <a:rPr lang="en-US" altLang="zh-CN">
                <a:solidFill>
                  <a:srgbClr val="87939A"/>
                </a:solidFill>
                <a:latin typeface="微软雅黑" panose="020B0503020204020204" pitchFamily="34" charset="-122"/>
                <a:ea typeface="微软雅黑" panose="020B0503020204020204" pitchFamily="34" charset="-122"/>
              </a:rPr>
              <a:t>&lt;/</a:t>
            </a:r>
            <a:r>
              <a:rPr lang="en-US" altLang="zh-CN" err="1">
                <a:solidFill>
                  <a:srgbClr val="87939A"/>
                </a:solidFill>
                <a:latin typeface="微软雅黑" panose="020B0503020204020204" pitchFamily="34" charset="-122"/>
                <a:ea typeface="微软雅黑" panose="020B0503020204020204" pitchFamily="34" charset="-122"/>
              </a:rPr>
              <a:t>groupId</a:t>
            </a:r>
            <a:r>
              <a:rPr lang="en-US" altLang="zh-CN">
                <a:solidFill>
                  <a:srgbClr val="87939A"/>
                </a:solidFill>
                <a:latin typeface="微软雅黑" panose="020B0503020204020204" pitchFamily="34" charset="-122"/>
                <a:ea typeface="微软雅黑" panose="020B0503020204020204" pitchFamily="34" charset="-122"/>
              </a:rPr>
              <a:t>&gt;</a:t>
            </a:r>
          </a:p>
          <a:p>
            <a:r>
              <a:rPr lang="en-US" altLang="zh-CN">
                <a:solidFill>
                  <a:srgbClr val="87939A"/>
                </a:solidFill>
                <a:latin typeface="微软雅黑" panose="020B0503020204020204" pitchFamily="34" charset="-122"/>
                <a:ea typeface="微软雅黑" panose="020B0503020204020204" pitchFamily="34" charset="-122"/>
              </a:rPr>
              <a:t>        &lt;</a:t>
            </a:r>
            <a:r>
              <a:rPr lang="en-US" altLang="zh-CN" err="1">
                <a:solidFill>
                  <a:srgbClr val="87939A"/>
                </a:solidFill>
                <a:latin typeface="微软雅黑" panose="020B0503020204020204" pitchFamily="34" charset="-122"/>
                <a:ea typeface="微软雅黑" panose="020B0503020204020204" pitchFamily="34" charset="-122"/>
              </a:rPr>
              <a:t>artifactId</a:t>
            </a:r>
            <a:r>
              <a:rPr lang="en-US" altLang="zh-CN">
                <a:solidFill>
                  <a:srgbClr val="87939A"/>
                </a:solidFill>
                <a:latin typeface="微软雅黑" panose="020B0503020204020204" pitchFamily="34" charset="-122"/>
                <a:ea typeface="微软雅黑" panose="020B0503020204020204" pitchFamily="34" charset="-122"/>
              </a:rPr>
              <a:t>&gt;spring-boot-starter-parent&lt;/</a:t>
            </a:r>
            <a:r>
              <a:rPr lang="en-US" altLang="zh-CN" err="1">
                <a:solidFill>
                  <a:srgbClr val="87939A"/>
                </a:solidFill>
                <a:latin typeface="微软雅黑" panose="020B0503020204020204" pitchFamily="34" charset="-122"/>
                <a:ea typeface="微软雅黑" panose="020B0503020204020204" pitchFamily="34" charset="-122"/>
              </a:rPr>
              <a:t>artifactId</a:t>
            </a:r>
            <a:r>
              <a:rPr lang="en-US" altLang="zh-CN">
                <a:solidFill>
                  <a:srgbClr val="87939A"/>
                </a:solidFill>
                <a:latin typeface="微软雅黑" panose="020B0503020204020204" pitchFamily="34" charset="-122"/>
                <a:ea typeface="微软雅黑" panose="020B0503020204020204" pitchFamily="34" charset="-122"/>
              </a:rPr>
              <a:t>&gt;</a:t>
            </a:r>
          </a:p>
          <a:p>
            <a:r>
              <a:rPr lang="en-US" altLang="zh-CN">
                <a:solidFill>
                  <a:srgbClr val="87939A"/>
                </a:solidFill>
                <a:latin typeface="微软雅黑" panose="020B0503020204020204" pitchFamily="34" charset="-122"/>
                <a:ea typeface="微软雅黑" panose="020B0503020204020204" pitchFamily="34" charset="-122"/>
              </a:rPr>
              <a:t>        &lt;version&gt;</a:t>
            </a:r>
            <a:r>
              <a:rPr lang="en-US" altLang="zh-CN" err="1">
                <a:solidFill>
                  <a:srgbClr val="87939A"/>
                </a:solidFill>
                <a:latin typeface="微软雅黑" panose="020B0503020204020204" pitchFamily="34" charset="-122"/>
                <a:ea typeface="微软雅黑" panose="020B0503020204020204" pitchFamily="34" charset="-122"/>
              </a:rPr>
              <a:t>1.5.9.RELEASE</a:t>
            </a:r>
            <a:r>
              <a:rPr lang="en-US" altLang="zh-CN">
                <a:solidFill>
                  <a:srgbClr val="87939A"/>
                </a:solidFill>
                <a:latin typeface="微软雅黑" panose="020B0503020204020204" pitchFamily="34" charset="-122"/>
                <a:ea typeface="微软雅黑" panose="020B0503020204020204" pitchFamily="34" charset="-122"/>
              </a:rPr>
              <a:t>&lt;/version&gt;</a:t>
            </a:r>
          </a:p>
          <a:p>
            <a:r>
              <a:rPr lang="en-US" altLang="zh-CN">
                <a:solidFill>
                  <a:srgbClr val="87939A"/>
                </a:solidFill>
                <a:latin typeface="微软雅黑" panose="020B0503020204020204" pitchFamily="34" charset="-122"/>
                <a:ea typeface="微软雅黑" panose="020B0503020204020204" pitchFamily="34" charset="-122"/>
              </a:rPr>
              <a:t>        &lt;</a:t>
            </a:r>
            <a:r>
              <a:rPr lang="en-US" altLang="zh-CN" err="1">
                <a:solidFill>
                  <a:srgbClr val="87939A"/>
                </a:solidFill>
                <a:latin typeface="微软雅黑" panose="020B0503020204020204" pitchFamily="34" charset="-122"/>
                <a:ea typeface="微软雅黑" panose="020B0503020204020204" pitchFamily="34" charset="-122"/>
              </a:rPr>
              <a:t>relativePath</a:t>
            </a:r>
            <a:r>
              <a:rPr lang="en-US" altLang="zh-CN">
                <a:solidFill>
                  <a:srgbClr val="87939A"/>
                </a:solidFill>
                <a:latin typeface="微软雅黑" panose="020B0503020204020204" pitchFamily="34" charset="-122"/>
                <a:ea typeface="微软雅黑" panose="020B0503020204020204" pitchFamily="34" charset="-122"/>
              </a:rPr>
              <a:t>/&gt; &lt;!-- lookup parent from repository --&gt;</a:t>
            </a:r>
          </a:p>
          <a:p>
            <a:r>
              <a:rPr lang="en-US" altLang="zh-CN" smtClean="0">
                <a:solidFill>
                  <a:srgbClr val="87939A"/>
                </a:solidFill>
                <a:latin typeface="微软雅黑" panose="020B0503020204020204" pitchFamily="34" charset="-122"/>
                <a:ea typeface="微软雅黑" panose="020B0503020204020204" pitchFamily="34" charset="-122"/>
              </a:rPr>
              <a:t>&lt;/</a:t>
            </a:r>
            <a:r>
              <a:rPr lang="en-US" altLang="zh-CN">
                <a:solidFill>
                  <a:srgbClr val="87939A"/>
                </a:solidFill>
                <a:latin typeface="微软雅黑" panose="020B0503020204020204" pitchFamily="34" charset="-122"/>
                <a:ea typeface="微软雅黑" panose="020B0503020204020204" pitchFamily="34" charset="-122"/>
              </a:rPr>
              <a:t>parent&gt;</a:t>
            </a:r>
            <a:endParaRPr lang="zh-CN" altLang="en-US" smtClean="0">
              <a:solidFill>
                <a:srgbClr val="87939A"/>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63352" y="1916832"/>
            <a:ext cx="4460645" cy="369332"/>
          </a:xfrm>
          <a:prstGeom prst="rect">
            <a:avLst/>
          </a:prstGeom>
          <a:noFill/>
        </p:spPr>
        <p:txBody>
          <a:bodyPr wrap="none" rtlCol="0">
            <a:spAutoFit/>
          </a:bodyPr>
          <a:lstStyle/>
          <a:p>
            <a:pPr algn="ctr"/>
            <a:r>
              <a:rPr lang="en-US" altLang="zh-CN" b="1" smtClean="0">
                <a:latin typeface="微软雅黑" panose="020B0503020204020204" pitchFamily="34" charset="-122"/>
                <a:ea typeface="微软雅黑" panose="020B0503020204020204" pitchFamily="34" charset="-122"/>
              </a:rPr>
              <a:t>1</a:t>
            </a:r>
            <a:r>
              <a:rPr lang="zh-CN" altLang="en-US" b="1" smtClean="0">
                <a:latin typeface="微软雅黑" panose="020B0503020204020204" pitchFamily="34" charset="-122"/>
                <a:ea typeface="微软雅黑" panose="020B0503020204020204" pitchFamily="34" charset="-122"/>
              </a:rPr>
              <a:t>、在</a:t>
            </a:r>
            <a:r>
              <a:rPr lang="en-US" altLang="zh-CN" b="1" err="1" smtClean="0">
                <a:latin typeface="微软雅黑" panose="020B0503020204020204" pitchFamily="34" charset="-122"/>
                <a:ea typeface="微软雅黑" panose="020B0503020204020204" pitchFamily="34" charset="-122"/>
              </a:rPr>
              <a:t>pom</a:t>
            </a:r>
            <a:r>
              <a:rPr lang="zh-CN" altLang="en-US" b="1" smtClean="0">
                <a:latin typeface="微软雅黑" panose="020B0503020204020204" pitchFamily="34" charset="-122"/>
                <a:ea typeface="微软雅黑" panose="020B0503020204020204" pitchFamily="34" charset="-122"/>
              </a:rPr>
              <a:t>文件中添加</a:t>
            </a:r>
            <a:r>
              <a:rPr lang="en-US" altLang="zh-CN" b="1" err="1" smtClean="0">
                <a:latin typeface="微软雅黑" panose="020B0503020204020204" pitchFamily="34" charset="-122"/>
                <a:ea typeface="微软雅黑" panose="020B0503020204020204" pitchFamily="34" charset="-122"/>
              </a:rPr>
              <a:t>springboot</a:t>
            </a:r>
            <a:r>
              <a:rPr lang="zh-CN" altLang="en-US" b="1" smtClean="0">
                <a:latin typeface="微软雅黑" panose="020B0503020204020204" pitchFamily="34" charset="-122"/>
                <a:ea typeface="微软雅黑" panose="020B0503020204020204" pitchFamily="34" charset="-122"/>
              </a:rPr>
              <a:t>父节点</a:t>
            </a:r>
          </a:p>
        </p:txBody>
      </p:sp>
      <p:sp>
        <p:nvSpPr>
          <p:cNvPr id="12" name="文本框 11"/>
          <p:cNvSpPr txBox="1"/>
          <p:nvPr/>
        </p:nvSpPr>
        <p:spPr>
          <a:xfrm>
            <a:off x="378346" y="4869160"/>
            <a:ext cx="7024615" cy="1477328"/>
          </a:xfrm>
          <a:prstGeom prst="rect">
            <a:avLst/>
          </a:prstGeom>
          <a:solidFill>
            <a:srgbClr val="3C3F41"/>
          </a:solidFill>
        </p:spPr>
        <p:txBody>
          <a:bodyPr wrap="none" rtlCol="0">
            <a:spAutoFit/>
          </a:bodyPr>
          <a:lstStyle/>
          <a:p>
            <a:r>
              <a:rPr lang="en-US" altLang="zh-CN" err="1">
                <a:solidFill>
                  <a:srgbClr val="87939A"/>
                </a:solidFill>
                <a:latin typeface="微软雅黑" panose="020B0503020204020204" pitchFamily="34" charset="-122"/>
                <a:ea typeface="微软雅黑" panose="020B0503020204020204" pitchFamily="34" charset="-122"/>
              </a:rPr>
              <a:t>server.port</a:t>
            </a:r>
            <a:r>
              <a:rPr lang="en-US" altLang="zh-CN">
                <a:solidFill>
                  <a:srgbClr val="87939A"/>
                </a:solidFill>
                <a:latin typeface="微软雅黑" panose="020B0503020204020204" pitchFamily="34" charset="-122"/>
                <a:ea typeface="微软雅黑" panose="020B0503020204020204" pitchFamily="34" charset="-122"/>
              </a:rPr>
              <a:t>=80</a:t>
            </a:r>
          </a:p>
          <a:p>
            <a:r>
              <a:rPr lang="en-US" altLang="zh-CN" err="1">
                <a:solidFill>
                  <a:srgbClr val="87939A"/>
                </a:solidFill>
                <a:latin typeface="微软雅黑" panose="020B0503020204020204" pitchFamily="34" charset="-122"/>
                <a:ea typeface="微软雅黑" panose="020B0503020204020204" pitchFamily="34" charset="-122"/>
              </a:rPr>
              <a:t>spring.datasource.url</a:t>
            </a:r>
            <a:r>
              <a:rPr lang="en-US" altLang="zh-CN">
                <a:solidFill>
                  <a:srgbClr val="87939A"/>
                </a:solidFill>
                <a:latin typeface="微软雅黑" panose="020B0503020204020204" pitchFamily="34" charset="-122"/>
                <a:ea typeface="微软雅黑" panose="020B0503020204020204" pitchFamily="34" charset="-122"/>
              </a:rPr>
              <a:t>=</a:t>
            </a:r>
            <a:r>
              <a:rPr lang="en-US" altLang="zh-CN" err="1">
                <a:solidFill>
                  <a:srgbClr val="87939A"/>
                </a:solidFill>
                <a:latin typeface="微软雅黑" panose="020B0503020204020204" pitchFamily="34" charset="-122"/>
                <a:ea typeface="微软雅黑" panose="020B0503020204020204" pitchFamily="34" charset="-122"/>
              </a:rPr>
              <a:t>jdbc:mysql</a:t>
            </a:r>
            <a:r>
              <a:rPr lang="en-US" altLang="zh-CN">
                <a:solidFill>
                  <a:srgbClr val="87939A"/>
                </a:solidFill>
                <a:latin typeface="微软雅黑" panose="020B0503020204020204" pitchFamily="34" charset="-122"/>
                <a:ea typeface="微软雅黑" panose="020B0503020204020204" pitchFamily="34" charset="-122"/>
              </a:rPr>
              <a:t>://</a:t>
            </a:r>
            <a:r>
              <a:rPr lang="en-US" altLang="zh-CN" err="1">
                <a:solidFill>
                  <a:srgbClr val="87939A"/>
                </a:solidFill>
                <a:latin typeface="微软雅黑" panose="020B0503020204020204" pitchFamily="34" charset="-122"/>
                <a:ea typeface="微软雅黑" panose="020B0503020204020204" pitchFamily="34" charset="-122"/>
              </a:rPr>
              <a:t>localhost:3306</a:t>
            </a:r>
            <a:r>
              <a:rPr lang="en-US" altLang="zh-CN">
                <a:solidFill>
                  <a:srgbClr val="87939A"/>
                </a:solidFill>
                <a:latin typeface="微软雅黑" panose="020B0503020204020204" pitchFamily="34" charset="-122"/>
                <a:ea typeface="微软雅黑" panose="020B0503020204020204" pitchFamily="34" charset="-122"/>
              </a:rPr>
              <a:t>/</a:t>
            </a:r>
            <a:r>
              <a:rPr lang="en-US" altLang="zh-CN" err="1">
                <a:solidFill>
                  <a:srgbClr val="87939A"/>
                </a:solidFill>
                <a:latin typeface="微软雅黑" panose="020B0503020204020204" pitchFamily="34" charset="-122"/>
                <a:ea typeface="微软雅黑" panose="020B0503020204020204" pitchFamily="34" charset="-122"/>
              </a:rPr>
              <a:t>springboot</a:t>
            </a:r>
            <a:endParaRPr lang="en-US" altLang="zh-CN">
              <a:solidFill>
                <a:srgbClr val="87939A"/>
              </a:solidFill>
              <a:latin typeface="微软雅黑" panose="020B0503020204020204" pitchFamily="34" charset="-122"/>
              <a:ea typeface="微软雅黑" panose="020B0503020204020204" pitchFamily="34" charset="-122"/>
            </a:endParaRPr>
          </a:p>
          <a:p>
            <a:r>
              <a:rPr lang="en-US" altLang="zh-CN" err="1">
                <a:solidFill>
                  <a:srgbClr val="87939A"/>
                </a:solidFill>
                <a:latin typeface="微软雅黑" panose="020B0503020204020204" pitchFamily="34" charset="-122"/>
                <a:ea typeface="微软雅黑" panose="020B0503020204020204" pitchFamily="34" charset="-122"/>
              </a:rPr>
              <a:t>spring.datasource.username</a:t>
            </a:r>
            <a:r>
              <a:rPr lang="en-US" altLang="zh-CN">
                <a:solidFill>
                  <a:srgbClr val="87939A"/>
                </a:solidFill>
                <a:latin typeface="微软雅黑" panose="020B0503020204020204" pitchFamily="34" charset="-122"/>
                <a:ea typeface="微软雅黑" panose="020B0503020204020204" pitchFamily="34" charset="-122"/>
              </a:rPr>
              <a:t>=root</a:t>
            </a:r>
          </a:p>
          <a:p>
            <a:r>
              <a:rPr lang="en-US" altLang="zh-CN" err="1">
                <a:solidFill>
                  <a:srgbClr val="87939A"/>
                </a:solidFill>
                <a:latin typeface="微软雅黑" panose="020B0503020204020204" pitchFamily="34" charset="-122"/>
                <a:ea typeface="微软雅黑" panose="020B0503020204020204" pitchFamily="34" charset="-122"/>
              </a:rPr>
              <a:t>spring.datasource.password</a:t>
            </a:r>
            <a:r>
              <a:rPr lang="en-US" altLang="zh-CN">
                <a:solidFill>
                  <a:srgbClr val="87939A"/>
                </a:solidFill>
                <a:latin typeface="微软雅黑" panose="020B0503020204020204" pitchFamily="34" charset="-122"/>
                <a:ea typeface="微软雅黑" panose="020B0503020204020204" pitchFamily="34" charset="-122"/>
              </a:rPr>
              <a:t>=123456</a:t>
            </a:r>
          </a:p>
          <a:p>
            <a:r>
              <a:rPr lang="en-US" altLang="zh-CN" err="1">
                <a:solidFill>
                  <a:srgbClr val="87939A"/>
                </a:solidFill>
                <a:latin typeface="微软雅黑" panose="020B0503020204020204" pitchFamily="34" charset="-122"/>
                <a:ea typeface="微软雅黑" panose="020B0503020204020204" pitchFamily="34" charset="-122"/>
              </a:rPr>
              <a:t>spring.datasource.driver</a:t>
            </a:r>
            <a:r>
              <a:rPr lang="en-US" altLang="zh-CN">
                <a:solidFill>
                  <a:srgbClr val="87939A"/>
                </a:solidFill>
                <a:latin typeface="微软雅黑" panose="020B0503020204020204" pitchFamily="34" charset="-122"/>
                <a:ea typeface="微软雅黑" panose="020B0503020204020204" pitchFamily="34" charset="-122"/>
              </a:rPr>
              <a:t>-class-name=</a:t>
            </a:r>
            <a:r>
              <a:rPr lang="en-US" altLang="zh-CN" err="1">
                <a:solidFill>
                  <a:srgbClr val="87939A"/>
                </a:solidFill>
                <a:latin typeface="微软雅黑" panose="020B0503020204020204" pitchFamily="34" charset="-122"/>
                <a:ea typeface="微软雅黑" panose="020B0503020204020204" pitchFamily="34" charset="-122"/>
              </a:rPr>
              <a:t>com.mysql.jdbc.Driver</a:t>
            </a:r>
            <a:endParaRPr lang="zh-CN" altLang="en-US" smtClean="0">
              <a:solidFill>
                <a:srgbClr val="87939A"/>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12628" y="4200682"/>
            <a:ext cx="6935501" cy="646331"/>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rPr>
              <a:t>2</a:t>
            </a:r>
            <a:r>
              <a:rPr lang="zh-CN" altLang="en-US" b="1" smtClean="0">
                <a:latin typeface="微软雅黑" panose="020B0503020204020204" pitchFamily="34" charset="-122"/>
                <a:ea typeface="微软雅黑" panose="020B0503020204020204" pitchFamily="34" charset="-122"/>
              </a:rPr>
              <a:t>、在</a:t>
            </a:r>
            <a:r>
              <a:rPr lang="en-US" altLang="zh-CN" b="1" err="1" smtClean="0">
                <a:latin typeface="微软雅黑" panose="020B0503020204020204" pitchFamily="34" charset="-122"/>
                <a:ea typeface="微软雅黑" panose="020B0503020204020204" pitchFamily="34" charset="-122"/>
              </a:rPr>
              <a:t>application.properties</a:t>
            </a:r>
            <a:r>
              <a:rPr lang="zh-CN" altLang="en-US" b="1" smtClean="0">
                <a:latin typeface="微软雅黑" panose="020B0503020204020204" pitchFamily="34" charset="-122"/>
                <a:ea typeface="微软雅黑" panose="020B0503020204020204" pitchFamily="34" charset="-122"/>
              </a:rPr>
              <a:t>或者</a:t>
            </a:r>
            <a:r>
              <a:rPr lang="en-US" altLang="zh-CN" b="1" err="1" smtClean="0">
                <a:latin typeface="微软雅黑" panose="020B0503020204020204" pitchFamily="34" charset="-122"/>
                <a:ea typeface="微软雅黑" panose="020B0503020204020204" pitchFamily="34" charset="-122"/>
              </a:rPr>
              <a:t>application.yml</a:t>
            </a:r>
            <a:r>
              <a:rPr lang="zh-CN" altLang="en-US" b="1" smtClean="0">
                <a:latin typeface="微软雅黑" panose="020B0503020204020204" pitchFamily="34" charset="-122"/>
                <a:ea typeface="微软雅黑" panose="020B0503020204020204" pitchFamily="34" charset="-122"/>
              </a:rPr>
              <a:t>指定端口</a:t>
            </a:r>
            <a:r>
              <a:rPr lang="en-US" altLang="zh-CN" b="1" smtClean="0">
                <a:latin typeface="微软雅黑" panose="020B0503020204020204" pitchFamily="34" charset="-122"/>
                <a:ea typeface="微软雅黑" panose="020B0503020204020204" pitchFamily="34" charset="-122"/>
              </a:rPr>
              <a:t>(</a:t>
            </a:r>
            <a:r>
              <a:rPr lang="zh-CN" altLang="en-US" b="1" smtClean="0">
                <a:latin typeface="微软雅黑" panose="020B0503020204020204" pitchFamily="34" charset="-122"/>
                <a:ea typeface="微软雅黑" panose="020B0503020204020204" pitchFamily="34" charset="-122"/>
              </a:rPr>
              <a:t>默认是</a:t>
            </a:r>
            <a:r>
              <a:rPr lang="en-US" altLang="zh-CN" b="1" smtClean="0">
                <a:latin typeface="微软雅黑" panose="020B0503020204020204" pitchFamily="34" charset="-122"/>
                <a:ea typeface="微软雅黑" panose="020B0503020204020204" pitchFamily="34" charset="-122"/>
              </a:rPr>
              <a:t>80)</a:t>
            </a:r>
            <a:r>
              <a:rPr lang="zh-CN" altLang="en-US" b="1" smtClean="0">
                <a:latin typeface="微软雅黑" panose="020B0503020204020204" pitchFamily="34" charset="-122"/>
                <a:ea typeface="微软雅黑" panose="020B0503020204020204" pitchFamily="34" charset="-122"/>
              </a:rPr>
              <a:t>或者其他信息</a:t>
            </a:r>
          </a:p>
        </p:txBody>
      </p:sp>
      <p:cxnSp>
        <p:nvCxnSpPr>
          <p:cNvPr id="17" name="直接连接符 16"/>
          <p:cNvCxnSpPr/>
          <p:nvPr/>
        </p:nvCxnSpPr>
        <p:spPr>
          <a:xfrm>
            <a:off x="7464152" y="1622086"/>
            <a:ext cx="0" cy="515719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644904" y="1906210"/>
            <a:ext cx="3790002" cy="369332"/>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rPr>
              <a:t>2</a:t>
            </a:r>
            <a:r>
              <a:rPr lang="zh-CN" altLang="en-US" b="1" smtClean="0">
                <a:latin typeface="微软雅黑" panose="020B0503020204020204" pitchFamily="34" charset="-122"/>
                <a:ea typeface="微软雅黑" panose="020B0503020204020204" pitchFamily="34" charset="-122"/>
              </a:rPr>
              <a:t>、编写</a:t>
            </a:r>
            <a:r>
              <a:rPr lang="en-US" altLang="zh-CN" b="1" smtClean="0">
                <a:latin typeface="微软雅黑" panose="020B0503020204020204" pitchFamily="34" charset="-122"/>
                <a:ea typeface="微软雅黑" panose="020B0503020204020204" pitchFamily="34" charset="-122"/>
              </a:rPr>
              <a:t>Application</a:t>
            </a:r>
            <a:endParaRPr lang="zh-CN" altLang="en-US" b="1" smtClean="0">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2"/>
          <a:stretch>
            <a:fillRect/>
          </a:stretch>
        </p:blipFill>
        <p:spPr>
          <a:xfrm>
            <a:off x="7680176" y="2367546"/>
            <a:ext cx="4434162" cy="1248077"/>
          </a:xfrm>
          <a:prstGeom prst="rect">
            <a:avLst/>
          </a:prstGeom>
        </p:spPr>
      </p:pic>
      <p:pic>
        <p:nvPicPr>
          <p:cNvPr id="22" name="图片 21"/>
          <p:cNvPicPr>
            <a:picLocks noChangeAspect="1"/>
          </p:cNvPicPr>
          <p:nvPr/>
        </p:nvPicPr>
        <p:blipFill>
          <a:blip r:embed="rId3"/>
          <a:stretch>
            <a:fillRect/>
          </a:stretch>
        </p:blipFill>
        <p:spPr>
          <a:xfrm>
            <a:off x="7680176" y="3743633"/>
            <a:ext cx="4455926" cy="1283063"/>
          </a:xfrm>
          <a:prstGeom prst="rect">
            <a:avLst/>
          </a:prstGeom>
        </p:spPr>
      </p:pic>
      <p:pic>
        <p:nvPicPr>
          <p:cNvPr id="23" name="图片 22"/>
          <p:cNvPicPr>
            <a:picLocks noChangeAspect="1"/>
          </p:cNvPicPr>
          <p:nvPr/>
        </p:nvPicPr>
        <p:blipFill>
          <a:blip r:embed="rId4"/>
          <a:stretch>
            <a:fillRect/>
          </a:stretch>
        </p:blipFill>
        <p:spPr>
          <a:xfrm>
            <a:off x="7680176" y="5488955"/>
            <a:ext cx="4429417" cy="892373"/>
          </a:xfrm>
          <a:prstGeom prst="rect">
            <a:avLst/>
          </a:prstGeom>
        </p:spPr>
      </p:pic>
      <p:sp>
        <p:nvSpPr>
          <p:cNvPr id="24" name="文本框 23"/>
          <p:cNvSpPr txBox="1"/>
          <p:nvPr/>
        </p:nvSpPr>
        <p:spPr>
          <a:xfrm>
            <a:off x="7608289" y="5098355"/>
            <a:ext cx="3790002" cy="369332"/>
          </a:xfrm>
          <a:prstGeom prst="rect">
            <a:avLst/>
          </a:prstGeom>
          <a:noFill/>
        </p:spPr>
        <p:txBody>
          <a:bodyPr wrap="square" rtlCol="0">
            <a:spAutoFit/>
          </a:bodyPr>
          <a:lstStyle/>
          <a:p>
            <a:r>
              <a:rPr lang="en-US" altLang="zh-CN" b="1" smtClean="0">
                <a:latin typeface="微软雅黑" panose="020B0503020204020204" pitchFamily="34" charset="-122"/>
                <a:ea typeface="微软雅黑" panose="020B0503020204020204" pitchFamily="34" charset="-122"/>
              </a:rPr>
              <a:t>3</a:t>
            </a:r>
            <a:r>
              <a:rPr lang="zh-CN" altLang="en-US" b="1" smtClean="0">
                <a:latin typeface="微软雅黑" panose="020B0503020204020204" pitchFamily="34" charset="-122"/>
                <a:ea typeface="微软雅黑" panose="020B0503020204020204" pitchFamily="34" charset="-122"/>
              </a:rPr>
              <a:t>、效果</a:t>
            </a:r>
          </a:p>
        </p:txBody>
      </p:sp>
    </p:spTree>
    <p:extLst>
      <p:ext uri="{BB962C8B-B14F-4D97-AF65-F5344CB8AC3E}">
        <p14:creationId xmlns:p14="http://schemas.microsoft.com/office/powerpoint/2010/main" val="3874623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25</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 </a:t>
            </a:r>
            <a:r>
              <a:rPr lang="zh-CN" altLang="en-US" smtClean="0"/>
              <a:t>注册中心</a:t>
            </a:r>
            <a:r>
              <a:rPr lang="en-US" altLang="zh-CN"/>
              <a:t>-</a:t>
            </a:r>
            <a:r>
              <a:rPr lang="en-US" altLang="zh-CN" smtClean="0"/>
              <a:t>Eureka</a:t>
            </a:r>
            <a:r>
              <a:rPr lang="zh-CN" altLang="en-US"/>
              <a:t>（</a:t>
            </a:r>
            <a:r>
              <a:rPr lang="en-US" altLang="zh-CN"/>
              <a:t>1</a:t>
            </a:r>
            <a:r>
              <a:rPr lang="zh-CN" altLang="en-US"/>
              <a:t>）</a:t>
            </a:r>
          </a:p>
        </p:txBody>
      </p:sp>
      <p:sp>
        <p:nvSpPr>
          <p:cNvPr id="4" name="文本框 3"/>
          <p:cNvSpPr txBox="1"/>
          <p:nvPr/>
        </p:nvSpPr>
        <p:spPr>
          <a:xfrm>
            <a:off x="551384" y="961196"/>
            <a:ext cx="1364476" cy="338554"/>
          </a:xfrm>
          <a:prstGeom prst="rect">
            <a:avLst/>
          </a:prstGeom>
          <a:noFill/>
        </p:spPr>
        <p:txBody>
          <a:bodyPr wrap="none" rtlCol="0">
            <a:spAutoFit/>
          </a:bodyPr>
          <a:lstStyle/>
          <a:p>
            <a:pPr algn="ctr"/>
            <a:r>
              <a:rPr lang="en-US" altLang="zh-CN" sz="1600" smtClean="0">
                <a:latin typeface="微软雅黑" panose="020B0503020204020204" pitchFamily="34" charset="-122"/>
                <a:ea typeface="微软雅黑" panose="020B0503020204020204" pitchFamily="34" charset="-122"/>
              </a:rPr>
              <a:t>1</a:t>
            </a:r>
            <a:r>
              <a:rPr lang="zh-CN" altLang="en-US" sz="1600" smtClean="0">
                <a:latin typeface="微软雅黑" panose="020B0503020204020204" pitchFamily="34" charset="-122"/>
                <a:ea typeface="微软雅黑" panose="020B0503020204020204" pitchFamily="34" charset="-122"/>
              </a:rPr>
              <a:t>、</a:t>
            </a:r>
            <a:r>
              <a:rPr lang="en-US" altLang="zh-CN" sz="1600" err="1" smtClean="0">
                <a:latin typeface="微软雅黑" panose="020B0503020204020204" pitchFamily="34" charset="-122"/>
                <a:ea typeface="微软雅黑" panose="020B0503020204020204" pitchFamily="34" charset="-122"/>
              </a:rPr>
              <a:t>pom.xml</a:t>
            </a:r>
            <a:endParaRPr lang="zh-CN" altLang="en-US" sz="1600" smtClean="0">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551384" y="1350915"/>
            <a:ext cx="10945216"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&lt;dependencyManagement&gt;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&lt;dependencies&gt;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&lt;dependency&gt;            </a:t>
            </a:r>
            <a:endParaRPr kumimoji="0" lang="en-US"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zh-CN" sz="1100" smtClean="0">
                <a:solidFill>
                  <a:srgbClr val="E8BF6A"/>
                </a:solidFill>
                <a:latin typeface="Courier New" panose="02070309020205020404" pitchFamily="49" charset="0"/>
                <a:cs typeface="Courier New" panose="02070309020205020404" pitchFamily="49" charset="0"/>
              </a:rPr>
              <a:t>	</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org.springframework.cloud</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spring-cloud-dependencies</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&lt;version&gt;</a:t>
            </a:r>
            <a:r>
              <a:rPr lang="en-US" altLang="zh-CN" sz="1100" err="1" smtClean="0">
                <a:solidFill>
                  <a:srgbClr val="A9B7C6"/>
                </a:solidFill>
                <a:latin typeface="Courier New" panose="02070309020205020404" pitchFamily="49" charset="0"/>
                <a:cs typeface="Courier New" panose="02070309020205020404" pitchFamily="49" charset="0"/>
              </a:rPr>
              <a:t>Edgware.RELEASE</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&lt;/version&gt;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&lt;type&gt;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pom</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&lt;/type&gt;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&lt;scope&gt;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import</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&lt;/scope&gt;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&lt;/dependency&gt;</a:t>
            </a:r>
            <a:endParaRPr kumimoji="0" lang="en-US"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zh-CN" sz="1100" smtClean="0">
                <a:solidFill>
                  <a:srgbClr val="E8BF6A"/>
                </a:solidFill>
                <a:latin typeface="Courier New" panose="02070309020205020404" pitchFamily="49" charset="0"/>
                <a:cs typeface="Courier New" panose="02070309020205020404" pitchFamily="49" charset="0"/>
              </a:rPr>
              <a:t>       &lt;dependency&gt;</a:t>
            </a:r>
          </a:p>
          <a:p>
            <a:pPr lvl="0" defTabSz="914400" eaLnBrk="0" fontAlgn="base" hangingPunct="0">
              <a:spcBef>
                <a:spcPct val="0"/>
              </a:spcBef>
              <a:spcAft>
                <a:spcPct val="0"/>
              </a:spcAft>
            </a:pPr>
            <a:r>
              <a:rPr lang="en-US" altLang="zh-CN" sz="1100" smtClean="0">
                <a:solidFill>
                  <a:srgbClr val="E8BF6A"/>
                </a:solidFill>
                <a:latin typeface="Courier New" panose="02070309020205020404" pitchFamily="49" charset="0"/>
                <a:cs typeface="Courier New" panose="02070309020205020404" pitchFamily="49" charset="0"/>
              </a:rPr>
              <a:t>           &lt;</a:t>
            </a:r>
            <a:r>
              <a:rPr lang="en-US" altLang="zh-CN" sz="1100" err="1" smtClean="0">
                <a:solidFill>
                  <a:srgbClr val="E8BF6A"/>
                </a:solidFill>
                <a:latin typeface="Courier New" panose="02070309020205020404" pitchFamily="49" charset="0"/>
                <a:cs typeface="Courier New" panose="02070309020205020404" pitchFamily="49" charset="0"/>
              </a:rPr>
              <a:t>groupId</a:t>
            </a:r>
            <a:r>
              <a:rPr lang="en-US" altLang="zh-CN" sz="1100" smtClean="0">
                <a:solidFill>
                  <a:srgbClr val="E8BF6A"/>
                </a:solidFill>
                <a:latin typeface="Courier New" panose="02070309020205020404" pitchFamily="49" charset="0"/>
                <a:cs typeface="Courier New" panose="02070309020205020404" pitchFamily="49" charset="0"/>
              </a:rPr>
              <a:t>&gt;</a:t>
            </a:r>
            <a:r>
              <a:rPr lang="en-US" altLang="zh-CN" sz="1100" err="1" smtClean="0">
                <a:solidFill>
                  <a:srgbClr val="E8BF6A"/>
                </a:solidFill>
                <a:latin typeface="Courier New" panose="02070309020205020404" pitchFamily="49" charset="0"/>
                <a:cs typeface="Courier New" panose="02070309020205020404" pitchFamily="49" charset="0"/>
              </a:rPr>
              <a:t>org.springframework.boot</a:t>
            </a:r>
            <a:r>
              <a:rPr lang="en-US" altLang="zh-CN" sz="1100" smtClean="0">
                <a:solidFill>
                  <a:srgbClr val="E8BF6A"/>
                </a:solidFill>
                <a:latin typeface="Courier New" panose="02070309020205020404" pitchFamily="49" charset="0"/>
                <a:cs typeface="Courier New" panose="02070309020205020404" pitchFamily="49" charset="0"/>
              </a:rPr>
              <a:t>&lt;/</a:t>
            </a:r>
            <a:r>
              <a:rPr lang="en-US" altLang="zh-CN" sz="1100" err="1" smtClean="0">
                <a:solidFill>
                  <a:srgbClr val="E8BF6A"/>
                </a:solidFill>
                <a:latin typeface="Courier New" panose="02070309020205020404" pitchFamily="49" charset="0"/>
                <a:cs typeface="Courier New" panose="02070309020205020404" pitchFamily="49" charset="0"/>
              </a:rPr>
              <a:t>groupId</a:t>
            </a:r>
            <a:r>
              <a:rPr lang="en-US" altLang="zh-CN" sz="1100" smtClean="0">
                <a:solidFill>
                  <a:srgbClr val="E8BF6A"/>
                </a:solidFill>
                <a:latin typeface="Courier New" panose="02070309020205020404" pitchFamily="49" charset="0"/>
                <a:cs typeface="Courier New" panose="02070309020205020404" pitchFamily="49" charset="0"/>
              </a:rPr>
              <a:t>&gt;</a:t>
            </a:r>
          </a:p>
          <a:p>
            <a:pPr lvl="0" defTabSz="914400" eaLnBrk="0" fontAlgn="base" hangingPunct="0">
              <a:spcBef>
                <a:spcPct val="0"/>
              </a:spcBef>
              <a:spcAft>
                <a:spcPct val="0"/>
              </a:spcAft>
            </a:pPr>
            <a:r>
              <a:rPr lang="en-US" altLang="zh-CN" sz="1100" smtClean="0">
                <a:solidFill>
                  <a:srgbClr val="E8BF6A"/>
                </a:solidFill>
                <a:latin typeface="Courier New" panose="02070309020205020404" pitchFamily="49" charset="0"/>
                <a:cs typeface="Courier New" panose="02070309020205020404" pitchFamily="49" charset="0"/>
              </a:rPr>
              <a:t>           &lt;</a:t>
            </a:r>
            <a:r>
              <a:rPr lang="en-US" altLang="zh-CN" sz="1100" err="1" smtClean="0">
                <a:solidFill>
                  <a:srgbClr val="E8BF6A"/>
                </a:solidFill>
                <a:latin typeface="Courier New" panose="02070309020205020404" pitchFamily="49" charset="0"/>
                <a:cs typeface="Courier New" panose="02070309020205020404" pitchFamily="49" charset="0"/>
              </a:rPr>
              <a:t>artifactId</a:t>
            </a:r>
            <a:r>
              <a:rPr lang="en-US" altLang="zh-CN" sz="1100" smtClean="0">
                <a:solidFill>
                  <a:srgbClr val="E8BF6A"/>
                </a:solidFill>
                <a:latin typeface="Courier New" panose="02070309020205020404" pitchFamily="49" charset="0"/>
                <a:cs typeface="Courier New" panose="02070309020205020404" pitchFamily="49" charset="0"/>
              </a:rPr>
              <a:t>&gt;spring-boot-starter-actuator&lt;/</a:t>
            </a:r>
            <a:r>
              <a:rPr lang="en-US" altLang="zh-CN" sz="1100" err="1" smtClean="0">
                <a:solidFill>
                  <a:srgbClr val="E8BF6A"/>
                </a:solidFill>
                <a:latin typeface="Courier New" panose="02070309020205020404" pitchFamily="49" charset="0"/>
                <a:cs typeface="Courier New" panose="02070309020205020404" pitchFamily="49" charset="0"/>
              </a:rPr>
              <a:t>artifactId</a:t>
            </a:r>
            <a:r>
              <a:rPr lang="en-US" altLang="zh-CN" sz="1100" smtClean="0">
                <a:solidFill>
                  <a:srgbClr val="E8BF6A"/>
                </a:solidFill>
                <a:latin typeface="Courier New" panose="02070309020205020404" pitchFamily="49" charset="0"/>
                <a:cs typeface="Courier New" panose="02070309020205020404" pitchFamily="49" charset="0"/>
              </a:rPr>
              <a:t>&gt;</a:t>
            </a:r>
          </a:p>
          <a:p>
            <a:pPr lvl="0" defTabSz="914400" eaLnBrk="0" fontAlgn="base" hangingPunct="0">
              <a:spcBef>
                <a:spcPct val="0"/>
              </a:spcBef>
              <a:spcAft>
                <a:spcPct val="0"/>
              </a:spcAft>
            </a:pPr>
            <a:r>
              <a:rPr lang="en-US" altLang="zh-CN" sz="1100" smtClean="0">
                <a:solidFill>
                  <a:srgbClr val="E8BF6A"/>
                </a:solidFill>
                <a:latin typeface="Courier New" panose="02070309020205020404" pitchFamily="49" charset="0"/>
                <a:cs typeface="Courier New" panose="02070309020205020404" pitchFamily="49" charset="0"/>
              </a:rPr>
              <a:t>           </a:t>
            </a:r>
            <a:r>
              <a:rPr lang="en-US" altLang="zh-CN" sz="1100">
                <a:solidFill>
                  <a:srgbClr val="E8BF6A"/>
                </a:solidFill>
                <a:latin typeface="Courier New" panose="02070309020205020404" pitchFamily="49" charset="0"/>
                <a:cs typeface="Courier New" panose="02070309020205020404" pitchFamily="49" charset="0"/>
              </a:rPr>
              <a:t>&lt;version&gt;</a:t>
            </a:r>
            <a:r>
              <a:rPr lang="en-US" altLang="zh-CN" sz="1100" err="1">
                <a:solidFill>
                  <a:srgbClr val="E8BF6A"/>
                </a:solidFill>
                <a:latin typeface="Courier New" panose="02070309020205020404" pitchFamily="49" charset="0"/>
                <a:cs typeface="Courier New" panose="02070309020205020404" pitchFamily="49" charset="0"/>
              </a:rPr>
              <a:t>1.5.9.RELEASE</a:t>
            </a:r>
            <a:r>
              <a:rPr lang="en-US" altLang="zh-CN" sz="1100">
                <a:solidFill>
                  <a:srgbClr val="E8BF6A"/>
                </a:solidFill>
                <a:latin typeface="Courier New" panose="02070309020205020404" pitchFamily="49" charset="0"/>
                <a:cs typeface="Courier New" panose="02070309020205020404" pitchFamily="49" charset="0"/>
              </a:rPr>
              <a:t>&lt;/</a:t>
            </a:r>
            <a:r>
              <a:rPr lang="en-US" altLang="zh-CN" sz="1100" smtClean="0">
                <a:solidFill>
                  <a:srgbClr val="E8BF6A"/>
                </a:solidFill>
                <a:latin typeface="Courier New" panose="02070309020205020404" pitchFamily="49" charset="0"/>
                <a:cs typeface="Courier New" panose="02070309020205020404" pitchFamily="49" charset="0"/>
              </a:rPr>
              <a:t>version&gt;</a:t>
            </a:r>
          </a:p>
          <a:p>
            <a:pPr lvl="0" defTabSz="914400" eaLnBrk="0" fontAlgn="base" hangingPunct="0">
              <a:spcBef>
                <a:spcPct val="0"/>
              </a:spcBef>
              <a:spcAft>
                <a:spcPct val="0"/>
              </a:spcAft>
            </a:pPr>
            <a:r>
              <a:rPr lang="en-US" altLang="zh-CN" sz="1100" smtClean="0">
                <a:solidFill>
                  <a:srgbClr val="E8BF6A"/>
                </a:solidFill>
                <a:latin typeface="Courier New" panose="02070309020205020404" pitchFamily="49" charset="0"/>
                <a:cs typeface="Courier New" panose="02070309020205020404" pitchFamily="49" charset="0"/>
              </a:rPr>
              <a:t>       &lt;/dependency&gt;</a:t>
            </a:r>
            <a:endParaRPr kumimoji="0" lang="en-US"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zh-CN" sz="1100" smtClean="0">
                <a:solidFill>
                  <a:srgbClr val="E8BF6A"/>
                </a:solidFill>
                <a:latin typeface="Courier New" panose="02070309020205020404" pitchFamily="49" charset="0"/>
                <a:cs typeface="Courier New" panose="02070309020205020404" pitchFamily="49" charset="0"/>
              </a:rPr>
              <a:t>    </a:t>
            </a:r>
            <a:r>
              <a:rPr lang="zh-CN" altLang="zh-CN" sz="1100" smtClean="0">
                <a:solidFill>
                  <a:srgbClr val="E8BF6A"/>
                </a:solidFill>
                <a:latin typeface="Courier New" panose="02070309020205020404" pitchFamily="49" charset="0"/>
                <a:cs typeface="Courier New" panose="02070309020205020404" pitchFamily="49" charset="0"/>
              </a:rPr>
              <a:t>&lt;</a:t>
            </a:r>
            <a:r>
              <a:rPr lang="en-US" altLang="zh-CN" sz="1100" smtClean="0">
                <a:solidFill>
                  <a:srgbClr val="E8BF6A"/>
                </a:solidFill>
                <a:latin typeface="Courier New" panose="02070309020205020404" pitchFamily="49" charset="0"/>
                <a:cs typeface="Courier New" panose="02070309020205020404" pitchFamily="49" charset="0"/>
              </a:rPr>
              <a:t>/</a:t>
            </a:r>
            <a:r>
              <a:rPr lang="zh-CN" altLang="zh-CN" sz="1100" smtClean="0">
                <a:solidFill>
                  <a:srgbClr val="E8BF6A"/>
                </a:solidFill>
                <a:latin typeface="Courier New" panose="02070309020205020404" pitchFamily="49" charset="0"/>
                <a:cs typeface="Courier New" panose="02070309020205020404" pitchFamily="49" charset="0"/>
              </a:rPr>
              <a:t>dependencies&gt;</a:t>
            </a:r>
            <a:endParaRPr kumimoji="0" lang="en-US"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zh-CN" altLang="zh-CN" sz="1100" smtClean="0">
                <a:solidFill>
                  <a:srgbClr val="E8BF6A"/>
                </a:solidFill>
                <a:latin typeface="Courier New" panose="02070309020205020404" pitchFamily="49" charset="0"/>
                <a:cs typeface="Courier New" panose="02070309020205020404" pitchFamily="49" charset="0"/>
              </a:rPr>
              <a:t>&lt;</a:t>
            </a:r>
            <a:r>
              <a:rPr lang="en-US" altLang="zh-CN" sz="1100" smtClean="0">
                <a:solidFill>
                  <a:srgbClr val="E8BF6A"/>
                </a:solidFill>
                <a:latin typeface="Courier New" panose="02070309020205020404" pitchFamily="49" charset="0"/>
                <a:cs typeface="Courier New" panose="02070309020205020404" pitchFamily="49" charset="0"/>
              </a:rPr>
              <a:t>/</a:t>
            </a:r>
            <a:r>
              <a:rPr lang="zh-CN" altLang="zh-CN" sz="1100" smtClean="0">
                <a:solidFill>
                  <a:srgbClr val="E8BF6A"/>
                </a:solidFill>
                <a:latin typeface="Courier New" panose="02070309020205020404" pitchFamily="49" charset="0"/>
                <a:cs typeface="Courier New" panose="02070309020205020404" pitchFamily="49" charset="0"/>
              </a:rPr>
              <a:t>dependencyManagement&gt;</a:t>
            </a:r>
            <a:endParaRPr lang="en-US" altLang="zh-CN" sz="1100" smtClean="0">
              <a:solidFill>
                <a:srgbClr val="E8BF6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zh-CN" altLang="zh-CN" sz="1100">
                <a:solidFill>
                  <a:srgbClr val="E8BF6A"/>
                </a:solidFill>
                <a:latin typeface="Courier New" panose="02070309020205020404" pitchFamily="49" charset="0"/>
                <a:cs typeface="Courier New" panose="02070309020205020404" pitchFamily="49" charset="0"/>
              </a:rPr>
              <a:t>&lt;dependencies&gt;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&lt;dependency&gt;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&lt;groupId&gt;</a:t>
            </a:r>
            <a:r>
              <a:rPr lang="zh-CN" altLang="zh-CN" sz="1100">
                <a:solidFill>
                  <a:srgbClr val="A9B7C6"/>
                </a:solidFill>
                <a:latin typeface="Courier New" panose="02070309020205020404" pitchFamily="49" charset="0"/>
                <a:cs typeface="Courier New" panose="02070309020205020404" pitchFamily="49" charset="0"/>
              </a:rPr>
              <a:t>org.springframework.boot</a:t>
            </a:r>
            <a:r>
              <a:rPr lang="zh-CN" altLang="zh-CN" sz="1100">
                <a:solidFill>
                  <a:srgbClr val="E8BF6A"/>
                </a:solidFill>
                <a:latin typeface="Courier New" panose="02070309020205020404" pitchFamily="49" charset="0"/>
                <a:cs typeface="Courier New" panose="02070309020205020404" pitchFamily="49" charset="0"/>
              </a:rPr>
              <a:t>&lt;/groupId&gt;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&lt;artifactId&gt;</a:t>
            </a:r>
            <a:r>
              <a:rPr lang="zh-CN" altLang="zh-CN" sz="1100">
                <a:solidFill>
                  <a:srgbClr val="A9B7C6"/>
                </a:solidFill>
                <a:latin typeface="Courier New" panose="02070309020205020404" pitchFamily="49" charset="0"/>
                <a:cs typeface="Courier New" panose="02070309020205020404" pitchFamily="49" charset="0"/>
              </a:rPr>
              <a:t>spring-boot-starter-web</a:t>
            </a:r>
            <a:r>
              <a:rPr lang="zh-CN" altLang="zh-CN" sz="1100">
                <a:solidFill>
                  <a:srgbClr val="E8BF6A"/>
                </a:solidFill>
                <a:latin typeface="Courier New" panose="02070309020205020404" pitchFamily="49" charset="0"/>
                <a:cs typeface="Courier New" panose="02070309020205020404" pitchFamily="49" charset="0"/>
              </a:rPr>
              <a:t>&lt;/artifactId&gt;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&lt;/dependency&gt;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&lt;dependency&gt;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&lt;groupId&gt;</a:t>
            </a:r>
            <a:r>
              <a:rPr lang="zh-CN" altLang="zh-CN" sz="1100">
                <a:solidFill>
                  <a:srgbClr val="A9B7C6"/>
                </a:solidFill>
                <a:latin typeface="Courier New" panose="02070309020205020404" pitchFamily="49" charset="0"/>
                <a:cs typeface="Courier New" panose="02070309020205020404" pitchFamily="49" charset="0"/>
              </a:rPr>
              <a:t>org.springframework.boot</a:t>
            </a:r>
            <a:r>
              <a:rPr lang="zh-CN" altLang="zh-CN" sz="1100">
                <a:solidFill>
                  <a:srgbClr val="E8BF6A"/>
                </a:solidFill>
                <a:latin typeface="Courier New" panose="02070309020205020404" pitchFamily="49" charset="0"/>
                <a:cs typeface="Courier New" panose="02070309020205020404" pitchFamily="49" charset="0"/>
              </a:rPr>
              <a:t>&lt;/groupId&gt;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&lt;artifactId&gt;</a:t>
            </a:r>
            <a:r>
              <a:rPr lang="zh-CN" altLang="zh-CN" sz="1100">
                <a:solidFill>
                  <a:srgbClr val="A9B7C6"/>
                </a:solidFill>
                <a:latin typeface="Courier New" panose="02070309020205020404" pitchFamily="49" charset="0"/>
                <a:cs typeface="Courier New" panose="02070309020205020404" pitchFamily="49" charset="0"/>
              </a:rPr>
              <a:t>spring-boot-devtools</a:t>
            </a:r>
            <a:r>
              <a:rPr lang="zh-CN" altLang="zh-CN" sz="1100">
                <a:solidFill>
                  <a:srgbClr val="E8BF6A"/>
                </a:solidFill>
                <a:latin typeface="Courier New" panose="02070309020205020404" pitchFamily="49" charset="0"/>
                <a:cs typeface="Courier New" panose="02070309020205020404" pitchFamily="49" charset="0"/>
              </a:rPr>
              <a:t>&lt;/artifactId&gt;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&lt;optional&gt;</a:t>
            </a:r>
            <a:r>
              <a:rPr lang="zh-CN" altLang="zh-CN" sz="1100">
                <a:solidFill>
                  <a:srgbClr val="A9B7C6"/>
                </a:solidFill>
                <a:latin typeface="Courier New" panose="02070309020205020404" pitchFamily="49" charset="0"/>
                <a:cs typeface="Courier New" panose="02070309020205020404" pitchFamily="49" charset="0"/>
              </a:rPr>
              <a:t>true</a:t>
            </a:r>
            <a:r>
              <a:rPr lang="zh-CN" altLang="zh-CN" sz="1100">
                <a:solidFill>
                  <a:srgbClr val="E8BF6A"/>
                </a:solidFill>
                <a:latin typeface="Courier New" panose="02070309020205020404" pitchFamily="49" charset="0"/>
                <a:cs typeface="Courier New" panose="02070309020205020404" pitchFamily="49" charset="0"/>
              </a:rPr>
              <a:t>&lt;/optional&gt;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&lt;/dependency&gt;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&lt;dependency&gt;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&lt;groupId&gt;</a:t>
            </a:r>
            <a:r>
              <a:rPr lang="zh-CN" altLang="zh-CN" sz="1100">
                <a:solidFill>
                  <a:srgbClr val="A9B7C6"/>
                </a:solidFill>
                <a:latin typeface="Courier New" panose="02070309020205020404" pitchFamily="49" charset="0"/>
                <a:cs typeface="Courier New" panose="02070309020205020404" pitchFamily="49" charset="0"/>
              </a:rPr>
              <a:t>org.springframework.cloud</a:t>
            </a:r>
            <a:r>
              <a:rPr lang="zh-CN" altLang="zh-CN" sz="1100">
                <a:solidFill>
                  <a:srgbClr val="E8BF6A"/>
                </a:solidFill>
                <a:latin typeface="Courier New" panose="02070309020205020404" pitchFamily="49" charset="0"/>
                <a:cs typeface="Courier New" panose="02070309020205020404" pitchFamily="49" charset="0"/>
              </a:rPr>
              <a:t>&lt;/groupId&gt;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&lt;artifactId&gt;</a:t>
            </a:r>
            <a:r>
              <a:rPr lang="zh-CN" altLang="zh-CN" sz="1100">
                <a:solidFill>
                  <a:srgbClr val="A9B7C6"/>
                </a:solidFill>
                <a:latin typeface="Courier New" panose="02070309020205020404" pitchFamily="49" charset="0"/>
                <a:cs typeface="Courier New" panose="02070309020205020404" pitchFamily="49" charset="0"/>
              </a:rPr>
              <a:t>spring-cloud-starter-eureka-server</a:t>
            </a:r>
            <a:r>
              <a:rPr lang="zh-CN" altLang="zh-CN" sz="1100">
                <a:solidFill>
                  <a:srgbClr val="E8BF6A"/>
                </a:solidFill>
                <a:latin typeface="Courier New" panose="02070309020205020404" pitchFamily="49" charset="0"/>
                <a:cs typeface="Courier New" panose="02070309020205020404" pitchFamily="49" charset="0"/>
              </a:rPr>
              <a:t>&lt;/artifactId&gt;</a:t>
            </a:r>
            <a:br>
              <a:rPr lang="zh-CN" altLang="zh-CN" sz="1100">
                <a:solidFill>
                  <a:srgbClr val="E8BF6A"/>
                </a:solidFill>
                <a:latin typeface="Courier New" panose="02070309020205020404" pitchFamily="49" charset="0"/>
                <a:cs typeface="Courier New" panose="02070309020205020404" pitchFamily="49" charset="0"/>
              </a:rPr>
            </a:br>
            <a:r>
              <a:rPr lang="zh-CN" altLang="zh-CN" sz="1100">
                <a:solidFill>
                  <a:srgbClr val="E8BF6A"/>
                </a:solidFill>
                <a:latin typeface="Courier New" panose="02070309020205020404" pitchFamily="49" charset="0"/>
                <a:cs typeface="Courier New" panose="02070309020205020404" pitchFamily="49" charset="0"/>
              </a:rPr>
              <a:t>    &lt;/dependency</a:t>
            </a:r>
            <a:r>
              <a:rPr lang="zh-CN" altLang="zh-CN" sz="1100" smtClean="0">
                <a:solidFill>
                  <a:srgbClr val="E8BF6A"/>
                </a:solidFill>
                <a:latin typeface="Courier New" panose="02070309020205020404" pitchFamily="49" charset="0"/>
                <a:cs typeface="Courier New" panose="02070309020205020404" pitchFamily="49" charset="0"/>
              </a:rPr>
              <a:t>&gt;</a:t>
            </a:r>
            <a:endParaRPr lang="en-US" altLang="zh-CN" sz="1100" smtClean="0">
              <a:solidFill>
                <a:srgbClr val="E8BF6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zh-CN" altLang="zh-CN" sz="1100" smtClean="0">
                <a:solidFill>
                  <a:srgbClr val="E8BF6A"/>
                </a:solidFill>
                <a:latin typeface="Courier New" panose="02070309020205020404" pitchFamily="49" charset="0"/>
                <a:cs typeface="Courier New" panose="02070309020205020404" pitchFamily="49" charset="0"/>
              </a:rPr>
              <a:t>&lt;</a:t>
            </a:r>
            <a:r>
              <a:rPr lang="en-US" altLang="zh-CN" sz="1100" smtClean="0">
                <a:solidFill>
                  <a:srgbClr val="E8BF6A"/>
                </a:solidFill>
                <a:latin typeface="Courier New" panose="02070309020205020404" pitchFamily="49" charset="0"/>
                <a:cs typeface="Courier New" panose="02070309020205020404" pitchFamily="49" charset="0"/>
              </a:rPr>
              <a:t>/</a:t>
            </a:r>
            <a:r>
              <a:rPr lang="zh-CN" altLang="zh-CN" sz="1100" smtClean="0">
                <a:solidFill>
                  <a:srgbClr val="E8BF6A"/>
                </a:solidFill>
                <a:latin typeface="Courier New" panose="02070309020205020404" pitchFamily="49" charset="0"/>
                <a:cs typeface="Courier New" panose="02070309020205020404" pitchFamily="49" charset="0"/>
              </a:rPr>
              <a:t>dependencies</a:t>
            </a:r>
            <a:r>
              <a:rPr lang="zh-CN" altLang="zh-CN" sz="1100">
                <a:solidFill>
                  <a:srgbClr val="E8BF6A"/>
                </a:solidFill>
                <a:latin typeface="Courier New" panose="02070309020205020404" pitchFamily="49" charset="0"/>
                <a:cs typeface="Courier New" panose="02070309020205020404" pitchFamily="49" charset="0"/>
              </a:rPr>
              <a:t>&gt;</a:t>
            </a:r>
            <a:endParaRPr kumimoji="0" lang="zh-CN" altLang="zh-CN" sz="1100" b="0" i="0" u="none" strike="noStrike" cap="none" normalizeH="0" baseline="0" smtClean="0">
              <a:ln>
                <a:noFill/>
              </a:ln>
              <a:solidFill>
                <a:schemeClr val="tx1"/>
              </a:solidFill>
              <a:effectLst/>
              <a:latin typeface="Arial" panose="020B0604020202020204" pitchFamily="34" charset="0"/>
            </a:endParaRPr>
          </a:p>
        </p:txBody>
      </p:sp>
      <p:sp>
        <p:nvSpPr>
          <p:cNvPr id="6" name="文本框 5"/>
          <p:cNvSpPr txBox="1"/>
          <p:nvPr/>
        </p:nvSpPr>
        <p:spPr>
          <a:xfrm>
            <a:off x="3184569" y="930418"/>
            <a:ext cx="7920880" cy="369332"/>
          </a:xfrm>
          <a:prstGeom prst="rect">
            <a:avLst/>
          </a:prstGeom>
          <a:solidFill>
            <a:schemeClr val="accent5">
              <a:lumMod val="60000"/>
              <a:lumOff val="40000"/>
            </a:schemeClr>
          </a:solidFill>
          <a:ln>
            <a:solidFill>
              <a:schemeClr val="accent1"/>
            </a:solidFill>
          </a:ln>
        </p:spPr>
        <p:txBody>
          <a:bodyPr wrap="square" rtlCol="0">
            <a:spAutoFit/>
          </a:bodyPr>
          <a:lstStyle/>
          <a:p>
            <a:pPr algn="ctr"/>
            <a:r>
              <a:rPr lang="en-US" altLang="zh-CN" b="1" smtClean="0">
                <a:latin typeface="微软雅黑" panose="020B0503020204020204" pitchFamily="34" charset="-122"/>
                <a:ea typeface="微软雅黑" panose="020B0503020204020204" pitchFamily="34" charset="-122"/>
              </a:rPr>
              <a:t>Spring cloud</a:t>
            </a:r>
            <a:r>
              <a:rPr lang="zh-CN" altLang="en-US" b="1" smtClean="0">
                <a:latin typeface="微软雅黑" panose="020B0503020204020204" pitchFamily="34" charset="-122"/>
                <a:ea typeface="微软雅黑" panose="020B0503020204020204" pitchFamily="34" charset="-122"/>
              </a:rPr>
              <a:t>入门源码：</a:t>
            </a:r>
            <a:r>
              <a:rPr lang="en-US" altLang="zh-CN" b="1" i="1" u="sng" smtClean="0">
                <a:solidFill>
                  <a:srgbClr val="FF0000"/>
                </a:solidFill>
                <a:latin typeface="微软雅黑" panose="020B0503020204020204" pitchFamily="34" charset="-122"/>
                <a:ea typeface="微软雅黑" panose="020B0503020204020204" pitchFamily="34" charset="-122"/>
              </a:rPr>
              <a:t>https</a:t>
            </a:r>
            <a:r>
              <a:rPr lang="en-US" altLang="zh-CN" b="1" i="1" u="sng">
                <a:solidFill>
                  <a:srgbClr val="FF0000"/>
                </a:solidFill>
                <a:latin typeface="微软雅黑" panose="020B0503020204020204" pitchFamily="34" charset="-122"/>
                <a:ea typeface="微软雅黑" panose="020B0503020204020204" pitchFamily="34" charset="-122"/>
              </a:rPr>
              <a:t>://</a:t>
            </a:r>
            <a:r>
              <a:rPr lang="en-US" altLang="zh-CN" b="1" i="1" u="sng" err="1">
                <a:solidFill>
                  <a:srgbClr val="FF0000"/>
                </a:solidFill>
                <a:latin typeface="微软雅黑" panose="020B0503020204020204" pitchFamily="34" charset="-122"/>
                <a:ea typeface="微软雅黑" panose="020B0503020204020204" pitchFamily="34" charset="-122"/>
              </a:rPr>
              <a:t>github.com</a:t>
            </a:r>
            <a:r>
              <a:rPr lang="en-US" altLang="zh-CN" b="1" i="1" u="sng">
                <a:solidFill>
                  <a:srgbClr val="FF0000"/>
                </a:solidFill>
                <a:latin typeface="微软雅黑" panose="020B0503020204020204" pitchFamily="34" charset="-122"/>
                <a:ea typeface="微软雅黑" panose="020B0503020204020204" pitchFamily="34" charset="-122"/>
              </a:rPr>
              <a:t>/</a:t>
            </a:r>
            <a:r>
              <a:rPr lang="en-US" altLang="zh-CN" b="1" i="1" u="sng" err="1">
                <a:solidFill>
                  <a:srgbClr val="FF0000"/>
                </a:solidFill>
                <a:latin typeface="微软雅黑" panose="020B0503020204020204" pitchFamily="34" charset="-122"/>
                <a:ea typeface="微软雅黑" panose="020B0503020204020204" pitchFamily="34" charset="-122"/>
              </a:rPr>
              <a:t>rothschil</a:t>
            </a:r>
            <a:r>
              <a:rPr lang="en-US" altLang="zh-CN" b="1" i="1" u="sng">
                <a:solidFill>
                  <a:srgbClr val="FF0000"/>
                </a:solidFill>
                <a:latin typeface="微软雅黑" panose="020B0503020204020204" pitchFamily="34" charset="-122"/>
                <a:ea typeface="微软雅黑" panose="020B0503020204020204" pitchFamily="34" charset="-122"/>
              </a:rPr>
              <a:t>/spring-cloud</a:t>
            </a:r>
            <a:endParaRPr lang="zh-CN" altLang="en-US" b="1" i="1" u="sng"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0469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26</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 </a:t>
            </a:r>
            <a:r>
              <a:rPr lang="zh-CN" altLang="en-US" smtClean="0"/>
              <a:t>注册</a:t>
            </a:r>
            <a:r>
              <a:rPr lang="zh-CN" altLang="en-US"/>
              <a:t>中心</a:t>
            </a:r>
            <a:r>
              <a:rPr lang="en-US" altLang="zh-CN"/>
              <a:t>-Eureka </a:t>
            </a:r>
            <a:r>
              <a:rPr lang="zh-CN" altLang="en-US" smtClean="0"/>
              <a:t>（</a:t>
            </a:r>
            <a:r>
              <a:rPr lang="en-US" altLang="zh-CN" smtClean="0"/>
              <a:t>2</a:t>
            </a:r>
            <a:r>
              <a:rPr lang="zh-CN" altLang="en-US" smtClean="0"/>
              <a:t>）</a:t>
            </a:r>
            <a:endParaRPr lang="zh-CN" altLang="en-US"/>
          </a:p>
        </p:txBody>
      </p:sp>
      <p:sp>
        <p:nvSpPr>
          <p:cNvPr id="4" name="Rectangle 2"/>
          <p:cNvSpPr>
            <a:spLocks noChangeArrowheads="1"/>
          </p:cNvSpPr>
          <p:nvPr/>
        </p:nvSpPr>
        <p:spPr bwMode="auto">
          <a:xfrm>
            <a:off x="119336" y="1330890"/>
            <a:ext cx="5544616"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server:</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port: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8761              </a:t>
            </a:r>
            <a: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t>#指定应用端口</a:t>
            </a:r>
            <a:b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t/>
            </a:r>
            <a:b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spring:</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application:</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name: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eureka-server   </a:t>
            </a:r>
            <a: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t>#指定应用端口</a:t>
            </a:r>
            <a:b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eureka:</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environment: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product</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datacenter: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wongs</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instance:</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prefer-ip-address: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true</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dashboard:</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path: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/eureka-server</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t>#  server:</a:t>
            </a:r>
            <a:b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t>#    enable-self-preservation: false</a:t>
            </a:r>
            <a:b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t>#    eviction-interval-timer-in-ms: 60000</a:t>
            </a:r>
            <a:b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t>  </a:t>
            </a: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client:</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serviceUrl:</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defaultZone: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http://localhost:${server.port}/eureka/</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fetch-registry: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false             </a:t>
            </a:r>
            <a: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t>#抓取注</a:t>
            </a:r>
            <a:b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t>    </a:t>
            </a: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register-with-eureka: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false       </a:t>
            </a:r>
            <a:r>
              <a:rPr kumimoji="0" lang="zh-CN" altLang="zh-CN" sz="1200" b="0" i="1" u="none" strike="noStrike" cap="none" normalizeH="0" baseline="0" smtClean="0">
                <a:ln>
                  <a:noFill/>
                </a:ln>
                <a:solidFill>
                  <a:srgbClr val="629755"/>
                </a:solidFill>
                <a:effectLst/>
                <a:latin typeface="Courier New" panose="02070309020205020404" pitchFamily="49" charset="0"/>
                <a:cs typeface="Courier New" panose="02070309020205020404" pitchFamily="49" charset="0"/>
              </a:rPr>
              <a:t>#是否注册Eureka中心</a:t>
            </a:r>
            <a:endParaRPr kumimoji="0" lang="zh-CN" altLang="zh-CN" sz="1200" b="0" i="0" u="none" strike="noStrike" cap="none" normalizeH="0" baseline="0" smtClean="0">
              <a:ln>
                <a:noFill/>
              </a:ln>
              <a:solidFill>
                <a:schemeClr val="tx1"/>
              </a:solidFill>
              <a:effectLst/>
              <a:latin typeface="Arial" panose="020B0604020202020204" pitchFamily="34" charset="0"/>
            </a:endParaRPr>
          </a:p>
        </p:txBody>
      </p:sp>
      <p:sp>
        <p:nvSpPr>
          <p:cNvPr id="5" name="文本框 4"/>
          <p:cNvSpPr txBox="1"/>
          <p:nvPr/>
        </p:nvSpPr>
        <p:spPr>
          <a:xfrm>
            <a:off x="96714" y="908720"/>
            <a:ext cx="2005677" cy="338554"/>
          </a:xfrm>
          <a:prstGeom prst="rect">
            <a:avLst/>
          </a:prstGeom>
          <a:noFill/>
        </p:spPr>
        <p:txBody>
          <a:bodyPr wrap="square" rtlCol="0">
            <a:spAutoFit/>
          </a:bodyPr>
          <a:lstStyle/>
          <a:p>
            <a:pPr algn="ctr"/>
            <a:r>
              <a:rPr lang="en-US" altLang="zh-CN" sz="1600">
                <a:latin typeface="微软雅黑" panose="020B0503020204020204" pitchFamily="34" charset="-122"/>
                <a:ea typeface="微软雅黑" panose="020B0503020204020204" pitchFamily="34" charset="-122"/>
              </a:rPr>
              <a:t>2</a:t>
            </a:r>
            <a:r>
              <a:rPr lang="zh-CN" altLang="en-US" sz="1600" smtClean="0">
                <a:latin typeface="微软雅黑" panose="020B0503020204020204" pitchFamily="34" charset="-122"/>
                <a:ea typeface="微软雅黑" panose="020B0503020204020204" pitchFamily="34" charset="-122"/>
              </a:rPr>
              <a:t>、</a:t>
            </a:r>
            <a:r>
              <a:rPr lang="en-US" altLang="zh-CN" sz="1600" err="1" smtClean="0">
                <a:latin typeface="微软雅黑" panose="020B0503020204020204" pitchFamily="34" charset="-122"/>
                <a:ea typeface="微软雅黑" panose="020B0503020204020204" pitchFamily="34" charset="-122"/>
              </a:rPr>
              <a:t>application.yml</a:t>
            </a:r>
            <a:endParaRPr lang="zh-CN" altLang="en-US" sz="1600" smtClean="0">
              <a:latin typeface="微软雅黑" panose="020B0503020204020204" pitchFamily="34" charset="-122"/>
              <a:ea typeface="微软雅黑" panose="020B0503020204020204" pitchFamily="34" charset="-122"/>
            </a:endParaRPr>
          </a:p>
        </p:txBody>
      </p:sp>
      <p:sp>
        <p:nvSpPr>
          <p:cNvPr id="7" name="矩形 6"/>
          <p:cNvSpPr/>
          <p:nvPr/>
        </p:nvSpPr>
        <p:spPr bwMode="auto">
          <a:xfrm>
            <a:off x="6317077" y="1077997"/>
            <a:ext cx="5724466" cy="1461646"/>
          </a:xfrm>
          <a:prstGeom prst="rect">
            <a:avLst/>
          </a:prstGeom>
          <a:no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b="1" err="1" smtClean="0">
                <a:latin typeface="+mn-ea"/>
              </a:rPr>
              <a:t>s</a:t>
            </a:r>
            <a:r>
              <a:rPr kumimoji="0" lang="en-US" altLang="zh-CN" sz="1400" b="1" i="0" u="none" strike="noStrike" cap="none" normalizeH="0" baseline="0" err="1" smtClean="0">
                <a:ln>
                  <a:noFill/>
                </a:ln>
                <a:solidFill>
                  <a:schemeClr val="tx1"/>
                </a:solidFill>
                <a:effectLst/>
                <a:latin typeface="+mn-ea"/>
                <a:ea typeface="+mn-ea"/>
              </a:rPr>
              <a:t>erver</a:t>
            </a:r>
            <a:r>
              <a:rPr lang="en-US" altLang="zh-CN" sz="1400" b="1" err="1" smtClean="0">
                <a:latin typeface="+mn-ea"/>
              </a:rPr>
              <a:t>.p</a:t>
            </a:r>
            <a:r>
              <a:rPr kumimoji="0" lang="en-US" altLang="zh-CN" sz="1400" b="1" i="0" u="none" strike="noStrike" cap="none" normalizeH="0" baseline="0" err="1" smtClean="0">
                <a:ln>
                  <a:noFill/>
                </a:ln>
                <a:solidFill>
                  <a:schemeClr val="tx1"/>
                </a:solidFill>
                <a:effectLst/>
                <a:latin typeface="+mn-ea"/>
                <a:ea typeface="+mn-ea"/>
              </a:rPr>
              <a:t>ort</a:t>
            </a:r>
            <a:r>
              <a:rPr lang="zh-CN" altLang="en-US" sz="1400" b="1" smtClean="0">
                <a:latin typeface="+mn-ea"/>
              </a:rPr>
              <a:t>：指定服务的的端口，默认</a:t>
            </a:r>
            <a:r>
              <a:rPr lang="en-US" altLang="zh-CN" sz="1400" b="1" smtClean="0">
                <a:latin typeface="+mn-ea"/>
              </a:rPr>
              <a:t>80</a:t>
            </a:r>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err="1" smtClean="0">
                <a:ln>
                  <a:noFill/>
                </a:ln>
                <a:solidFill>
                  <a:schemeClr val="tx1"/>
                </a:solidFill>
                <a:effectLst/>
                <a:latin typeface="+mn-ea"/>
                <a:ea typeface="+mn-ea"/>
              </a:rPr>
              <a:t>spring.application</a:t>
            </a:r>
            <a:r>
              <a:rPr lang="en-US" altLang="zh-CN" sz="1400" b="1" err="1" smtClean="0">
                <a:latin typeface="+mn-ea"/>
              </a:rPr>
              <a:t>.name</a:t>
            </a:r>
            <a:r>
              <a:rPr lang="zh-CN" altLang="en-US" sz="1400" b="1" smtClean="0">
                <a:latin typeface="+mn-ea"/>
              </a:rPr>
              <a:t>：服务名称</a:t>
            </a:r>
            <a:endParaRPr lang="en-US" altLang="zh-CN" sz="1400" b="1" smtClean="0">
              <a:latin typeface="+mn-ea"/>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1400" b="1" smtClean="0">
                <a:latin typeface="+mn-ea"/>
              </a:rPr>
              <a:t>eureka.instance:prefer-ip-address</a:t>
            </a:r>
            <a:r>
              <a:rPr lang="zh-CN" altLang="en-US" sz="1400" b="1" smtClean="0">
                <a:latin typeface="+mn-ea"/>
              </a:rPr>
              <a:t>：显示真实</a:t>
            </a:r>
            <a:r>
              <a:rPr lang="en-US" altLang="zh-CN" sz="1400" b="1" smtClean="0">
                <a:latin typeface="+mn-ea"/>
              </a:rPr>
              <a:t>ip</a:t>
            </a:r>
            <a:r>
              <a:rPr lang="zh-CN" altLang="en-US" sz="1400" b="1" smtClean="0">
                <a:latin typeface="+mn-ea"/>
              </a:rPr>
              <a:t>，默认为</a:t>
            </a:r>
            <a:r>
              <a:rPr lang="en-US" altLang="zh-CN" sz="1400" b="1" smtClean="0">
                <a:latin typeface="+mn-ea"/>
              </a:rPr>
              <a:t>false</a:t>
            </a:r>
          </a:p>
          <a:p>
            <a:pPr marL="0" marR="0" indent="0" defTabSz="914400" rtl="0" eaLnBrk="1" fontAlgn="base" latinLnBrk="0" hangingPunct="1">
              <a:lnSpc>
                <a:spcPct val="100000"/>
              </a:lnSpc>
              <a:spcBef>
                <a:spcPct val="0"/>
              </a:spcBef>
              <a:spcAft>
                <a:spcPct val="0"/>
              </a:spcAft>
              <a:buClrTx/>
              <a:buSzTx/>
              <a:buFontTx/>
              <a:buNone/>
              <a:tabLst/>
            </a:pPr>
            <a:r>
              <a:rPr lang="en-US" altLang="zh-CN" sz="1400" b="1">
                <a:latin typeface="+mn-ea"/>
              </a:rPr>
              <a:t>e</a:t>
            </a:r>
            <a:r>
              <a:rPr lang="en-US" altLang="zh-CN" sz="1400" b="1" smtClean="0">
                <a:latin typeface="+mn-ea"/>
              </a:rPr>
              <a:t>ureka.client.serviceUrl.defaultZone</a:t>
            </a:r>
            <a:r>
              <a:rPr lang="zh-CN" altLang="en-US" sz="1400" b="1" smtClean="0">
                <a:latin typeface="+mn-ea"/>
              </a:rPr>
              <a:t>：注册中心地址</a:t>
            </a:r>
            <a:endParaRPr lang="en-US" altLang="zh-CN" sz="1400" b="1" smtClean="0">
              <a:latin typeface="+mn-ea"/>
            </a:endParaRPr>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mn-ea"/>
                <a:ea typeface="+mn-ea"/>
              </a:rPr>
              <a:t>eureka</a:t>
            </a:r>
            <a:r>
              <a:rPr lang="en-US" altLang="zh-CN" sz="1400" b="1" smtClean="0">
                <a:latin typeface="+mn-ea"/>
              </a:rPr>
              <a:t>.client.fetch-registry</a:t>
            </a:r>
            <a:r>
              <a:rPr lang="zh-CN" altLang="en-US" sz="1400" b="1" smtClean="0">
                <a:latin typeface="+mn-ea"/>
              </a:rPr>
              <a:t>：检索服务，默认为</a:t>
            </a:r>
            <a:r>
              <a:rPr lang="en-US" altLang="zh-CN" sz="1400" b="1" smtClean="0">
                <a:latin typeface="+mn-ea"/>
              </a:rPr>
              <a:t>true</a:t>
            </a:r>
          </a:p>
          <a:p>
            <a:pPr defTabSz="914400" fontAlgn="base">
              <a:spcBef>
                <a:spcPct val="0"/>
              </a:spcBef>
              <a:spcAft>
                <a:spcPct val="0"/>
              </a:spcAft>
            </a:pPr>
            <a:r>
              <a:rPr lang="en-US" altLang="zh-CN" sz="1400" b="1" smtClean="0">
                <a:latin typeface="+mn-ea"/>
              </a:rPr>
              <a:t>eureka.client.register-with-eureka</a:t>
            </a:r>
            <a:r>
              <a:rPr lang="zh-CN" altLang="en-US" sz="1400" b="1" smtClean="0">
                <a:latin typeface="+mn-ea"/>
              </a:rPr>
              <a:t>：</a:t>
            </a:r>
            <a:r>
              <a:rPr lang="zh-CN" altLang="en-US" sz="1400" b="1">
                <a:latin typeface="+mn-ea"/>
              </a:rPr>
              <a:t>是否向服务注册中心注册</a:t>
            </a:r>
            <a:r>
              <a:rPr lang="zh-CN" altLang="en-US" sz="1400" b="1" smtClean="0">
                <a:latin typeface="+mn-ea"/>
              </a:rPr>
              <a:t>自己</a:t>
            </a:r>
            <a:endParaRPr lang="zh-CN" altLang="en-US" sz="1400" b="1">
              <a:latin typeface="+mn-ea"/>
            </a:endParaRPr>
          </a:p>
        </p:txBody>
      </p:sp>
      <p:sp>
        <p:nvSpPr>
          <p:cNvPr id="17" name="Rectangle 1"/>
          <p:cNvSpPr>
            <a:spLocks noChangeArrowheads="1"/>
          </p:cNvSpPr>
          <p:nvPr/>
        </p:nvSpPr>
        <p:spPr bwMode="auto">
          <a:xfrm>
            <a:off x="5692204" y="2925093"/>
            <a:ext cx="6383167" cy="166199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@EnableEurekaServer</a:t>
            </a:r>
            <a:b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@SpringBootApplication</a:t>
            </a:r>
            <a:b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class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EurekaServerApplication {</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static void </a:t>
            </a:r>
            <a:r>
              <a:rPr kumimoji="0" lang="zh-CN" altLang="zh-CN"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main</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args) {</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SpringApplication.</a:t>
            </a:r>
            <a:r>
              <a:rPr kumimoji="0" lang="zh-CN" altLang="zh-CN" sz="12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run</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(EurekaServerApplication.</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args)</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右箭头 17"/>
          <p:cNvSpPr/>
          <p:nvPr/>
        </p:nvSpPr>
        <p:spPr bwMode="auto">
          <a:xfrm flipH="1">
            <a:off x="5681011" y="1566504"/>
            <a:ext cx="559005" cy="484632"/>
          </a:xfrm>
          <a:prstGeom prst="rightArrow">
            <a:avLst/>
          </a:prstGeom>
          <a:solidFill>
            <a:schemeClr val="accent5">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9" name="矩形 18"/>
          <p:cNvSpPr/>
          <p:nvPr/>
        </p:nvSpPr>
        <p:spPr bwMode="auto">
          <a:xfrm>
            <a:off x="5916150" y="5124450"/>
            <a:ext cx="5724466" cy="694536"/>
          </a:xfrm>
          <a:prstGeom prst="rect">
            <a:avLst/>
          </a:prstGeom>
          <a:no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defTabSz="914400" fontAlgn="base">
              <a:spcBef>
                <a:spcPct val="0"/>
              </a:spcBef>
              <a:spcAft>
                <a:spcPct val="0"/>
              </a:spcAft>
            </a:pPr>
            <a:r>
              <a:rPr lang="en-US" altLang="zh-CN" sz="1400" b="1">
                <a:solidFill>
                  <a:schemeClr val="tx2">
                    <a:lumMod val="50000"/>
                  </a:schemeClr>
                </a:solidFill>
                <a:latin typeface="+mn-ea"/>
              </a:rPr>
              <a:t>@</a:t>
            </a:r>
            <a:r>
              <a:rPr lang="en-US" altLang="zh-CN" sz="1400" b="1" smtClean="0">
                <a:solidFill>
                  <a:schemeClr val="tx2">
                    <a:lumMod val="50000"/>
                  </a:schemeClr>
                </a:solidFill>
                <a:latin typeface="+mn-ea"/>
              </a:rPr>
              <a:t>SpringBootApplication</a:t>
            </a:r>
            <a:r>
              <a:rPr lang="zh-CN" altLang="en-US" sz="1400" b="1" smtClean="0">
                <a:solidFill>
                  <a:schemeClr val="tx2">
                    <a:lumMod val="50000"/>
                  </a:schemeClr>
                </a:solidFill>
                <a:latin typeface="+mn-ea"/>
              </a:rPr>
              <a:t>：</a:t>
            </a:r>
            <a:r>
              <a:rPr lang="en-US" altLang="zh-CN" sz="1400" b="1" smtClean="0">
                <a:solidFill>
                  <a:schemeClr val="tx2">
                    <a:lumMod val="50000"/>
                  </a:schemeClr>
                </a:solidFill>
                <a:latin typeface="+mn-ea"/>
              </a:rPr>
              <a:t>SpringBoot</a:t>
            </a:r>
            <a:r>
              <a:rPr lang="zh-CN" altLang="en-US" sz="1400" b="1" smtClean="0">
                <a:solidFill>
                  <a:schemeClr val="tx2">
                    <a:lumMod val="50000"/>
                  </a:schemeClr>
                </a:solidFill>
                <a:latin typeface="+mn-ea"/>
              </a:rPr>
              <a:t>得启动入口</a:t>
            </a:r>
            <a:endParaRPr lang="en-US" altLang="zh-CN" sz="1400" b="1">
              <a:solidFill>
                <a:schemeClr val="tx2">
                  <a:lumMod val="50000"/>
                </a:schemeClr>
              </a:solidFill>
              <a:latin typeface="+mn-ea"/>
            </a:endParaRPr>
          </a:p>
          <a:p>
            <a:pPr defTabSz="914400" fontAlgn="base">
              <a:spcBef>
                <a:spcPct val="0"/>
              </a:spcBef>
              <a:spcAft>
                <a:spcPct val="0"/>
              </a:spcAft>
            </a:pPr>
            <a:r>
              <a:rPr lang="en-US" altLang="zh-CN" sz="1400" b="1" smtClean="0">
                <a:solidFill>
                  <a:schemeClr val="tx2">
                    <a:lumMod val="50000"/>
                  </a:schemeClr>
                </a:solidFill>
                <a:latin typeface="+mn-ea"/>
              </a:rPr>
              <a:t>@EnableEurekaServer</a:t>
            </a:r>
            <a:r>
              <a:rPr lang="zh-CN" altLang="en-US" sz="1400" b="1" smtClean="0">
                <a:solidFill>
                  <a:schemeClr val="tx2">
                    <a:lumMod val="50000"/>
                  </a:schemeClr>
                </a:solidFill>
                <a:latin typeface="+mn-ea"/>
              </a:rPr>
              <a:t>：</a:t>
            </a:r>
            <a:r>
              <a:rPr lang="en-US" altLang="zh-CN" sz="1400" b="1" smtClean="0">
                <a:solidFill>
                  <a:schemeClr val="tx2">
                    <a:lumMod val="50000"/>
                  </a:schemeClr>
                </a:solidFill>
                <a:latin typeface="+mn-ea"/>
              </a:rPr>
              <a:t>Eureka</a:t>
            </a:r>
            <a:r>
              <a:rPr lang="zh-CN" altLang="en-US" sz="1400" b="1" smtClean="0">
                <a:solidFill>
                  <a:schemeClr val="tx2">
                    <a:lumMod val="50000"/>
                  </a:schemeClr>
                </a:solidFill>
                <a:latin typeface="+mn-ea"/>
              </a:rPr>
              <a:t>注册中心服务的中心配置</a:t>
            </a:r>
            <a:endParaRPr lang="zh-CN" altLang="en-US" sz="1400" b="1">
              <a:solidFill>
                <a:schemeClr val="tx2">
                  <a:lumMod val="50000"/>
                </a:schemeClr>
              </a:solidFill>
              <a:latin typeface="+mn-ea"/>
            </a:endParaRPr>
          </a:p>
        </p:txBody>
      </p:sp>
      <p:sp>
        <p:nvSpPr>
          <p:cNvPr id="21" name="下箭头 20"/>
          <p:cNvSpPr/>
          <p:nvPr/>
        </p:nvSpPr>
        <p:spPr bwMode="auto">
          <a:xfrm flipV="1">
            <a:off x="8161669" y="4615613"/>
            <a:ext cx="484632" cy="471314"/>
          </a:xfrm>
          <a:prstGeom prst="downArrow">
            <a:avLst/>
          </a:prstGeom>
          <a:solidFill>
            <a:srgbClr val="93CDDD"/>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Tree>
    <p:extLst>
      <p:ext uri="{BB962C8B-B14F-4D97-AF65-F5344CB8AC3E}">
        <p14:creationId xmlns:p14="http://schemas.microsoft.com/office/powerpoint/2010/main" val="1769377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27</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 </a:t>
            </a:r>
            <a:r>
              <a:rPr lang="zh-CN" altLang="en-US" smtClean="0"/>
              <a:t>注册</a:t>
            </a:r>
            <a:r>
              <a:rPr lang="zh-CN" altLang="en-US"/>
              <a:t>中心</a:t>
            </a:r>
            <a:r>
              <a:rPr lang="en-US" altLang="zh-CN"/>
              <a:t>-Eureka </a:t>
            </a:r>
            <a:r>
              <a:rPr lang="zh-CN" altLang="en-US" smtClean="0"/>
              <a:t>（</a:t>
            </a:r>
            <a:r>
              <a:rPr lang="en-US" altLang="zh-CN" smtClean="0"/>
              <a:t>3</a:t>
            </a:r>
            <a:r>
              <a:rPr lang="zh-CN" altLang="en-US" smtClean="0"/>
              <a:t>）</a:t>
            </a: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805120"/>
            <a:ext cx="11377264" cy="5428333"/>
          </a:xfrm>
          <a:prstGeom prst="rect">
            <a:avLst/>
          </a:prstGeom>
        </p:spPr>
      </p:pic>
    </p:spTree>
    <p:extLst>
      <p:ext uri="{BB962C8B-B14F-4D97-AF65-F5344CB8AC3E}">
        <p14:creationId xmlns:p14="http://schemas.microsoft.com/office/powerpoint/2010/main" val="3311774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28</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 </a:t>
            </a:r>
            <a:r>
              <a:rPr lang="zh-CN" altLang="en-US" smtClean="0"/>
              <a:t>向注册中心注册服务</a:t>
            </a:r>
            <a:endParaRPr lang="zh-CN" altLang="en-US"/>
          </a:p>
        </p:txBody>
      </p:sp>
      <p:sp>
        <p:nvSpPr>
          <p:cNvPr id="5" name="Rectangle 1"/>
          <p:cNvSpPr>
            <a:spLocks noChangeArrowheads="1"/>
          </p:cNvSpPr>
          <p:nvPr/>
        </p:nvSpPr>
        <p:spPr bwMode="auto">
          <a:xfrm>
            <a:off x="609377" y="1350376"/>
            <a:ext cx="10743207"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org.springframework.cloud</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spring-cloud-starter-eureka</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endParaRPr kumimoji="0" lang="zh-CN" altLang="zh-CN" sz="1000" b="0" i="0" u="none" strike="noStrike" cap="none" normalizeH="0" baseline="0" smtClean="0">
              <a:ln>
                <a:noFill/>
              </a:ln>
              <a:solidFill>
                <a:schemeClr val="tx1"/>
              </a:solidFill>
              <a:effectLst/>
              <a:latin typeface="Arial" panose="020B0604020202020204" pitchFamily="34" charset="0"/>
            </a:endParaRPr>
          </a:p>
        </p:txBody>
      </p:sp>
      <p:sp>
        <p:nvSpPr>
          <p:cNvPr id="6" name="文本框 5"/>
          <p:cNvSpPr txBox="1"/>
          <p:nvPr/>
        </p:nvSpPr>
        <p:spPr>
          <a:xfrm>
            <a:off x="479376" y="981044"/>
            <a:ext cx="1503938" cy="369332"/>
          </a:xfrm>
          <a:prstGeom prst="rect">
            <a:avLst/>
          </a:prstGeom>
          <a:noFill/>
        </p:spPr>
        <p:txBody>
          <a:bodyPr wrap="none" rtlCol="0">
            <a:spAutoFit/>
          </a:bodyPr>
          <a:lstStyle/>
          <a:p>
            <a:pPr algn="ctr"/>
            <a:r>
              <a:rPr lang="en-US" altLang="zh-CN" b="1" smtClean="0">
                <a:solidFill>
                  <a:srgbClr val="7030A0"/>
                </a:solidFill>
                <a:latin typeface="微软雅黑" panose="020B0503020204020204" pitchFamily="34" charset="-122"/>
                <a:ea typeface="微软雅黑" panose="020B0503020204020204" pitchFamily="34" charset="-122"/>
              </a:rPr>
              <a:t>1</a:t>
            </a:r>
            <a:r>
              <a:rPr lang="zh-CN" altLang="en-US" b="1" smtClean="0">
                <a:solidFill>
                  <a:srgbClr val="7030A0"/>
                </a:solidFill>
                <a:latin typeface="微软雅黑" panose="020B0503020204020204" pitchFamily="34" charset="-122"/>
                <a:ea typeface="微软雅黑" panose="020B0503020204020204" pitchFamily="34" charset="-122"/>
              </a:rPr>
              <a:t>、添加依赖</a:t>
            </a:r>
            <a:endParaRPr lang="zh-CN" altLang="en-US" b="1" dirty="0" smtClean="0">
              <a:solidFill>
                <a:srgbClr val="7030A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27797" y="2107302"/>
            <a:ext cx="10706365" cy="646331"/>
          </a:xfrm>
          <a:prstGeom prst="rect">
            <a:avLst/>
          </a:prstGeom>
          <a:noFill/>
        </p:spPr>
        <p:txBody>
          <a:bodyPr wrap="square" rtlCol="0">
            <a:spAutoFit/>
          </a:bodyPr>
          <a:lstStyle/>
          <a:p>
            <a:r>
              <a:rPr lang="en-US" altLang="zh-CN" b="1" smtClean="0">
                <a:solidFill>
                  <a:srgbClr val="7030A0"/>
                </a:solidFill>
                <a:latin typeface="微软雅黑" panose="020B0503020204020204" pitchFamily="34" charset="-122"/>
                <a:ea typeface="微软雅黑" panose="020B0503020204020204" pitchFamily="34" charset="-122"/>
              </a:rPr>
              <a:t>2</a:t>
            </a:r>
            <a:r>
              <a:rPr lang="zh-CN" altLang="en-US" b="1" smtClean="0">
                <a:solidFill>
                  <a:srgbClr val="7030A0"/>
                </a:solidFill>
                <a:latin typeface="微软雅黑" panose="020B0503020204020204" pitchFamily="34" charset="-122"/>
                <a:ea typeface="微软雅黑" panose="020B0503020204020204" pitchFamily="34" charset="-122"/>
              </a:rPr>
              <a:t>、</a:t>
            </a:r>
            <a:r>
              <a:rPr lang="en-US" altLang="zh-CN" b="1" smtClean="0">
                <a:solidFill>
                  <a:srgbClr val="7030A0"/>
                </a:solidFill>
                <a:latin typeface="微软雅黑" panose="020B0503020204020204" pitchFamily="34" charset="-122"/>
                <a:ea typeface="微软雅黑" panose="020B0503020204020204" pitchFamily="34" charset="-122"/>
              </a:rPr>
              <a:t>Application</a:t>
            </a:r>
            <a:r>
              <a:rPr lang="zh-CN" altLang="en-US" b="1" smtClean="0">
                <a:solidFill>
                  <a:srgbClr val="7030A0"/>
                </a:solidFill>
                <a:latin typeface="微软雅黑" panose="020B0503020204020204" pitchFamily="34" charset="-122"/>
                <a:ea typeface="微软雅黑" panose="020B0503020204020204" pitchFamily="34" charset="-122"/>
              </a:rPr>
              <a:t>类增加注释，不论是服务提供者还是调用方都必须要向注册中心</a:t>
            </a:r>
            <a:r>
              <a:rPr lang="en-US" altLang="zh-CN" b="1" smtClean="0">
                <a:solidFill>
                  <a:srgbClr val="7030A0"/>
                </a:solidFill>
                <a:latin typeface="微软雅黑" panose="020B0503020204020204" pitchFamily="34" charset="-122"/>
                <a:ea typeface="微软雅黑" panose="020B0503020204020204" pitchFamily="34" charset="-122"/>
              </a:rPr>
              <a:t>Eureka</a:t>
            </a:r>
            <a:r>
              <a:rPr lang="zh-CN" altLang="en-US" b="1" smtClean="0">
                <a:solidFill>
                  <a:srgbClr val="7030A0"/>
                </a:solidFill>
                <a:latin typeface="微软雅黑" panose="020B0503020204020204" pitchFamily="34" charset="-122"/>
                <a:ea typeface="微软雅黑" panose="020B0503020204020204" pitchFamily="34" charset="-122"/>
              </a:rPr>
              <a:t>注册，都必须适用</a:t>
            </a:r>
            <a:r>
              <a:rPr lang="en-US" altLang="zh-CN" sz="1400" b="1" smtClean="0">
                <a:solidFill>
                  <a:srgbClr val="FF0000"/>
                </a:solidFill>
                <a:latin typeface="微软雅黑" panose="020B0503020204020204" pitchFamily="34" charset="-122"/>
                <a:ea typeface="微软雅黑" panose="020B0503020204020204" pitchFamily="34" charset="-122"/>
              </a:rPr>
              <a:t>@EnableDiscoveryClient</a:t>
            </a:r>
            <a:endParaRPr lang="zh-CN" altLang="en-US" sz="1400" b="1" dirty="0" smtClean="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09377" y="4105739"/>
            <a:ext cx="5456943" cy="369332"/>
          </a:xfrm>
          <a:prstGeom prst="rect">
            <a:avLst/>
          </a:prstGeom>
          <a:noFill/>
        </p:spPr>
        <p:txBody>
          <a:bodyPr wrap="none" rtlCol="0">
            <a:spAutoFit/>
          </a:bodyPr>
          <a:lstStyle/>
          <a:p>
            <a:pPr algn="ctr"/>
            <a:r>
              <a:rPr lang="en-US" altLang="zh-CN" b="1" smtClean="0">
                <a:solidFill>
                  <a:srgbClr val="7030A0"/>
                </a:solidFill>
                <a:latin typeface="微软雅黑" panose="020B0503020204020204" pitchFamily="34" charset="-122"/>
                <a:ea typeface="微软雅黑" panose="020B0503020204020204" pitchFamily="34" charset="-122"/>
              </a:rPr>
              <a:t>3</a:t>
            </a:r>
            <a:r>
              <a:rPr lang="zh-CN" altLang="en-US" b="1" smtClean="0">
                <a:solidFill>
                  <a:srgbClr val="7030A0"/>
                </a:solidFill>
                <a:latin typeface="微软雅黑" panose="020B0503020204020204" pitchFamily="34" charset="-122"/>
                <a:ea typeface="微软雅黑" panose="020B0503020204020204" pitchFamily="34" charset="-122"/>
              </a:rPr>
              <a:t>、</a:t>
            </a:r>
            <a:r>
              <a:rPr lang="en-US" altLang="zh-CN" b="1" smtClean="0">
                <a:solidFill>
                  <a:srgbClr val="7030A0"/>
                </a:solidFill>
                <a:latin typeface="微软雅黑" panose="020B0503020204020204" pitchFamily="34" charset="-122"/>
                <a:ea typeface="微软雅黑" panose="020B0503020204020204" pitchFamily="34" charset="-122"/>
              </a:rPr>
              <a:t>YML</a:t>
            </a:r>
            <a:r>
              <a:rPr lang="zh-CN" altLang="en-US" b="1" smtClean="0">
                <a:solidFill>
                  <a:srgbClr val="7030A0"/>
                </a:solidFill>
                <a:latin typeface="微软雅黑" panose="020B0503020204020204" pitchFamily="34" charset="-122"/>
                <a:ea typeface="微软雅黑" panose="020B0503020204020204" pitchFamily="34" charset="-122"/>
              </a:rPr>
              <a:t>添加注册中心，指定注册中心的地址和端口</a:t>
            </a:r>
            <a:endParaRPr lang="zh-CN" altLang="en-US" b="1" dirty="0" smtClean="0">
              <a:solidFill>
                <a:srgbClr val="7030A0"/>
              </a:solidFill>
              <a:latin typeface="微软雅黑" panose="020B0503020204020204" pitchFamily="34" charset="-122"/>
              <a:ea typeface="微软雅黑" panose="020B0503020204020204" pitchFamily="34" charset="-122"/>
            </a:endParaRPr>
          </a:p>
        </p:txBody>
      </p:sp>
      <p:sp>
        <p:nvSpPr>
          <p:cNvPr id="10" name="Rectangle 3"/>
          <p:cNvSpPr>
            <a:spLocks noChangeArrowheads="1"/>
          </p:cNvSpPr>
          <p:nvPr/>
        </p:nvSpPr>
        <p:spPr bwMode="auto">
          <a:xfrm>
            <a:off x="609377" y="4476689"/>
            <a:ext cx="10724786"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server:</a:t>
            </a:r>
            <a:b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port: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9010</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spring:</a:t>
            </a:r>
            <a:b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application:</a:t>
            </a:r>
            <a:b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name: </a:t>
            </a:r>
            <a:r>
              <a:rPr lang="en-US" altLang="zh-CN" sz="1000" smtClean="0">
                <a:solidFill>
                  <a:srgbClr val="A9B7C6"/>
                </a:solidFill>
                <a:latin typeface="Courier New" panose="02070309020205020404" pitchFamily="49" charset="0"/>
                <a:cs typeface="Courier New" panose="02070309020205020404" pitchFamily="49" charset="0"/>
              </a:rPr>
              <a:t>provider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-service</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eureka:</a:t>
            </a:r>
            <a:b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client:</a:t>
            </a:r>
            <a:b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service-url:</a:t>
            </a:r>
            <a:b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defaultZone: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http://localhost:${eureka.server.port}/eureka/</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instance:</a:t>
            </a:r>
            <a:b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instance-id: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${spring.application.name}:${spring.cloud.client.ipAddress}:${server.port}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prefer-ip-address: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true</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server:</a:t>
            </a:r>
            <a:b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port: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8761</a:t>
            </a:r>
            <a:endParaRPr kumimoji="0" lang="zh-CN" altLang="zh-CN" sz="1000" b="0" i="0" u="none" strike="noStrike" cap="none" normalizeH="0" baseline="0" smtClean="0">
              <a:ln>
                <a:noFill/>
              </a:ln>
              <a:solidFill>
                <a:schemeClr val="tx1"/>
              </a:solidFill>
              <a:effectLst/>
              <a:latin typeface="Arial" panose="020B0604020202020204" pitchFamily="34" charset="0"/>
            </a:endParaRPr>
          </a:p>
        </p:txBody>
      </p:sp>
      <p:sp>
        <p:nvSpPr>
          <p:cNvPr id="12" name="Rectangle 5"/>
          <p:cNvSpPr>
            <a:spLocks noChangeArrowheads="1"/>
          </p:cNvSpPr>
          <p:nvPr/>
        </p:nvSpPr>
        <p:spPr bwMode="auto">
          <a:xfrm>
            <a:off x="609377" y="2780317"/>
            <a:ext cx="10724785"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@EnableDiscoveryClient</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@SpringBootApplication</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@EnableSwagger2</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class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ProviderServiceApplication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static void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main</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args)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SpringApplication.</a:t>
            </a:r>
            <a:r>
              <a:rPr kumimoji="0" lang="zh-CN" altLang="zh-CN" sz="10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run</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(ProviderServiceApplication.</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args)</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zh-CN" altLang="zh-CN" sz="1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9045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29</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 </a:t>
            </a:r>
            <a:r>
              <a:rPr lang="zh-CN" altLang="en-US" smtClean="0"/>
              <a:t>微服务之间如何调用</a:t>
            </a:r>
            <a:endParaRPr lang="zh-CN" altLang="en-US"/>
          </a:p>
        </p:txBody>
      </p:sp>
      <p:sp>
        <p:nvSpPr>
          <p:cNvPr id="4" name="文本框 3"/>
          <p:cNvSpPr txBox="1"/>
          <p:nvPr/>
        </p:nvSpPr>
        <p:spPr>
          <a:xfrm>
            <a:off x="335360" y="980728"/>
            <a:ext cx="11665296" cy="584775"/>
          </a:xfrm>
          <a:prstGeom prst="rect">
            <a:avLst/>
          </a:prstGeom>
          <a:noFill/>
        </p:spPr>
        <p:txBody>
          <a:bodyPr wrap="square" rtlCol="0">
            <a:spAutoFit/>
          </a:bodyPr>
          <a:lstStyle/>
          <a:p>
            <a:r>
              <a:rPr lang="zh-CN" altLang="en-US" sz="1600" b="1" smtClean="0">
                <a:solidFill>
                  <a:srgbClr val="000000"/>
                </a:solidFill>
                <a:latin typeface="+mn-ea"/>
              </a:rPr>
              <a:t>      服务</a:t>
            </a:r>
            <a:r>
              <a:rPr lang="zh-CN" altLang="en-US" sz="1600" b="1">
                <a:solidFill>
                  <a:srgbClr val="000000"/>
                </a:solidFill>
                <a:latin typeface="+mn-ea"/>
              </a:rPr>
              <a:t>之间</a:t>
            </a:r>
            <a:r>
              <a:rPr lang="zh-CN" altLang="en-US" sz="1600" b="1" smtClean="0">
                <a:solidFill>
                  <a:srgbClr val="000000"/>
                </a:solidFill>
                <a:latin typeface="+mn-ea"/>
              </a:rPr>
              <a:t>通讯基于</a:t>
            </a:r>
            <a:r>
              <a:rPr lang="en-US" altLang="zh-CN" sz="1600" b="1" smtClean="0">
                <a:solidFill>
                  <a:schemeClr val="accent2">
                    <a:lumMod val="50000"/>
                  </a:schemeClr>
                </a:solidFill>
                <a:latin typeface="+mn-ea"/>
              </a:rPr>
              <a:t>HTTP Restful</a:t>
            </a:r>
            <a:r>
              <a:rPr lang="zh-CN" altLang="en-US" sz="1600" b="1" smtClean="0">
                <a:solidFill>
                  <a:srgbClr val="000000"/>
                </a:solidFill>
                <a:latin typeface="+mn-ea"/>
              </a:rPr>
              <a:t>，</a:t>
            </a:r>
            <a:r>
              <a:rPr lang="en-US" altLang="zh-CN" sz="1600" b="1" smtClean="0">
                <a:solidFill>
                  <a:srgbClr val="000000"/>
                </a:solidFill>
                <a:latin typeface="+mn-ea"/>
              </a:rPr>
              <a:t>Spring </a:t>
            </a:r>
            <a:r>
              <a:rPr lang="en-US" altLang="zh-CN" sz="1600" b="1" dirty="0">
                <a:solidFill>
                  <a:srgbClr val="000000"/>
                </a:solidFill>
                <a:latin typeface="+mn-ea"/>
              </a:rPr>
              <a:t>C</a:t>
            </a:r>
            <a:r>
              <a:rPr lang="en-US" altLang="zh-CN" sz="1600" b="1" smtClean="0">
                <a:solidFill>
                  <a:srgbClr val="000000"/>
                </a:solidFill>
                <a:latin typeface="+mn-ea"/>
              </a:rPr>
              <a:t>loud</a:t>
            </a:r>
            <a:r>
              <a:rPr lang="zh-CN" altLang="en-US" sz="1600" b="1" dirty="0">
                <a:solidFill>
                  <a:srgbClr val="000000"/>
                </a:solidFill>
                <a:latin typeface="+mn-ea"/>
              </a:rPr>
              <a:t>有两种服务调用</a:t>
            </a:r>
            <a:r>
              <a:rPr lang="zh-CN" altLang="en-US" sz="1600" b="1">
                <a:solidFill>
                  <a:srgbClr val="000000"/>
                </a:solidFill>
                <a:latin typeface="+mn-ea"/>
              </a:rPr>
              <a:t>方式</a:t>
            </a:r>
            <a:r>
              <a:rPr lang="zh-CN" altLang="en-US" sz="1600" b="1" smtClean="0">
                <a:solidFill>
                  <a:srgbClr val="000000"/>
                </a:solidFill>
                <a:latin typeface="+mn-ea"/>
              </a:rPr>
              <a:t>，一</a:t>
            </a:r>
            <a:r>
              <a:rPr lang="zh-CN" altLang="en-US" sz="1600" b="1">
                <a:solidFill>
                  <a:srgbClr val="000000"/>
                </a:solidFill>
                <a:latin typeface="+mn-ea"/>
              </a:rPr>
              <a:t>种</a:t>
            </a:r>
            <a:r>
              <a:rPr lang="zh-CN" altLang="en-US" sz="1600" b="1" smtClean="0">
                <a:solidFill>
                  <a:srgbClr val="000000"/>
                </a:solidFill>
                <a:latin typeface="+mn-ea"/>
              </a:rPr>
              <a:t>是</a:t>
            </a:r>
            <a:r>
              <a:rPr lang="en-US" altLang="zh-CN" sz="1600" b="1" smtClean="0">
                <a:solidFill>
                  <a:srgbClr val="7030A0"/>
                </a:solidFill>
                <a:latin typeface="+mn-ea"/>
              </a:rPr>
              <a:t>Ribbon+RestTemplate</a:t>
            </a:r>
            <a:r>
              <a:rPr lang="zh-CN" altLang="en-US" sz="1600" b="1" dirty="0">
                <a:solidFill>
                  <a:srgbClr val="000000"/>
                </a:solidFill>
                <a:latin typeface="+mn-ea"/>
              </a:rPr>
              <a:t>，另一</a:t>
            </a:r>
            <a:r>
              <a:rPr lang="zh-CN" altLang="en-US" sz="1600" b="1">
                <a:solidFill>
                  <a:srgbClr val="000000"/>
                </a:solidFill>
                <a:latin typeface="+mn-ea"/>
              </a:rPr>
              <a:t>种</a:t>
            </a:r>
            <a:r>
              <a:rPr lang="zh-CN" altLang="en-US" sz="1600" b="1" smtClean="0">
                <a:solidFill>
                  <a:srgbClr val="000000"/>
                </a:solidFill>
                <a:latin typeface="+mn-ea"/>
              </a:rPr>
              <a:t>是</a:t>
            </a:r>
            <a:r>
              <a:rPr lang="en-US" altLang="zh-CN" sz="1600" b="1" smtClean="0">
                <a:solidFill>
                  <a:srgbClr val="7030A0"/>
                </a:solidFill>
                <a:latin typeface="+mn-ea"/>
              </a:rPr>
              <a:t>Feign</a:t>
            </a:r>
            <a:r>
              <a:rPr lang="zh-CN" altLang="en-US" sz="1600" b="1" smtClean="0">
                <a:solidFill>
                  <a:srgbClr val="000000"/>
                </a:solidFill>
                <a:latin typeface="+mn-ea"/>
              </a:rPr>
              <a:t>，并都可以提供负载均衡机制。</a:t>
            </a:r>
            <a:endParaRPr lang="zh-CN" altLang="en-US" sz="1600" b="1" dirty="0" smtClean="0">
              <a:solidFill>
                <a:srgbClr val="000000"/>
              </a:solidFill>
              <a:latin typeface="+mn-ea"/>
            </a:endParaRPr>
          </a:p>
        </p:txBody>
      </p:sp>
      <p:sp>
        <p:nvSpPr>
          <p:cNvPr id="103" name="矩形 102"/>
          <p:cNvSpPr/>
          <p:nvPr/>
        </p:nvSpPr>
        <p:spPr bwMode="auto">
          <a:xfrm>
            <a:off x="3488990" y="1738634"/>
            <a:ext cx="4318267" cy="1202617"/>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000000"/>
              </a:solidFill>
              <a:effectLst/>
              <a:uLnTx/>
              <a:uFillTx/>
              <a:latin typeface="Calibri" pitchFamily="34" charset="0"/>
              <a:ea typeface="宋体" pitchFamily="2" charset="-122"/>
              <a:cs typeface="Arial" pitchFamily="34" charset="0"/>
            </a:endParaRPr>
          </a:p>
        </p:txBody>
      </p:sp>
      <p:sp>
        <p:nvSpPr>
          <p:cNvPr id="104" name="矩形 103"/>
          <p:cNvSpPr/>
          <p:nvPr/>
        </p:nvSpPr>
        <p:spPr bwMode="auto">
          <a:xfrm>
            <a:off x="1287547" y="3328665"/>
            <a:ext cx="2473747" cy="1738703"/>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000000"/>
              </a:solidFill>
              <a:effectLst/>
              <a:uLnTx/>
              <a:uFillTx/>
              <a:latin typeface="Calibri" pitchFamily="34" charset="0"/>
              <a:ea typeface="宋体" pitchFamily="2" charset="-122"/>
              <a:cs typeface="Arial" pitchFamily="34" charset="0"/>
            </a:endParaRPr>
          </a:p>
        </p:txBody>
      </p:sp>
      <p:sp>
        <p:nvSpPr>
          <p:cNvPr id="105" name="矩形 104"/>
          <p:cNvSpPr/>
          <p:nvPr/>
        </p:nvSpPr>
        <p:spPr bwMode="auto">
          <a:xfrm>
            <a:off x="7608168" y="3328665"/>
            <a:ext cx="2483043" cy="1704369"/>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000000"/>
              </a:solidFill>
              <a:effectLst/>
              <a:uLnTx/>
              <a:uFillTx/>
              <a:latin typeface="Calibri" pitchFamily="34" charset="0"/>
              <a:ea typeface="宋体" pitchFamily="2" charset="-122"/>
              <a:cs typeface="Arial" pitchFamily="34" charset="0"/>
            </a:endParaRPr>
          </a:p>
        </p:txBody>
      </p:sp>
      <p:sp>
        <p:nvSpPr>
          <p:cNvPr id="106" name="圆角矩形 105"/>
          <p:cNvSpPr/>
          <p:nvPr/>
        </p:nvSpPr>
        <p:spPr bwMode="auto">
          <a:xfrm>
            <a:off x="5101796" y="1902934"/>
            <a:ext cx="1089777" cy="272587"/>
          </a:xfrm>
          <a:prstGeom prst="roundRect">
            <a:avLst/>
          </a:prstGeom>
          <a:solidFill>
            <a:srgbClr val="008ED3">
              <a:lumMod val="40000"/>
              <a:lumOff val="60000"/>
            </a:srgbClr>
          </a:solid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r>
              <a:rPr kumimoji="0" lang="en-US" altLang="zh-CN" sz="1200" b="0" i="0" u="none" strike="noStrike" kern="0" cap="none" spc="0" normalizeH="0" baseline="0" noProof="0" dirty="0" smtClean="0">
                <a:ln>
                  <a:noFill/>
                </a:ln>
                <a:solidFill>
                  <a:srgbClr val="000000"/>
                </a:solidFill>
                <a:effectLst/>
                <a:uLnTx/>
                <a:uFillTx/>
                <a:latin typeface="Calibri" pitchFamily="34" charset="0"/>
                <a:ea typeface="宋体" pitchFamily="2" charset="-122"/>
                <a:cs typeface="Arial" pitchFamily="34" charset="0"/>
              </a:rPr>
              <a:t>Eureka Server</a:t>
            </a:r>
            <a:endParaRPr kumimoji="0" lang="zh-CN" altLang="en-US" sz="1200" b="0" i="0" u="none" strike="noStrike" kern="0" cap="none" spc="0" normalizeH="0" baseline="0" noProof="0" dirty="0" smtClean="0">
              <a:ln>
                <a:noFill/>
              </a:ln>
              <a:solidFill>
                <a:srgbClr val="000000"/>
              </a:solidFill>
              <a:effectLst/>
              <a:uLnTx/>
              <a:uFillTx/>
              <a:latin typeface="Calibri" pitchFamily="34" charset="0"/>
              <a:ea typeface="宋体" pitchFamily="2" charset="-122"/>
              <a:cs typeface="Arial" pitchFamily="34" charset="0"/>
            </a:endParaRPr>
          </a:p>
        </p:txBody>
      </p:sp>
      <p:sp>
        <p:nvSpPr>
          <p:cNvPr id="107" name="圆角矩形 106"/>
          <p:cNvSpPr/>
          <p:nvPr/>
        </p:nvSpPr>
        <p:spPr bwMode="auto">
          <a:xfrm>
            <a:off x="1702543" y="3531280"/>
            <a:ext cx="407217" cy="1411784"/>
          </a:xfrm>
          <a:prstGeom prst="round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smtClean="0">
                <a:ln>
                  <a:noFill/>
                </a:ln>
                <a:solidFill>
                  <a:srgbClr val="000000"/>
                </a:solidFill>
                <a:effectLst/>
                <a:uLnTx/>
                <a:uFillTx/>
                <a:latin typeface="微软雅黑"/>
                <a:cs typeface="Arial" pitchFamily="34" charset="0"/>
              </a:rPr>
              <a:t>消费方业务逻辑</a:t>
            </a:r>
          </a:p>
        </p:txBody>
      </p:sp>
      <p:sp>
        <p:nvSpPr>
          <p:cNvPr id="108" name="圆角矩形 107"/>
          <p:cNvSpPr/>
          <p:nvPr/>
        </p:nvSpPr>
        <p:spPr bwMode="auto">
          <a:xfrm>
            <a:off x="2663694" y="3928844"/>
            <a:ext cx="862620" cy="581907"/>
          </a:xfrm>
          <a:prstGeom prst="roundRect">
            <a:avLst/>
          </a:prstGeom>
          <a:solidFill>
            <a:srgbClr val="008ED3">
              <a:lumMod val="40000"/>
              <a:lumOff val="60000"/>
            </a:srgbClr>
          </a:solid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457200" eaLnBrk="1" fontAlgn="base" latinLnBrk="0" hangingPunct="1">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smtClean="0">
                <a:ln>
                  <a:noFill/>
                </a:ln>
                <a:solidFill>
                  <a:srgbClr val="000000"/>
                </a:solidFill>
                <a:effectLst/>
                <a:uLnTx/>
                <a:uFillTx/>
                <a:latin typeface="微软雅黑"/>
                <a:cs typeface="Arial" pitchFamily="34" charset="0"/>
              </a:rPr>
              <a:t>接口调用</a:t>
            </a:r>
            <a:r>
              <a:rPr kumimoji="0" lang="en-US" altLang="zh-CN" sz="1200" b="0" i="0" u="none" strike="noStrike" kern="0" cap="none" spc="0" normalizeH="0" baseline="0" noProof="0" dirty="0" smtClean="0">
                <a:ln>
                  <a:noFill/>
                </a:ln>
                <a:solidFill>
                  <a:srgbClr val="000000"/>
                </a:solidFill>
                <a:effectLst/>
                <a:uLnTx/>
                <a:uFillTx/>
                <a:latin typeface="微软雅黑"/>
                <a:cs typeface="Arial" pitchFamily="34" charset="0"/>
              </a:rPr>
              <a:t>Client</a:t>
            </a:r>
            <a:endParaRPr kumimoji="0" lang="zh-CN" altLang="en-US" sz="1200" b="0" i="0" u="none" strike="noStrike" kern="0" cap="none" spc="0" normalizeH="0" baseline="0" noProof="0" dirty="0" smtClean="0">
              <a:ln>
                <a:noFill/>
              </a:ln>
              <a:solidFill>
                <a:srgbClr val="000000"/>
              </a:solidFill>
              <a:effectLst/>
              <a:uLnTx/>
              <a:uFillTx/>
              <a:latin typeface="微软雅黑"/>
              <a:cs typeface="Arial" pitchFamily="34" charset="0"/>
            </a:endParaRPr>
          </a:p>
        </p:txBody>
      </p:sp>
      <p:sp>
        <p:nvSpPr>
          <p:cNvPr id="109" name="圆角矩形 108"/>
          <p:cNvSpPr/>
          <p:nvPr/>
        </p:nvSpPr>
        <p:spPr bwMode="auto">
          <a:xfrm>
            <a:off x="7762925" y="3903445"/>
            <a:ext cx="1055532" cy="582225"/>
          </a:xfrm>
          <a:prstGeom prst="roundRect">
            <a:avLst/>
          </a:prstGeom>
          <a:solidFill>
            <a:srgbClr val="008ED3">
              <a:lumMod val="40000"/>
              <a:lumOff val="60000"/>
            </a:srgbClr>
          </a:solid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457200" eaLnBrk="1" fontAlgn="base" latinLnBrk="0" hangingPunct="1">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smtClean="0">
                <a:ln>
                  <a:noFill/>
                </a:ln>
                <a:solidFill>
                  <a:srgbClr val="000000"/>
                </a:solidFill>
                <a:effectLst/>
                <a:uLnTx/>
                <a:uFillTx/>
                <a:latin typeface="微软雅黑"/>
                <a:cs typeface="Arial" pitchFamily="34" charset="0"/>
              </a:rPr>
              <a:t>服务处理</a:t>
            </a:r>
            <a:r>
              <a:rPr kumimoji="0" lang="en-US" altLang="zh-CN" sz="1200" b="0" i="0" u="none" strike="noStrike" kern="0" cap="none" spc="0" normalizeH="0" baseline="0" noProof="0" dirty="0" smtClean="0">
                <a:ln>
                  <a:noFill/>
                </a:ln>
                <a:solidFill>
                  <a:srgbClr val="000000"/>
                </a:solidFill>
                <a:effectLst/>
                <a:uLnTx/>
                <a:uFillTx/>
                <a:latin typeface="微软雅黑"/>
                <a:cs typeface="Arial" pitchFamily="34" charset="0"/>
              </a:rPr>
              <a:t>Controller</a:t>
            </a:r>
            <a:endParaRPr kumimoji="0" lang="zh-CN" altLang="en-US" sz="1200" b="0" i="0" u="none" strike="noStrike" kern="0" cap="none" spc="0" normalizeH="0" baseline="0" noProof="0" dirty="0" smtClean="0">
              <a:ln>
                <a:noFill/>
              </a:ln>
              <a:solidFill>
                <a:srgbClr val="000000"/>
              </a:solidFill>
              <a:effectLst/>
              <a:uLnTx/>
              <a:uFillTx/>
              <a:latin typeface="微软雅黑"/>
              <a:cs typeface="Arial" pitchFamily="34" charset="0"/>
            </a:endParaRPr>
          </a:p>
        </p:txBody>
      </p:sp>
      <p:sp>
        <p:nvSpPr>
          <p:cNvPr id="110" name="圆角矩形 109"/>
          <p:cNvSpPr/>
          <p:nvPr/>
        </p:nvSpPr>
        <p:spPr bwMode="auto">
          <a:xfrm>
            <a:off x="9345909" y="3537240"/>
            <a:ext cx="357701" cy="1411784"/>
          </a:xfrm>
          <a:prstGeom prst="round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smtClean="0">
                <a:ln>
                  <a:noFill/>
                </a:ln>
                <a:solidFill>
                  <a:srgbClr val="000000"/>
                </a:solidFill>
                <a:effectLst/>
                <a:uLnTx/>
                <a:uFillTx/>
                <a:latin typeface="微软雅黑"/>
                <a:cs typeface="Arial" pitchFamily="34" charset="0"/>
              </a:rPr>
              <a:t>提供方业务逻辑</a:t>
            </a:r>
          </a:p>
        </p:txBody>
      </p:sp>
      <p:sp>
        <p:nvSpPr>
          <p:cNvPr id="111" name="文本框 110"/>
          <p:cNvSpPr txBox="1"/>
          <p:nvPr/>
        </p:nvSpPr>
        <p:spPr>
          <a:xfrm>
            <a:off x="1235151" y="3297601"/>
            <a:ext cx="646331" cy="276999"/>
          </a:xfrm>
          <a:prstGeom prst="rect">
            <a:avLst/>
          </a:prstGeom>
          <a:noFill/>
        </p:spPr>
        <p:txBody>
          <a:bodyPr vert="horz" wrap="none" rtlCol="0">
            <a:spAutoFit/>
          </a:bodyPr>
          <a:lstStyle/>
          <a:p>
            <a:pPr defTabSz="457150" fontAlgn="base">
              <a:spcBef>
                <a:spcPct val="0"/>
              </a:spcBef>
              <a:spcAft>
                <a:spcPct val="0"/>
              </a:spcAft>
              <a:buFont typeface="Arial" pitchFamily="34" charset="0"/>
              <a:buNone/>
            </a:pPr>
            <a:r>
              <a:rPr lang="zh-CN" altLang="en-US" sz="1200" b="1" dirty="0" smtClean="0">
                <a:solidFill>
                  <a:srgbClr val="F287B7">
                    <a:lumMod val="75000"/>
                  </a:srgbClr>
                </a:solidFill>
                <a:latin typeface="微软雅黑"/>
              </a:rPr>
              <a:t>消费方</a:t>
            </a:r>
          </a:p>
        </p:txBody>
      </p:sp>
      <p:sp>
        <p:nvSpPr>
          <p:cNvPr id="112" name="圆角矩形 111"/>
          <p:cNvSpPr/>
          <p:nvPr/>
        </p:nvSpPr>
        <p:spPr bwMode="auto">
          <a:xfrm>
            <a:off x="4200123" y="2476507"/>
            <a:ext cx="1130439" cy="275601"/>
          </a:xfrm>
          <a:prstGeom prst="roundRect">
            <a:avLst/>
          </a:prstGeom>
          <a:solidFill>
            <a:srgbClr val="008ED3">
              <a:lumMod val="40000"/>
              <a:lumOff val="60000"/>
            </a:srgbClr>
          </a:solid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r>
              <a:rPr kumimoji="0" lang="en-US" altLang="zh-CN" sz="1200" b="0" i="0" u="none" strike="noStrike" kern="0" cap="none" spc="0" normalizeH="0" baseline="0" noProof="0" dirty="0" smtClean="0">
                <a:ln>
                  <a:noFill/>
                </a:ln>
                <a:solidFill>
                  <a:srgbClr val="000000"/>
                </a:solidFill>
                <a:effectLst/>
                <a:uLnTx/>
                <a:uFillTx/>
                <a:latin typeface="Calibri" pitchFamily="34" charset="0"/>
                <a:ea typeface="宋体" pitchFamily="2" charset="-122"/>
                <a:cs typeface="Arial" pitchFamily="34" charset="0"/>
              </a:rPr>
              <a:t>Eureka Server</a:t>
            </a:r>
            <a:endParaRPr kumimoji="0" lang="zh-CN" altLang="en-US" sz="1200" b="0" i="0" u="none" strike="noStrike" kern="0" cap="none" spc="0" normalizeH="0" baseline="0" noProof="0" dirty="0" smtClean="0">
              <a:ln>
                <a:noFill/>
              </a:ln>
              <a:solidFill>
                <a:srgbClr val="000000"/>
              </a:solidFill>
              <a:effectLst/>
              <a:uLnTx/>
              <a:uFillTx/>
              <a:latin typeface="Calibri" pitchFamily="34" charset="0"/>
              <a:ea typeface="宋体" pitchFamily="2" charset="-122"/>
              <a:cs typeface="Arial" pitchFamily="34" charset="0"/>
            </a:endParaRPr>
          </a:p>
        </p:txBody>
      </p:sp>
      <p:sp>
        <p:nvSpPr>
          <p:cNvPr id="113" name="圆角矩形 112"/>
          <p:cNvSpPr/>
          <p:nvPr/>
        </p:nvSpPr>
        <p:spPr bwMode="auto">
          <a:xfrm>
            <a:off x="6047562" y="2487395"/>
            <a:ext cx="1130439" cy="264714"/>
          </a:xfrm>
          <a:prstGeom prst="roundRect">
            <a:avLst/>
          </a:prstGeom>
          <a:solidFill>
            <a:srgbClr val="008ED3">
              <a:lumMod val="40000"/>
              <a:lumOff val="60000"/>
            </a:srgbClr>
          </a:solid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r>
              <a:rPr kumimoji="0" lang="en-US" altLang="zh-CN" sz="1200" b="0" i="0" u="none" strike="noStrike" kern="0" cap="none" spc="0" normalizeH="0" baseline="0" noProof="0" dirty="0" smtClean="0">
                <a:ln>
                  <a:noFill/>
                </a:ln>
                <a:solidFill>
                  <a:srgbClr val="000000"/>
                </a:solidFill>
                <a:effectLst/>
                <a:uLnTx/>
                <a:uFillTx/>
                <a:latin typeface="Calibri" pitchFamily="34" charset="0"/>
                <a:ea typeface="宋体" pitchFamily="2" charset="-122"/>
                <a:cs typeface="Arial" pitchFamily="34" charset="0"/>
              </a:rPr>
              <a:t>Eureka Server</a:t>
            </a:r>
            <a:endParaRPr kumimoji="0" lang="zh-CN" altLang="en-US" sz="1200" b="0" i="0" u="none" strike="noStrike" kern="0" cap="none" spc="0" normalizeH="0" baseline="0" noProof="0" dirty="0" smtClean="0">
              <a:ln>
                <a:noFill/>
              </a:ln>
              <a:solidFill>
                <a:srgbClr val="000000"/>
              </a:solidFill>
              <a:effectLst/>
              <a:uLnTx/>
              <a:uFillTx/>
              <a:latin typeface="Calibri" pitchFamily="34" charset="0"/>
              <a:ea typeface="宋体" pitchFamily="2" charset="-122"/>
              <a:cs typeface="Arial" pitchFamily="34" charset="0"/>
            </a:endParaRPr>
          </a:p>
        </p:txBody>
      </p:sp>
      <p:sp>
        <p:nvSpPr>
          <p:cNvPr id="114" name="文本框 113"/>
          <p:cNvSpPr txBox="1"/>
          <p:nvPr/>
        </p:nvSpPr>
        <p:spPr>
          <a:xfrm>
            <a:off x="3621138" y="1788688"/>
            <a:ext cx="304622" cy="110799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defPPr>
              <a:defRPr lang="zh-CN"/>
            </a:defPPr>
            <a:lvl1pPr algn="ctr">
              <a:defRPr sz="1400">
                <a:solidFill>
                  <a:schemeClr val="bg2">
                    <a:lumMod val="50000"/>
                  </a:schemeClr>
                </a:solidFill>
                <a:latin typeface="+mn-ea"/>
                <a:ea typeface="+mn-ea"/>
                <a:cs typeface="Arial" pitchFamily="34" charset="0"/>
              </a:defRPr>
            </a:lvl1pPr>
          </a:lstStyle>
          <a:p>
            <a:pPr marL="0" marR="0" lvl="0" indent="0" algn="ctr" defTabSz="457150" eaLnBrk="1" fontAlgn="base" latinLnBrk="0" hangingPunct="1">
              <a:lnSpc>
                <a:spcPct val="100000"/>
              </a:lnSpc>
              <a:spcBef>
                <a:spcPct val="0"/>
              </a:spcBef>
              <a:spcAft>
                <a:spcPct val="0"/>
              </a:spcAft>
              <a:buClrTx/>
              <a:buSzTx/>
              <a:buFont typeface="Arial" pitchFamily="34" charset="0"/>
              <a:buNone/>
              <a:tabLst/>
              <a:defRPr/>
            </a:pPr>
            <a:r>
              <a:rPr kumimoji="0" lang="zh-CN" altLang="en-US" sz="1100" b="0" i="0" u="none" strike="noStrike" kern="0" cap="none" spc="0" normalizeH="0" baseline="0" noProof="0" dirty="0">
                <a:ln>
                  <a:noFill/>
                </a:ln>
                <a:solidFill>
                  <a:srgbClr val="008ED3">
                    <a:lumMod val="50000"/>
                  </a:srgbClr>
                </a:solidFill>
                <a:effectLst/>
                <a:uLnTx/>
                <a:uFillTx/>
                <a:latin typeface="微软雅黑"/>
                <a:ea typeface="微软雅黑"/>
                <a:cs typeface="Arial" pitchFamily="34" charset="0"/>
              </a:rPr>
              <a:t>服务</a:t>
            </a:r>
            <a:r>
              <a:rPr kumimoji="0" lang="zh-CN" altLang="en-US" sz="1100" b="0" i="0" u="none" strike="noStrike" kern="0" cap="none" spc="0" normalizeH="0" baseline="0" noProof="0" dirty="0" smtClean="0">
                <a:ln>
                  <a:noFill/>
                </a:ln>
                <a:solidFill>
                  <a:srgbClr val="008ED3">
                    <a:lumMod val="50000"/>
                  </a:srgbClr>
                </a:solidFill>
                <a:effectLst/>
                <a:uLnTx/>
                <a:uFillTx/>
                <a:latin typeface="微软雅黑"/>
                <a:ea typeface="微软雅黑"/>
                <a:cs typeface="Arial" pitchFamily="34" charset="0"/>
              </a:rPr>
              <a:t>注册中心</a:t>
            </a:r>
            <a:endParaRPr kumimoji="0" lang="zh-CN" altLang="en-US" sz="1100" b="0" i="0" u="none" strike="noStrike" kern="0" cap="none" spc="0" normalizeH="0" baseline="0" noProof="0" dirty="0">
              <a:ln>
                <a:noFill/>
              </a:ln>
              <a:solidFill>
                <a:srgbClr val="008ED3">
                  <a:lumMod val="50000"/>
                </a:srgbClr>
              </a:solidFill>
              <a:effectLst/>
              <a:uLnTx/>
              <a:uFillTx/>
              <a:latin typeface="微软雅黑"/>
              <a:ea typeface="微软雅黑"/>
              <a:cs typeface="Arial" pitchFamily="34" charset="0"/>
            </a:endParaRPr>
          </a:p>
        </p:txBody>
      </p:sp>
      <p:cxnSp>
        <p:nvCxnSpPr>
          <p:cNvPr id="115" name="直接连接符 114"/>
          <p:cNvCxnSpPr/>
          <p:nvPr/>
        </p:nvCxnSpPr>
        <p:spPr bwMode="auto">
          <a:xfrm>
            <a:off x="2114959" y="4400852"/>
            <a:ext cx="521559" cy="0"/>
          </a:xfrm>
          <a:prstGeom prst="line">
            <a:avLst/>
          </a:prstGeom>
          <a:solidFill>
            <a:srgbClr val="00A651"/>
          </a:solidFill>
          <a:ln w="25400" cap="flat" cmpd="sng" algn="ctr">
            <a:solidFill>
              <a:srgbClr val="F58233">
                <a:lumMod val="75000"/>
              </a:srgbClr>
            </a:solidFill>
            <a:prstDash val="solid"/>
            <a:round/>
            <a:headEnd type="none" w="med" len="med"/>
            <a:tailEnd type="none" w="med" len="med"/>
          </a:ln>
          <a:effectLst/>
        </p:spPr>
      </p:cxnSp>
      <p:cxnSp>
        <p:nvCxnSpPr>
          <p:cNvPr id="116" name="直接连接符 115"/>
          <p:cNvCxnSpPr/>
          <p:nvPr/>
        </p:nvCxnSpPr>
        <p:spPr bwMode="auto">
          <a:xfrm>
            <a:off x="8825742" y="4357699"/>
            <a:ext cx="490269" cy="0"/>
          </a:xfrm>
          <a:prstGeom prst="line">
            <a:avLst/>
          </a:prstGeom>
          <a:solidFill>
            <a:srgbClr val="00A651"/>
          </a:solidFill>
          <a:ln w="25400" cap="flat" cmpd="sng" algn="ctr">
            <a:solidFill>
              <a:srgbClr val="F58233">
                <a:lumMod val="75000"/>
              </a:srgbClr>
            </a:solidFill>
            <a:prstDash val="solid"/>
            <a:round/>
            <a:headEnd type="none" w="med" len="med"/>
            <a:tailEnd type="none" w="med" len="med"/>
          </a:ln>
          <a:effectLst/>
        </p:spPr>
      </p:cxnSp>
      <p:cxnSp>
        <p:nvCxnSpPr>
          <p:cNvPr id="117" name="直接连接符 116"/>
          <p:cNvCxnSpPr/>
          <p:nvPr/>
        </p:nvCxnSpPr>
        <p:spPr bwMode="auto">
          <a:xfrm>
            <a:off x="2109760" y="4056891"/>
            <a:ext cx="488672" cy="0"/>
          </a:xfrm>
          <a:prstGeom prst="line">
            <a:avLst/>
          </a:prstGeom>
          <a:solidFill>
            <a:srgbClr val="00A651"/>
          </a:solidFill>
          <a:ln w="25400" cap="flat" cmpd="sng" algn="ctr">
            <a:solidFill>
              <a:srgbClr val="000000"/>
            </a:solidFill>
            <a:prstDash val="dash"/>
            <a:round/>
            <a:headEnd type="none" w="med" len="med"/>
            <a:tailEnd type="none" w="med" len="med"/>
          </a:ln>
          <a:effectLst/>
        </p:spPr>
      </p:cxnSp>
      <p:cxnSp>
        <p:nvCxnSpPr>
          <p:cNvPr id="118" name="直接连接符 117"/>
          <p:cNvCxnSpPr>
            <a:stCxn id="108" idx="0"/>
          </p:cNvCxnSpPr>
          <p:nvPr/>
        </p:nvCxnSpPr>
        <p:spPr bwMode="auto">
          <a:xfrm flipV="1">
            <a:off x="3095004" y="2945876"/>
            <a:ext cx="977405" cy="982968"/>
          </a:xfrm>
          <a:prstGeom prst="line">
            <a:avLst/>
          </a:prstGeom>
          <a:solidFill>
            <a:srgbClr val="00A651"/>
          </a:solidFill>
          <a:ln w="25400" cap="flat" cmpd="sng" algn="ctr">
            <a:solidFill>
              <a:srgbClr val="000000"/>
            </a:solidFill>
            <a:prstDash val="dash"/>
            <a:round/>
            <a:headEnd type="none" w="med" len="med"/>
            <a:tailEnd type="none" w="med" len="med"/>
          </a:ln>
          <a:effectLst/>
        </p:spPr>
      </p:cxnSp>
      <p:cxnSp>
        <p:nvCxnSpPr>
          <p:cNvPr id="119" name="直接连接符 118"/>
          <p:cNvCxnSpPr>
            <a:endCxn id="109" idx="0"/>
          </p:cNvCxnSpPr>
          <p:nvPr/>
        </p:nvCxnSpPr>
        <p:spPr bwMode="auto">
          <a:xfrm>
            <a:off x="7368418" y="2895849"/>
            <a:ext cx="922273" cy="1007596"/>
          </a:xfrm>
          <a:prstGeom prst="line">
            <a:avLst/>
          </a:prstGeom>
          <a:solidFill>
            <a:srgbClr val="00A651"/>
          </a:solidFill>
          <a:ln w="25400" cap="flat" cmpd="sng" algn="ctr">
            <a:solidFill>
              <a:srgbClr val="000000"/>
            </a:solidFill>
            <a:prstDash val="dash"/>
            <a:round/>
            <a:headEnd type="none" w="med" len="med"/>
            <a:tailEnd type="none" w="med" len="med"/>
          </a:ln>
          <a:effectLst/>
        </p:spPr>
      </p:cxnSp>
      <p:cxnSp>
        <p:nvCxnSpPr>
          <p:cNvPr id="120" name="直接连接符 119"/>
          <p:cNvCxnSpPr>
            <a:stCxn id="106" idx="1"/>
            <a:endCxn id="112" idx="0"/>
          </p:cNvCxnSpPr>
          <p:nvPr/>
        </p:nvCxnSpPr>
        <p:spPr bwMode="auto">
          <a:xfrm flipH="1">
            <a:off x="4765343" y="2039228"/>
            <a:ext cx="336453" cy="437279"/>
          </a:xfrm>
          <a:prstGeom prst="line">
            <a:avLst/>
          </a:prstGeom>
          <a:solidFill>
            <a:srgbClr val="00A651"/>
          </a:solidFill>
          <a:ln w="19050" cap="flat" cmpd="sng" algn="ctr">
            <a:solidFill>
              <a:srgbClr val="00B050"/>
            </a:solidFill>
            <a:prstDash val="lgDash"/>
            <a:round/>
            <a:headEnd type="none" w="med" len="med"/>
            <a:tailEnd type="none" w="med" len="med"/>
          </a:ln>
          <a:effectLst/>
        </p:spPr>
      </p:cxnSp>
      <p:cxnSp>
        <p:nvCxnSpPr>
          <p:cNvPr id="121" name="直接连接符 120"/>
          <p:cNvCxnSpPr>
            <a:stCxn id="112" idx="3"/>
            <a:endCxn id="113" idx="1"/>
          </p:cNvCxnSpPr>
          <p:nvPr/>
        </p:nvCxnSpPr>
        <p:spPr bwMode="auto">
          <a:xfrm>
            <a:off x="5330562" y="2614308"/>
            <a:ext cx="717000" cy="5444"/>
          </a:xfrm>
          <a:prstGeom prst="line">
            <a:avLst/>
          </a:prstGeom>
          <a:solidFill>
            <a:srgbClr val="00A651"/>
          </a:solidFill>
          <a:ln w="19050" cap="flat" cmpd="sng" algn="ctr">
            <a:solidFill>
              <a:srgbClr val="00B050"/>
            </a:solidFill>
            <a:prstDash val="lgDash"/>
            <a:round/>
            <a:headEnd type="none" w="med" len="med"/>
            <a:tailEnd type="none" w="med" len="med"/>
          </a:ln>
          <a:effectLst/>
        </p:spPr>
      </p:cxnSp>
      <p:cxnSp>
        <p:nvCxnSpPr>
          <p:cNvPr id="122" name="直接连接符 121"/>
          <p:cNvCxnSpPr>
            <a:stCxn id="106" idx="3"/>
            <a:endCxn id="113" idx="0"/>
          </p:cNvCxnSpPr>
          <p:nvPr/>
        </p:nvCxnSpPr>
        <p:spPr bwMode="auto">
          <a:xfrm>
            <a:off x="6191573" y="2039228"/>
            <a:ext cx="421209" cy="448167"/>
          </a:xfrm>
          <a:prstGeom prst="line">
            <a:avLst/>
          </a:prstGeom>
          <a:solidFill>
            <a:srgbClr val="00A651"/>
          </a:solidFill>
          <a:ln w="19050" cap="flat" cmpd="sng" algn="ctr">
            <a:solidFill>
              <a:srgbClr val="00B050"/>
            </a:solidFill>
            <a:prstDash val="lgDash"/>
            <a:round/>
            <a:headEnd type="none" w="med" len="med"/>
            <a:tailEnd type="none" w="med" len="med"/>
          </a:ln>
          <a:effectLst/>
        </p:spPr>
      </p:cxnSp>
      <p:cxnSp>
        <p:nvCxnSpPr>
          <p:cNvPr id="123" name="直接连接符 122"/>
          <p:cNvCxnSpPr/>
          <p:nvPr/>
        </p:nvCxnSpPr>
        <p:spPr bwMode="auto">
          <a:xfrm>
            <a:off x="8849689" y="4071156"/>
            <a:ext cx="466322" cy="0"/>
          </a:xfrm>
          <a:prstGeom prst="line">
            <a:avLst/>
          </a:prstGeom>
          <a:solidFill>
            <a:srgbClr val="00A651"/>
          </a:solidFill>
          <a:ln w="25400" cap="flat" cmpd="sng" algn="ctr">
            <a:solidFill>
              <a:srgbClr val="000000"/>
            </a:solidFill>
            <a:prstDash val="dash"/>
            <a:round/>
            <a:headEnd type="none" w="med" len="med"/>
            <a:tailEnd type="none" w="med" len="med"/>
          </a:ln>
          <a:effectLst/>
        </p:spPr>
      </p:cxnSp>
      <p:sp>
        <p:nvSpPr>
          <p:cNvPr id="124" name="文本框 123"/>
          <p:cNvSpPr txBox="1"/>
          <p:nvPr/>
        </p:nvSpPr>
        <p:spPr>
          <a:xfrm rot="2821577">
            <a:off x="7520344" y="3253305"/>
            <a:ext cx="761747" cy="230832"/>
          </a:xfrm>
          <a:prstGeom prst="rect">
            <a:avLst/>
          </a:prstGeom>
          <a:noFill/>
        </p:spPr>
        <p:txBody>
          <a:bodyPr wrap="none" rtlCol="0">
            <a:spAutoFit/>
          </a:bodyPr>
          <a:lstStyle/>
          <a:p>
            <a:pPr defTabSz="457150" fontAlgn="base">
              <a:spcBef>
                <a:spcPct val="0"/>
              </a:spcBef>
              <a:spcAft>
                <a:spcPct val="0"/>
              </a:spcAft>
              <a:buFont typeface="Arial" pitchFamily="34" charset="0"/>
              <a:buNone/>
            </a:pPr>
            <a:r>
              <a:rPr lang="zh-CN" altLang="en-US" sz="900" dirty="0" smtClean="0">
                <a:solidFill>
                  <a:srgbClr val="000000"/>
                </a:solidFill>
                <a:latin typeface="微软雅黑"/>
              </a:rPr>
              <a:t>发现与注册</a:t>
            </a:r>
          </a:p>
        </p:txBody>
      </p:sp>
      <p:sp>
        <p:nvSpPr>
          <p:cNvPr id="125" name="文本框 124"/>
          <p:cNvSpPr txBox="1"/>
          <p:nvPr/>
        </p:nvSpPr>
        <p:spPr>
          <a:xfrm rot="18916465">
            <a:off x="3121905" y="3261197"/>
            <a:ext cx="761747" cy="230832"/>
          </a:xfrm>
          <a:prstGeom prst="rect">
            <a:avLst/>
          </a:prstGeom>
          <a:noFill/>
        </p:spPr>
        <p:txBody>
          <a:bodyPr wrap="none" rtlCol="0">
            <a:spAutoFit/>
          </a:bodyPr>
          <a:lstStyle/>
          <a:p>
            <a:pPr defTabSz="457150" fontAlgn="base">
              <a:spcBef>
                <a:spcPct val="0"/>
              </a:spcBef>
              <a:spcAft>
                <a:spcPct val="0"/>
              </a:spcAft>
              <a:buFont typeface="Arial" pitchFamily="34" charset="0"/>
              <a:buNone/>
            </a:pPr>
            <a:r>
              <a:rPr lang="zh-CN" altLang="en-US" sz="900" dirty="0" smtClean="0">
                <a:solidFill>
                  <a:srgbClr val="000000"/>
                </a:solidFill>
                <a:latin typeface="微软雅黑"/>
              </a:rPr>
              <a:t>发现与注册</a:t>
            </a:r>
          </a:p>
        </p:txBody>
      </p:sp>
      <p:sp>
        <p:nvSpPr>
          <p:cNvPr id="126" name="文本框 125"/>
          <p:cNvSpPr txBox="1"/>
          <p:nvPr/>
        </p:nvSpPr>
        <p:spPr>
          <a:xfrm>
            <a:off x="6301765" y="2251665"/>
            <a:ext cx="415498" cy="230832"/>
          </a:xfrm>
          <a:prstGeom prst="rect">
            <a:avLst/>
          </a:prstGeom>
          <a:noFill/>
        </p:spPr>
        <p:txBody>
          <a:bodyPr wrap="none" rtlCol="0">
            <a:spAutoFit/>
          </a:bodyPr>
          <a:lstStyle/>
          <a:p>
            <a:pPr defTabSz="457150" fontAlgn="base">
              <a:spcBef>
                <a:spcPct val="0"/>
              </a:spcBef>
              <a:spcAft>
                <a:spcPct val="0"/>
              </a:spcAft>
              <a:buFont typeface="Arial" pitchFamily="34" charset="0"/>
              <a:buNone/>
            </a:pPr>
            <a:r>
              <a:rPr lang="zh-CN" altLang="en-US" sz="900" dirty="0" smtClean="0">
                <a:solidFill>
                  <a:srgbClr val="000000"/>
                </a:solidFill>
                <a:latin typeface="微软雅黑"/>
              </a:rPr>
              <a:t>互备</a:t>
            </a:r>
          </a:p>
        </p:txBody>
      </p:sp>
      <p:sp>
        <p:nvSpPr>
          <p:cNvPr id="127" name="文本框 126"/>
          <p:cNvSpPr txBox="1"/>
          <p:nvPr/>
        </p:nvSpPr>
        <p:spPr>
          <a:xfrm>
            <a:off x="4504056" y="2254196"/>
            <a:ext cx="415498" cy="230832"/>
          </a:xfrm>
          <a:prstGeom prst="rect">
            <a:avLst/>
          </a:prstGeom>
          <a:noFill/>
        </p:spPr>
        <p:txBody>
          <a:bodyPr wrap="none" rtlCol="0">
            <a:spAutoFit/>
          </a:bodyPr>
          <a:lstStyle/>
          <a:p>
            <a:pPr defTabSz="457150" fontAlgn="base">
              <a:spcBef>
                <a:spcPct val="0"/>
              </a:spcBef>
              <a:spcAft>
                <a:spcPct val="0"/>
              </a:spcAft>
              <a:buFont typeface="Arial" pitchFamily="34" charset="0"/>
              <a:buNone/>
            </a:pPr>
            <a:r>
              <a:rPr lang="zh-CN" altLang="en-US" sz="900" dirty="0" smtClean="0">
                <a:solidFill>
                  <a:srgbClr val="000000"/>
                </a:solidFill>
                <a:latin typeface="微软雅黑"/>
              </a:rPr>
              <a:t>互备</a:t>
            </a:r>
          </a:p>
        </p:txBody>
      </p:sp>
      <p:sp>
        <p:nvSpPr>
          <p:cNvPr id="128" name="文本框 127"/>
          <p:cNvSpPr txBox="1"/>
          <p:nvPr/>
        </p:nvSpPr>
        <p:spPr>
          <a:xfrm>
            <a:off x="5483030" y="2429581"/>
            <a:ext cx="441146" cy="246221"/>
          </a:xfrm>
          <a:prstGeom prst="rect">
            <a:avLst/>
          </a:prstGeom>
          <a:noFill/>
        </p:spPr>
        <p:txBody>
          <a:bodyPr wrap="none" rtlCol="0">
            <a:spAutoFit/>
          </a:bodyPr>
          <a:lstStyle/>
          <a:p>
            <a:pPr defTabSz="457150" fontAlgn="base">
              <a:spcBef>
                <a:spcPct val="0"/>
              </a:spcBef>
              <a:spcAft>
                <a:spcPct val="0"/>
              </a:spcAft>
              <a:buFont typeface="Arial" pitchFamily="34" charset="0"/>
              <a:buNone/>
            </a:pPr>
            <a:r>
              <a:rPr lang="zh-CN" altLang="en-US" sz="1000" dirty="0" smtClean="0">
                <a:solidFill>
                  <a:srgbClr val="000000"/>
                </a:solidFill>
                <a:latin typeface="微软雅黑"/>
              </a:rPr>
              <a:t>互备</a:t>
            </a:r>
          </a:p>
        </p:txBody>
      </p:sp>
      <p:cxnSp>
        <p:nvCxnSpPr>
          <p:cNvPr id="132" name="直接连接符 131"/>
          <p:cNvCxnSpPr>
            <a:stCxn id="104" idx="3"/>
            <a:endCxn id="129" idx="1"/>
          </p:cNvCxnSpPr>
          <p:nvPr/>
        </p:nvCxnSpPr>
        <p:spPr bwMode="auto">
          <a:xfrm flipV="1">
            <a:off x="3761294" y="4190436"/>
            <a:ext cx="582527" cy="7581"/>
          </a:xfrm>
          <a:prstGeom prst="line">
            <a:avLst/>
          </a:prstGeom>
          <a:solidFill>
            <a:srgbClr val="00A651"/>
          </a:solidFill>
          <a:ln w="25400" cap="flat" cmpd="sng" algn="ctr">
            <a:solidFill>
              <a:srgbClr val="F58233">
                <a:lumMod val="75000"/>
              </a:srgbClr>
            </a:solidFill>
            <a:prstDash val="solid"/>
            <a:round/>
            <a:headEnd type="arrow" w="med" len="med"/>
            <a:tailEnd type="arrow" w="med" len="med"/>
          </a:ln>
          <a:effectLst/>
        </p:spPr>
      </p:cxnSp>
      <p:cxnSp>
        <p:nvCxnSpPr>
          <p:cNvPr id="133" name="直接连接符 132"/>
          <p:cNvCxnSpPr>
            <a:stCxn id="129" idx="3"/>
            <a:endCxn id="109" idx="1"/>
          </p:cNvCxnSpPr>
          <p:nvPr/>
        </p:nvCxnSpPr>
        <p:spPr bwMode="auto">
          <a:xfrm>
            <a:off x="6950508" y="4190436"/>
            <a:ext cx="812417" cy="4122"/>
          </a:xfrm>
          <a:prstGeom prst="line">
            <a:avLst/>
          </a:prstGeom>
          <a:solidFill>
            <a:srgbClr val="00A651"/>
          </a:solidFill>
          <a:ln w="25400" cap="flat" cmpd="sng" algn="ctr">
            <a:solidFill>
              <a:srgbClr val="F58233">
                <a:lumMod val="75000"/>
              </a:srgbClr>
            </a:solidFill>
            <a:prstDash val="solid"/>
            <a:round/>
            <a:headEnd type="arrow" w="med" len="med"/>
            <a:tailEnd type="arrow" w="med" len="med"/>
          </a:ln>
          <a:effectLst/>
        </p:spPr>
      </p:cxnSp>
      <p:cxnSp>
        <p:nvCxnSpPr>
          <p:cNvPr id="134" name="直接连接符 133"/>
          <p:cNvCxnSpPr>
            <a:stCxn id="129" idx="0"/>
            <a:endCxn id="103" idx="2"/>
          </p:cNvCxnSpPr>
          <p:nvPr/>
        </p:nvCxnSpPr>
        <p:spPr bwMode="auto">
          <a:xfrm flipV="1">
            <a:off x="5647165" y="2941251"/>
            <a:ext cx="959" cy="381468"/>
          </a:xfrm>
          <a:prstGeom prst="line">
            <a:avLst/>
          </a:prstGeom>
          <a:solidFill>
            <a:srgbClr val="00A651"/>
          </a:solidFill>
          <a:ln w="25400" cap="flat" cmpd="sng" algn="ctr">
            <a:solidFill>
              <a:srgbClr val="000000"/>
            </a:solidFill>
            <a:prstDash val="dash"/>
            <a:round/>
            <a:headEnd type="none" w="med" len="med"/>
            <a:tailEnd type="none" w="med" len="med"/>
          </a:ln>
          <a:effectLst/>
        </p:spPr>
      </p:cxnSp>
      <p:cxnSp>
        <p:nvCxnSpPr>
          <p:cNvPr id="135" name="直接箭头连接符 134"/>
          <p:cNvCxnSpPr>
            <a:stCxn id="143" idx="0"/>
            <a:endCxn id="129" idx="2"/>
          </p:cNvCxnSpPr>
          <p:nvPr/>
        </p:nvCxnSpPr>
        <p:spPr bwMode="auto">
          <a:xfrm flipV="1">
            <a:off x="5644069" y="5058152"/>
            <a:ext cx="3096" cy="400942"/>
          </a:xfrm>
          <a:prstGeom prst="straightConnector1">
            <a:avLst/>
          </a:prstGeom>
          <a:solidFill>
            <a:srgbClr val="00A651"/>
          </a:solidFill>
          <a:ln w="22225" cap="flat" cmpd="sng" algn="ctr">
            <a:solidFill>
              <a:srgbClr val="00A651">
                <a:lumMod val="75000"/>
              </a:srgbClr>
            </a:solidFill>
            <a:prstDash val="dash"/>
            <a:round/>
            <a:headEnd type="none" w="med" len="med"/>
            <a:tailEnd type="arrow"/>
          </a:ln>
          <a:effectLst/>
        </p:spPr>
      </p:cxnSp>
      <p:cxnSp>
        <p:nvCxnSpPr>
          <p:cNvPr id="136" name="直接连接符 135"/>
          <p:cNvCxnSpPr>
            <a:stCxn id="129" idx="1"/>
            <a:endCxn id="130" idx="1"/>
          </p:cNvCxnSpPr>
          <p:nvPr/>
        </p:nvCxnSpPr>
        <p:spPr bwMode="auto">
          <a:xfrm flipV="1">
            <a:off x="4343821" y="3799676"/>
            <a:ext cx="881108" cy="390760"/>
          </a:xfrm>
          <a:prstGeom prst="line">
            <a:avLst/>
          </a:prstGeom>
          <a:solidFill>
            <a:srgbClr val="00A651"/>
          </a:solidFill>
          <a:ln w="25400" cap="flat" cmpd="sng" algn="ctr">
            <a:solidFill>
              <a:srgbClr val="F58233">
                <a:lumMod val="75000"/>
              </a:srgbClr>
            </a:solidFill>
            <a:prstDash val="solid"/>
            <a:round/>
            <a:headEnd type="arrow" w="med" len="med"/>
            <a:tailEnd type="arrow" w="med" len="med"/>
          </a:ln>
          <a:effectLst/>
        </p:spPr>
      </p:cxnSp>
      <p:sp>
        <p:nvSpPr>
          <p:cNvPr id="138" name="文本框 137"/>
          <p:cNvSpPr txBox="1"/>
          <p:nvPr/>
        </p:nvSpPr>
        <p:spPr>
          <a:xfrm>
            <a:off x="5024078" y="5190792"/>
            <a:ext cx="646331" cy="230832"/>
          </a:xfrm>
          <a:prstGeom prst="rect">
            <a:avLst/>
          </a:prstGeom>
          <a:noFill/>
        </p:spPr>
        <p:txBody>
          <a:bodyPr wrap="none" rtlCol="0">
            <a:spAutoFit/>
          </a:bodyPr>
          <a:lstStyle>
            <a:defPPr>
              <a:defRPr lang="zh-CN"/>
            </a:defPPr>
            <a:lvl1pPr>
              <a:defRPr sz="900">
                <a:latin typeface="+mn-ea"/>
                <a:ea typeface="+mn-ea"/>
              </a:defRPr>
            </a:lvl1p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kumimoji="0" lang="zh-CN" altLang="en-US" sz="900" b="0" i="0" u="none" strike="noStrike" kern="0" cap="none" spc="0" normalizeH="0" baseline="0" noProof="0" dirty="0" smtClean="0">
                <a:ln>
                  <a:noFill/>
                </a:ln>
                <a:solidFill>
                  <a:srgbClr val="000000"/>
                </a:solidFill>
                <a:effectLst/>
                <a:uLnTx/>
                <a:uFillTx/>
                <a:latin typeface="微软雅黑"/>
                <a:ea typeface="微软雅黑"/>
              </a:rPr>
              <a:t>链路监控</a:t>
            </a:r>
            <a:endParaRPr kumimoji="0" lang="zh-CN" altLang="en-US" sz="900" b="0" i="0" u="none" strike="noStrike" kern="0" cap="none" spc="0" normalizeH="0" baseline="0" noProof="0" dirty="0">
              <a:ln>
                <a:noFill/>
              </a:ln>
              <a:solidFill>
                <a:srgbClr val="000000"/>
              </a:solidFill>
              <a:effectLst/>
              <a:uLnTx/>
              <a:uFillTx/>
              <a:latin typeface="微软雅黑"/>
              <a:ea typeface="微软雅黑"/>
            </a:endParaRPr>
          </a:p>
        </p:txBody>
      </p:sp>
      <p:sp>
        <p:nvSpPr>
          <p:cNvPr id="139" name="文本框 138"/>
          <p:cNvSpPr txBox="1"/>
          <p:nvPr/>
        </p:nvSpPr>
        <p:spPr>
          <a:xfrm>
            <a:off x="5337584" y="3060248"/>
            <a:ext cx="646331" cy="230832"/>
          </a:xfrm>
          <a:prstGeom prst="rect">
            <a:avLst/>
          </a:prstGeom>
          <a:noFill/>
        </p:spPr>
        <p:txBody>
          <a:bodyPr wrap="none" rtlCol="0">
            <a:spAutoFit/>
          </a:bodyPr>
          <a:lstStyle/>
          <a:p>
            <a:pPr defTabSz="457150" fontAlgn="base">
              <a:spcBef>
                <a:spcPct val="0"/>
              </a:spcBef>
              <a:spcAft>
                <a:spcPct val="0"/>
              </a:spcAft>
              <a:buFont typeface="Arial" pitchFamily="34" charset="0"/>
              <a:buNone/>
            </a:pPr>
            <a:r>
              <a:rPr lang="zh-CN" altLang="en-US" sz="900" dirty="0" smtClean="0">
                <a:solidFill>
                  <a:srgbClr val="000000"/>
                </a:solidFill>
                <a:latin typeface="微软雅黑"/>
              </a:rPr>
              <a:t>服务获取</a:t>
            </a:r>
          </a:p>
        </p:txBody>
      </p:sp>
      <p:sp>
        <p:nvSpPr>
          <p:cNvPr id="140" name="文本框 139"/>
          <p:cNvSpPr txBox="1"/>
          <p:nvPr/>
        </p:nvSpPr>
        <p:spPr>
          <a:xfrm>
            <a:off x="7442695" y="1788688"/>
            <a:ext cx="304622" cy="110799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defPPr>
              <a:defRPr lang="zh-CN"/>
            </a:defPPr>
            <a:lvl1pPr algn="ctr">
              <a:defRPr sz="1400">
                <a:solidFill>
                  <a:schemeClr val="bg2">
                    <a:lumMod val="50000"/>
                  </a:schemeClr>
                </a:solidFill>
                <a:latin typeface="+mn-ea"/>
                <a:ea typeface="+mn-ea"/>
                <a:cs typeface="Arial" pitchFamily="34" charset="0"/>
              </a:defRPr>
            </a:lvl1pPr>
          </a:lstStyle>
          <a:p>
            <a:pPr marL="0" marR="0" lvl="0" indent="0" algn="ctr" defTabSz="457150" eaLnBrk="1" fontAlgn="base" latinLnBrk="0" hangingPunct="1">
              <a:lnSpc>
                <a:spcPct val="100000"/>
              </a:lnSpc>
              <a:spcBef>
                <a:spcPct val="0"/>
              </a:spcBef>
              <a:spcAft>
                <a:spcPct val="0"/>
              </a:spcAft>
              <a:buClrTx/>
              <a:buSzTx/>
              <a:buFont typeface="Arial" pitchFamily="34" charset="0"/>
              <a:buNone/>
              <a:tabLst/>
              <a:defRPr/>
            </a:pPr>
            <a:r>
              <a:rPr kumimoji="0" lang="zh-CN" altLang="en-US" sz="1100" b="0" i="0" u="none" strike="noStrike" kern="0" cap="none" spc="0" normalizeH="0" baseline="0" noProof="0" dirty="0" smtClean="0">
                <a:ln>
                  <a:noFill/>
                </a:ln>
                <a:solidFill>
                  <a:srgbClr val="008ED3">
                    <a:lumMod val="50000"/>
                  </a:srgbClr>
                </a:solidFill>
                <a:effectLst/>
                <a:uLnTx/>
                <a:uFillTx/>
                <a:latin typeface="微软雅黑"/>
                <a:ea typeface="微软雅黑"/>
                <a:cs typeface="Arial" pitchFamily="34" charset="0"/>
              </a:rPr>
              <a:t>服务</a:t>
            </a:r>
            <a:r>
              <a:rPr kumimoji="0" lang="zh-CN" altLang="en-US" sz="1100" b="0" i="0" u="none" strike="noStrike" kern="0" cap="none" spc="0" normalizeH="0" baseline="0" noProof="0" dirty="0">
                <a:ln>
                  <a:noFill/>
                </a:ln>
                <a:solidFill>
                  <a:srgbClr val="008ED3">
                    <a:lumMod val="50000"/>
                  </a:srgbClr>
                </a:solidFill>
                <a:effectLst/>
                <a:uLnTx/>
                <a:uFillTx/>
                <a:latin typeface="微软雅黑"/>
                <a:ea typeface="微软雅黑"/>
                <a:cs typeface="Arial" pitchFamily="34" charset="0"/>
              </a:rPr>
              <a:t>监控</a:t>
            </a:r>
            <a:r>
              <a:rPr kumimoji="0" lang="zh-CN" altLang="en-US" sz="1100" b="0" i="0" u="none" strike="noStrike" kern="0" cap="none" spc="0" normalizeH="0" baseline="0" noProof="0" dirty="0" smtClean="0">
                <a:ln>
                  <a:noFill/>
                </a:ln>
                <a:solidFill>
                  <a:srgbClr val="008ED3">
                    <a:lumMod val="50000"/>
                  </a:srgbClr>
                </a:solidFill>
                <a:effectLst/>
                <a:uLnTx/>
                <a:uFillTx/>
                <a:latin typeface="微软雅黑"/>
                <a:ea typeface="微软雅黑"/>
                <a:cs typeface="Arial" pitchFamily="34" charset="0"/>
              </a:rPr>
              <a:t>中心</a:t>
            </a:r>
            <a:endParaRPr kumimoji="0" lang="zh-CN" altLang="en-US" sz="1100" b="0" i="0" u="none" strike="noStrike" kern="0" cap="none" spc="0" normalizeH="0" baseline="0" noProof="0" dirty="0">
              <a:ln>
                <a:noFill/>
              </a:ln>
              <a:solidFill>
                <a:srgbClr val="008ED3">
                  <a:lumMod val="50000"/>
                </a:srgbClr>
              </a:solidFill>
              <a:effectLst/>
              <a:uLnTx/>
              <a:uFillTx/>
              <a:latin typeface="微软雅黑"/>
              <a:ea typeface="微软雅黑"/>
              <a:cs typeface="Arial" pitchFamily="34" charset="0"/>
            </a:endParaRPr>
          </a:p>
        </p:txBody>
      </p:sp>
      <p:cxnSp>
        <p:nvCxnSpPr>
          <p:cNvPr id="141" name="直接连接符 140"/>
          <p:cNvCxnSpPr>
            <a:stCxn id="129" idx="1"/>
            <a:endCxn id="131" idx="1"/>
          </p:cNvCxnSpPr>
          <p:nvPr/>
        </p:nvCxnSpPr>
        <p:spPr bwMode="auto">
          <a:xfrm>
            <a:off x="4343821" y="4190436"/>
            <a:ext cx="874603" cy="433594"/>
          </a:xfrm>
          <a:prstGeom prst="line">
            <a:avLst/>
          </a:prstGeom>
          <a:solidFill>
            <a:srgbClr val="00A651"/>
          </a:solidFill>
          <a:ln w="25400" cap="flat" cmpd="sng" algn="ctr">
            <a:solidFill>
              <a:srgbClr val="F58233">
                <a:lumMod val="75000"/>
              </a:srgbClr>
            </a:solidFill>
            <a:prstDash val="solid"/>
            <a:round/>
            <a:headEnd type="arrow" w="med" len="med"/>
            <a:tailEnd type="arrow" w="med" len="med"/>
          </a:ln>
          <a:effectLst/>
        </p:spPr>
      </p:cxnSp>
      <p:sp>
        <p:nvSpPr>
          <p:cNvPr id="129" name="矩形 128"/>
          <p:cNvSpPr/>
          <p:nvPr/>
        </p:nvSpPr>
        <p:spPr bwMode="auto">
          <a:xfrm>
            <a:off x="4343821" y="3322719"/>
            <a:ext cx="2606687" cy="1735433"/>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000000"/>
              </a:solidFill>
              <a:effectLst/>
              <a:uLnTx/>
              <a:uFillTx/>
              <a:latin typeface="Calibri" pitchFamily="34" charset="0"/>
              <a:ea typeface="宋体" pitchFamily="2" charset="-122"/>
              <a:cs typeface="Arial" pitchFamily="34" charset="0"/>
            </a:endParaRPr>
          </a:p>
        </p:txBody>
      </p:sp>
      <p:sp>
        <p:nvSpPr>
          <p:cNvPr id="130" name="矩形 129"/>
          <p:cNvSpPr/>
          <p:nvPr/>
        </p:nvSpPr>
        <p:spPr bwMode="auto">
          <a:xfrm>
            <a:off x="5224929" y="3575028"/>
            <a:ext cx="809110" cy="449296"/>
          </a:xfrm>
          <a:prstGeom prst="rect">
            <a:avLst/>
          </a:prstGeom>
          <a:solidFill>
            <a:srgbClr val="008ED3">
              <a:lumMod val="40000"/>
              <a:lumOff val="60000"/>
            </a:srgbClr>
          </a:solid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457200" eaLnBrk="1" fontAlgn="base" latinLnBrk="0" hangingPunct="1">
              <a:lnSpc>
                <a:spcPct val="100000"/>
              </a:lnSpc>
              <a:spcBef>
                <a:spcPct val="0"/>
              </a:spcBef>
              <a:spcAft>
                <a:spcPct val="0"/>
              </a:spcAft>
              <a:buClrTx/>
              <a:buSzTx/>
              <a:buFont typeface="Arial" pitchFamily="34" charset="0"/>
              <a:buNone/>
              <a:tabLst/>
              <a:defRPr/>
            </a:pPr>
            <a:r>
              <a:rPr kumimoji="0" lang="en-US" altLang="zh-CN" sz="1200" b="0" i="0" u="none" strike="noStrike" kern="0" cap="none" spc="0" normalizeH="0" baseline="0" noProof="0" dirty="0" smtClean="0">
                <a:ln>
                  <a:noFill/>
                </a:ln>
                <a:solidFill>
                  <a:srgbClr val="000000"/>
                </a:solidFill>
                <a:effectLst/>
                <a:uLnTx/>
                <a:uFillTx/>
                <a:latin typeface="微软雅黑"/>
                <a:cs typeface="Arial" pitchFamily="34" charset="0"/>
              </a:rPr>
              <a:t>Feign</a:t>
            </a:r>
          </a:p>
          <a:p>
            <a:pPr marL="0" marR="0" lvl="0" indent="0" algn="ctr" defTabSz="457200" eaLnBrk="1" fontAlgn="base" latinLnBrk="0" hangingPunct="1">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smtClean="0">
                <a:ln>
                  <a:noFill/>
                </a:ln>
                <a:solidFill>
                  <a:srgbClr val="000000"/>
                </a:solidFill>
                <a:effectLst/>
                <a:uLnTx/>
                <a:uFillTx/>
                <a:latin typeface="微软雅黑"/>
                <a:cs typeface="Arial" pitchFamily="34" charset="0"/>
              </a:rPr>
              <a:t>统一封装</a:t>
            </a:r>
          </a:p>
        </p:txBody>
      </p:sp>
      <p:sp>
        <p:nvSpPr>
          <p:cNvPr id="131" name="矩形 130"/>
          <p:cNvSpPr/>
          <p:nvPr/>
        </p:nvSpPr>
        <p:spPr bwMode="auto">
          <a:xfrm>
            <a:off x="5218424" y="4390378"/>
            <a:ext cx="822119" cy="467303"/>
          </a:xfrm>
          <a:prstGeom prst="rect">
            <a:avLst/>
          </a:prstGeom>
          <a:solidFill>
            <a:srgbClr val="008ED3">
              <a:lumMod val="40000"/>
              <a:lumOff val="60000"/>
            </a:srgbClr>
          </a:solid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457200" eaLnBrk="1" fontAlgn="base" latinLnBrk="0" hangingPunct="1">
              <a:lnSpc>
                <a:spcPct val="100000"/>
              </a:lnSpc>
              <a:spcBef>
                <a:spcPct val="0"/>
              </a:spcBef>
              <a:spcAft>
                <a:spcPct val="0"/>
              </a:spcAft>
              <a:buClrTx/>
              <a:buSzTx/>
              <a:buFont typeface="Arial" pitchFamily="34" charset="0"/>
              <a:buNone/>
              <a:tabLst/>
              <a:defRPr/>
            </a:pPr>
            <a:r>
              <a:rPr kumimoji="0" lang="en-US" altLang="zh-CN" sz="1200" b="0" i="0" u="none" strike="noStrike" kern="0" cap="none" spc="0" normalizeH="0" baseline="0" noProof="0" dirty="0" smtClean="0">
                <a:ln>
                  <a:noFill/>
                </a:ln>
                <a:solidFill>
                  <a:srgbClr val="000000"/>
                </a:solidFill>
                <a:effectLst/>
                <a:uLnTx/>
                <a:uFillTx/>
                <a:latin typeface="微软雅黑"/>
                <a:cs typeface="Arial" pitchFamily="34" charset="0"/>
              </a:rPr>
              <a:t>Ribbon</a:t>
            </a:r>
            <a:r>
              <a:rPr kumimoji="0" lang="zh-CN" altLang="en-US" sz="1200" b="0" i="0" u="none" strike="noStrike" kern="0" cap="none" spc="0" normalizeH="0" baseline="0" noProof="0" dirty="0" smtClean="0">
                <a:ln>
                  <a:noFill/>
                </a:ln>
                <a:solidFill>
                  <a:srgbClr val="000000"/>
                </a:solidFill>
                <a:effectLst/>
                <a:uLnTx/>
                <a:uFillTx/>
                <a:latin typeface="微软雅黑"/>
                <a:cs typeface="Arial" pitchFamily="34" charset="0"/>
              </a:rPr>
              <a:t>负载均衡</a:t>
            </a:r>
          </a:p>
        </p:txBody>
      </p:sp>
      <p:cxnSp>
        <p:nvCxnSpPr>
          <p:cNvPr id="137" name="直接连接符 136"/>
          <p:cNvCxnSpPr>
            <a:stCxn id="131" idx="0"/>
            <a:endCxn id="130" idx="2"/>
          </p:cNvCxnSpPr>
          <p:nvPr/>
        </p:nvCxnSpPr>
        <p:spPr bwMode="auto">
          <a:xfrm flipV="1">
            <a:off x="5629484" y="4024324"/>
            <a:ext cx="0" cy="366054"/>
          </a:xfrm>
          <a:prstGeom prst="line">
            <a:avLst/>
          </a:prstGeom>
          <a:solidFill>
            <a:srgbClr val="00A651"/>
          </a:solidFill>
          <a:ln w="25400" cap="flat" cmpd="sng" algn="ctr">
            <a:solidFill>
              <a:srgbClr val="F58233">
                <a:lumMod val="75000"/>
              </a:srgbClr>
            </a:solidFill>
            <a:prstDash val="solid"/>
            <a:round/>
            <a:headEnd type="arrow" w="med" len="med"/>
            <a:tailEnd type="none" w="med" len="med"/>
          </a:ln>
          <a:effectLst/>
        </p:spPr>
      </p:cxnSp>
      <p:sp>
        <p:nvSpPr>
          <p:cNvPr id="142" name="文本框 141"/>
          <p:cNvSpPr txBox="1"/>
          <p:nvPr/>
        </p:nvSpPr>
        <p:spPr>
          <a:xfrm>
            <a:off x="6017938" y="3316459"/>
            <a:ext cx="944489" cy="276999"/>
          </a:xfrm>
          <a:prstGeom prst="rect">
            <a:avLst/>
          </a:prstGeom>
          <a:noFill/>
        </p:spPr>
        <p:txBody>
          <a:bodyPr vert="horz" wrap="none" rtlCol="0">
            <a:spAutoFit/>
          </a:bodyPr>
          <a:lstStyle>
            <a:defPPr>
              <a:defRPr lang="zh-CN"/>
            </a:defPPr>
            <a:lvl1pPr>
              <a:defRPr sz="1200">
                <a:latin typeface="+mn-ea"/>
                <a:ea typeface="+mn-ea"/>
              </a:defRPr>
            </a:lvl1p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kumimoji="0" lang="en-US" altLang="zh-CN" sz="1200" b="1" i="0" u="none" strike="noStrike" kern="0" cap="none" spc="0" normalizeH="0" baseline="0" noProof="0" dirty="0">
                <a:ln>
                  <a:noFill/>
                </a:ln>
                <a:solidFill>
                  <a:srgbClr val="F287B7">
                    <a:lumMod val="75000"/>
                  </a:srgbClr>
                </a:solidFill>
                <a:effectLst/>
                <a:uLnTx/>
                <a:uFillTx/>
                <a:latin typeface="微软雅黑"/>
                <a:ea typeface="微软雅黑"/>
              </a:rPr>
              <a:t>Cloud</a:t>
            </a:r>
            <a:r>
              <a:rPr kumimoji="0" lang="zh-CN" altLang="en-US" sz="1200" b="1" i="0" u="none" strike="noStrike" kern="0" cap="none" spc="0" normalizeH="0" baseline="0" noProof="0" dirty="0">
                <a:ln>
                  <a:noFill/>
                </a:ln>
                <a:solidFill>
                  <a:srgbClr val="F287B7">
                    <a:lumMod val="75000"/>
                  </a:srgbClr>
                </a:solidFill>
                <a:effectLst/>
                <a:uLnTx/>
                <a:uFillTx/>
                <a:latin typeface="微软雅黑"/>
                <a:ea typeface="微软雅黑"/>
              </a:rPr>
              <a:t>链路</a:t>
            </a:r>
          </a:p>
        </p:txBody>
      </p:sp>
      <p:cxnSp>
        <p:nvCxnSpPr>
          <p:cNvPr id="146" name="直接箭头连接符 145"/>
          <p:cNvCxnSpPr>
            <a:stCxn id="145" idx="1"/>
            <a:endCxn id="144" idx="3"/>
          </p:cNvCxnSpPr>
          <p:nvPr/>
        </p:nvCxnSpPr>
        <p:spPr bwMode="auto">
          <a:xfrm flipH="1">
            <a:off x="6194472" y="5975218"/>
            <a:ext cx="2180415" cy="15914"/>
          </a:xfrm>
          <a:prstGeom prst="straightConnector1">
            <a:avLst/>
          </a:prstGeom>
          <a:solidFill>
            <a:srgbClr val="00A651"/>
          </a:solidFill>
          <a:ln w="22225" cap="flat" cmpd="sng" algn="ctr">
            <a:solidFill>
              <a:srgbClr val="00A651">
                <a:lumMod val="75000"/>
              </a:srgbClr>
            </a:solidFill>
            <a:prstDash val="dash"/>
            <a:round/>
            <a:headEnd type="none" w="med" len="med"/>
            <a:tailEnd type="arrow"/>
          </a:ln>
          <a:effectLst/>
        </p:spPr>
      </p:cxnSp>
      <p:sp>
        <p:nvSpPr>
          <p:cNvPr id="147" name="文本框 146"/>
          <p:cNvSpPr txBox="1"/>
          <p:nvPr/>
        </p:nvSpPr>
        <p:spPr>
          <a:xfrm>
            <a:off x="7180938" y="5695052"/>
            <a:ext cx="646331" cy="230832"/>
          </a:xfrm>
          <a:prstGeom prst="rect">
            <a:avLst/>
          </a:prstGeom>
          <a:noFill/>
        </p:spPr>
        <p:txBody>
          <a:bodyPr wrap="none" rtlCol="0">
            <a:spAutoFit/>
          </a:bodyPr>
          <a:lstStyle>
            <a:defPPr>
              <a:defRPr lang="zh-CN"/>
            </a:defPPr>
            <a:lvl1pPr>
              <a:defRPr sz="900">
                <a:latin typeface="+mn-ea"/>
                <a:ea typeface="+mn-ea"/>
              </a:defRPr>
            </a:lvl1p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kumimoji="0" lang="zh-CN" altLang="en-US" sz="900" b="0" i="0" u="none" strike="noStrike" kern="0" cap="none" spc="0" normalizeH="0" baseline="0" noProof="0" dirty="0">
                <a:ln>
                  <a:noFill/>
                </a:ln>
                <a:solidFill>
                  <a:srgbClr val="000000"/>
                </a:solidFill>
                <a:effectLst/>
                <a:uLnTx/>
                <a:uFillTx/>
                <a:latin typeface="微软雅黑"/>
                <a:ea typeface="微软雅黑"/>
              </a:rPr>
              <a:t>运行</a:t>
            </a:r>
            <a:r>
              <a:rPr kumimoji="0" lang="zh-CN" altLang="en-US" sz="900" b="0" i="0" u="none" strike="noStrike" kern="0" cap="none" spc="0" normalizeH="0" baseline="0" noProof="0" dirty="0" smtClean="0">
                <a:ln>
                  <a:noFill/>
                </a:ln>
                <a:solidFill>
                  <a:srgbClr val="000000"/>
                </a:solidFill>
                <a:effectLst/>
                <a:uLnTx/>
                <a:uFillTx/>
                <a:latin typeface="微软雅黑"/>
                <a:ea typeface="微软雅黑"/>
              </a:rPr>
              <a:t>监控</a:t>
            </a:r>
            <a:endParaRPr kumimoji="0" lang="zh-CN" altLang="en-US" sz="900" b="0" i="0" u="none" strike="noStrike" kern="0" cap="none" spc="0" normalizeH="0" baseline="0" noProof="0" dirty="0">
              <a:ln>
                <a:noFill/>
              </a:ln>
              <a:solidFill>
                <a:srgbClr val="000000"/>
              </a:solidFill>
              <a:effectLst/>
              <a:uLnTx/>
              <a:uFillTx/>
              <a:latin typeface="微软雅黑"/>
              <a:ea typeface="微软雅黑"/>
            </a:endParaRPr>
          </a:p>
        </p:txBody>
      </p:sp>
      <p:grpSp>
        <p:nvGrpSpPr>
          <p:cNvPr id="213" name="组合 212"/>
          <p:cNvGrpSpPr/>
          <p:nvPr/>
        </p:nvGrpSpPr>
        <p:grpSpPr>
          <a:xfrm>
            <a:off x="4461211" y="5453888"/>
            <a:ext cx="2296241" cy="879410"/>
            <a:chOff x="4632483" y="5434680"/>
            <a:chExt cx="2296241" cy="879410"/>
          </a:xfrm>
        </p:grpSpPr>
        <p:sp>
          <p:nvSpPr>
            <p:cNvPr id="143" name="矩形 142"/>
            <p:cNvSpPr/>
            <p:nvPr/>
          </p:nvSpPr>
          <p:spPr bwMode="auto">
            <a:xfrm>
              <a:off x="4701958" y="5439886"/>
              <a:ext cx="2226766" cy="874204"/>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000000"/>
                </a:solidFill>
                <a:effectLst/>
                <a:uLnTx/>
                <a:uFillTx/>
                <a:latin typeface="Calibri" pitchFamily="34" charset="0"/>
                <a:ea typeface="宋体" pitchFamily="2" charset="-122"/>
                <a:cs typeface="Arial" pitchFamily="34" charset="0"/>
              </a:endParaRPr>
            </a:p>
          </p:txBody>
        </p:sp>
        <p:sp>
          <p:nvSpPr>
            <p:cNvPr id="144" name="圆角矩形 143"/>
            <p:cNvSpPr/>
            <p:nvPr/>
          </p:nvSpPr>
          <p:spPr bwMode="auto">
            <a:xfrm>
              <a:off x="5288412" y="5749113"/>
              <a:ext cx="1077332" cy="445622"/>
            </a:xfrm>
            <a:prstGeom prst="roundRect">
              <a:avLst/>
            </a:prstGeom>
            <a:solidFill>
              <a:srgbClr val="008ED3">
                <a:lumMod val="40000"/>
                <a:lumOff val="60000"/>
              </a:srgbClr>
            </a:solid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457200" eaLnBrk="1" fontAlgn="base" latinLnBrk="0" hangingPunct="1">
                <a:lnSpc>
                  <a:spcPct val="100000"/>
                </a:lnSpc>
                <a:spcBef>
                  <a:spcPct val="0"/>
                </a:spcBef>
                <a:spcAft>
                  <a:spcPct val="0"/>
                </a:spcAft>
                <a:buClrTx/>
                <a:buSzTx/>
                <a:buFont typeface="Arial" pitchFamily="34" charset="0"/>
                <a:buNone/>
                <a:tabLst/>
                <a:defRPr/>
              </a:pPr>
              <a:r>
                <a:rPr kumimoji="0" lang="en-GB" altLang="zh-CN" sz="1200" b="0" i="0" u="none" strike="noStrike" kern="0" cap="none" spc="0" normalizeH="0" baseline="0" noProof="0" dirty="0" smtClean="0">
                  <a:ln>
                    <a:noFill/>
                  </a:ln>
                  <a:solidFill>
                    <a:srgbClr val="000000"/>
                  </a:solidFill>
                  <a:effectLst/>
                  <a:uLnTx/>
                  <a:uFillTx/>
                  <a:latin typeface="微软雅黑"/>
                  <a:ea typeface="宋体" pitchFamily="2" charset="-122"/>
                </a:rPr>
                <a:t>Hystrix</a:t>
              </a:r>
            </a:p>
            <a:p>
              <a:pPr marL="0" marR="0" lvl="0" indent="0" algn="ctr" defTabSz="457200" eaLnBrk="1" fontAlgn="base" latinLnBrk="0" hangingPunct="1">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smtClean="0">
                  <a:ln>
                    <a:noFill/>
                  </a:ln>
                  <a:solidFill>
                    <a:srgbClr val="000000"/>
                  </a:solidFill>
                  <a:effectLst/>
                  <a:uLnTx/>
                  <a:uFillTx/>
                  <a:latin typeface="微软雅黑"/>
                  <a:cs typeface="Arial" pitchFamily="34" charset="0"/>
                </a:rPr>
                <a:t>断路器</a:t>
              </a:r>
            </a:p>
          </p:txBody>
        </p:sp>
        <p:sp>
          <p:nvSpPr>
            <p:cNvPr id="148" name="文本框 147"/>
            <p:cNvSpPr txBox="1"/>
            <p:nvPr/>
          </p:nvSpPr>
          <p:spPr>
            <a:xfrm>
              <a:off x="4632483" y="5434680"/>
              <a:ext cx="1577163" cy="276999"/>
            </a:xfrm>
            <a:prstGeom prst="rect">
              <a:avLst/>
            </a:prstGeom>
            <a:noFill/>
          </p:spPr>
          <p:txBody>
            <a:bodyPr vert="horz" wrap="none" rtlCol="0">
              <a:spAutoFit/>
            </a:bodyPr>
            <a:lstStyle>
              <a:defPPr>
                <a:defRPr lang="zh-CN"/>
              </a:defPPr>
              <a:lvl1pPr>
                <a:defRPr sz="1200">
                  <a:latin typeface="+mn-ea"/>
                  <a:ea typeface="+mn-ea"/>
                </a:defRPr>
              </a:lvl1p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kumimoji="0" lang="en-US" altLang="zh-CN" sz="1200" b="1" i="0" u="none" strike="noStrike" kern="0" cap="none" spc="0" normalizeH="0" baseline="0" noProof="0" dirty="0" smtClean="0">
                  <a:ln>
                    <a:noFill/>
                  </a:ln>
                  <a:solidFill>
                    <a:srgbClr val="F287B7">
                      <a:lumMod val="75000"/>
                    </a:srgbClr>
                  </a:solidFill>
                  <a:effectLst/>
                  <a:uLnTx/>
                  <a:uFillTx/>
                  <a:latin typeface="微软雅黑"/>
                  <a:ea typeface="微软雅黑"/>
                </a:rPr>
                <a:t>Cloud</a:t>
              </a:r>
              <a:r>
                <a:rPr kumimoji="0" lang="zh-CN" altLang="en-US" sz="1200" b="1" i="0" u="none" strike="noStrike" kern="0" cap="none" spc="0" normalizeH="0" baseline="0" noProof="0" dirty="0" smtClean="0">
                  <a:ln>
                    <a:noFill/>
                  </a:ln>
                  <a:solidFill>
                    <a:srgbClr val="F287B7">
                      <a:lumMod val="75000"/>
                    </a:srgbClr>
                  </a:solidFill>
                  <a:effectLst/>
                  <a:uLnTx/>
                  <a:uFillTx/>
                  <a:latin typeface="微软雅黑"/>
                  <a:ea typeface="微软雅黑"/>
                </a:rPr>
                <a:t>链路异常熔断</a:t>
              </a:r>
              <a:endParaRPr kumimoji="0" lang="zh-CN" altLang="en-US" sz="1200" b="1" i="0" u="none" strike="noStrike" kern="0" cap="none" spc="0" normalizeH="0" baseline="0" noProof="0" dirty="0">
                <a:ln>
                  <a:noFill/>
                </a:ln>
                <a:solidFill>
                  <a:srgbClr val="F287B7">
                    <a:lumMod val="75000"/>
                  </a:srgbClr>
                </a:solidFill>
                <a:effectLst/>
                <a:uLnTx/>
                <a:uFillTx/>
                <a:latin typeface="微软雅黑"/>
                <a:ea typeface="微软雅黑"/>
              </a:endParaRPr>
            </a:p>
          </p:txBody>
        </p:sp>
      </p:grpSp>
      <p:sp>
        <p:nvSpPr>
          <p:cNvPr id="145" name="圆角矩形 144"/>
          <p:cNvSpPr/>
          <p:nvPr/>
        </p:nvSpPr>
        <p:spPr bwMode="auto">
          <a:xfrm>
            <a:off x="8374887" y="5693438"/>
            <a:ext cx="1318625" cy="563559"/>
          </a:xfrm>
          <a:prstGeom prst="roundRect">
            <a:avLst/>
          </a:prstGeom>
          <a:solidFill>
            <a:srgbClr val="008ED3">
              <a:lumMod val="40000"/>
              <a:lumOff val="60000"/>
            </a:srgbClr>
          </a:solid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457200" eaLnBrk="1" fontAlgn="base" latinLnBrk="0" hangingPunct="1">
              <a:lnSpc>
                <a:spcPct val="100000"/>
              </a:lnSpc>
              <a:spcBef>
                <a:spcPct val="0"/>
              </a:spcBef>
              <a:spcAft>
                <a:spcPct val="0"/>
              </a:spcAft>
              <a:buClrTx/>
              <a:buSzTx/>
              <a:buFont typeface="Arial" pitchFamily="34" charset="0"/>
              <a:buNone/>
              <a:tabLst/>
              <a:defRPr/>
            </a:pPr>
            <a:r>
              <a:rPr kumimoji="0" lang="en-GB" altLang="zh-CN" sz="1200" b="0" i="0" u="none" strike="noStrike" kern="0" cap="none" spc="0" normalizeH="0" baseline="0" noProof="0" dirty="0" smtClean="0">
                <a:ln>
                  <a:noFill/>
                </a:ln>
                <a:solidFill>
                  <a:srgbClr val="000000"/>
                </a:solidFill>
                <a:effectLst/>
                <a:uLnTx/>
                <a:uFillTx/>
                <a:latin typeface="微软雅黑"/>
                <a:ea typeface="宋体" pitchFamily="2" charset="-122"/>
              </a:rPr>
              <a:t>Turbine</a:t>
            </a:r>
            <a:endParaRPr kumimoji="0" lang="zh-CN" altLang="en-US" sz="1200" b="0" i="0" u="none" strike="noStrike" kern="0" cap="none" spc="0" normalizeH="0" baseline="0" noProof="0" dirty="0" smtClean="0">
              <a:ln>
                <a:noFill/>
              </a:ln>
              <a:solidFill>
                <a:srgbClr val="000000"/>
              </a:solidFill>
              <a:effectLst/>
              <a:uLnTx/>
              <a:uFillTx/>
              <a:latin typeface="微软雅黑"/>
              <a:ea typeface="宋体" pitchFamily="2" charset="-122"/>
              <a:cs typeface="Arial" pitchFamily="34" charset="0"/>
            </a:endParaRPr>
          </a:p>
          <a:p>
            <a:pPr marL="0" marR="0" lvl="0" indent="0" algn="ctr" defTabSz="457200" eaLnBrk="1" fontAlgn="base" latinLnBrk="0" hangingPunct="1">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smtClean="0">
                <a:ln>
                  <a:noFill/>
                </a:ln>
                <a:solidFill>
                  <a:srgbClr val="000000"/>
                </a:solidFill>
                <a:effectLst/>
                <a:uLnTx/>
                <a:uFillTx/>
                <a:latin typeface="微软雅黑"/>
                <a:cs typeface="Arial" pitchFamily="34" charset="0"/>
              </a:rPr>
              <a:t>断路器监控中心</a:t>
            </a:r>
          </a:p>
        </p:txBody>
      </p:sp>
      <p:sp>
        <p:nvSpPr>
          <p:cNvPr id="149" name="矩形 148"/>
          <p:cNvSpPr/>
          <p:nvPr/>
        </p:nvSpPr>
        <p:spPr bwMode="auto">
          <a:xfrm>
            <a:off x="7907000" y="5439886"/>
            <a:ext cx="2226766" cy="874204"/>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000000"/>
              </a:solidFill>
              <a:effectLst/>
              <a:uLnTx/>
              <a:uFillTx/>
              <a:latin typeface="Calibri" pitchFamily="34" charset="0"/>
              <a:ea typeface="宋体" pitchFamily="2" charset="-122"/>
              <a:cs typeface="Arial" pitchFamily="34" charset="0"/>
            </a:endParaRPr>
          </a:p>
        </p:txBody>
      </p:sp>
      <p:sp>
        <p:nvSpPr>
          <p:cNvPr id="150" name="文本框 149"/>
          <p:cNvSpPr txBox="1"/>
          <p:nvPr/>
        </p:nvSpPr>
        <p:spPr>
          <a:xfrm>
            <a:off x="7876520" y="5430555"/>
            <a:ext cx="1569660" cy="276999"/>
          </a:xfrm>
          <a:prstGeom prst="rect">
            <a:avLst/>
          </a:prstGeom>
          <a:noFill/>
        </p:spPr>
        <p:txBody>
          <a:bodyPr vert="horz" wrap="none" rtlCol="0">
            <a:spAutoFit/>
          </a:bodyPr>
          <a:lstStyle>
            <a:defPPr>
              <a:defRPr lang="zh-CN"/>
            </a:defPPr>
            <a:lvl1pPr>
              <a:defRPr sz="1200">
                <a:latin typeface="+mn-ea"/>
                <a:ea typeface="+mn-ea"/>
              </a:defRPr>
            </a:lvl1p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kumimoji="0" lang="zh-CN" altLang="en-US" sz="1200" b="1" i="0" u="none" strike="noStrike" kern="0" cap="none" spc="0" normalizeH="0" baseline="0" noProof="0" dirty="0" smtClean="0">
                <a:ln>
                  <a:noFill/>
                </a:ln>
                <a:solidFill>
                  <a:srgbClr val="F287B7">
                    <a:lumMod val="75000"/>
                  </a:srgbClr>
                </a:solidFill>
                <a:effectLst/>
                <a:uLnTx/>
                <a:uFillTx/>
                <a:latin typeface="微软雅黑"/>
                <a:ea typeface="微软雅黑"/>
              </a:rPr>
              <a:t>断路器运行数据监控</a:t>
            </a:r>
            <a:endParaRPr kumimoji="0" lang="zh-CN" altLang="en-US" sz="1200" b="1" i="0" u="none" strike="noStrike" kern="0" cap="none" spc="0" normalizeH="0" baseline="0" noProof="0" dirty="0">
              <a:ln>
                <a:noFill/>
              </a:ln>
              <a:solidFill>
                <a:srgbClr val="F287B7">
                  <a:lumMod val="75000"/>
                </a:srgbClr>
              </a:solidFill>
              <a:effectLst/>
              <a:uLnTx/>
              <a:uFillTx/>
              <a:latin typeface="微软雅黑"/>
              <a:ea typeface="微软雅黑"/>
            </a:endParaRPr>
          </a:p>
        </p:txBody>
      </p:sp>
      <p:sp>
        <p:nvSpPr>
          <p:cNvPr id="151" name="文本框 150"/>
          <p:cNvSpPr txBox="1"/>
          <p:nvPr/>
        </p:nvSpPr>
        <p:spPr>
          <a:xfrm>
            <a:off x="6537357" y="1726778"/>
            <a:ext cx="944489" cy="276999"/>
          </a:xfrm>
          <a:prstGeom prst="rect">
            <a:avLst/>
          </a:prstGeom>
          <a:noFill/>
        </p:spPr>
        <p:txBody>
          <a:bodyPr vert="horz" wrap="none" rtlCol="0">
            <a:spAutoFit/>
          </a:bodyPr>
          <a:lstStyle>
            <a:defPPr>
              <a:defRPr lang="zh-CN"/>
            </a:defPPr>
            <a:lvl1pPr>
              <a:defRPr sz="1200">
                <a:latin typeface="+mn-ea"/>
                <a:ea typeface="+mn-ea"/>
              </a:defRPr>
            </a:lvl1p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kumimoji="0" lang="en-US" altLang="zh-CN" sz="1200" b="1" i="0" u="none" strike="noStrike" kern="0" cap="none" spc="0" normalizeH="0" baseline="0" noProof="0" dirty="0" smtClean="0">
                <a:ln>
                  <a:noFill/>
                </a:ln>
                <a:solidFill>
                  <a:srgbClr val="F287B7">
                    <a:lumMod val="75000"/>
                  </a:srgbClr>
                </a:solidFill>
                <a:effectLst/>
                <a:uLnTx/>
                <a:uFillTx/>
                <a:latin typeface="微软雅黑"/>
                <a:ea typeface="微软雅黑"/>
              </a:rPr>
              <a:t>Cloud</a:t>
            </a:r>
            <a:r>
              <a:rPr kumimoji="0" lang="zh-CN" altLang="en-US" sz="1200" b="1" i="0" u="none" strike="noStrike" kern="0" cap="none" spc="0" normalizeH="0" baseline="0" noProof="0" dirty="0" smtClean="0">
                <a:ln>
                  <a:noFill/>
                </a:ln>
                <a:solidFill>
                  <a:srgbClr val="F287B7">
                    <a:lumMod val="75000"/>
                  </a:srgbClr>
                </a:solidFill>
                <a:effectLst/>
                <a:uLnTx/>
                <a:uFillTx/>
                <a:latin typeface="微软雅黑"/>
                <a:ea typeface="微软雅黑"/>
              </a:rPr>
              <a:t>中心</a:t>
            </a:r>
            <a:endParaRPr kumimoji="0" lang="zh-CN" altLang="en-US" sz="1200" b="1" i="0" u="none" strike="noStrike" kern="0" cap="none" spc="0" normalizeH="0" baseline="0" noProof="0" dirty="0">
              <a:ln>
                <a:noFill/>
              </a:ln>
              <a:solidFill>
                <a:srgbClr val="F287B7">
                  <a:lumMod val="75000"/>
                </a:srgbClr>
              </a:solidFill>
              <a:effectLst/>
              <a:uLnTx/>
              <a:uFillTx/>
              <a:latin typeface="微软雅黑"/>
              <a:ea typeface="微软雅黑"/>
            </a:endParaRPr>
          </a:p>
        </p:txBody>
      </p:sp>
    </p:spTree>
    <p:extLst>
      <p:ext uri="{BB962C8B-B14F-4D97-AF65-F5344CB8AC3E}">
        <p14:creationId xmlns:p14="http://schemas.microsoft.com/office/powerpoint/2010/main" val="3784462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3</a:t>
            </a:fld>
            <a:endParaRPr lang="zh-CN" altLang="en-US"/>
          </a:p>
        </p:txBody>
      </p:sp>
      <p:sp>
        <p:nvSpPr>
          <p:cNvPr id="3" name="标题 2"/>
          <p:cNvSpPr>
            <a:spLocks noGrp="1"/>
          </p:cNvSpPr>
          <p:nvPr>
            <p:ph type="title"/>
          </p:nvPr>
        </p:nvSpPr>
        <p:spPr/>
        <p:txBody>
          <a:bodyPr/>
          <a:lstStyle/>
          <a:p>
            <a:r>
              <a:rPr lang="zh-CN" altLang="en-US" smtClean="0"/>
              <a:t>功能架构</a:t>
            </a:r>
            <a:endParaRPr lang="zh-CN" altLang="en-US"/>
          </a:p>
        </p:txBody>
      </p:sp>
      <p:sp>
        <p:nvSpPr>
          <p:cNvPr id="48" name="矩形 47"/>
          <p:cNvSpPr/>
          <p:nvPr/>
        </p:nvSpPr>
        <p:spPr bwMode="auto">
          <a:xfrm>
            <a:off x="263353" y="1412776"/>
            <a:ext cx="11662129" cy="4382335"/>
          </a:xfrm>
          <a:prstGeom prst="rect">
            <a:avLst/>
          </a:prstGeom>
          <a:solidFill>
            <a:srgbClr val="0099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000000"/>
              </a:solidFill>
              <a:effectLst/>
              <a:uLnTx/>
              <a:uFillTx/>
              <a:latin typeface="Calibri" pitchFamily="34" charset="0"/>
              <a:ea typeface="宋体" pitchFamily="2" charset="-122"/>
              <a:cs typeface="Arial" pitchFamily="34" charset="0"/>
            </a:endParaRPr>
          </a:p>
        </p:txBody>
      </p:sp>
      <p:sp>
        <p:nvSpPr>
          <p:cNvPr id="49" name="矩形 48"/>
          <p:cNvSpPr/>
          <p:nvPr/>
        </p:nvSpPr>
        <p:spPr bwMode="auto">
          <a:xfrm>
            <a:off x="263354" y="908720"/>
            <a:ext cx="11662128" cy="431176"/>
          </a:xfrm>
          <a:prstGeom prst="rect">
            <a:avLst/>
          </a:prstGeom>
          <a:solidFill>
            <a:schemeClr val="accent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000000"/>
              </a:solidFill>
              <a:effectLst/>
              <a:uLnTx/>
              <a:uFillTx/>
              <a:latin typeface="Calibri" pitchFamily="34" charset="0"/>
              <a:ea typeface="宋体" pitchFamily="2" charset="-122"/>
              <a:cs typeface="Arial" pitchFamily="34" charset="0"/>
            </a:endParaRPr>
          </a:p>
        </p:txBody>
      </p:sp>
      <p:sp>
        <p:nvSpPr>
          <p:cNvPr id="50" name="圆角矩形 49"/>
          <p:cNvSpPr/>
          <p:nvPr/>
        </p:nvSpPr>
        <p:spPr>
          <a:xfrm>
            <a:off x="2108782" y="943850"/>
            <a:ext cx="2095438" cy="364679"/>
          </a:xfrm>
          <a:prstGeom prst="roundRect">
            <a:avLst>
              <a:gd name="adj" fmla="val 0"/>
            </a:avLst>
          </a:prstGeom>
          <a:solidFill>
            <a:srgbClr val="9ACA3C">
              <a:lumMod val="20000"/>
              <a:lumOff val="80000"/>
            </a:srgbClr>
          </a:solidFill>
          <a:ln w="9525" cap="flat" cmpd="sng" algn="ctr">
            <a:noFill/>
            <a:prstDash val="solid"/>
          </a:ln>
          <a:effectLst/>
        </p:spPr>
        <p:txBody>
          <a:bodyPr rtlCol="0" anchor="ctr"/>
          <a:lstStyle/>
          <a:p>
            <a:pPr marL="0" marR="0" lvl="0" indent="0" algn="ctr" defTabSz="457150" eaLnBrk="1" fontAlgn="base" latinLnBrk="0" hangingPunct="1">
              <a:lnSpc>
                <a:spcPct val="100000"/>
              </a:lnSpc>
              <a:spcBef>
                <a:spcPct val="0"/>
              </a:spcBef>
              <a:spcAft>
                <a:spcPct val="0"/>
              </a:spcAft>
              <a:buClrTx/>
              <a:buSzTx/>
              <a:buFont typeface="Arial" pitchFamily="34" charset="0"/>
              <a:buNone/>
              <a:tabLst/>
              <a:defRPr/>
            </a:pPr>
            <a:r>
              <a:rPr kumimoji="0" lang="zh-CN" altLang="en-US" sz="1400" b="1" i="0" u="none" strike="noStrike" kern="0" cap="none" normalizeH="0" baseline="0" noProof="0" smtClean="0">
                <a:ln>
                  <a:noFill/>
                </a:ln>
                <a:solidFill>
                  <a:srgbClr val="000000">
                    <a:lumMod val="95000"/>
                    <a:lumOff val="5000"/>
                  </a:srgbClr>
                </a:solidFill>
                <a:effectLst/>
                <a:uLnTx/>
                <a:uFillTx/>
                <a:latin typeface="微软雅黑"/>
                <a:ea typeface="微软雅黑"/>
                <a:cs typeface="Arial" pitchFamily="34" charset="0"/>
              </a:rPr>
              <a:t>统一用户</a:t>
            </a:r>
            <a:r>
              <a:rPr kumimoji="0" lang="en-US" altLang="zh-CN" sz="1400" b="1" i="0" u="none" strike="noStrike" kern="0" cap="none" normalizeH="0" baseline="0" noProof="0" smtClean="0">
                <a:ln>
                  <a:noFill/>
                </a:ln>
                <a:solidFill>
                  <a:srgbClr val="000000">
                    <a:lumMod val="95000"/>
                    <a:lumOff val="5000"/>
                  </a:srgbClr>
                </a:solidFill>
                <a:effectLst/>
                <a:uLnTx/>
                <a:uFillTx/>
                <a:latin typeface="微软雅黑"/>
                <a:ea typeface="微软雅黑"/>
                <a:cs typeface="Arial" pitchFamily="34" charset="0"/>
              </a:rPr>
              <a:t>WEB</a:t>
            </a:r>
            <a:endParaRPr kumimoji="0" lang="zh-CN" altLang="en-US" sz="1400" b="1" i="0" u="none" strike="noStrike" kern="0" cap="none" normalizeH="0" baseline="0" noProof="0" smtClean="0">
              <a:ln>
                <a:noFill/>
              </a:ln>
              <a:solidFill>
                <a:srgbClr val="000000">
                  <a:lumMod val="95000"/>
                  <a:lumOff val="5000"/>
                </a:srgbClr>
              </a:solidFill>
              <a:effectLst/>
              <a:uLnTx/>
              <a:uFillTx/>
              <a:latin typeface="微软雅黑"/>
              <a:ea typeface="微软雅黑"/>
              <a:cs typeface="Arial" pitchFamily="34" charset="0"/>
            </a:endParaRPr>
          </a:p>
        </p:txBody>
      </p:sp>
      <p:sp>
        <p:nvSpPr>
          <p:cNvPr id="80" name="文本框 79"/>
          <p:cNvSpPr txBox="1"/>
          <p:nvPr/>
        </p:nvSpPr>
        <p:spPr>
          <a:xfrm>
            <a:off x="308904" y="953684"/>
            <a:ext cx="877163" cy="369332"/>
          </a:xfrm>
          <a:prstGeom prst="rect">
            <a:avLst/>
          </a:prstGeom>
          <a:noFill/>
        </p:spPr>
        <p:txBody>
          <a:bodyPr vert="horz" wrap="none" rtlCol="0" anchor="ctr">
            <a:spAutoFit/>
          </a:body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kumimoji="0" lang="zh-CN" altLang="en-US" b="1" i="0" u="none" strike="noStrike" kern="0" cap="none" spc="0" normalizeH="0" baseline="0" noProof="0" smtClean="0">
                <a:ln>
                  <a:noFill/>
                </a:ln>
                <a:solidFill>
                  <a:schemeClr val="bg1"/>
                </a:solidFill>
                <a:effectLst/>
                <a:uLnTx/>
                <a:uFillTx/>
                <a:latin typeface="微软雅黑"/>
              </a:rPr>
              <a:t>展示层</a:t>
            </a:r>
          </a:p>
        </p:txBody>
      </p:sp>
      <p:sp>
        <p:nvSpPr>
          <p:cNvPr id="81" name="文本框 80"/>
          <p:cNvSpPr txBox="1"/>
          <p:nvPr/>
        </p:nvSpPr>
        <p:spPr>
          <a:xfrm>
            <a:off x="285821" y="3175946"/>
            <a:ext cx="461665" cy="784830"/>
          </a:xfrm>
          <a:prstGeom prst="rect">
            <a:avLst/>
          </a:prstGeom>
          <a:noFill/>
        </p:spPr>
        <p:txBody>
          <a:bodyPr vert="eaVert" wrap="none" rtlCol="0">
            <a:spAutoFit/>
          </a:body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lang="zh-CN" altLang="en-US" b="1" kern="0">
                <a:solidFill>
                  <a:schemeClr val="bg1"/>
                </a:solidFill>
                <a:latin typeface="微软雅黑"/>
              </a:rPr>
              <a:t>应用</a:t>
            </a:r>
            <a:r>
              <a:rPr lang="zh-CN" altLang="en-US" b="1" kern="0" smtClean="0">
                <a:solidFill>
                  <a:schemeClr val="bg1"/>
                </a:solidFill>
                <a:latin typeface="微软雅黑"/>
              </a:rPr>
              <a:t>层</a:t>
            </a:r>
            <a:endParaRPr kumimoji="0" lang="zh-CN" altLang="en-US" b="1" i="0" u="none" strike="noStrike" kern="0" cap="none" spc="0" normalizeH="0" baseline="0" noProof="0" smtClean="0">
              <a:ln>
                <a:noFill/>
              </a:ln>
              <a:solidFill>
                <a:schemeClr val="bg1"/>
              </a:solidFill>
              <a:effectLst/>
              <a:uLnTx/>
              <a:uFillTx/>
              <a:latin typeface="微软雅黑"/>
            </a:endParaRPr>
          </a:p>
        </p:txBody>
      </p:sp>
      <p:sp>
        <p:nvSpPr>
          <p:cNvPr id="36" name="圆角矩形 35"/>
          <p:cNvSpPr/>
          <p:nvPr/>
        </p:nvSpPr>
        <p:spPr>
          <a:xfrm>
            <a:off x="5419700" y="943850"/>
            <a:ext cx="2095438" cy="364679"/>
          </a:xfrm>
          <a:prstGeom prst="roundRect">
            <a:avLst>
              <a:gd name="adj" fmla="val 0"/>
            </a:avLst>
          </a:prstGeom>
          <a:solidFill>
            <a:srgbClr val="9ACA3C">
              <a:lumMod val="20000"/>
              <a:lumOff val="80000"/>
            </a:srgbClr>
          </a:solidFill>
          <a:ln w="9525" cap="flat" cmpd="sng" algn="ctr">
            <a:noFill/>
            <a:prstDash val="solid"/>
          </a:ln>
          <a:effectLst/>
        </p:spPr>
        <p:txBody>
          <a:bodyPr rtlCol="0" anchor="ctr"/>
          <a:lstStyle/>
          <a:p>
            <a:pPr marL="0" marR="0" lvl="0" indent="0" algn="ctr" defTabSz="457150" eaLnBrk="1" fontAlgn="base" latinLnBrk="0" hangingPunct="1">
              <a:lnSpc>
                <a:spcPct val="100000"/>
              </a:lnSpc>
              <a:spcBef>
                <a:spcPct val="0"/>
              </a:spcBef>
              <a:spcAft>
                <a:spcPct val="0"/>
              </a:spcAft>
              <a:buClrTx/>
              <a:buSzTx/>
              <a:buFont typeface="Arial" pitchFamily="34" charset="0"/>
              <a:buNone/>
              <a:tabLst/>
              <a:defRPr/>
            </a:pPr>
            <a:r>
              <a:rPr kumimoji="0" lang="zh-CN" altLang="en-US" sz="1400" b="1" i="0" u="none" strike="noStrike" kern="0" cap="none" normalizeH="0" baseline="0" noProof="0" smtClean="0">
                <a:ln>
                  <a:noFill/>
                </a:ln>
                <a:solidFill>
                  <a:srgbClr val="000000">
                    <a:lumMod val="95000"/>
                    <a:lumOff val="5000"/>
                  </a:srgbClr>
                </a:solidFill>
                <a:effectLst/>
                <a:uLnTx/>
                <a:uFillTx/>
                <a:latin typeface="微软雅黑"/>
                <a:ea typeface="微软雅黑"/>
                <a:cs typeface="Arial" pitchFamily="34" charset="0"/>
              </a:rPr>
              <a:t>统一认证</a:t>
            </a:r>
            <a:r>
              <a:rPr kumimoji="0" lang="en-US" altLang="zh-CN" sz="1400" b="1" i="0" u="none" strike="noStrike" kern="0" cap="none" normalizeH="0" baseline="0" noProof="0" smtClean="0">
                <a:ln>
                  <a:noFill/>
                </a:ln>
                <a:solidFill>
                  <a:srgbClr val="000000">
                    <a:lumMod val="95000"/>
                    <a:lumOff val="5000"/>
                  </a:srgbClr>
                </a:solidFill>
                <a:effectLst/>
                <a:uLnTx/>
                <a:uFillTx/>
                <a:latin typeface="微软雅黑"/>
                <a:ea typeface="微软雅黑"/>
                <a:cs typeface="Arial" pitchFamily="34" charset="0"/>
              </a:rPr>
              <a:t>WEB</a:t>
            </a:r>
            <a:endParaRPr kumimoji="0" lang="zh-CN" altLang="en-US" sz="1400" b="1" i="0" u="none" strike="noStrike" kern="0" cap="none" normalizeH="0" baseline="0" noProof="0" smtClean="0">
              <a:ln>
                <a:noFill/>
              </a:ln>
              <a:solidFill>
                <a:srgbClr val="000000">
                  <a:lumMod val="95000"/>
                  <a:lumOff val="5000"/>
                </a:srgbClr>
              </a:solidFill>
              <a:effectLst/>
              <a:uLnTx/>
              <a:uFillTx/>
              <a:latin typeface="微软雅黑"/>
              <a:ea typeface="微软雅黑"/>
              <a:cs typeface="Arial" pitchFamily="34" charset="0"/>
            </a:endParaRPr>
          </a:p>
        </p:txBody>
      </p:sp>
      <p:sp>
        <p:nvSpPr>
          <p:cNvPr id="37" name="圆角矩形 36"/>
          <p:cNvSpPr/>
          <p:nvPr/>
        </p:nvSpPr>
        <p:spPr>
          <a:xfrm>
            <a:off x="8688288" y="943850"/>
            <a:ext cx="2095438" cy="364679"/>
          </a:xfrm>
          <a:prstGeom prst="roundRect">
            <a:avLst>
              <a:gd name="adj" fmla="val 0"/>
            </a:avLst>
          </a:prstGeom>
          <a:solidFill>
            <a:srgbClr val="9ACA3C">
              <a:lumMod val="20000"/>
              <a:lumOff val="80000"/>
            </a:srgbClr>
          </a:solidFill>
          <a:ln w="9525" cap="flat" cmpd="sng" algn="ctr">
            <a:noFill/>
            <a:prstDash val="solid"/>
          </a:ln>
          <a:effectLst/>
        </p:spPr>
        <p:txBody>
          <a:bodyPr rtlCol="0" anchor="ctr"/>
          <a:lstStyle/>
          <a:p>
            <a:pPr marL="0" marR="0" lvl="0" indent="0" algn="ctr" defTabSz="457150" eaLnBrk="1" fontAlgn="base" latinLnBrk="0" hangingPunct="1">
              <a:lnSpc>
                <a:spcPct val="100000"/>
              </a:lnSpc>
              <a:spcBef>
                <a:spcPct val="0"/>
              </a:spcBef>
              <a:spcAft>
                <a:spcPct val="0"/>
              </a:spcAft>
              <a:buClrTx/>
              <a:buSzTx/>
              <a:buFont typeface="Arial" pitchFamily="34" charset="0"/>
              <a:buNone/>
              <a:tabLst/>
              <a:defRPr/>
            </a:pPr>
            <a:r>
              <a:rPr kumimoji="0" lang="zh-CN" altLang="en-US" sz="1400" b="1" i="0" u="none" strike="noStrike" kern="0" cap="none" normalizeH="0" baseline="0" noProof="0" smtClean="0">
                <a:ln>
                  <a:noFill/>
                </a:ln>
                <a:solidFill>
                  <a:srgbClr val="000000">
                    <a:lumMod val="95000"/>
                    <a:lumOff val="5000"/>
                  </a:srgbClr>
                </a:solidFill>
                <a:effectLst/>
                <a:uLnTx/>
                <a:uFillTx/>
                <a:latin typeface="微软雅黑"/>
                <a:ea typeface="微软雅黑"/>
                <a:cs typeface="Arial" pitchFamily="34" charset="0"/>
              </a:rPr>
              <a:t>统一日志</a:t>
            </a:r>
            <a:r>
              <a:rPr kumimoji="0" lang="en-US" altLang="zh-CN" sz="1400" b="1" i="0" u="none" strike="noStrike" kern="0" cap="none" normalizeH="0" baseline="0" noProof="0" smtClean="0">
                <a:ln>
                  <a:noFill/>
                </a:ln>
                <a:solidFill>
                  <a:srgbClr val="000000">
                    <a:lumMod val="95000"/>
                    <a:lumOff val="5000"/>
                  </a:srgbClr>
                </a:solidFill>
                <a:effectLst/>
                <a:uLnTx/>
                <a:uFillTx/>
                <a:latin typeface="微软雅黑"/>
                <a:ea typeface="微软雅黑"/>
                <a:cs typeface="Arial" pitchFamily="34" charset="0"/>
              </a:rPr>
              <a:t>WEB</a:t>
            </a:r>
            <a:endParaRPr kumimoji="0" lang="zh-CN" altLang="en-US" sz="1400" b="1" i="0" u="none" strike="noStrike" kern="0" cap="none" normalizeH="0" baseline="0" noProof="0" smtClean="0">
              <a:ln>
                <a:noFill/>
              </a:ln>
              <a:solidFill>
                <a:srgbClr val="000000">
                  <a:lumMod val="95000"/>
                  <a:lumOff val="5000"/>
                </a:srgbClr>
              </a:solidFill>
              <a:effectLst/>
              <a:uLnTx/>
              <a:uFillTx/>
              <a:latin typeface="微软雅黑"/>
              <a:ea typeface="微软雅黑"/>
              <a:cs typeface="Arial" pitchFamily="34" charset="0"/>
            </a:endParaRPr>
          </a:p>
        </p:txBody>
      </p:sp>
      <p:grpSp>
        <p:nvGrpSpPr>
          <p:cNvPr id="8" name="组合 7"/>
          <p:cNvGrpSpPr/>
          <p:nvPr/>
        </p:nvGrpSpPr>
        <p:grpSpPr>
          <a:xfrm>
            <a:off x="836250" y="1507902"/>
            <a:ext cx="1148878" cy="2448000"/>
            <a:chOff x="911424" y="1869879"/>
            <a:chExt cx="1148878" cy="2448000"/>
          </a:xfrm>
        </p:grpSpPr>
        <p:sp>
          <p:nvSpPr>
            <p:cNvPr id="4" name="圆角矩形 3"/>
            <p:cNvSpPr/>
            <p:nvPr/>
          </p:nvSpPr>
          <p:spPr bwMode="auto">
            <a:xfrm>
              <a:off x="911424" y="1869879"/>
              <a:ext cx="1148878" cy="2448000"/>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5" name="矩形 4"/>
            <p:cNvSpPr/>
            <p:nvPr/>
          </p:nvSpPr>
          <p:spPr bwMode="auto">
            <a:xfrm>
              <a:off x="983432" y="2556210"/>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用户管理</a:t>
              </a:r>
            </a:p>
          </p:txBody>
        </p:sp>
        <p:sp>
          <p:nvSpPr>
            <p:cNvPr id="6" name="文本框 5"/>
            <p:cNvSpPr txBox="1"/>
            <p:nvPr/>
          </p:nvSpPr>
          <p:spPr>
            <a:xfrm>
              <a:off x="950819" y="1929471"/>
              <a:ext cx="1107996" cy="276999"/>
            </a:xfrm>
            <a:prstGeom prst="rect">
              <a:avLst/>
            </a:prstGeom>
            <a:noFill/>
          </p:spPr>
          <p:txBody>
            <a:bodyPr wrap="none" rtlCol="0">
              <a:spAutoFit/>
            </a:bodyPr>
            <a:lstStyle/>
            <a:p>
              <a:pPr algn="ctr"/>
              <a:r>
                <a:rPr lang="zh-CN" altLang="en-US" sz="1200" b="1" smtClean="0">
                  <a:latin typeface="微软雅黑" panose="020B0503020204020204" pitchFamily="34" charset="-122"/>
                  <a:ea typeface="微软雅黑" panose="020B0503020204020204" pitchFamily="34" charset="-122"/>
                </a:rPr>
                <a:t>人员管理</a:t>
              </a:r>
              <a:r>
                <a:rPr lang="zh-CN" altLang="en-US" sz="1200" b="1">
                  <a:latin typeface="微软雅黑" panose="020B0503020204020204" pitchFamily="34" charset="-122"/>
                  <a:ea typeface="微软雅黑" panose="020B0503020204020204" pitchFamily="34" charset="-122"/>
                </a:rPr>
                <a:t>服务</a:t>
              </a:r>
              <a:endParaRPr lang="zh-CN" altLang="en-US" sz="1200" b="1" smtClean="0">
                <a:latin typeface="微软雅黑" panose="020B0503020204020204" pitchFamily="34" charset="-122"/>
                <a:ea typeface="微软雅黑" panose="020B0503020204020204" pitchFamily="34" charset="-122"/>
              </a:endParaRPr>
            </a:p>
          </p:txBody>
        </p:sp>
        <p:sp>
          <p:nvSpPr>
            <p:cNvPr id="57" name="矩形 56"/>
            <p:cNvSpPr/>
            <p:nvPr/>
          </p:nvSpPr>
          <p:spPr bwMode="auto">
            <a:xfrm>
              <a:off x="983432" y="2907556"/>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账号管理</a:t>
              </a:r>
              <a:endParaRPr kumimoji="0" lang="zh-CN" altLang="en-US" sz="1000" b="1" i="0" u="none" strike="noStrike" cap="none" normalizeH="0" baseline="0" smtClean="0">
                <a:ln>
                  <a:noFill/>
                </a:ln>
                <a:solidFill>
                  <a:schemeClr val="bg1"/>
                </a:solidFill>
                <a:effectLst/>
                <a:latin typeface="+mn-ea"/>
              </a:endParaRPr>
            </a:p>
          </p:txBody>
        </p:sp>
        <p:sp>
          <p:nvSpPr>
            <p:cNvPr id="59" name="矩形 58"/>
            <p:cNvSpPr/>
            <p:nvPr/>
          </p:nvSpPr>
          <p:spPr bwMode="auto">
            <a:xfrm>
              <a:off x="983432" y="3258902"/>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组织</a:t>
              </a:r>
              <a:r>
                <a:rPr lang="zh-CN" altLang="en-US" sz="1000" b="1" smtClean="0">
                  <a:solidFill>
                    <a:schemeClr val="bg1"/>
                  </a:solidFill>
                  <a:latin typeface="+mn-ea"/>
                </a:rPr>
                <a:t>岗位人员关系</a:t>
              </a:r>
              <a:endParaRPr lang="zh-CN" altLang="en-US" sz="1000" b="1">
                <a:solidFill>
                  <a:schemeClr val="bg1"/>
                </a:solidFill>
                <a:latin typeface="+mn-ea"/>
              </a:endParaRPr>
            </a:p>
          </p:txBody>
        </p:sp>
        <p:sp>
          <p:nvSpPr>
            <p:cNvPr id="60" name="矩形 59"/>
            <p:cNvSpPr/>
            <p:nvPr/>
          </p:nvSpPr>
          <p:spPr bwMode="auto">
            <a:xfrm>
              <a:off x="983432" y="2204864"/>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人员管理</a:t>
              </a:r>
              <a:endParaRPr lang="zh-CN" altLang="en-US" sz="1000" b="1">
                <a:solidFill>
                  <a:schemeClr val="bg1"/>
                </a:solidFill>
                <a:latin typeface="+mn-ea"/>
              </a:endParaRPr>
            </a:p>
          </p:txBody>
        </p:sp>
        <p:sp>
          <p:nvSpPr>
            <p:cNvPr id="61" name="矩形 60"/>
            <p:cNvSpPr/>
            <p:nvPr/>
          </p:nvSpPr>
          <p:spPr bwMode="auto">
            <a:xfrm>
              <a:off x="983432" y="3610248"/>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人员组织关系</a:t>
              </a:r>
              <a:endParaRPr kumimoji="0" lang="zh-CN" altLang="en-US" sz="1000" b="1" i="0" u="none" strike="noStrike" cap="none" normalizeH="0" baseline="0" smtClean="0">
                <a:ln>
                  <a:noFill/>
                </a:ln>
                <a:solidFill>
                  <a:schemeClr val="bg1"/>
                </a:solidFill>
                <a:effectLst/>
                <a:latin typeface="+mn-ea"/>
              </a:endParaRPr>
            </a:p>
          </p:txBody>
        </p:sp>
        <p:sp>
          <p:nvSpPr>
            <p:cNvPr id="69" name="矩形 68"/>
            <p:cNvSpPr/>
            <p:nvPr/>
          </p:nvSpPr>
          <p:spPr bwMode="auto">
            <a:xfrm>
              <a:off x="983432" y="3961593"/>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000" b="1" smtClean="0">
                  <a:solidFill>
                    <a:schemeClr val="bg1"/>
                  </a:solidFill>
                  <a:latin typeface="+mn-ea"/>
                </a:rPr>
                <a:t>……</a:t>
              </a:r>
              <a:endParaRPr kumimoji="0" lang="zh-CN" altLang="en-US" sz="1000" b="1" i="0" u="none" strike="noStrike" cap="none" normalizeH="0" baseline="0" smtClean="0">
                <a:ln>
                  <a:noFill/>
                </a:ln>
                <a:solidFill>
                  <a:schemeClr val="bg1"/>
                </a:solidFill>
                <a:effectLst/>
                <a:latin typeface="+mn-ea"/>
              </a:endParaRPr>
            </a:p>
          </p:txBody>
        </p:sp>
      </p:grpSp>
      <p:grpSp>
        <p:nvGrpSpPr>
          <p:cNvPr id="70" name="组合 69"/>
          <p:cNvGrpSpPr/>
          <p:nvPr/>
        </p:nvGrpSpPr>
        <p:grpSpPr>
          <a:xfrm>
            <a:off x="2070338" y="1507902"/>
            <a:ext cx="1148878" cy="2448000"/>
            <a:chOff x="911424" y="1869879"/>
            <a:chExt cx="1148878" cy="2448000"/>
          </a:xfrm>
        </p:grpSpPr>
        <p:sp>
          <p:nvSpPr>
            <p:cNvPr id="74" name="圆角矩形 73"/>
            <p:cNvSpPr/>
            <p:nvPr/>
          </p:nvSpPr>
          <p:spPr bwMode="auto">
            <a:xfrm>
              <a:off x="911424" y="1869879"/>
              <a:ext cx="1148878" cy="2448000"/>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91" name="矩形 90"/>
            <p:cNvSpPr/>
            <p:nvPr/>
          </p:nvSpPr>
          <p:spPr bwMode="auto">
            <a:xfrm>
              <a:off x="983432" y="2556210"/>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上级关系管理</a:t>
              </a:r>
              <a:endParaRPr kumimoji="0" lang="zh-CN" altLang="en-US" sz="1000" b="1" i="0" u="none" strike="noStrike" cap="none" normalizeH="0" baseline="0" smtClean="0">
                <a:ln>
                  <a:noFill/>
                </a:ln>
                <a:solidFill>
                  <a:schemeClr val="bg1"/>
                </a:solidFill>
                <a:effectLst/>
                <a:latin typeface="+mn-ea"/>
              </a:endParaRPr>
            </a:p>
          </p:txBody>
        </p:sp>
        <p:sp>
          <p:nvSpPr>
            <p:cNvPr id="92" name="文本框 91"/>
            <p:cNvSpPr txBox="1"/>
            <p:nvPr/>
          </p:nvSpPr>
          <p:spPr>
            <a:xfrm>
              <a:off x="950820" y="1929471"/>
              <a:ext cx="1107996" cy="276999"/>
            </a:xfrm>
            <a:prstGeom prst="rect">
              <a:avLst/>
            </a:prstGeom>
            <a:noFill/>
          </p:spPr>
          <p:txBody>
            <a:bodyPr wrap="none" rtlCol="0">
              <a:spAutoFit/>
            </a:bodyPr>
            <a:lstStyle/>
            <a:p>
              <a:pPr algn="ctr"/>
              <a:r>
                <a:rPr lang="zh-CN" altLang="en-US" sz="1200" b="1">
                  <a:latin typeface="微软雅黑" panose="020B0503020204020204" pitchFamily="34" charset="-122"/>
                  <a:ea typeface="微软雅黑" panose="020B0503020204020204" pitchFamily="34" charset="-122"/>
                </a:rPr>
                <a:t>组织管理</a:t>
              </a:r>
              <a:r>
                <a:rPr lang="zh-CN" altLang="en-US" sz="1200" b="1" smtClean="0">
                  <a:latin typeface="微软雅黑" panose="020B0503020204020204" pitchFamily="34" charset="-122"/>
                  <a:ea typeface="微软雅黑" panose="020B0503020204020204" pitchFamily="34" charset="-122"/>
                </a:rPr>
                <a:t>服务</a:t>
              </a:r>
              <a:endParaRPr lang="zh-CN" altLang="en-US" sz="1200" b="1">
                <a:latin typeface="微软雅黑" panose="020B0503020204020204" pitchFamily="34" charset="-122"/>
                <a:ea typeface="微软雅黑" panose="020B0503020204020204" pitchFamily="34" charset="-122"/>
              </a:endParaRPr>
            </a:p>
          </p:txBody>
        </p:sp>
        <p:sp>
          <p:nvSpPr>
            <p:cNvPr id="93" name="矩形 92"/>
            <p:cNvSpPr/>
            <p:nvPr/>
          </p:nvSpPr>
          <p:spPr bwMode="auto">
            <a:xfrm>
              <a:off x="983432" y="2907556"/>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组织类型管理</a:t>
              </a:r>
              <a:endParaRPr kumimoji="0" lang="zh-CN" altLang="en-US" sz="1000" b="1" i="0" u="none" strike="noStrike" cap="none" normalizeH="0" baseline="0" smtClean="0">
                <a:ln>
                  <a:noFill/>
                </a:ln>
                <a:solidFill>
                  <a:schemeClr val="bg1"/>
                </a:solidFill>
                <a:effectLst/>
                <a:latin typeface="+mn-ea"/>
              </a:endParaRPr>
            </a:p>
          </p:txBody>
        </p:sp>
        <p:sp>
          <p:nvSpPr>
            <p:cNvPr id="94" name="矩形 93"/>
            <p:cNvSpPr/>
            <p:nvPr/>
          </p:nvSpPr>
          <p:spPr bwMode="auto">
            <a:xfrm>
              <a:off x="983432" y="3258902"/>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a:solidFill>
                    <a:schemeClr val="bg1"/>
                  </a:solidFill>
                  <a:latin typeface="+mn-ea"/>
                </a:rPr>
                <a:t>联系人</a:t>
              </a:r>
              <a:r>
                <a:rPr lang="zh-CN" altLang="en-US" sz="1000" b="1" smtClean="0">
                  <a:solidFill>
                    <a:schemeClr val="bg1"/>
                  </a:solidFill>
                  <a:latin typeface="+mn-ea"/>
                </a:rPr>
                <a:t>管理</a:t>
              </a:r>
              <a:endParaRPr kumimoji="0" lang="zh-CN" altLang="en-US" sz="1000" b="1" i="0" u="none" strike="noStrike" cap="none" normalizeH="0" baseline="0" smtClean="0">
                <a:ln>
                  <a:noFill/>
                </a:ln>
                <a:solidFill>
                  <a:schemeClr val="bg1"/>
                </a:solidFill>
                <a:effectLst/>
                <a:latin typeface="+mn-ea"/>
              </a:endParaRPr>
            </a:p>
          </p:txBody>
        </p:sp>
        <p:sp>
          <p:nvSpPr>
            <p:cNvPr id="95" name="矩形 94"/>
            <p:cNvSpPr/>
            <p:nvPr/>
          </p:nvSpPr>
          <p:spPr bwMode="auto">
            <a:xfrm>
              <a:off x="983432" y="2204864"/>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组织信息管理</a:t>
              </a:r>
              <a:endParaRPr kumimoji="0" lang="zh-CN" altLang="en-US" sz="1000" b="1" i="0" u="none" strike="noStrike" cap="none" normalizeH="0" baseline="0" smtClean="0">
                <a:ln>
                  <a:noFill/>
                </a:ln>
                <a:solidFill>
                  <a:schemeClr val="bg1"/>
                </a:solidFill>
                <a:effectLst/>
                <a:latin typeface="+mn-ea"/>
              </a:endParaRPr>
            </a:p>
          </p:txBody>
        </p:sp>
        <p:sp>
          <p:nvSpPr>
            <p:cNvPr id="96" name="矩形 95"/>
            <p:cNvSpPr/>
            <p:nvPr/>
          </p:nvSpPr>
          <p:spPr bwMode="auto">
            <a:xfrm>
              <a:off x="983432" y="3610248"/>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组织岗位关系</a:t>
              </a:r>
            </a:p>
          </p:txBody>
        </p:sp>
        <p:sp>
          <p:nvSpPr>
            <p:cNvPr id="97" name="矩形 96"/>
            <p:cNvSpPr/>
            <p:nvPr/>
          </p:nvSpPr>
          <p:spPr bwMode="auto">
            <a:xfrm>
              <a:off x="983432" y="3961593"/>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跨域关系管理</a:t>
              </a:r>
              <a:endParaRPr kumimoji="0" lang="zh-CN" altLang="en-US" sz="1000" b="1" i="0" u="none" strike="noStrike" cap="none" normalizeH="0" baseline="0" smtClean="0">
                <a:ln>
                  <a:noFill/>
                </a:ln>
                <a:solidFill>
                  <a:schemeClr val="bg1"/>
                </a:solidFill>
                <a:effectLst/>
                <a:latin typeface="+mn-ea"/>
              </a:endParaRPr>
            </a:p>
          </p:txBody>
        </p:sp>
      </p:grpSp>
      <p:sp>
        <p:nvSpPr>
          <p:cNvPr id="99" name="圆角矩形 98"/>
          <p:cNvSpPr/>
          <p:nvPr/>
        </p:nvSpPr>
        <p:spPr bwMode="auto">
          <a:xfrm>
            <a:off x="8231970" y="1507575"/>
            <a:ext cx="2232000" cy="2447676"/>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00" name="矩形 99"/>
          <p:cNvSpPr/>
          <p:nvPr/>
        </p:nvSpPr>
        <p:spPr bwMode="auto">
          <a:xfrm>
            <a:off x="8303979" y="2193906"/>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用户</a:t>
            </a:r>
            <a:r>
              <a:rPr lang="zh-CN" altLang="en-US" sz="1000" b="1">
                <a:solidFill>
                  <a:schemeClr val="bg1"/>
                </a:solidFill>
                <a:latin typeface="+mn-ea"/>
              </a:rPr>
              <a:t>群组</a:t>
            </a:r>
            <a:r>
              <a:rPr lang="zh-CN" altLang="en-US" sz="1000" b="1" smtClean="0">
                <a:solidFill>
                  <a:schemeClr val="bg1"/>
                </a:solidFill>
                <a:latin typeface="+mn-ea"/>
              </a:rPr>
              <a:t>管理</a:t>
            </a:r>
            <a:endParaRPr kumimoji="0" lang="zh-CN" altLang="en-US" sz="1000" b="1" i="0" u="none" strike="noStrike" cap="none" normalizeH="0" baseline="0" smtClean="0">
              <a:ln>
                <a:noFill/>
              </a:ln>
              <a:solidFill>
                <a:schemeClr val="bg1"/>
              </a:solidFill>
              <a:effectLst/>
              <a:latin typeface="+mn-ea"/>
            </a:endParaRPr>
          </a:p>
        </p:txBody>
      </p:sp>
      <p:sp>
        <p:nvSpPr>
          <p:cNvPr id="101" name="文本框 100"/>
          <p:cNvSpPr txBox="1"/>
          <p:nvPr/>
        </p:nvSpPr>
        <p:spPr>
          <a:xfrm>
            <a:off x="8718954" y="1566984"/>
            <a:ext cx="1107996" cy="276999"/>
          </a:xfrm>
          <a:prstGeom prst="rect">
            <a:avLst/>
          </a:prstGeom>
          <a:noFill/>
        </p:spPr>
        <p:txBody>
          <a:bodyPr wrap="none" rtlCol="0">
            <a:spAutoFit/>
          </a:bodyPr>
          <a:lstStyle/>
          <a:p>
            <a:pPr algn="ctr"/>
            <a:r>
              <a:rPr lang="zh-CN" altLang="en-US" sz="1200" b="1">
                <a:latin typeface="微软雅黑" panose="020B0503020204020204" pitchFamily="34" charset="-122"/>
                <a:ea typeface="微软雅黑" panose="020B0503020204020204" pitchFamily="34" charset="-122"/>
              </a:rPr>
              <a:t>流程</a:t>
            </a:r>
            <a:r>
              <a:rPr lang="zh-CN" altLang="en-US" sz="1200" b="1" smtClean="0">
                <a:latin typeface="微软雅黑" panose="020B0503020204020204" pitchFamily="34" charset="-122"/>
                <a:ea typeface="微软雅黑" panose="020B0503020204020204" pitchFamily="34" charset="-122"/>
              </a:rPr>
              <a:t>管理服务</a:t>
            </a:r>
          </a:p>
        </p:txBody>
      </p:sp>
      <p:sp>
        <p:nvSpPr>
          <p:cNvPr id="102" name="矩形 101"/>
          <p:cNvSpPr/>
          <p:nvPr/>
        </p:nvSpPr>
        <p:spPr bwMode="auto">
          <a:xfrm>
            <a:off x="8303979" y="2545252"/>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用户</a:t>
            </a:r>
            <a:r>
              <a:rPr lang="en-US" altLang="zh-CN" sz="1000" b="1" smtClean="0">
                <a:solidFill>
                  <a:schemeClr val="bg1"/>
                </a:solidFill>
                <a:latin typeface="+mn-ea"/>
              </a:rPr>
              <a:t>-</a:t>
            </a:r>
            <a:r>
              <a:rPr lang="zh-CN" altLang="en-US" sz="1000" b="1" smtClean="0">
                <a:solidFill>
                  <a:schemeClr val="bg1"/>
                </a:solidFill>
                <a:latin typeface="+mn-ea"/>
              </a:rPr>
              <a:t>用户组关系</a:t>
            </a:r>
            <a:endParaRPr kumimoji="0" lang="zh-CN" altLang="en-US" sz="1000" b="1" i="0" u="none" strike="noStrike" cap="none" normalizeH="0" baseline="0" smtClean="0">
              <a:ln>
                <a:noFill/>
              </a:ln>
              <a:solidFill>
                <a:schemeClr val="bg1"/>
              </a:solidFill>
              <a:effectLst/>
              <a:latin typeface="+mn-ea"/>
            </a:endParaRPr>
          </a:p>
        </p:txBody>
      </p:sp>
      <p:sp>
        <p:nvSpPr>
          <p:cNvPr id="103" name="矩形 102"/>
          <p:cNvSpPr/>
          <p:nvPr/>
        </p:nvSpPr>
        <p:spPr bwMode="auto">
          <a:xfrm>
            <a:off x="8303979" y="2896598"/>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流程实例管理</a:t>
            </a:r>
            <a:endParaRPr kumimoji="0" lang="zh-CN" altLang="en-US" sz="1000" b="1" i="0" u="none" strike="noStrike" cap="none" normalizeH="0" baseline="0" smtClean="0">
              <a:ln>
                <a:noFill/>
              </a:ln>
              <a:solidFill>
                <a:schemeClr val="bg1"/>
              </a:solidFill>
              <a:effectLst/>
              <a:latin typeface="+mn-ea"/>
            </a:endParaRPr>
          </a:p>
        </p:txBody>
      </p:sp>
      <p:sp>
        <p:nvSpPr>
          <p:cNvPr id="104" name="矩形 103"/>
          <p:cNvSpPr/>
          <p:nvPr/>
        </p:nvSpPr>
        <p:spPr bwMode="auto">
          <a:xfrm>
            <a:off x="8303979" y="1842560"/>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流程定义管理</a:t>
            </a:r>
          </a:p>
        </p:txBody>
      </p:sp>
      <p:sp>
        <p:nvSpPr>
          <p:cNvPr id="105" name="矩形 104"/>
          <p:cNvSpPr/>
          <p:nvPr/>
        </p:nvSpPr>
        <p:spPr bwMode="auto">
          <a:xfrm>
            <a:off x="8303979" y="3247944"/>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流程类型管理</a:t>
            </a:r>
          </a:p>
        </p:txBody>
      </p:sp>
      <p:sp>
        <p:nvSpPr>
          <p:cNvPr id="106" name="矩形 105"/>
          <p:cNvSpPr/>
          <p:nvPr/>
        </p:nvSpPr>
        <p:spPr bwMode="auto">
          <a:xfrm>
            <a:off x="9374028" y="1849227"/>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表单管理</a:t>
            </a:r>
          </a:p>
        </p:txBody>
      </p:sp>
      <p:sp>
        <p:nvSpPr>
          <p:cNvPr id="108" name="圆角矩形 107"/>
          <p:cNvSpPr/>
          <p:nvPr/>
        </p:nvSpPr>
        <p:spPr bwMode="auto">
          <a:xfrm>
            <a:off x="3315174" y="1507902"/>
            <a:ext cx="1148878" cy="1321224"/>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09" name="矩形 108"/>
          <p:cNvSpPr/>
          <p:nvPr/>
        </p:nvSpPr>
        <p:spPr bwMode="auto">
          <a:xfrm>
            <a:off x="3387902" y="2188498"/>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密码重置</a:t>
            </a:r>
            <a:endParaRPr kumimoji="0" lang="zh-CN" altLang="en-US" sz="1000" b="1" i="0" u="none" strike="noStrike" cap="none" normalizeH="0" baseline="0" smtClean="0">
              <a:ln>
                <a:noFill/>
              </a:ln>
              <a:solidFill>
                <a:schemeClr val="bg1"/>
              </a:solidFill>
              <a:effectLst/>
              <a:latin typeface="+mn-ea"/>
            </a:endParaRPr>
          </a:p>
        </p:txBody>
      </p:sp>
      <p:sp>
        <p:nvSpPr>
          <p:cNvPr id="110" name="文本框 109"/>
          <p:cNvSpPr txBox="1"/>
          <p:nvPr/>
        </p:nvSpPr>
        <p:spPr>
          <a:xfrm>
            <a:off x="3354570" y="1567494"/>
            <a:ext cx="1107996" cy="276999"/>
          </a:xfrm>
          <a:prstGeom prst="rect">
            <a:avLst/>
          </a:prstGeom>
          <a:noFill/>
        </p:spPr>
        <p:txBody>
          <a:bodyPr wrap="none" rtlCol="0">
            <a:spAutoFit/>
          </a:bodyPr>
          <a:lstStyle/>
          <a:p>
            <a:pPr algn="ctr"/>
            <a:r>
              <a:rPr lang="zh-CN" altLang="en-US" sz="1200" b="1" smtClean="0">
                <a:latin typeface="微软雅黑" panose="020B0503020204020204" pitchFamily="34" charset="-122"/>
                <a:ea typeface="微软雅黑" panose="020B0503020204020204" pitchFamily="34" charset="-122"/>
              </a:rPr>
              <a:t>密码管理服务</a:t>
            </a:r>
          </a:p>
        </p:txBody>
      </p:sp>
      <p:sp>
        <p:nvSpPr>
          <p:cNvPr id="113" name="矩形 112"/>
          <p:cNvSpPr/>
          <p:nvPr/>
        </p:nvSpPr>
        <p:spPr bwMode="auto">
          <a:xfrm>
            <a:off x="3393768" y="1849227"/>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密码修改</a:t>
            </a:r>
            <a:endParaRPr kumimoji="0" lang="zh-CN" altLang="en-US" sz="1000" b="1" i="0" u="none" strike="noStrike" cap="none" normalizeH="0" baseline="0" smtClean="0">
              <a:ln>
                <a:noFill/>
              </a:ln>
              <a:solidFill>
                <a:schemeClr val="bg1"/>
              </a:solidFill>
              <a:effectLst/>
              <a:latin typeface="+mn-ea"/>
            </a:endParaRPr>
          </a:p>
        </p:txBody>
      </p:sp>
      <p:sp>
        <p:nvSpPr>
          <p:cNvPr id="117" name="圆角矩形 116"/>
          <p:cNvSpPr/>
          <p:nvPr/>
        </p:nvSpPr>
        <p:spPr bwMode="auto">
          <a:xfrm>
            <a:off x="3318184" y="2888914"/>
            <a:ext cx="1148878" cy="1066338"/>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18" name="矩形 117"/>
          <p:cNvSpPr/>
          <p:nvPr/>
        </p:nvSpPr>
        <p:spPr bwMode="auto">
          <a:xfrm>
            <a:off x="3396222" y="2514508"/>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密码</a:t>
            </a:r>
            <a:r>
              <a:rPr lang="zh-CN" altLang="en-US" sz="1000" b="1" smtClean="0">
                <a:solidFill>
                  <a:schemeClr val="bg1"/>
                </a:solidFill>
                <a:latin typeface="+mn-ea"/>
              </a:rPr>
              <a:t>策略管理</a:t>
            </a:r>
            <a:endParaRPr lang="zh-CN" altLang="en-US" sz="1000" b="1">
              <a:solidFill>
                <a:schemeClr val="bg1"/>
              </a:solidFill>
              <a:latin typeface="+mn-ea"/>
            </a:endParaRPr>
          </a:p>
        </p:txBody>
      </p:sp>
      <p:sp>
        <p:nvSpPr>
          <p:cNvPr id="119" name="文本框 118"/>
          <p:cNvSpPr txBox="1"/>
          <p:nvPr/>
        </p:nvSpPr>
        <p:spPr>
          <a:xfrm>
            <a:off x="3354570" y="2908759"/>
            <a:ext cx="1107996" cy="276999"/>
          </a:xfrm>
          <a:prstGeom prst="rect">
            <a:avLst/>
          </a:prstGeom>
          <a:noFill/>
        </p:spPr>
        <p:txBody>
          <a:bodyPr wrap="none" rtlCol="0">
            <a:spAutoFit/>
          </a:bodyPr>
          <a:lstStyle/>
          <a:p>
            <a:pPr algn="ctr"/>
            <a:r>
              <a:rPr lang="zh-CN" altLang="en-US" sz="1200" b="1">
                <a:latin typeface="微软雅黑" panose="020B0503020204020204" pitchFamily="34" charset="-122"/>
                <a:ea typeface="微软雅黑" panose="020B0503020204020204" pitchFamily="34" charset="-122"/>
              </a:rPr>
              <a:t>岗位</a:t>
            </a:r>
            <a:r>
              <a:rPr lang="zh-CN" altLang="en-US" sz="1200" b="1" smtClean="0">
                <a:latin typeface="微软雅黑" panose="020B0503020204020204" pitchFamily="34" charset="-122"/>
                <a:ea typeface="微软雅黑" panose="020B0503020204020204" pitchFamily="34" charset="-122"/>
              </a:rPr>
              <a:t>管理服务</a:t>
            </a:r>
          </a:p>
        </p:txBody>
      </p:sp>
      <p:sp>
        <p:nvSpPr>
          <p:cNvPr id="120" name="矩形 119"/>
          <p:cNvSpPr/>
          <p:nvPr/>
        </p:nvSpPr>
        <p:spPr bwMode="auto">
          <a:xfrm>
            <a:off x="3390192" y="3212976"/>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岗位信息管理</a:t>
            </a:r>
          </a:p>
        </p:txBody>
      </p:sp>
      <p:grpSp>
        <p:nvGrpSpPr>
          <p:cNvPr id="10" name="组合 9"/>
          <p:cNvGrpSpPr/>
          <p:nvPr/>
        </p:nvGrpSpPr>
        <p:grpSpPr>
          <a:xfrm>
            <a:off x="4534574" y="1507901"/>
            <a:ext cx="1148878" cy="2447349"/>
            <a:chOff x="4609748" y="1616939"/>
            <a:chExt cx="1148878" cy="2447349"/>
          </a:xfrm>
        </p:grpSpPr>
        <p:sp>
          <p:nvSpPr>
            <p:cNvPr id="122" name="圆角矩形 121"/>
            <p:cNvSpPr/>
            <p:nvPr/>
          </p:nvSpPr>
          <p:spPr bwMode="auto">
            <a:xfrm>
              <a:off x="4609748" y="1616939"/>
              <a:ext cx="1148878" cy="2447349"/>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23" name="矩形 122"/>
            <p:cNvSpPr/>
            <p:nvPr/>
          </p:nvSpPr>
          <p:spPr bwMode="auto">
            <a:xfrm>
              <a:off x="4680502" y="230407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上级关系管理</a:t>
              </a:r>
            </a:p>
          </p:txBody>
        </p:sp>
        <p:sp>
          <p:nvSpPr>
            <p:cNvPr id="124" name="文本框 123"/>
            <p:cNvSpPr txBox="1"/>
            <p:nvPr/>
          </p:nvSpPr>
          <p:spPr>
            <a:xfrm>
              <a:off x="4649143" y="1676532"/>
              <a:ext cx="1107996" cy="276999"/>
            </a:xfrm>
            <a:prstGeom prst="rect">
              <a:avLst/>
            </a:prstGeom>
            <a:noFill/>
          </p:spPr>
          <p:txBody>
            <a:bodyPr wrap="none" rtlCol="0">
              <a:spAutoFit/>
            </a:bodyPr>
            <a:lstStyle/>
            <a:p>
              <a:pPr algn="ctr"/>
              <a:r>
                <a:rPr lang="zh-CN" altLang="en-US" sz="1200" b="1">
                  <a:latin typeface="微软雅黑" panose="020B0503020204020204" pitchFamily="34" charset="-122"/>
                  <a:ea typeface="微软雅黑" panose="020B0503020204020204" pitchFamily="34" charset="-122"/>
                </a:rPr>
                <a:t>角色</a:t>
              </a:r>
              <a:r>
                <a:rPr lang="zh-CN" altLang="en-US" sz="1200" b="1" smtClean="0">
                  <a:latin typeface="微软雅黑" panose="020B0503020204020204" pitchFamily="34" charset="-122"/>
                  <a:ea typeface="微软雅黑" panose="020B0503020204020204" pitchFamily="34" charset="-122"/>
                </a:rPr>
                <a:t>管理服务</a:t>
              </a:r>
            </a:p>
          </p:txBody>
        </p:sp>
        <p:sp>
          <p:nvSpPr>
            <p:cNvPr id="125" name="矩形 124"/>
            <p:cNvSpPr/>
            <p:nvPr/>
          </p:nvSpPr>
          <p:spPr bwMode="auto">
            <a:xfrm>
              <a:off x="4680502" y="195192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角色</a:t>
              </a:r>
              <a:r>
                <a:rPr lang="zh-CN" altLang="en-US" sz="1000" b="1" smtClean="0">
                  <a:solidFill>
                    <a:schemeClr val="bg1"/>
                  </a:solidFill>
                  <a:latin typeface="+mn-ea"/>
                </a:rPr>
                <a:t>信息管理</a:t>
              </a:r>
              <a:endParaRPr lang="zh-CN" altLang="en-US" sz="1000" b="1">
                <a:solidFill>
                  <a:schemeClr val="bg1"/>
                </a:solidFill>
                <a:latin typeface="+mn-ea"/>
              </a:endParaRPr>
            </a:p>
          </p:txBody>
        </p:sp>
        <p:sp>
          <p:nvSpPr>
            <p:cNvPr id="126" name="矩形 125"/>
            <p:cNvSpPr/>
            <p:nvPr/>
          </p:nvSpPr>
          <p:spPr bwMode="auto">
            <a:xfrm>
              <a:off x="4681756" y="265622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角色类型管理</a:t>
              </a:r>
              <a:endParaRPr lang="zh-CN" altLang="en-US" sz="1000" b="1">
                <a:solidFill>
                  <a:schemeClr val="bg1"/>
                </a:solidFill>
                <a:latin typeface="+mn-ea"/>
              </a:endParaRPr>
            </a:p>
          </p:txBody>
        </p:sp>
        <p:sp>
          <p:nvSpPr>
            <p:cNvPr id="127" name="矩形 126"/>
            <p:cNvSpPr/>
            <p:nvPr/>
          </p:nvSpPr>
          <p:spPr bwMode="auto">
            <a:xfrm>
              <a:off x="4680502" y="300837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角色权限关系</a:t>
              </a:r>
              <a:endParaRPr lang="zh-CN" altLang="en-US" sz="1000" b="1">
                <a:solidFill>
                  <a:schemeClr val="bg1"/>
                </a:solidFill>
                <a:latin typeface="+mn-ea"/>
              </a:endParaRPr>
            </a:p>
          </p:txBody>
        </p:sp>
        <p:sp>
          <p:nvSpPr>
            <p:cNvPr id="128" name="矩形 127"/>
            <p:cNvSpPr/>
            <p:nvPr/>
          </p:nvSpPr>
          <p:spPr bwMode="auto">
            <a:xfrm>
              <a:off x="4680502" y="336052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角色数据权</a:t>
              </a:r>
              <a:endParaRPr lang="zh-CN" altLang="en-US" sz="1000" b="1">
                <a:solidFill>
                  <a:schemeClr val="bg1"/>
                </a:solidFill>
                <a:latin typeface="+mn-ea"/>
              </a:endParaRPr>
            </a:p>
          </p:txBody>
        </p:sp>
        <p:sp>
          <p:nvSpPr>
            <p:cNvPr id="129" name="矩形 128"/>
            <p:cNvSpPr/>
            <p:nvPr/>
          </p:nvSpPr>
          <p:spPr bwMode="auto">
            <a:xfrm>
              <a:off x="4680502" y="371267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角色</a:t>
              </a:r>
              <a:r>
                <a:rPr lang="zh-CN" altLang="en-US" sz="1000" b="1">
                  <a:solidFill>
                    <a:schemeClr val="bg1"/>
                  </a:solidFill>
                  <a:latin typeface="+mn-ea"/>
                </a:rPr>
                <a:t>与</a:t>
              </a:r>
              <a:r>
                <a:rPr lang="zh-CN" altLang="en-US" sz="1000" b="1" smtClean="0">
                  <a:solidFill>
                    <a:schemeClr val="bg1"/>
                  </a:solidFill>
                  <a:latin typeface="+mn-ea"/>
                </a:rPr>
                <a:t>系统关系</a:t>
              </a:r>
              <a:endParaRPr lang="zh-CN" altLang="en-US" sz="1000" b="1">
                <a:solidFill>
                  <a:schemeClr val="bg1"/>
                </a:solidFill>
                <a:latin typeface="+mn-ea"/>
              </a:endParaRPr>
            </a:p>
          </p:txBody>
        </p:sp>
      </p:grpSp>
      <p:grpSp>
        <p:nvGrpSpPr>
          <p:cNvPr id="11" name="组合 10"/>
          <p:cNvGrpSpPr/>
          <p:nvPr/>
        </p:nvGrpSpPr>
        <p:grpSpPr>
          <a:xfrm>
            <a:off x="5769222" y="1507391"/>
            <a:ext cx="1148878" cy="1381523"/>
            <a:chOff x="5844396" y="1616429"/>
            <a:chExt cx="1148878" cy="1381523"/>
          </a:xfrm>
        </p:grpSpPr>
        <p:sp>
          <p:nvSpPr>
            <p:cNvPr id="131" name="圆角矩形 130"/>
            <p:cNvSpPr/>
            <p:nvPr/>
          </p:nvSpPr>
          <p:spPr bwMode="auto">
            <a:xfrm>
              <a:off x="5844396" y="1616429"/>
              <a:ext cx="1148878" cy="1381523"/>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32" name="矩形 131"/>
            <p:cNvSpPr/>
            <p:nvPr/>
          </p:nvSpPr>
          <p:spPr bwMode="auto">
            <a:xfrm>
              <a:off x="5916404" y="2302761"/>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bg1"/>
                  </a:solidFill>
                  <a:effectLst/>
                  <a:latin typeface="+mn-ea"/>
                </a:rPr>
                <a:t>联系方式管理</a:t>
              </a:r>
            </a:p>
          </p:txBody>
        </p:sp>
        <p:sp>
          <p:nvSpPr>
            <p:cNvPr id="133" name="文本框 132"/>
            <p:cNvSpPr txBox="1"/>
            <p:nvPr/>
          </p:nvSpPr>
          <p:spPr>
            <a:xfrm>
              <a:off x="5883792" y="1676022"/>
              <a:ext cx="1107996" cy="276999"/>
            </a:xfrm>
            <a:prstGeom prst="rect">
              <a:avLst/>
            </a:prstGeom>
            <a:noFill/>
          </p:spPr>
          <p:txBody>
            <a:bodyPr wrap="none" rtlCol="0">
              <a:spAutoFit/>
            </a:bodyPr>
            <a:lstStyle/>
            <a:p>
              <a:pPr algn="ctr"/>
              <a:r>
                <a:rPr lang="zh-CN" altLang="en-US" sz="1200" b="1">
                  <a:latin typeface="微软雅黑" panose="020B0503020204020204" pitchFamily="34" charset="-122"/>
                  <a:ea typeface="微软雅黑" panose="020B0503020204020204" pitchFamily="34" charset="-122"/>
                </a:rPr>
                <a:t>自助</a:t>
              </a:r>
              <a:r>
                <a:rPr lang="zh-CN" altLang="en-US" sz="1200" b="1" smtClean="0">
                  <a:latin typeface="微软雅黑" panose="020B0503020204020204" pitchFamily="34" charset="-122"/>
                  <a:ea typeface="微软雅黑" panose="020B0503020204020204" pitchFamily="34" charset="-122"/>
                </a:rPr>
                <a:t>管理服务</a:t>
              </a:r>
            </a:p>
          </p:txBody>
        </p:sp>
        <p:sp>
          <p:nvSpPr>
            <p:cNvPr id="134" name="矩形 133"/>
            <p:cNvSpPr/>
            <p:nvPr/>
          </p:nvSpPr>
          <p:spPr bwMode="auto">
            <a:xfrm>
              <a:off x="5916404" y="195141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自助密码管理</a:t>
              </a:r>
              <a:endParaRPr kumimoji="0" lang="zh-CN" altLang="en-US" sz="1000" b="1" i="0" u="none" strike="noStrike" cap="none" normalizeH="0" baseline="0" smtClean="0">
                <a:ln>
                  <a:noFill/>
                </a:ln>
                <a:solidFill>
                  <a:schemeClr val="bg1"/>
                </a:solidFill>
                <a:effectLst/>
                <a:latin typeface="+mn-ea"/>
              </a:endParaRPr>
            </a:p>
          </p:txBody>
        </p:sp>
        <p:sp>
          <p:nvSpPr>
            <p:cNvPr id="135" name="矩形 134"/>
            <p:cNvSpPr/>
            <p:nvPr/>
          </p:nvSpPr>
          <p:spPr bwMode="auto">
            <a:xfrm>
              <a:off x="5911285" y="2641174"/>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bg1"/>
                  </a:solidFill>
                  <a:effectLst/>
                  <a:latin typeface="+mn-ea"/>
                </a:rPr>
                <a:t>个性信息管理</a:t>
              </a:r>
            </a:p>
          </p:txBody>
        </p:sp>
      </p:grpSp>
      <p:sp>
        <p:nvSpPr>
          <p:cNvPr id="137" name="圆角矩形 136"/>
          <p:cNvSpPr/>
          <p:nvPr/>
        </p:nvSpPr>
        <p:spPr bwMode="auto">
          <a:xfrm>
            <a:off x="5764458" y="2939424"/>
            <a:ext cx="2366435" cy="1010502"/>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39" name="文本框 138"/>
          <p:cNvSpPr txBox="1"/>
          <p:nvPr/>
        </p:nvSpPr>
        <p:spPr>
          <a:xfrm>
            <a:off x="6487847" y="3004602"/>
            <a:ext cx="1107996" cy="276999"/>
          </a:xfrm>
          <a:prstGeom prst="rect">
            <a:avLst/>
          </a:prstGeom>
          <a:noFill/>
        </p:spPr>
        <p:txBody>
          <a:bodyPr wrap="none" rtlCol="0">
            <a:spAutoFit/>
          </a:bodyPr>
          <a:lstStyle/>
          <a:p>
            <a:pPr algn="ctr"/>
            <a:r>
              <a:rPr lang="zh-CN" altLang="en-US" sz="1200" b="1">
                <a:latin typeface="微软雅黑" panose="020B0503020204020204" pitchFamily="34" charset="-122"/>
                <a:ea typeface="微软雅黑" panose="020B0503020204020204" pitchFamily="34" charset="-122"/>
              </a:rPr>
              <a:t>认证</a:t>
            </a:r>
            <a:r>
              <a:rPr lang="zh-CN" altLang="en-US" sz="1200" b="1" smtClean="0">
                <a:latin typeface="微软雅黑" panose="020B0503020204020204" pitchFamily="34" charset="-122"/>
                <a:ea typeface="微软雅黑" panose="020B0503020204020204" pitchFamily="34" charset="-122"/>
              </a:rPr>
              <a:t>管理服务</a:t>
            </a:r>
          </a:p>
        </p:txBody>
      </p:sp>
      <p:sp>
        <p:nvSpPr>
          <p:cNvPr id="140" name="矩形 139"/>
          <p:cNvSpPr/>
          <p:nvPr/>
        </p:nvSpPr>
        <p:spPr bwMode="auto">
          <a:xfrm>
            <a:off x="5836467" y="3320091"/>
            <a:ext cx="1029600" cy="252000"/>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认证方式管理</a:t>
            </a:r>
            <a:endParaRPr lang="zh-CN" altLang="en-US" sz="1000" b="1">
              <a:solidFill>
                <a:schemeClr val="bg1"/>
              </a:solidFill>
              <a:latin typeface="+mn-ea"/>
            </a:endParaRPr>
          </a:p>
        </p:txBody>
      </p:sp>
      <p:sp>
        <p:nvSpPr>
          <p:cNvPr id="141" name="矩形 140"/>
          <p:cNvSpPr/>
          <p:nvPr/>
        </p:nvSpPr>
        <p:spPr bwMode="auto">
          <a:xfrm>
            <a:off x="5833943" y="3631481"/>
            <a:ext cx="1029600" cy="252000"/>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认证</a:t>
            </a:r>
            <a:r>
              <a:rPr lang="zh-CN" altLang="en-US" sz="1000" b="1">
                <a:solidFill>
                  <a:schemeClr val="bg1"/>
                </a:solidFill>
                <a:latin typeface="+mn-ea"/>
              </a:rPr>
              <a:t>地址</a:t>
            </a:r>
            <a:r>
              <a:rPr lang="zh-CN" altLang="en-US" sz="1000" b="1" smtClean="0">
                <a:solidFill>
                  <a:schemeClr val="bg1"/>
                </a:solidFill>
                <a:latin typeface="+mn-ea"/>
              </a:rPr>
              <a:t>管理</a:t>
            </a:r>
            <a:endParaRPr lang="zh-CN" altLang="en-US" sz="1000" b="1">
              <a:solidFill>
                <a:schemeClr val="bg1"/>
              </a:solidFill>
              <a:latin typeface="+mn-ea"/>
            </a:endParaRPr>
          </a:p>
        </p:txBody>
      </p:sp>
      <p:grpSp>
        <p:nvGrpSpPr>
          <p:cNvPr id="12" name="组合 11"/>
          <p:cNvGrpSpPr/>
          <p:nvPr/>
        </p:nvGrpSpPr>
        <p:grpSpPr>
          <a:xfrm>
            <a:off x="6983503" y="1507392"/>
            <a:ext cx="1148878" cy="1389534"/>
            <a:chOff x="7058677" y="1616430"/>
            <a:chExt cx="1148878" cy="1389534"/>
          </a:xfrm>
        </p:grpSpPr>
        <p:sp>
          <p:nvSpPr>
            <p:cNvPr id="144" name="圆角矩形 143"/>
            <p:cNvSpPr/>
            <p:nvPr/>
          </p:nvSpPr>
          <p:spPr bwMode="auto">
            <a:xfrm>
              <a:off x="7058677" y="1616430"/>
              <a:ext cx="1148878" cy="1389534"/>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45" name="矩形 144"/>
            <p:cNvSpPr/>
            <p:nvPr/>
          </p:nvSpPr>
          <p:spPr bwMode="auto">
            <a:xfrm>
              <a:off x="7129431" y="230356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权限</a:t>
              </a:r>
              <a:r>
                <a:rPr lang="zh-CN" altLang="en-US" sz="1000" b="1" smtClean="0">
                  <a:solidFill>
                    <a:schemeClr val="bg1"/>
                  </a:solidFill>
                  <a:latin typeface="+mn-ea"/>
                </a:rPr>
                <a:t>资源关系</a:t>
              </a:r>
              <a:endParaRPr lang="zh-CN" altLang="en-US" sz="1000" b="1">
                <a:solidFill>
                  <a:schemeClr val="bg1"/>
                </a:solidFill>
                <a:latin typeface="+mn-ea"/>
              </a:endParaRPr>
            </a:p>
          </p:txBody>
        </p:sp>
        <p:sp>
          <p:nvSpPr>
            <p:cNvPr id="146" name="文本框 145"/>
            <p:cNvSpPr txBox="1"/>
            <p:nvPr/>
          </p:nvSpPr>
          <p:spPr>
            <a:xfrm>
              <a:off x="7098072" y="1676022"/>
              <a:ext cx="1107996" cy="276999"/>
            </a:xfrm>
            <a:prstGeom prst="rect">
              <a:avLst/>
            </a:prstGeom>
            <a:noFill/>
          </p:spPr>
          <p:txBody>
            <a:bodyPr wrap="none" rtlCol="0">
              <a:spAutoFit/>
            </a:bodyPr>
            <a:lstStyle/>
            <a:p>
              <a:pPr algn="ctr"/>
              <a:r>
                <a:rPr lang="zh-CN" altLang="en-US" sz="1200" b="1">
                  <a:latin typeface="微软雅黑" panose="020B0503020204020204" pitchFamily="34" charset="-122"/>
                  <a:ea typeface="微软雅黑" panose="020B0503020204020204" pitchFamily="34" charset="-122"/>
                </a:rPr>
                <a:t>权限</a:t>
              </a:r>
              <a:r>
                <a:rPr lang="zh-CN" altLang="en-US" sz="1200" b="1" smtClean="0">
                  <a:latin typeface="微软雅黑" panose="020B0503020204020204" pitchFamily="34" charset="-122"/>
                  <a:ea typeface="微软雅黑" panose="020B0503020204020204" pitchFamily="34" charset="-122"/>
                </a:rPr>
                <a:t>管理服务</a:t>
              </a:r>
            </a:p>
          </p:txBody>
        </p:sp>
        <p:sp>
          <p:nvSpPr>
            <p:cNvPr id="147" name="矩形 146"/>
            <p:cNvSpPr/>
            <p:nvPr/>
          </p:nvSpPr>
          <p:spPr bwMode="auto">
            <a:xfrm>
              <a:off x="7129431" y="195141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权限</a:t>
              </a:r>
              <a:r>
                <a:rPr lang="zh-CN" altLang="en-US" sz="1000" b="1" smtClean="0">
                  <a:solidFill>
                    <a:schemeClr val="bg1"/>
                  </a:solidFill>
                  <a:latin typeface="+mn-ea"/>
                </a:rPr>
                <a:t>信息管理</a:t>
              </a:r>
              <a:endParaRPr lang="zh-CN" altLang="en-US" sz="1000" b="1">
                <a:solidFill>
                  <a:schemeClr val="bg1"/>
                </a:solidFill>
                <a:latin typeface="+mn-ea"/>
              </a:endParaRPr>
            </a:p>
          </p:txBody>
        </p:sp>
        <p:sp>
          <p:nvSpPr>
            <p:cNvPr id="148" name="矩形 147"/>
            <p:cNvSpPr/>
            <p:nvPr/>
          </p:nvSpPr>
          <p:spPr bwMode="auto">
            <a:xfrm>
              <a:off x="7130685" y="265571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权限</a:t>
              </a:r>
              <a:r>
                <a:rPr lang="zh-CN" altLang="en-US" sz="1000" b="1" smtClean="0">
                  <a:solidFill>
                    <a:schemeClr val="bg1"/>
                  </a:solidFill>
                  <a:latin typeface="+mn-ea"/>
                </a:rPr>
                <a:t>类别管理</a:t>
              </a:r>
              <a:endParaRPr lang="zh-CN" altLang="en-US" sz="1000" b="1">
                <a:solidFill>
                  <a:schemeClr val="bg1"/>
                </a:solidFill>
                <a:latin typeface="+mn-ea"/>
              </a:endParaRPr>
            </a:p>
          </p:txBody>
        </p:sp>
      </p:grpSp>
      <p:sp>
        <p:nvSpPr>
          <p:cNvPr id="158" name="矩形 157"/>
          <p:cNvSpPr/>
          <p:nvPr/>
        </p:nvSpPr>
        <p:spPr bwMode="auto">
          <a:xfrm>
            <a:off x="9372861" y="218581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流程撤销</a:t>
            </a:r>
            <a:r>
              <a:rPr lang="en-US" altLang="zh-CN" sz="1000" b="1" smtClean="0">
                <a:solidFill>
                  <a:schemeClr val="bg1"/>
                </a:solidFill>
                <a:latin typeface="+mn-ea"/>
              </a:rPr>
              <a:t>/</a:t>
            </a:r>
            <a:r>
              <a:rPr lang="zh-CN" altLang="en-US" sz="1000" b="1" smtClean="0">
                <a:solidFill>
                  <a:schemeClr val="bg1"/>
                </a:solidFill>
                <a:latin typeface="+mn-ea"/>
              </a:rPr>
              <a:t>中止</a:t>
            </a:r>
            <a:endParaRPr lang="zh-CN" altLang="en-US" sz="1000" b="1">
              <a:solidFill>
                <a:schemeClr val="bg1"/>
              </a:solidFill>
              <a:latin typeface="+mn-ea"/>
            </a:endParaRPr>
          </a:p>
        </p:txBody>
      </p:sp>
      <p:sp>
        <p:nvSpPr>
          <p:cNvPr id="159" name="矩形 158"/>
          <p:cNvSpPr/>
          <p:nvPr/>
        </p:nvSpPr>
        <p:spPr bwMode="auto">
          <a:xfrm>
            <a:off x="9372861" y="253437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流程检索</a:t>
            </a:r>
          </a:p>
        </p:txBody>
      </p:sp>
      <p:sp>
        <p:nvSpPr>
          <p:cNvPr id="160" name="矩形 159"/>
          <p:cNvSpPr/>
          <p:nvPr/>
        </p:nvSpPr>
        <p:spPr bwMode="auto">
          <a:xfrm>
            <a:off x="9371474" y="2892138"/>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bg1"/>
                </a:solidFill>
                <a:effectLst/>
                <a:latin typeface="+mn-ea"/>
              </a:rPr>
              <a:t>任务环节管理</a:t>
            </a:r>
          </a:p>
        </p:txBody>
      </p:sp>
      <p:sp>
        <p:nvSpPr>
          <p:cNvPr id="161" name="矩形 160"/>
          <p:cNvSpPr/>
          <p:nvPr/>
        </p:nvSpPr>
        <p:spPr bwMode="auto">
          <a:xfrm>
            <a:off x="8303979" y="3591321"/>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流程发起</a:t>
            </a:r>
            <a:endParaRPr kumimoji="0" lang="zh-CN" altLang="en-US" sz="1000" b="1" i="0" u="none" strike="noStrike" cap="none" normalizeH="0" baseline="0" smtClean="0">
              <a:ln>
                <a:noFill/>
              </a:ln>
              <a:solidFill>
                <a:schemeClr val="bg1"/>
              </a:solidFill>
              <a:effectLst/>
              <a:latin typeface="+mn-ea"/>
            </a:endParaRPr>
          </a:p>
        </p:txBody>
      </p:sp>
      <p:sp>
        <p:nvSpPr>
          <p:cNvPr id="162" name="矩形 161"/>
          <p:cNvSpPr/>
          <p:nvPr/>
        </p:nvSpPr>
        <p:spPr bwMode="auto">
          <a:xfrm>
            <a:off x="9371474" y="3245574"/>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流程检索</a:t>
            </a:r>
            <a:endParaRPr kumimoji="0" lang="zh-CN" altLang="en-US" sz="1000" b="1" i="0" u="none" strike="noStrike" cap="none" normalizeH="0" baseline="0" smtClean="0">
              <a:ln>
                <a:noFill/>
              </a:ln>
              <a:solidFill>
                <a:schemeClr val="bg1"/>
              </a:solidFill>
              <a:effectLst/>
              <a:latin typeface="+mn-ea"/>
            </a:endParaRPr>
          </a:p>
        </p:txBody>
      </p:sp>
      <p:sp>
        <p:nvSpPr>
          <p:cNvPr id="174" name="圆角矩形 173"/>
          <p:cNvSpPr/>
          <p:nvPr/>
        </p:nvSpPr>
        <p:spPr bwMode="auto">
          <a:xfrm>
            <a:off x="10532249" y="1507392"/>
            <a:ext cx="1148878" cy="2438434"/>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63" name="矩形 162"/>
          <p:cNvSpPr/>
          <p:nvPr/>
        </p:nvSpPr>
        <p:spPr bwMode="auto">
          <a:xfrm>
            <a:off x="9371474" y="3587611"/>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000" b="1" smtClean="0">
                <a:solidFill>
                  <a:schemeClr val="bg1"/>
                </a:solidFill>
                <a:latin typeface="+mn-ea"/>
              </a:rPr>
              <a:t>……</a:t>
            </a:r>
            <a:endParaRPr kumimoji="0" lang="zh-CN" altLang="en-US" sz="1000" b="1" i="0" u="none" strike="noStrike" cap="none" normalizeH="0" baseline="0" smtClean="0">
              <a:ln>
                <a:noFill/>
              </a:ln>
              <a:solidFill>
                <a:schemeClr val="bg1"/>
              </a:solidFill>
              <a:effectLst/>
              <a:latin typeface="+mn-ea"/>
            </a:endParaRPr>
          </a:p>
        </p:txBody>
      </p:sp>
      <p:sp>
        <p:nvSpPr>
          <p:cNvPr id="166" name="矩形 165"/>
          <p:cNvSpPr/>
          <p:nvPr/>
        </p:nvSpPr>
        <p:spPr bwMode="auto">
          <a:xfrm>
            <a:off x="10599138" y="2257035"/>
            <a:ext cx="1029600" cy="360000"/>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增量推送</a:t>
            </a:r>
            <a:endParaRPr lang="zh-CN" altLang="en-US" sz="1000" b="1">
              <a:solidFill>
                <a:schemeClr val="bg1"/>
              </a:solidFill>
              <a:latin typeface="+mn-ea"/>
            </a:endParaRPr>
          </a:p>
        </p:txBody>
      </p:sp>
      <p:sp>
        <p:nvSpPr>
          <p:cNvPr id="167" name="文本框 166"/>
          <p:cNvSpPr txBox="1"/>
          <p:nvPr/>
        </p:nvSpPr>
        <p:spPr>
          <a:xfrm>
            <a:off x="10572395" y="1566984"/>
            <a:ext cx="1107996" cy="276999"/>
          </a:xfrm>
          <a:prstGeom prst="rect">
            <a:avLst/>
          </a:prstGeom>
          <a:noFill/>
        </p:spPr>
        <p:txBody>
          <a:bodyPr wrap="none" rtlCol="0">
            <a:spAutoFit/>
          </a:bodyPr>
          <a:lstStyle/>
          <a:p>
            <a:pPr algn="ctr"/>
            <a:r>
              <a:rPr lang="zh-CN" altLang="en-US" sz="1200" b="1" smtClean="0">
                <a:latin typeface="微软雅黑" panose="020B0503020204020204" pitchFamily="34" charset="-122"/>
                <a:ea typeface="微软雅黑" panose="020B0503020204020204" pitchFamily="34" charset="-122"/>
              </a:rPr>
              <a:t>数据共享服务</a:t>
            </a:r>
          </a:p>
        </p:txBody>
      </p:sp>
      <p:sp>
        <p:nvSpPr>
          <p:cNvPr id="168" name="矩形 167"/>
          <p:cNvSpPr/>
          <p:nvPr/>
        </p:nvSpPr>
        <p:spPr bwMode="auto">
          <a:xfrm>
            <a:off x="10603753" y="1842377"/>
            <a:ext cx="1029600" cy="360000"/>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增量捕获</a:t>
            </a:r>
            <a:endParaRPr lang="zh-CN" altLang="en-US" sz="1000" b="1">
              <a:solidFill>
                <a:schemeClr val="bg1"/>
              </a:solidFill>
              <a:latin typeface="+mn-ea"/>
            </a:endParaRPr>
          </a:p>
        </p:txBody>
      </p:sp>
      <p:sp>
        <p:nvSpPr>
          <p:cNvPr id="175" name="矩形 174"/>
          <p:cNvSpPr/>
          <p:nvPr/>
        </p:nvSpPr>
        <p:spPr bwMode="auto">
          <a:xfrm>
            <a:off x="10604257" y="3086351"/>
            <a:ext cx="1029600" cy="360000"/>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bg1"/>
                </a:solidFill>
                <a:effectLst/>
                <a:latin typeface="+mn-ea"/>
              </a:rPr>
              <a:t>消息订阅</a:t>
            </a:r>
          </a:p>
        </p:txBody>
      </p:sp>
      <p:sp>
        <p:nvSpPr>
          <p:cNvPr id="177" name="矩形 176"/>
          <p:cNvSpPr/>
          <p:nvPr/>
        </p:nvSpPr>
        <p:spPr bwMode="auto">
          <a:xfrm>
            <a:off x="10604257" y="2671693"/>
            <a:ext cx="1029600" cy="360000"/>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a:solidFill>
                  <a:schemeClr val="bg1"/>
                </a:solidFill>
                <a:latin typeface="+mn-ea"/>
              </a:rPr>
              <a:t>信息</a:t>
            </a:r>
            <a:r>
              <a:rPr lang="zh-CN" altLang="en-US" sz="1000" b="1" smtClean="0">
                <a:solidFill>
                  <a:schemeClr val="bg1"/>
                </a:solidFill>
                <a:latin typeface="+mn-ea"/>
              </a:rPr>
              <a:t>封装</a:t>
            </a:r>
            <a:endParaRPr kumimoji="0" lang="zh-CN" altLang="en-US" sz="1000" b="1" i="0" u="none" strike="noStrike" cap="none" normalizeH="0" baseline="0" smtClean="0">
              <a:ln>
                <a:noFill/>
              </a:ln>
              <a:solidFill>
                <a:schemeClr val="bg1"/>
              </a:solidFill>
              <a:effectLst/>
              <a:latin typeface="+mn-ea"/>
            </a:endParaRPr>
          </a:p>
        </p:txBody>
      </p:sp>
      <p:sp>
        <p:nvSpPr>
          <p:cNvPr id="178" name="矩形 177"/>
          <p:cNvSpPr/>
          <p:nvPr/>
        </p:nvSpPr>
        <p:spPr bwMode="auto">
          <a:xfrm>
            <a:off x="10599138" y="3501008"/>
            <a:ext cx="1029600" cy="360000"/>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队列管理</a:t>
            </a:r>
            <a:endParaRPr kumimoji="0" lang="zh-CN" altLang="en-US" sz="1000" b="1" i="0" u="none" strike="noStrike" cap="none" normalizeH="0" baseline="0" smtClean="0">
              <a:ln>
                <a:noFill/>
              </a:ln>
              <a:solidFill>
                <a:schemeClr val="bg1"/>
              </a:solidFill>
              <a:effectLst/>
              <a:latin typeface="+mn-ea"/>
            </a:endParaRPr>
          </a:p>
        </p:txBody>
      </p:sp>
      <p:sp>
        <p:nvSpPr>
          <p:cNvPr id="179" name="矩形 178"/>
          <p:cNvSpPr/>
          <p:nvPr/>
        </p:nvSpPr>
        <p:spPr bwMode="auto">
          <a:xfrm>
            <a:off x="3387902" y="3582108"/>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岗位</a:t>
            </a:r>
            <a:r>
              <a:rPr lang="zh-CN" altLang="en-US" sz="1000" b="1">
                <a:solidFill>
                  <a:schemeClr val="bg1"/>
                </a:solidFill>
                <a:latin typeface="+mn-ea"/>
              </a:rPr>
              <a:t>类型</a:t>
            </a:r>
            <a:r>
              <a:rPr lang="zh-CN" altLang="en-US" sz="1000" b="1" smtClean="0">
                <a:solidFill>
                  <a:schemeClr val="bg1"/>
                </a:solidFill>
                <a:latin typeface="+mn-ea"/>
              </a:rPr>
              <a:t>管理</a:t>
            </a:r>
            <a:endParaRPr lang="zh-CN" altLang="en-US" sz="1000" b="1">
              <a:solidFill>
                <a:schemeClr val="bg1"/>
              </a:solidFill>
              <a:latin typeface="+mn-ea"/>
            </a:endParaRPr>
          </a:p>
        </p:txBody>
      </p:sp>
      <p:grpSp>
        <p:nvGrpSpPr>
          <p:cNvPr id="14" name="组合 13"/>
          <p:cNvGrpSpPr/>
          <p:nvPr/>
        </p:nvGrpSpPr>
        <p:grpSpPr>
          <a:xfrm>
            <a:off x="822116" y="4002722"/>
            <a:ext cx="1148878" cy="1736843"/>
            <a:chOff x="897290" y="4002722"/>
            <a:chExt cx="1148878" cy="1736843"/>
          </a:xfrm>
        </p:grpSpPr>
        <p:sp>
          <p:nvSpPr>
            <p:cNvPr id="182" name="圆角矩形 181"/>
            <p:cNvSpPr/>
            <p:nvPr/>
          </p:nvSpPr>
          <p:spPr bwMode="auto">
            <a:xfrm>
              <a:off x="897290" y="4002722"/>
              <a:ext cx="1148878" cy="1736843"/>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83" name="矩形 182"/>
            <p:cNvSpPr/>
            <p:nvPr/>
          </p:nvSpPr>
          <p:spPr bwMode="auto">
            <a:xfrm>
              <a:off x="969298" y="4689053"/>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匹配规则管理</a:t>
              </a:r>
              <a:endParaRPr kumimoji="0" lang="zh-CN" altLang="en-US" sz="1000" b="1" i="0" u="none" strike="noStrike" cap="none" normalizeH="0" baseline="0" smtClean="0">
                <a:ln>
                  <a:noFill/>
                </a:ln>
                <a:solidFill>
                  <a:schemeClr val="bg1"/>
                </a:solidFill>
                <a:effectLst/>
                <a:latin typeface="+mn-ea"/>
              </a:endParaRPr>
            </a:p>
          </p:txBody>
        </p:sp>
        <p:sp>
          <p:nvSpPr>
            <p:cNvPr id="184" name="文本框 183"/>
            <p:cNvSpPr txBox="1"/>
            <p:nvPr/>
          </p:nvSpPr>
          <p:spPr>
            <a:xfrm>
              <a:off x="936689" y="4062314"/>
              <a:ext cx="1107996" cy="276999"/>
            </a:xfrm>
            <a:prstGeom prst="rect">
              <a:avLst/>
            </a:prstGeom>
            <a:noFill/>
          </p:spPr>
          <p:txBody>
            <a:bodyPr wrap="none" rtlCol="0">
              <a:spAutoFit/>
            </a:bodyPr>
            <a:lstStyle/>
            <a:p>
              <a:pPr algn="ctr"/>
              <a:r>
                <a:rPr lang="zh-CN" altLang="en-US" sz="1200" b="1" smtClean="0">
                  <a:latin typeface="微软雅黑" panose="020B0503020204020204" pitchFamily="34" charset="-122"/>
                  <a:ea typeface="微软雅黑" panose="020B0503020204020204" pitchFamily="34" charset="-122"/>
                </a:rPr>
                <a:t>数据交换服务</a:t>
              </a:r>
            </a:p>
          </p:txBody>
        </p:sp>
        <p:sp>
          <p:nvSpPr>
            <p:cNvPr id="185" name="矩形 184"/>
            <p:cNvSpPr/>
            <p:nvPr/>
          </p:nvSpPr>
          <p:spPr bwMode="auto">
            <a:xfrm>
              <a:off x="969298" y="504039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并行任务管理</a:t>
              </a:r>
              <a:endParaRPr kumimoji="0" lang="zh-CN" altLang="en-US" sz="1000" b="1" i="0" u="none" strike="noStrike" cap="none" normalizeH="0" baseline="0" smtClean="0">
                <a:ln>
                  <a:noFill/>
                </a:ln>
                <a:solidFill>
                  <a:schemeClr val="bg1"/>
                </a:solidFill>
                <a:effectLst/>
                <a:latin typeface="+mn-ea"/>
              </a:endParaRPr>
            </a:p>
          </p:txBody>
        </p:sp>
        <p:sp>
          <p:nvSpPr>
            <p:cNvPr id="186" name="矩形 185"/>
            <p:cNvSpPr/>
            <p:nvPr/>
          </p:nvSpPr>
          <p:spPr bwMode="auto">
            <a:xfrm>
              <a:off x="969298" y="539174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资源连接管理</a:t>
              </a:r>
              <a:endParaRPr kumimoji="0" lang="zh-CN" altLang="en-US" sz="1000" b="1" i="0" u="none" strike="noStrike" cap="none" normalizeH="0" baseline="0" smtClean="0">
                <a:ln>
                  <a:noFill/>
                </a:ln>
                <a:solidFill>
                  <a:schemeClr val="bg1"/>
                </a:solidFill>
                <a:effectLst/>
                <a:latin typeface="+mn-ea"/>
              </a:endParaRPr>
            </a:p>
          </p:txBody>
        </p:sp>
        <p:sp>
          <p:nvSpPr>
            <p:cNvPr id="187" name="矩形 186"/>
            <p:cNvSpPr/>
            <p:nvPr/>
          </p:nvSpPr>
          <p:spPr bwMode="auto">
            <a:xfrm>
              <a:off x="969298" y="4337707"/>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bg1"/>
                  </a:solidFill>
                  <a:effectLst/>
                  <a:latin typeface="+mn-ea"/>
                </a:rPr>
                <a:t>匹配关系管理</a:t>
              </a:r>
            </a:p>
          </p:txBody>
        </p:sp>
      </p:grpSp>
      <p:grpSp>
        <p:nvGrpSpPr>
          <p:cNvPr id="190" name="组合 189"/>
          <p:cNvGrpSpPr/>
          <p:nvPr/>
        </p:nvGrpSpPr>
        <p:grpSpPr>
          <a:xfrm>
            <a:off x="2063636" y="3998174"/>
            <a:ext cx="1157814" cy="1736843"/>
            <a:chOff x="897290" y="4002722"/>
            <a:chExt cx="1157814" cy="1736843"/>
          </a:xfrm>
        </p:grpSpPr>
        <p:sp>
          <p:nvSpPr>
            <p:cNvPr id="191" name="圆角矩形 190"/>
            <p:cNvSpPr/>
            <p:nvPr/>
          </p:nvSpPr>
          <p:spPr bwMode="auto">
            <a:xfrm>
              <a:off x="897290" y="4002722"/>
              <a:ext cx="1148878" cy="1736843"/>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92" name="矩形 191"/>
            <p:cNvSpPr/>
            <p:nvPr/>
          </p:nvSpPr>
          <p:spPr bwMode="auto">
            <a:xfrm>
              <a:off x="969298" y="4689053"/>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评分管理</a:t>
              </a:r>
              <a:endParaRPr kumimoji="0" lang="zh-CN" altLang="en-US" sz="1000" b="1" i="0" u="none" strike="noStrike" cap="none" normalizeH="0" baseline="0" smtClean="0">
                <a:ln>
                  <a:noFill/>
                </a:ln>
                <a:solidFill>
                  <a:schemeClr val="bg1"/>
                </a:solidFill>
                <a:effectLst/>
                <a:latin typeface="+mn-ea"/>
              </a:endParaRPr>
            </a:p>
          </p:txBody>
        </p:sp>
        <p:sp>
          <p:nvSpPr>
            <p:cNvPr id="193" name="文本框 192"/>
            <p:cNvSpPr txBox="1"/>
            <p:nvPr/>
          </p:nvSpPr>
          <p:spPr>
            <a:xfrm>
              <a:off x="926269" y="4062314"/>
              <a:ext cx="1128835" cy="276999"/>
            </a:xfrm>
            <a:prstGeom prst="rect">
              <a:avLst/>
            </a:prstGeom>
            <a:noFill/>
          </p:spPr>
          <p:txBody>
            <a:bodyPr wrap="none" rtlCol="0">
              <a:spAutoFit/>
            </a:bodyPr>
            <a:lstStyle/>
            <a:p>
              <a:pPr algn="ctr"/>
              <a:r>
                <a:rPr lang="zh-CN" altLang="en-US" sz="1200" b="1" smtClean="0">
                  <a:latin typeface="微软雅黑" panose="020B0503020204020204" pitchFamily="34" charset="-122"/>
                  <a:ea typeface="微软雅黑" panose="020B0503020204020204" pitchFamily="34" charset="-122"/>
                </a:rPr>
                <a:t>数据稽核服务</a:t>
              </a:r>
            </a:p>
          </p:txBody>
        </p:sp>
        <p:sp>
          <p:nvSpPr>
            <p:cNvPr id="194" name="矩形 193"/>
            <p:cNvSpPr/>
            <p:nvPr/>
          </p:nvSpPr>
          <p:spPr bwMode="auto">
            <a:xfrm>
              <a:off x="969298" y="504039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文件管理</a:t>
              </a:r>
              <a:endParaRPr lang="zh-CN" altLang="en-US" sz="1000" b="1">
                <a:solidFill>
                  <a:schemeClr val="bg1"/>
                </a:solidFill>
                <a:latin typeface="+mn-ea"/>
              </a:endParaRPr>
            </a:p>
          </p:txBody>
        </p:sp>
        <p:sp>
          <p:nvSpPr>
            <p:cNvPr id="195" name="矩形 194"/>
            <p:cNvSpPr/>
            <p:nvPr/>
          </p:nvSpPr>
          <p:spPr bwMode="auto">
            <a:xfrm>
              <a:off x="969298" y="539174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000" b="1" smtClean="0">
                  <a:solidFill>
                    <a:schemeClr val="bg1"/>
                  </a:solidFill>
                  <a:latin typeface="+mn-ea"/>
                </a:rPr>
                <a:t>……</a:t>
              </a:r>
              <a:endParaRPr kumimoji="0" lang="zh-CN" altLang="en-US" sz="1000" b="1" i="0" u="none" strike="noStrike" cap="none" normalizeH="0" baseline="0" smtClean="0">
                <a:ln>
                  <a:noFill/>
                </a:ln>
                <a:solidFill>
                  <a:schemeClr val="bg1"/>
                </a:solidFill>
                <a:effectLst/>
                <a:latin typeface="+mn-ea"/>
              </a:endParaRPr>
            </a:p>
          </p:txBody>
        </p:sp>
        <p:sp>
          <p:nvSpPr>
            <p:cNvPr id="196" name="矩形 195"/>
            <p:cNvSpPr/>
            <p:nvPr/>
          </p:nvSpPr>
          <p:spPr bwMode="auto">
            <a:xfrm>
              <a:off x="969298" y="4337707"/>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指标项管理</a:t>
              </a:r>
              <a:endParaRPr kumimoji="0" lang="zh-CN" altLang="en-US" sz="1000" b="1" i="0" u="none" strike="noStrike" cap="none" normalizeH="0" baseline="0" smtClean="0">
                <a:ln>
                  <a:noFill/>
                </a:ln>
                <a:solidFill>
                  <a:schemeClr val="bg1"/>
                </a:solidFill>
                <a:effectLst/>
                <a:latin typeface="+mn-ea"/>
              </a:endParaRPr>
            </a:p>
          </p:txBody>
        </p:sp>
      </p:grpSp>
      <p:grpSp>
        <p:nvGrpSpPr>
          <p:cNvPr id="207" name="组合 206"/>
          <p:cNvGrpSpPr/>
          <p:nvPr/>
        </p:nvGrpSpPr>
        <p:grpSpPr>
          <a:xfrm>
            <a:off x="4531146" y="4002722"/>
            <a:ext cx="1148878" cy="1736843"/>
            <a:chOff x="897290" y="4002722"/>
            <a:chExt cx="1148878" cy="1736843"/>
          </a:xfrm>
        </p:grpSpPr>
        <p:sp>
          <p:nvSpPr>
            <p:cNvPr id="208" name="圆角矩形 207"/>
            <p:cNvSpPr/>
            <p:nvPr/>
          </p:nvSpPr>
          <p:spPr bwMode="auto">
            <a:xfrm>
              <a:off x="897290" y="4002722"/>
              <a:ext cx="1148878" cy="1736843"/>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209" name="矩形 208"/>
            <p:cNvSpPr/>
            <p:nvPr/>
          </p:nvSpPr>
          <p:spPr bwMode="auto">
            <a:xfrm>
              <a:off x="969298" y="4689053"/>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统计分析</a:t>
              </a:r>
              <a:endParaRPr kumimoji="0" lang="zh-CN" altLang="en-US" sz="1000" b="1" i="0" u="none" strike="noStrike" cap="none" normalizeH="0" baseline="0" smtClean="0">
                <a:ln>
                  <a:noFill/>
                </a:ln>
                <a:solidFill>
                  <a:schemeClr val="bg1"/>
                </a:solidFill>
                <a:effectLst/>
                <a:latin typeface="+mn-ea"/>
              </a:endParaRPr>
            </a:p>
          </p:txBody>
        </p:sp>
        <p:sp>
          <p:nvSpPr>
            <p:cNvPr id="210" name="文本框 209"/>
            <p:cNvSpPr txBox="1"/>
            <p:nvPr/>
          </p:nvSpPr>
          <p:spPr>
            <a:xfrm>
              <a:off x="936694" y="4062314"/>
              <a:ext cx="1107996" cy="276999"/>
            </a:xfrm>
            <a:prstGeom prst="rect">
              <a:avLst/>
            </a:prstGeom>
            <a:noFill/>
          </p:spPr>
          <p:txBody>
            <a:bodyPr wrap="none" rtlCol="0">
              <a:spAutoFit/>
            </a:bodyPr>
            <a:lstStyle/>
            <a:p>
              <a:pPr algn="ctr"/>
              <a:r>
                <a:rPr lang="zh-CN" altLang="en-US" sz="1200" b="1" smtClean="0">
                  <a:latin typeface="微软雅黑" panose="020B0503020204020204" pitchFamily="34" charset="-122"/>
                  <a:ea typeface="微软雅黑" panose="020B0503020204020204" pitchFamily="34" charset="-122"/>
                </a:rPr>
                <a:t>日志管理服务</a:t>
              </a:r>
            </a:p>
          </p:txBody>
        </p:sp>
        <p:sp>
          <p:nvSpPr>
            <p:cNvPr id="211" name="矩形 210"/>
            <p:cNvSpPr/>
            <p:nvPr/>
          </p:nvSpPr>
          <p:spPr bwMode="auto">
            <a:xfrm>
              <a:off x="969298" y="504039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搜索管理</a:t>
              </a:r>
              <a:endParaRPr lang="zh-CN" altLang="en-US" sz="1000" b="1">
                <a:solidFill>
                  <a:schemeClr val="bg1"/>
                </a:solidFill>
                <a:latin typeface="+mn-ea"/>
              </a:endParaRPr>
            </a:p>
          </p:txBody>
        </p:sp>
        <p:sp>
          <p:nvSpPr>
            <p:cNvPr id="212" name="矩形 211"/>
            <p:cNvSpPr/>
            <p:nvPr/>
          </p:nvSpPr>
          <p:spPr bwMode="auto">
            <a:xfrm>
              <a:off x="969298" y="539174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000" b="1" smtClean="0">
                  <a:solidFill>
                    <a:schemeClr val="bg1"/>
                  </a:solidFill>
                  <a:latin typeface="+mn-ea"/>
                </a:rPr>
                <a:t>……</a:t>
              </a:r>
              <a:endParaRPr kumimoji="0" lang="zh-CN" altLang="en-US" sz="1000" b="1" i="0" u="none" strike="noStrike" cap="none" normalizeH="0" baseline="0" smtClean="0">
                <a:ln>
                  <a:noFill/>
                </a:ln>
                <a:solidFill>
                  <a:schemeClr val="bg1"/>
                </a:solidFill>
                <a:effectLst/>
                <a:latin typeface="+mn-ea"/>
              </a:endParaRPr>
            </a:p>
          </p:txBody>
        </p:sp>
        <p:sp>
          <p:nvSpPr>
            <p:cNvPr id="213" name="矩形 212"/>
            <p:cNvSpPr/>
            <p:nvPr/>
          </p:nvSpPr>
          <p:spPr bwMode="auto">
            <a:xfrm>
              <a:off x="969298" y="4337707"/>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bg1"/>
                  </a:solidFill>
                  <a:effectLst/>
                  <a:latin typeface="+mn-ea"/>
                </a:rPr>
                <a:t>采集管理</a:t>
              </a:r>
            </a:p>
          </p:txBody>
        </p:sp>
      </p:grpSp>
      <p:sp>
        <p:nvSpPr>
          <p:cNvPr id="198" name="圆角矩形 197"/>
          <p:cNvSpPr/>
          <p:nvPr/>
        </p:nvSpPr>
        <p:spPr bwMode="auto">
          <a:xfrm>
            <a:off x="5764459" y="3984576"/>
            <a:ext cx="5915932" cy="1736843"/>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99" name="矩形 198"/>
          <p:cNvSpPr/>
          <p:nvPr/>
        </p:nvSpPr>
        <p:spPr bwMode="auto">
          <a:xfrm>
            <a:off x="7019309" y="4670907"/>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定时任务管理</a:t>
            </a:r>
            <a:endParaRPr kumimoji="0" lang="zh-CN" altLang="en-US" sz="1000" b="1" i="0" u="none" strike="noStrike" cap="none" normalizeH="0" baseline="0" smtClean="0">
              <a:ln>
                <a:noFill/>
              </a:ln>
              <a:solidFill>
                <a:schemeClr val="bg1"/>
              </a:solidFill>
              <a:effectLst/>
              <a:latin typeface="+mn-ea"/>
            </a:endParaRPr>
          </a:p>
        </p:txBody>
      </p:sp>
      <p:sp>
        <p:nvSpPr>
          <p:cNvPr id="200" name="文本框 199"/>
          <p:cNvSpPr txBox="1"/>
          <p:nvPr/>
        </p:nvSpPr>
        <p:spPr>
          <a:xfrm>
            <a:off x="8297986" y="4056160"/>
            <a:ext cx="800219" cy="276999"/>
          </a:xfrm>
          <a:prstGeom prst="rect">
            <a:avLst/>
          </a:prstGeom>
          <a:noFill/>
        </p:spPr>
        <p:txBody>
          <a:bodyPr wrap="none" rtlCol="0">
            <a:spAutoFit/>
          </a:bodyPr>
          <a:lstStyle/>
          <a:p>
            <a:pPr algn="ctr"/>
            <a:r>
              <a:rPr lang="zh-CN" altLang="en-US" sz="1200" b="1" smtClean="0">
                <a:latin typeface="微软雅黑" panose="020B0503020204020204" pitchFamily="34" charset="-122"/>
                <a:ea typeface="微软雅黑" panose="020B0503020204020204" pitchFamily="34" charset="-122"/>
              </a:rPr>
              <a:t>综合服务</a:t>
            </a:r>
          </a:p>
        </p:txBody>
      </p:sp>
      <p:sp>
        <p:nvSpPr>
          <p:cNvPr id="201" name="矩形 200"/>
          <p:cNvSpPr/>
          <p:nvPr/>
        </p:nvSpPr>
        <p:spPr bwMode="auto">
          <a:xfrm>
            <a:off x="7019309" y="5022253"/>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黑白名单管理</a:t>
            </a:r>
            <a:endParaRPr lang="zh-CN" altLang="en-US" sz="1000" b="1">
              <a:solidFill>
                <a:schemeClr val="bg1"/>
              </a:solidFill>
              <a:latin typeface="+mn-ea"/>
            </a:endParaRPr>
          </a:p>
        </p:txBody>
      </p:sp>
      <p:sp>
        <p:nvSpPr>
          <p:cNvPr id="202" name="矩形 201"/>
          <p:cNvSpPr/>
          <p:nvPr/>
        </p:nvSpPr>
        <p:spPr bwMode="auto">
          <a:xfrm>
            <a:off x="7019309" y="537359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缓存管理</a:t>
            </a:r>
            <a:endParaRPr lang="zh-CN" altLang="en-US" sz="1000" b="1">
              <a:solidFill>
                <a:schemeClr val="bg1"/>
              </a:solidFill>
              <a:latin typeface="+mn-ea"/>
            </a:endParaRPr>
          </a:p>
        </p:txBody>
      </p:sp>
      <p:sp>
        <p:nvSpPr>
          <p:cNvPr id="203" name="矩形 202"/>
          <p:cNvSpPr/>
          <p:nvPr/>
        </p:nvSpPr>
        <p:spPr bwMode="auto">
          <a:xfrm>
            <a:off x="7019309" y="430460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bg1"/>
                </a:solidFill>
                <a:effectLst/>
                <a:latin typeface="+mn-ea"/>
              </a:rPr>
              <a:t>账号分库管理</a:t>
            </a:r>
          </a:p>
        </p:txBody>
      </p:sp>
      <p:sp>
        <p:nvSpPr>
          <p:cNvPr id="214" name="矩形 213"/>
          <p:cNvSpPr/>
          <p:nvPr/>
        </p:nvSpPr>
        <p:spPr bwMode="auto">
          <a:xfrm>
            <a:off x="9347283" y="430460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000" b="1" smtClean="0">
                <a:solidFill>
                  <a:schemeClr val="bg1"/>
                </a:solidFill>
                <a:latin typeface="+mn-ea"/>
              </a:rPr>
              <a:t>API</a:t>
            </a:r>
            <a:r>
              <a:rPr lang="zh-CN" altLang="en-US" sz="1000" b="1" smtClean="0">
                <a:solidFill>
                  <a:schemeClr val="bg1"/>
                </a:solidFill>
                <a:latin typeface="+mn-ea"/>
              </a:rPr>
              <a:t>管理</a:t>
            </a:r>
            <a:endParaRPr kumimoji="0" lang="zh-CN" altLang="en-US" sz="1000" b="1" i="0" u="none" strike="noStrike" cap="none" normalizeH="0" baseline="0" smtClean="0">
              <a:ln>
                <a:noFill/>
              </a:ln>
              <a:solidFill>
                <a:schemeClr val="bg1"/>
              </a:solidFill>
              <a:effectLst/>
              <a:latin typeface="+mn-ea"/>
            </a:endParaRPr>
          </a:p>
        </p:txBody>
      </p:sp>
      <p:sp>
        <p:nvSpPr>
          <p:cNvPr id="215" name="矩形 214"/>
          <p:cNvSpPr/>
          <p:nvPr/>
        </p:nvSpPr>
        <p:spPr bwMode="auto">
          <a:xfrm>
            <a:off x="9347283" y="4670907"/>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业务字典</a:t>
            </a:r>
            <a:r>
              <a:rPr lang="zh-CN" altLang="en-US" sz="1000" b="1">
                <a:solidFill>
                  <a:schemeClr val="bg1"/>
                </a:solidFill>
                <a:latin typeface="+mn-ea"/>
              </a:rPr>
              <a:t>管理</a:t>
            </a:r>
          </a:p>
        </p:txBody>
      </p:sp>
      <p:sp>
        <p:nvSpPr>
          <p:cNvPr id="216" name="矩形 215"/>
          <p:cNvSpPr/>
          <p:nvPr/>
        </p:nvSpPr>
        <p:spPr bwMode="auto">
          <a:xfrm>
            <a:off x="9347283" y="5022253"/>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规则管理</a:t>
            </a:r>
            <a:endParaRPr kumimoji="0" lang="zh-CN" altLang="en-US" sz="1000" b="1" i="0" u="none" strike="noStrike" cap="none" normalizeH="0" baseline="0" smtClean="0">
              <a:ln>
                <a:noFill/>
              </a:ln>
              <a:solidFill>
                <a:schemeClr val="bg1"/>
              </a:solidFill>
              <a:effectLst/>
              <a:latin typeface="+mn-ea"/>
            </a:endParaRPr>
          </a:p>
        </p:txBody>
      </p:sp>
      <p:sp>
        <p:nvSpPr>
          <p:cNvPr id="224" name="矩形 223"/>
          <p:cNvSpPr/>
          <p:nvPr/>
        </p:nvSpPr>
        <p:spPr bwMode="auto">
          <a:xfrm>
            <a:off x="9347283" y="537359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历史代办</a:t>
            </a:r>
          </a:p>
        </p:txBody>
      </p:sp>
      <p:grpSp>
        <p:nvGrpSpPr>
          <p:cNvPr id="225" name="组合 224"/>
          <p:cNvGrpSpPr/>
          <p:nvPr/>
        </p:nvGrpSpPr>
        <p:grpSpPr>
          <a:xfrm>
            <a:off x="3306155" y="4002722"/>
            <a:ext cx="1148878" cy="1736843"/>
            <a:chOff x="897290" y="4002722"/>
            <a:chExt cx="1148878" cy="1736843"/>
          </a:xfrm>
        </p:grpSpPr>
        <p:sp>
          <p:nvSpPr>
            <p:cNvPr id="226" name="圆角矩形 225"/>
            <p:cNvSpPr/>
            <p:nvPr/>
          </p:nvSpPr>
          <p:spPr bwMode="auto">
            <a:xfrm>
              <a:off x="897290" y="4002722"/>
              <a:ext cx="1148878" cy="1736843"/>
            </a:xfrm>
            <a:prstGeom prst="roundRect">
              <a:avLst>
                <a:gd name="adj" fmla="val 701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227" name="矩形 226"/>
            <p:cNvSpPr/>
            <p:nvPr/>
          </p:nvSpPr>
          <p:spPr bwMode="auto">
            <a:xfrm>
              <a:off x="969298" y="4689053"/>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资源属主管理</a:t>
              </a:r>
              <a:endParaRPr kumimoji="0" lang="zh-CN" altLang="en-US" sz="1000" b="1" i="0" u="none" strike="noStrike" cap="none" normalizeH="0" baseline="0" smtClean="0">
                <a:ln>
                  <a:noFill/>
                </a:ln>
                <a:solidFill>
                  <a:schemeClr val="bg1"/>
                </a:solidFill>
                <a:effectLst/>
                <a:latin typeface="+mn-ea"/>
              </a:endParaRPr>
            </a:p>
          </p:txBody>
        </p:sp>
        <p:sp>
          <p:nvSpPr>
            <p:cNvPr id="228" name="文本框 227"/>
            <p:cNvSpPr txBox="1"/>
            <p:nvPr/>
          </p:nvSpPr>
          <p:spPr>
            <a:xfrm>
              <a:off x="936689" y="4062314"/>
              <a:ext cx="1107996" cy="276999"/>
            </a:xfrm>
            <a:prstGeom prst="rect">
              <a:avLst/>
            </a:prstGeom>
            <a:noFill/>
          </p:spPr>
          <p:txBody>
            <a:bodyPr wrap="none" rtlCol="0">
              <a:spAutoFit/>
            </a:bodyPr>
            <a:lstStyle/>
            <a:p>
              <a:pPr algn="ctr"/>
              <a:r>
                <a:rPr lang="zh-CN" altLang="en-US" sz="1200" b="1" smtClean="0">
                  <a:latin typeface="微软雅黑" panose="020B0503020204020204" pitchFamily="34" charset="-122"/>
                  <a:ea typeface="微软雅黑" panose="020B0503020204020204" pitchFamily="34" charset="-122"/>
                </a:rPr>
                <a:t>资源管理服务</a:t>
              </a:r>
            </a:p>
          </p:txBody>
        </p:sp>
        <p:sp>
          <p:nvSpPr>
            <p:cNvPr id="229" name="矩形 228"/>
            <p:cNvSpPr/>
            <p:nvPr/>
          </p:nvSpPr>
          <p:spPr bwMode="auto">
            <a:xfrm>
              <a:off x="969298" y="504039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资源注册管理</a:t>
              </a:r>
              <a:endParaRPr lang="zh-CN" altLang="en-US" sz="1000" b="1">
                <a:solidFill>
                  <a:schemeClr val="bg1"/>
                </a:solidFill>
                <a:latin typeface="+mn-ea"/>
              </a:endParaRPr>
            </a:p>
          </p:txBody>
        </p:sp>
        <p:sp>
          <p:nvSpPr>
            <p:cNvPr id="230" name="矩形 229"/>
            <p:cNvSpPr/>
            <p:nvPr/>
          </p:nvSpPr>
          <p:spPr bwMode="auto">
            <a:xfrm>
              <a:off x="969298" y="5391745"/>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000" b="1" smtClean="0">
                  <a:solidFill>
                    <a:schemeClr val="bg1"/>
                  </a:solidFill>
                  <a:latin typeface="+mn-ea"/>
                </a:rPr>
                <a:t>……</a:t>
              </a:r>
              <a:endParaRPr lang="zh-CN" altLang="en-US" sz="1000" b="1">
                <a:solidFill>
                  <a:schemeClr val="bg1"/>
                </a:solidFill>
                <a:latin typeface="+mn-ea"/>
              </a:endParaRPr>
            </a:p>
          </p:txBody>
        </p:sp>
        <p:sp>
          <p:nvSpPr>
            <p:cNvPr id="231" name="矩形 230"/>
            <p:cNvSpPr/>
            <p:nvPr/>
          </p:nvSpPr>
          <p:spPr bwMode="auto">
            <a:xfrm>
              <a:off x="969298" y="4337707"/>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资源种类管理</a:t>
              </a:r>
              <a:endParaRPr kumimoji="0" lang="zh-CN" altLang="en-US" sz="1000" b="1" i="0" u="none" strike="noStrike" cap="none" normalizeH="0" baseline="0" smtClean="0">
                <a:ln>
                  <a:noFill/>
                </a:ln>
                <a:solidFill>
                  <a:schemeClr val="bg1"/>
                </a:solidFill>
                <a:effectLst/>
                <a:latin typeface="+mn-ea"/>
              </a:endParaRPr>
            </a:p>
          </p:txBody>
        </p:sp>
      </p:grpSp>
      <p:sp>
        <p:nvSpPr>
          <p:cNvPr id="232" name="矩形 231"/>
          <p:cNvSpPr/>
          <p:nvPr/>
        </p:nvSpPr>
        <p:spPr bwMode="auto">
          <a:xfrm>
            <a:off x="5855322" y="4670907"/>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邮件配置管理</a:t>
            </a:r>
            <a:endParaRPr kumimoji="0" lang="zh-CN" altLang="en-US" sz="1000" b="1" i="0" u="none" strike="noStrike" cap="none" normalizeH="0" baseline="0" smtClean="0">
              <a:ln>
                <a:noFill/>
              </a:ln>
              <a:solidFill>
                <a:schemeClr val="bg1"/>
              </a:solidFill>
              <a:effectLst/>
              <a:latin typeface="+mn-ea"/>
            </a:endParaRPr>
          </a:p>
        </p:txBody>
      </p:sp>
      <p:sp>
        <p:nvSpPr>
          <p:cNvPr id="233" name="矩形 232"/>
          <p:cNvSpPr/>
          <p:nvPr/>
        </p:nvSpPr>
        <p:spPr bwMode="auto">
          <a:xfrm>
            <a:off x="5855322" y="5022253"/>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服务调度管理</a:t>
            </a:r>
          </a:p>
        </p:txBody>
      </p:sp>
      <p:sp>
        <p:nvSpPr>
          <p:cNvPr id="234" name="矩形 233"/>
          <p:cNvSpPr/>
          <p:nvPr/>
        </p:nvSpPr>
        <p:spPr bwMode="auto">
          <a:xfrm>
            <a:off x="5855322" y="537359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服务跟踪管理</a:t>
            </a:r>
          </a:p>
        </p:txBody>
      </p:sp>
      <p:sp>
        <p:nvSpPr>
          <p:cNvPr id="235" name="矩形 234"/>
          <p:cNvSpPr/>
          <p:nvPr/>
        </p:nvSpPr>
        <p:spPr bwMode="auto">
          <a:xfrm>
            <a:off x="5855322" y="430460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a:solidFill>
                  <a:schemeClr val="bg1"/>
                </a:solidFill>
                <a:latin typeface="+mn-ea"/>
              </a:rPr>
              <a:t>短</a:t>
            </a:r>
            <a:r>
              <a:rPr lang="zh-CN" altLang="en-US" sz="1000" b="1" smtClean="0">
                <a:solidFill>
                  <a:schemeClr val="bg1"/>
                </a:solidFill>
                <a:latin typeface="+mn-ea"/>
              </a:rPr>
              <a:t>信配置管理</a:t>
            </a:r>
            <a:endParaRPr kumimoji="0" lang="zh-CN" altLang="en-US" sz="1000" b="1" i="0" u="none" strike="noStrike" cap="none" normalizeH="0" baseline="0" smtClean="0">
              <a:ln>
                <a:noFill/>
              </a:ln>
              <a:solidFill>
                <a:schemeClr val="bg1"/>
              </a:solidFill>
              <a:effectLst/>
              <a:latin typeface="+mn-ea"/>
            </a:endParaRPr>
          </a:p>
        </p:txBody>
      </p:sp>
      <p:sp>
        <p:nvSpPr>
          <p:cNvPr id="16" name="矩形 15"/>
          <p:cNvSpPr/>
          <p:nvPr/>
        </p:nvSpPr>
        <p:spPr bwMode="auto">
          <a:xfrm>
            <a:off x="263352" y="5864127"/>
            <a:ext cx="11662129" cy="521777"/>
          </a:xfrm>
          <a:prstGeom prst="rect">
            <a:avLst/>
          </a:prstGeom>
          <a:solidFill>
            <a:schemeClr val="accent4">
              <a:lumMod val="75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240" name="文本框 239"/>
          <p:cNvSpPr txBox="1"/>
          <p:nvPr/>
        </p:nvSpPr>
        <p:spPr>
          <a:xfrm>
            <a:off x="308904" y="5940349"/>
            <a:ext cx="877163" cy="369332"/>
          </a:xfrm>
          <a:prstGeom prst="rect">
            <a:avLst/>
          </a:prstGeom>
          <a:noFill/>
        </p:spPr>
        <p:txBody>
          <a:bodyPr vert="horz" wrap="none" rtlCol="0" anchor="ctr">
            <a:spAutoFit/>
          </a:bodyPr>
          <a:lstStyle/>
          <a:p>
            <a:pPr marL="0" marR="0" lvl="0" indent="0" defTabSz="457150" eaLnBrk="1" fontAlgn="base" latinLnBrk="0" hangingPunct="1">
              <a:lnSpc>
                <a:spcPct val="100000"/>
              </a:lnSpc>
              <a:spcBef>
                <a:spcPct val="0"/>
              </a:spcBef>
              <a:spcAft>
                <a:spcPct val="0"/>
              </a:spcAft>
              <a:buClrTx/>
              <a:buSzTx/>
              <a:buFont typeface="Arial" pitchFamily="34" charset="0"/>
              <a:buNone/>
              <a:tabLst/>
              <a:defRPr/>
            </a:pPr>
            <a:r>
              <a:rPr lang="zh-CN" altLang="en-US" b="1" kern="0">
                <a:solidFill>
                  <a:schemeClr val="bg1"/>
                </a:solidFill>
                <a:latin typeface="微软雅黑"/>
              </a:rPr>
              <a:t>数据</a:t>
            </a:r>
            <a:r>
              <a:rPr kumimoji="0" lang="zh-CN" altLang="en-US" b="1" i="0" u="none" strike="noStrike" kern="0" cap="none" spc="0" normalizeH="0" baseline="0" noProof="0" smtClean="0">
                <a:ln>
                  <a:noFill/>
                </a:ln>
                <a:solidFill>
                  <a:schemeClr val="bg1"/>
                </a:solidFill>
                <a:effectLst/>
                <a:uLnTx/>
                <a:uFillTx/>
                <a:latin typeface="微软雅黑"/>
              </a:rPr>
              <a:t>层</a:t>
            </a:r>
          </a:p>
        </p:txBody>
      </p:sp>
      <p:sp>
        <p:nvSpPr>
          <p:cNvPr id="17" name="圆角矩形 16"/>
          <p:cNvSpPr/>
          <p:nvPr/>
        </p:nvSpPr>
        <p:spPr bwMode="auto">
          <a:xfrm>
            <a:off x="1487488" y="5940985"/>
            <a:ext cx="1296144" cy="380857"/>
          </a:xfrm>
          <a:prstGeom prst="roundRect">
            <a:avLst/>
          </a:prstGeom>
          <a:solidFill>
            <a:srgbClr val="0099FF"/>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人员数据</a:t>
            </a:r>
          </a:p>
        </p:txBody>
      </p:sp>
      <p:sp>
        <p:nvSpPr>
          <p:cNvPr id="241" name="圆角矩形 240"/>
          <p:cNvSpPr/>
          <p:nvPr/>
        </p:nvSpPr>
        <p:spPr bwMode="auto">
          <a:xfrm>
            <a:off x="2951651" y="5940985"/>
            <a:ext cx="1296144" cy="380857"/>
          </a:xfrm>
          <a:prstGeom prst="roundRect">
            <a:avLst/>
          </a:prstGeom>
          <a:solidFill>
            <a:srgbClr val="0099FF"/>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chemeClr val="bg1"/>
                </a:solidFill>
                <a:latin typeface="+mn-ea"/>
              </a:rPr>
              <a:t>组织</a:t>
            </a:r>
            <a:r>
              <a:rPr kumimoji="0" lang="zh-CN" altLang="en-US" sz="1400" b="1" i="0" u="none" strike="noStrike" cap="none" normalizeH="0" baseline="0" smtClean="0">
                <a:ln>
                  <a:noFill/>
                </a:ln>
                <a:solidFill>
                  <a:schemeClr val="bg1"/>
                </a:solidFill>
                <a:effectLst/>
                <a:latin typeface="+mn-ea"/>
                <a:ea typeface="+mn-ea"/>
              </a:rPr>
              <a:t>数据</a:t>
            </a:r>
          </a:p>
        </p:txBody>
      </p:sp>
      <p:sp>
        <p:nvSpPr>
          <p:cNvPr id="242" name="圆角矩形 241"/>
          <p:cNvSpPr/>
          <p:nvPr/>
        </p:nvSpPr>
        <p:spPr bwMode="auto">
          <a:xfrm>
            <a:off x="4415814" y="5940985"/>
            <a:ext cx="1296144" cy="380857"/>
          </a:xfrm>
          <a:prstGeom prst="roundRect">
            <a:avLst/>
          </a:prstGeom>
          <a:solidFill>
            <a:srgbClr val="0099FF"/>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chemeClr val="bg1"/>
                </a:solidFill>
                <a:latin typeface="+mn-ea"/>
              </a:rPr>
              <a:t>角色</a:t>
            </a:r>
            <a:r>
              <a:rPr kumimoji="0" lang="zh-CN" altLang="en-US" sz="1400" b="1" i="0" u="none" strike="noStrike" cap="none" normalizeH="0" baseline="0" smtClean="0">
                <a:ln>
                  <a:noFill/>
                </a:ln>
                <a:solidFill>
                  <a:schemeClr val="bg1"/>
                </a:solidFill>
                <a:effectLst/>
                <a:latin typeface="+mn-ea"/>
                <a:ea typeface="+mn-ea"/>
              </a:rPr>
              <a:t>数据</a:t>
            </a:r>
          </a:p>
        </p:txBody>
      </p:sp>
      <p:sp>
        <p:nvSpPr>
          <p:cNvPr id="243" name="圆角矩形 242"/>
          <p:cNvSpPr/>
          <p:nvPr/>
        </p:nvSpPr>
        <p:spPr bwMode="auto">
          <a:xfrm>
            <a:off x="5879977" y="5940985"/>
            <a:ext cx="1296144" cy="380857"/>
          </a:xfrm>
          <a:prstGeom prst="roundRect">
            <a:avLst/>
          </a:prstGeom>
          <a:solidFill>
            <a:srgbClr val="0099FF"/>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chemeClr val="bg1"/>
                </a:solidFill>
                <a:latin typeface="+mn-ea"/>
              </a:rPr>
              <a:t>权限</a:t>
            </a:r>
            <a:r>
              <a:rPr kumimoji="0" lang="zh-CN" altLang="en-US" sz="1400" b="1" i="0" u="none" strike="noStrike" cap="none" normalizeH="0" baseline="0" smtClean="0">
                <a:ln>
                  <a:noFill/>
                </a:ln>
                <a:solidFill>
                  <a:schemeClr val="bg1"/>
                </a:solidFill>
                <a:effectLst/>
                <a:latin typeface="+mn-ea"/>
                <a:ea typeface="+mn-ea"/>
              </a:rPr>
              <a:t>数据</a:t>
            </a:r>
          </a:p>
        </p:txBody>
      </p:sp>
      <p:sp>
        <p:nvSpPr>
          <p:cNvPr id="244" name="圆角矩形 243"/>
          <p:cNvSpPr/>
          <p:nvPr/>
        </p:nvSpPr>
        <p:spPr bwMode="auto">
          <a:xfrm>
            <a:off x="7344140" y="5940985"/>
            <a:ext cx="1296144" cy="380857"/>
          </a:xfrm>
          <a:prstGeom prst="roundRect">
            <a:avLst/>
          </a:prstGeom>
          <a:solidFill>
            <a:srgbClr val="0099FF"/>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chemeClr val="bg1"/>
                </a:solidFill>
                <a:latin typeface="+mn-ea"/>
              </a:rPr>
              <a:t>资源</a:t>
            </a:r>
            <a:r>
              <a:rPr kumimoji="0" lang="zh-CN" altLang="en-US" sz="1400" b="1" i="0" u="none" strike="noStrike" cap="none" normalizeH="0" baseline="0" smtClean="0">
                <a:ln>
                  <a:noFill/>
                </a:ln>
                <a:solidFill>
                  <a:schemeClr val="bg1"/>
                </a:solidFill>
                <a:effectLst/>
                <a:latin typeface="+mn-ea"/>
                <a:ea typeface="+mn-ea"/>
              </a:rPr>
              <a:t>数据</a:t>
            </a:r>
          </a:p>
        </p:txBody>
      </p:sp>
      <p:sp>
        <p:nvSpPr>
          <p:cNvPr id="245" name="圆角矩形 244"/>
          <p:cNvSpPr/>
          <p:nvPr/>
        </p:nvSpPr>
        <p:spPr bwMode="auto">
          <a:xfrm>
            <a:off x="8808303" y="5940985"/>
            <a:ext cx="1296144" cy="380857"/>
          </a:xfrm>
          <a:prstGeom prst="roundRect">
            <a:avLst/>
          </a:prstGeom>
          <a:solidFill>
            <a:srgbClr val="0099FF"/>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chemeClr val="bg1"/>
                </a:solidFill>
                <a:latin typeface="+mn-ea"/>
              </a:rPr>
              <a:t>日志</a:t>
            </a:r>
            <a:r>
              <a:rPr kumimoji="0" lang="zh-CN" altLang="en-US" sz="1400" b="1" i="0" u="none" strike="noStrike" cap="none" normalizeH="0" baseline="0" smtClean="0">
                <a:ln>
                  <a:noFill/>
                </a:ln>
                <a:solidFill>
                  <a:schemeClr val="bg1"/>
                </a:solidFill>
                <a:effectLst/>
                <a:latin typeface="+mn-ea"/>
                <a:ea typeface="+mn-ea"/>
              </a:rPr>
              <a:t>数据</a:t>
            </a:r>
          </a:p>
        </p:txBody>
      </p:sp>
      <p:sp>
        <p:nvSpPr>
          <p:cNvPr id="246" name="圆角矩形 245"/>
          <p:cNvSpPr/>
          <p:nvPr/>
        </p:nvSpPr>
        <p:spPr bwMode="auto">
          <a:xfrm>
            <a:off x="10272464" y="5940985"/>
            <a:ext cx="1296144" cy="380857"/>
          </a:xfrm>
          <a:prstGeom prst="roundRect">
            <a:avLst/>
          </a:prstGeom>
          <a:solidFill>
            <a:srgbClr val="0099FF"/>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bg1"/>
                </a:solidFill>
                <a:latin typeface="+mn-ea"/>
              </a:rPr>
              <a:t>流程数据</a:t>
            </a:r>
            <a:endParaRPr kumimoji="0" lang="zh-CN" altLang="en-US" sz="1400" b="1" i="0" u="none" strike="noStrike" cap="none" normalizeH="0" baseline="0" smtClean="0">
              <a:ln>
                <a:noFill/>
              </a:ln>
              <a:solidFill>
                <a:schemeClr val="bg1"/>
              </a:solidFill>
              <a:effectLst/>
              <a:latin typeface="+mn-ea"/>
            </a:endParaRPr>
          </a:p>
        </p:txBody>
      </p:sp>
      <p:sp>
        <p:nvSpPr>
          <p:cNvPr id="164" name="矩形 163"/>
          <p:cNvSpPr/>
          <p:nvPr/>
        </p:nvSpPr>
        <p:spPr bwMode="auto">
          <a:xfrm>
            <a:off x="8183296" y="4670907"/>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b="1" smtClean="0">
                <a:solidFill>
                  <a:schemeClr val="bg1"/>
                </a:solidFill>
                <a:latin typeface="+mn-ea"/>
              </a:rPr>
              <a:t>会话管理</a:t>
            </a:r>
            <a:endParaRPr kumimoji="0" lang="zh-CN" altLang="en-US" sz="1000" b="1" i="0" u="none" strike="noStrike" cap="none" normalizeH="0" baseline="0" smtClean="0">
              <a:ln>
                <a:noFill/>
              </a:ln>
              <a:solidFill>
                <a:schemeClr val="bg1"/>
              </a:solidFill>
              <a:effectLst/>
              <a:latin typeface="+mn-ea"/>
            </a:endParaRPr>
          </a:p>
        </p:txBody>
      </p:sp>
      <p:sp>
        <p:nvSpPr>
          <p:cNvPr id="169" name="矩形 168"/>
          <p:cNvSpPr/>
          <p:nvPr/>
        </p:nvSpPr>
        <p:spPr bwMode="auto">
          <a:xfrm>
            <a:off x="8183296" y="5022253"/>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000" b="1" smtClean="0">
                <a:solidFill>
                  <a:schemeClr val="bg1"/>
                </a:solidFill>
                <a:latin typeface="+mn-ea"/>
              </a:rPr>
              <a:t>SQL</a:t>
            </a:r>
            <a:r>
              <a:rPr lang="zh-CN" altLang="en-US" sz="1000" b="1">
                <a:solidFill>
                  <a:schemeClr val="bg1"/>
                </a:solidFill>
                <a:latin typeface="+mn-ea"/>
              </a:rPr>
              <a:t>监控</a:t>
            </a:r>
          </a:p>
        </p:txBody>
      </p:sp>
      <p:sp>
        <p:nvSpPr>
          <p:cNvPr id="170" name="矩形 169"/>
          <p:cNvSpPr/>
          <p:nvPr/>
        </p:nvSpPr>
        <p:spPr bwMode="auto">
          <a:xfrm>
            <a:off x="8183296" y="537359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代码生成</a:t>
            </a:r>
            <a:endParaRPr lang="zh-CN" altLang="en-US" sz="1000" b="1">
              <a:solidFill>
                <a:schemeClr val="bg1"/>
              </a:solidFill>
              <a:latin typeface="+mn-ea"/>
            </a:endParaRPr>
          </a:p>
        </p:txBody>
      </p:sp>
      <p:sp>
        <p:nvSpPr>
          <p:cNvPr id="171" name="矩形 170"/>
          <p:cNvSpPr/>
          <p:nvPr/>
        </p:nvSpPr>
        <p:spPr bwMode="auto">
          <a:xfrm>
            <a:off x="8183296" y="4315550"/>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bg1"/>
                </a:solidFill>
                <a:effectLst/>
                <a:latin typeface="+mn-ea"/>
              </a:rPr>
              <a:t>报表管理</a:t>
            </a:r>
          </a:p>
        </p:txBody>
      </p:sp>
      <p:sp>
        <p:nvSpPr>
          <p:cNvPr id="204" name="矩形 203"/>
          <p:cNvSpPr/>
          <p:nvPr/>
        </p:nvSpPr>
        <p:spPr bwMode="auto">
          <a:xfrm>
            <a:off x="10524743" y="430460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a:solidFill>
                  <a:schemeClr val="bg1"/>
                </a:solidFill>
                <a:latin typeface="+mn-ea"/>
              </a:rPr>
              <a:t>常用</a:t>
            </a:r>
            <a:r>
              <a:rPr lang="zh-CN" altLang="en-US" sz="1000" b="1" smtClean="0">
                <a:solidFill>
                  <a:schemeClr val="bg1"/>
                </a:solidFill>
                <a:latin typeface="+mn-ea"/>
              </a:rPr>
              <a:t>模块定制</a:t>
            </a:r>
            <a:endParaRPr lang="zh-CN" altLang="en-US" sz="1000" b="1">
              <a:solidFill>
                <a:schemeClr val="bg1"/>
              </a:solidFill>
              <a:latin typeface="+mn-ea"/>
            </a:endParaRPr>
          </a:p>
        </p:txBody>
      </p:sp>
      <p:sp>
        <p:nvSpPr>
          <p:cNvPr id="205" name="矩形 204"/>
          <p:cNvSpPr/>
          <p:nvPr/>
        </p:nvSpPr>
        <p:spPr bwMode="auto">
          <a:xfrm>
            <a:off x="10524743" y="4670907"/>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000" b="1" smtClean="0">
                <a:solidFill>
                  <a:schemeClr val="bg1"/>
                </a:solidFill>
                <a:latin typeface="+mn-ea"/>
              </a:rPr>
              <a:t>……</a:t>
            </a:r>
            <a:endParaRPr lang="zh-CN" altLang="en-US" sz="1000" b="1">
              <a:solidFill>
                <a:schemeClr val="bg1"/>
              </a:solidFill>
              <a:latin typeface="+mn-ea"/>
            </a:endParaRPr>
          </a:p>
        </p:txBody>
      </p:sp>
      <p:sp>
        <p:nvSpPr>
          <p:cNvPr id="206" name="矩形 205"/>
          <p:cNvSpPr/>
          <p:nvPr/>
        </p:nvSpPr>
        <p:spPr bwMode="auto">
          <a:xfrm>
            <a:off x="10524743" y="5022253"/>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000" b="1" smtClean="0">
                <a:solidFill>
                  <a:schemeClr val="bg1"/>
                </a:solidFill>
                <a:latin typeface="+mn-ea"/>
              </a:rPr>
              <a:t>……</a:t>
            </a:r>
            <a:endParaRPr kumimoji="0" lang="zh-CN" altLang="en-US" sz="1000" b="1" i="0" u="none" strike="noStrike" cap="none" normalizeH="0" baseline="0" smtClean="0">
              <a:ln>
                <a:noFill/>
              </a:ln>
              <a:solidFill>
                <a:schemeClr val="bg1"/>
              </a:solidFill>
              <a:effectLst/>
              <a:latin typeface="+mn-ea"/>
            </a:endParaRPr>
          </a:p>
        </p:txBody>
      </p:sp>
      <p:sp>
        <p:nvSpPr>
          <p:cNvPr id="251" name="矩形 250"/>
          <p:cNvSpPr/>
          <p:nvPr/>
        </p:nvSpPr>
        <p:spPr bwMode="auto">
          <a:xfrm>
            <a:off x="10524743" y="5373599"/>
            <a:ext cx="1029600" cy="288032"/>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bg1"/>
                </a:solidFill>
                <a:effectLst/>
                <a:latin typeface="+mn-ea"/>
              </a:rPr>
              <a:t>……</a:t>
            </a:r>
            <a:endParaRPr kumimoji="0" lang="zh-CN" altLang="en-US" sz="1000" b="1" i="0" u="none" strike="noStrike" cap="none" normalizeH="0" baseline="0" smtClean="0">
              <a:ln>
                <a:noFill/>
              </a:ln>
              <a:solidFill>
                <a:schemeClr val="bg1"/>
              </a:solidFill>
              <a:effectLst/>
              <a:latin typeface="+mn-ea"/>
            </a:endParaRPr>
          </a:p>
        </p:txBody>
      </p:sp>
      <p:sp>
        <p:nvSpPr>
          <p:cNvPr id="252" name="矩形 251"/>
          <p:cNvSpPr/>
          <p:nvPr/>
        </p:nvSpPr>
        <p:spPr bwMode="auto">
          <a:xfrm>
            <a:off x="7010454" y="3306856"/>
            <a:ext cx="1029600" cy="252000"/>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000" b="1" smtClean="0">
                <a:solidFill>
                  <a:schemeClr val="bg1"/>
                </a:solidFill>
                <a:latin typeface="+mn-ea"/>
              </a:rPr>
              <a:t>认证</a:t>
            </a:r>
            <a:r>
              <a:rPr lang="zh-CN" altLang="en-US" sz="1000" b="1">
                <a:solidFill>
                  <a:schemeClr val="bg1"/>
                </a:solidFill>
                <a:latin typeface="+mn-ea"/>
              </a:rPr>
              <a:t>策略</a:t>
            </a:r>
            <a:r>
              <a:rPr lang="zh-CN" altLang="en-US" sz="1000" b="1" smtClean="0">
                <a:solidFill>
                  <a:schemeClr val="bg1"/>
                </a:solidFill>
                <a:latin typeface="+mn-ea"/>
              </a:rPr>
              <a:t>管理</a:t>
            </a:r>
            <a:endParaRPr lang="zh-CN" altLang="en-US" sz="1000" b="1">
              <a:solidFill>
                <a:schemeClr val="bg1"/>
              </a:solidFill>
              <a:latin typeface="+mn-ea"/>
            </a:endParaRPr>
          </a:p>
        </p:txBody>
      </p:sp>
      <p:sp>
        <p:nvSpPr>
          <p:cNvPr id="253" name="矩形 252"/>
          <p:cNvSpPr/>
          <p:nvPr/>
        </p:nvSpPr>
        <p:spPr bwMode="auto">
          <a:xfrm>
            <a:off x="7007930" y="3618246"/>
            <a:ext cx="1029600" cy="252000"/>
          </a:xfrm>
          <a:prstGeom prst="rect">
            <a:avLst/>
          </a:prstGeom>
          <a:solidFill>
            <a:schemeClr val="tx2">
              <a:lumMod val="60000"/>
              <a:lumOff val="40000"/>
            </a:schemeClr>
          </a:solidFill>
          <a:ln w="9525" cap="flat" cmpd="sng" algn="ctr">
            <a:solidFill>
              <a:srgbClr val="000000"/>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000" b="1" smtClean="0">
                <a:solidFill>
                  <a:schemeClr val="bg1"/>
                </a:solidFill>
                <a:latin typeface="+mn-ea"/>
              </a:rPr>
              <a:t>……</a:t>
            </a:r>
            <a:endParaRPr lang="zh-CN" altLang="en-US" sz="1000" b="1">
              <a:solidFill>
                <a:schemeClr val="bg1"/>
              </a:solidFill>
              <a:latin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30</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a:t>
            </a:r>
            <a:r>
              <a:rPr lang="zh-CN" altLang="en-US" smtClean="0"/>
              <a:t> </a:t>
            </a:r>
            <a:r>
              <a:rPr lang="en-US" altLang="zh-CN" smtClean="0"/>
              <a:t>Ribbon</a:t>
            </a:r>
            <a:r>
              <a:rPr lang="zh-CN" altLang="en-US" smtClean="0"/>
              <a:t>机制</a:t>
            </a:r>
            <a:endParaRPr lang="zh-CN" altLang="en-US"/>
          </a:p>
        </p:txBody>
      </p:sp>
      <p:sp>
        <p:nvSpPr>
          <p:cNvPr id="4" name="Rectangle 1"/>
          <p:cNvSpPr>
            <a:spLocks noChangeArrowheads="1"/>
          </p:cNvSpPr>
          <p:nvPr/>
        </p:nvSpPr>
        <p:spPr bwMode="auto">
          <a:xfrm>
            <a:off x="4583832" y="836712"/>
            <a:ext cx="7368208"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@SpringBootApplication</a:t>
            </a:r>
            <a:b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@EnableDiscoveryClient</a:t>
            </a:r>
            <a:b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class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RibbonConsumerServiceApplication {</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static void </a:t>
            </a:r>
            <a:r>
              <a:rPr kumimoji="0" lang="zh-CN" altLang="zh-CN"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main</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args) {</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SpringApplication.</a:t>
            </a:r>
            <a:r>
              <a:rPr kumimoji="0" lang="zh-CN" altLang="zh-CN" sz="12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run</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(RibbonConsumerServiceApplication.</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args)</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@Bean</a:t>
            </a:r>
            <a:b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    @LoadBalanced</a:t>
            </a:r>
            <a:b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RestTemplate  </a:t>
            </a:r>
            <a:r>
              <a:rPr kumimoji="0" lang="zh-CN" altLang="zh-CN"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restTemplate</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new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RestTemplate()</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矩形 4"/>
          <p:cNvSpPr/>
          <p:nvPr/>
        </p:nvSpPr>
        <p:spPr bwMode="auto">
          <a:xfrm>
            <a:off x="231941" y="980727"/>
            <a:ext cx="4320480" cy="2338637"/>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228600" indent="-228600" defTabSz="914400" fontAlgn="base">
              <a:spcBef>
                <a:spcPct val="0"/>
              </a:spcBef>
              <a:spcAft>
                <a:spcPct val="0"/>
              </a:spcAft>
              <a:buFont typeface="+mj-lt"/>
              <a:buAutoNum type="arabicPeriod"/>
            </a:pPr>
            <a:r>
              <a:rPr kumimoji="0" lang="zh-CN" altLang="en-US" sz="1600" b="1" i="0" u="none" strike="noStrike" cap="none" normalizeH="0" baseline="0" smtClean="0">
                <a:ln>
                  <a:noFill/>
                </a:ln>
                <a:solidFill>
                  <a:schemeClr val="accent5">
                    <a:lumMod val="50000"/>
                  </a:schemeClr>
                </a:solidFill>
                <a:effectLst/>
                <a:latin typeface="+mn-ea"/>
              </a:rPr>
              <a:t>启动类上加上注解</a:t>
            </a:r>
            <a:r>
              <a:rPr kumimoji="0" lang="en-US" altLang="zh-CN" sz="1600" b="1" i="0" u="none" strike="noStrike" cap="none" normalizeH="0" baseline="0" smtClean="0">
                <a:ln>
                  <a:noFill/>
                </a:ln>
                <a:solidFill>
                  <a:schemeClr val="accent5">
                    <a:lumMod val="50000"/>
                  </a:schemeClr>
                </a:solidFill>
                <a:effectLst/>
                <a:latin typeface="+mn-ea"/>
              </a:rPr>
              <a:t>@EnableDiscoveryClient</a:t>
            </a:r>
            <a:r>
              <a:rPr lang="zh-CN" altLang="en-US" sz="1600" b="1" smtClean="0">
                <a:solidFill>
                  <a:schemeClr val="accent5">
                    <a:lumMod val="50000"/>
                  </a:schemeClr>
                </a:solidFill>
                <a:latin typeface="+mn-ea"/>
              </a:rPr>
              <a:t>向注册中心注册，同时在</a:t>
            </a:r>
            <a:r>
              <a:rPr lang="en-US" altLang="zh-CN" sz="1600" b="1" smtClean="0">
                <a:solidFill>
                  <a:schemeClr val="accent5">
                    <a:lumMod val="50000"/>
                  </a:schemeClr>
                </a:solidFill>
                <a:latin typeface="+mn-ea"/>
              </a:rPr>
              <a:t>YML</a:t>
            </a:r>
            <a:r>
              <a:rPr lang="zh-CN" altLang="en-US" sz="1600" b="1" smtClean="0">
                <a:solidFill>
                  <a:schemeClr val="accent5">
                    <a:lumMod val="50000"/>
                  </a:schemeClr>
                </a:solidFill>
                <a:latin typeface="+mn-ea"/>
              </a:rPr>
              <a:t>文件上也需要指定</a:t>
            </a:r>
            <a:r>
              <a:rPr lang="en-US" altLang="zh-CN" sz="1600" b="1" smtClean="0">
                <a:solidFill>
                  <a:schemeClr val="accent5">
                    <a:lumMod val="50000"/>
                  </a:schemeClr>
                </a:solidFill>
                <a:latin typeface="+mn-ea"/>
              </a:rPr>
              <a:t>Eureka</a:t>
            </a:r>
            <a:r>
              <a:rPr lang="zh-CN" altLang="en-US" sz="1600" b="1" smtClean="0">
                <a:solidFill>
                  <a:schemeClr val="accent5">
                    <a:lumMod val="50000"/>
                  </a:schemeClr>
                </a:solidFill>
                <a:latin typeface="+mn-ea"/>
              </a:rPr>
              <a:t>地址端口，详细参考上一张“</a:t>
            </a:r>
            <a:r>
              <a:rPr lang="zh-CN" altLang="en-US" sz="1600">
                <a:solidFill>
                  <a:schemeClr val="accent5">
                    <a:lumMod val="50000"/>
                  </a:schemeClr>
                </a:solidFill>
                <a:hlinkClick r:id="rId2" action="ppaction://hlinksldjump"/>
              </a:rPr>
              <a:t>向注册中心注册服务</a:t>
            </a:r>
            <a:r>
              <a:rPr lang="zh-CN" altLang="en-US" sz="1600" b="1" smtClean="0">
                <a:solidFill>
                  <a:schemeClr val="accent5">
                    <a:lumMod val="50000"/>
                  </a:schemeClr>
                </a:solidFill>
                <a:latin typeface="+mn-ea"/>
              </a:rPr>
              <a:t>”</a:t>
            </a:r>
            <a:r>
              <a:rPr lang="en-US" altLang="zh-CN" sz="1600" b="1" smtClean="0">
                <a:solidFill>
                  <a:schemeClr val="accent5">
                    <a:lumMod val="50000"/>
                  </a:schemeClr>
                </a:solidFill>
                <a:latin typeface="+mn-ea"/>
              </a:rPr>
              <a:t>;</a:t>
            </a:r>
          </a:p>
          <a:p>
            <a:pPr marL="228600" indent="-228600" defTabSz="914400" fontAlgn="base">
              <a:spcBef>
                <a:spcPct val="0"/>
              </a:spcBef>
              <a:spcAft>
                <a:spcPct val="0"/>
              </a:spcAft>
              <a:buFont typeface="+mj-lt"/>
              <a:buAutoNum type="arabicPeriod"/>
            </a:pPr>
            <a:r>
              <a:rPr lang="zh-CN" altLang="en-US" sz="1600" b="1" smtClean="0">
                <a:solidFill>
                  <a:schemeClr val="accent5">
                    <a:lumMod val="50000"/>
                  </a:schemeClr>
                </a:solidFill>
                <a:latin typeface="+mn-ea"/>
              </a:rPr>
              <a:t>注入一个</a:t>
            </a:r>
            <a:r>
              <a:rPr lang="en-US" altLang="zh-CN" sz="1600" b="1" smtClean="0">
                <a:solidFill>
                  <a:schemeClr val="accent5">
                    <a:lumMod val="50000"/>
                  </a:schemeClr>
                </a:solidFill>
                <a:latin typeface="+mn-ea"/>
              </a:rPr>
              <a:t>@Bean</a:t>
            </a:r>
            <a:r>
              <a:rPr lang="zh-CN" altLang="en-US" sz="1600" b="1" smtClean="0">
                <a:solidFill>
                  <a:schemeClr val="accent5">
                    <a:lumMod val="50000"/>
                  </a:schemeClr>
                </a:solidFill>
                <a:latin typeface="+mn-ea"/>
              </a:rPr>
              <a:t>实体，并开启</a:t>
            </a:r>
            <a:r>
              <a:rPr lang="en-US" altLang="zh-CN" sz="1600" b="1" smtClean="0">
                <a:solidFill>
                  <a:schemeClr val="accent5">
                    <a:lumMod val="50000"/>
                  </a:schemeClr>
                </a:solidFill>
                <a:latin typeface="+mn-ea"/>
              </a:rPr>
              <a:t>@LoadBalanced</a:t>
            </a:r>
            <a:r>
              <a:rPr lang="zh-CN" altLang="en-US" sz="1600" b="1" smtClean="0">
                <a:solidFill>
                  <a:schemeClr val="accent5">
                    <a:lumMod val="50000"/>
                  </a:schemeClr>
                </a:solidFill>
                <a:latin typeface="+mn-ea"/>
              </a:rPr>
              <a:t>，作用是负载均衡功能，</a:t>
            </a:r>
            <a:r>
              <a:rPr lang="en-US" altLang="zh-CN" sz="1600" b="1" smtClean="0">
                <a:solidFill>
                  <a:schemeClr val="accent5">
                    <a:lumMod val="50000"/>
                  </a:schemeClr>
                </a:solidFill>
                <a:latin typeface="+mn-ea"/>
              </a:rPr>
              <a:t>RestTemplate</a:t>
            </a:r>
            <a:endParaRPr kumimoji="0" lang="zh-CN" altLang="en-US" sz="1600" b="1" i="0" u="none" strike="noStrike" cap="none" normalizeH="0" baseline="0" smtClean="0">
              <a:ln>
                <a:noFill/>
              </a:ln>
              <a:solidFill>
                <a:schemeClr val="accent5">
                  <a:lumMod val="50000"/>
                </a:schemeClr>
              </a:solidFill>
              <a:effectLst/>
              <a:latin typeface="+mn-ea"/>
            </a:endParaRPr>
          </a:p>
        </p:txBody>
      </p:sp>
      <p:sp>
        <p:nvSpPr>
          <p:cNvPr id="8" name="Rectangle 4"/>
          <p:cNvSpPr>
            <a:spLocks noChangeArrowheads="1"/>
          </p:cNvSpPr>
          <p:nvPr/>
        </p:nvSpPr>
        <p:spPr bwMode="auto">
          <a:xfrm>
            <a:off x="4583832" y="3319365"/>
            <a:ext cx="7368208"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@RestController</a:t>
            </a:r>
            <a:b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class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UserController {</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Logger </a:t>
            </a:r>
            <a:r>
              <a:rPr kumimoji="0" lang="zh-CN" altLang="zh-CN"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logger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LoggerFactory.</a:t>
            </a:r>
            <a:r>
              <a:rPr kumimoji="0" lang="zh-CN" altLang="zh-CN" sz="12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getLogger</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(UserController.</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@Autowired</a:t>
            </a:r>
            <a:b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RestTemplate </a:t>
            </a:r>
            <a:r>
              <a:rPr kumimoji="0" lang="zh-CN" altLang="zh-CN"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restTemplate</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@ApiOperation</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"获取用户列表"</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notes</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"获取全部用户信息"</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RequestMethod.</a:t>
            </a:r>
            <a:r>
              <a:rPr kumimoji="0" lang="zh-CN" altLang="zh-CN" sz="12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GET</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t>
            </a:r>
            <a:r>
              <a:rPr kumimoji="0" lang="zh-CN" altLang="zh-CN"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getUserList</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zh-CN" altLang="zh-CN"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restTemplate</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.getForEntity(</a:t>
            </a:r>
            <a:r>
              <a:rPr kumimoji="0" lang="zh-CN" altLang="zh-CN"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"http://PROVIDER-SERVICE/users/"</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).getBody()</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 name="矩形 8"/>
          <p:cNvSpPr/>
          <p:nvPr/>
        </p:nvSpPr>
        <p:spPr bwMode="auto">
          <a:xfrm>
            <a:off x="227832" y="3501008"/>
            <a:ext cx="4320480" cy="1872208"/>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228600" indent="-228600" defTabSz="914400" fontAlgn="base">
              <a:spcBef>
                <a:spcPct val="0"/>
              </a:spcBef>
              <a:spcAft>
                <a:spcPct val="0"/>
              </a:spcAft>
              <a:buFont typeface="+mj-lt"/>
              <a:buAutoNum type="arabicPeriod"/>
            </a:pPr>
            <a:r>
              <a:rPr lang="zh-CN" altLang="en-US" sz="1600" b="1" smtClean="0">
                <a:solidFill>
                  <a:schemeClr val="accent5">
                    <a:lumMod val="50000"/>
                  </a:schemeClr>
                </a:solidFill>
                <a:latin typeface="+mn-ea"/>
              </a:rPr>
              <a:t>这里主要以</a:t>
            </a:r>
            <a:r>
              <a:rPr lang="en-US" altLang="zh-CN" sz="1600" b="1" smtClean="0">
                <a:solidFill>
                  <a:schemeClr val="accent5">
                    <a:lumMod val="50000"/>
                  </a:schemeClr>
                </a:solidFill>
                <a:latin typeface="+mn-ea"/>
              </a:rPr>
              <a:t>Controller</a:t>
            </a:r>
            <a:r>
              <a:rPr lang="zh-CN" altLang="en-US" sz="1600" b="1" smtClean="0">
                <a:solidFill>
                  <a:schemeClr val="accent5">
                    <a:lumMod val="50000"/>
                  </a:schemeClr>
                </a:solidFill>
                <a:latin typeface="+mn-ea"/>
              </a:rPr>
              <a:t>为演示，在其中需要加入</a:t>
            </a:r>
            <a:r>
              <a:rPr lang="en-US" altLang="zh-CN" sz="1600" b="1" smtClean="0">
                <a:solidFill>
                  <a:srgbClr val="953735"/>
                </a:solidFill>
                <a:latin typeface="+mn-ea"/>
              </a:rPr>
              <a:t>RestTempate</a:t>
            </a:r>
            <a:r>
              <a:rPr lang="zh-CN" altLang="en-US" sz="1600" b="1" smtClean="0">
                <a:solidFill>
                  <a:schemeClr val="accent5">
                    <a:lumMod val="50000"/>
                  </a:schemeClr>
                </a:solidFill>
                <a:latin typeface="+mn-ea"/>
              </a:rPr>
              <a:t>的依赖注解</a:t>
            </a:r>
            <a:r>
              <a:rPr lang="en-US" altLang="zh-CN" sz="1600" b="1" smtClean="0">
                <a:solidFill>
                  <a:schemeClr val="accent5">
                    <a:lumMod val="50000"/>
                  </a:schemeClr>
                </a:solidFill>
                <a:latin typeface="+mn-ea"/>
              </a:rPr>
              <a:t>;</a:t>
            </a:r>
          </a:p>
          <a:p>
            <a:pPr marL="228600" indent="-228600" defTabSz="914400" fontAlgn="base">
              <a:spcBef>
                <a:spcPct val="0"/>
              </a:spcBef>
              <a:spcAft>
                <a:spcPct val="0"/>
              </a:spcAft>
              <a:buFont typeface="+mj-lt"/>
              <a:buAutoNum type="arabicPeriod"/>
            </a:pPr>
            <a:r>
              <a:rPr lang="en-US" altLang="zh-CN" sz="1600" b="1" smtClean="0">
                <a:solidFill>
                  <a:schemeClr val="accent5">
                    <a:lumMod val="50000"/>
                  </a:schemeClr>
                </a:solidFill>
                <a:latin typeface="+mn-ea"/>
              </a:rPr>
              <a:t>restTemplate</a:t>
            </a:r>
            <a:r>
              <a:rPr lang="zh-CN" altLang="en-US" sz="1600" b="1" smtClean="0">
                <a:solidFill>
                  <a:schemeClr val="accent5">
                    <a:lumMod val="50000"/>
                  </a:schemeClr>
                </a:solidFill>
                <a:latin typeface="+mn-ea"/>
              </a:rPr>
              <a:t>的</a:t>
            </a:r>
            <a:r>
              <a:rPr lang="en-US" altLang="zh-CN" sz="1600" b="1" smtClean="0">
                <a:solidFill>
                  <a:schemeClr val="accent5">
                    <a:lumMod val="50000"/>
                  </a:schemeClr>
                </a:solidFill>
                <a:latin typeface="+mn-ea"/>
              </a:rPr>
              <a:t>getForXXX</a:t>
            </a:r>
            <a:r>
              <a:rPr lang="zh-CN" altLang="en-US" sz="1600" b="1" smtClean="0">
                <a:solidFill>
                  <a:schemeClr val="accent5">
                    <a:lumMod val="50000"/>
                  </a:schemeClr>
                </a:solidFill>
                <a:latin typeface="+mn-ea"/>
              </a:rPr>
              <a:t>等方法需要</a:t>
            </a:r>
            <a:r>
              <a:rPr lang="zh-CN" altLang="en-US" sz="1600" b="1">
                <a:solidFill>
                  <a:schemeClr val="accent5">
                    <a:lumMod val="50000"/>
                  </a:schemeClr>
                </a:solidFill>
                <a:latin typeface="+mn-ea"/>
              </a:rPr>
              <a:t>提供</a:t>
            </a:r>
            <a:r>
              <a:rPr lang="zh-CN" altLang="en-US" sz="1600" b="1" smtClean="0">
                <a:solidFill>
                  <a:schemeClr val="accent5">
                    <a:lumMod val="50000"/>
                  </a:schemeClr>
                </a:solidFill>
                <a:latin typeface="+mn-ea"/>
              </a:rPr>
              <a:t>访问微服务的服务名，以及返回参数的类型</a:t>
            </a:r>
            <a:endParaRPr kumimoji="0" lang="zh-CN" altLang="en-US" sz="1600" b="1" i="0" u="none" strike="noStrike" cap="none" normalizeH="0" baseline="0" smtClean="0">
              <a:ln>
                <a:noFill/>
              </a:ln>
              <a:solidFill>
                <a:schemeClr val="accent5">
                  <a:lumMod val="50000"/>
                </a:schemeClr>
              </a:solidFill>
              <a:effectLst/>
              <a:latin typeface="+mn-ea"/>
            </a:endParaRPr>
          </a:p>
        </p:txBody>
      </p:sp>
    </p:spTree>
    <p:extLst>
      <p:ext uri="{BB962C8B-B14F-4D97-AF65-F5344CB8AC3E}">
        <p14:creationId xmlns:p14="http://schemas.microsoft.com/office/powerpoint/2010/main" val="2769208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31</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 Feign</a:t>
            </a:r>
            <a:r>
              <a:rPr lang="zh-CN" altLang="en-US" smtClean="0"/>
              <a:t>机制</a:t>
            </a:r>
            <a:endParaRPr lang="zh-CN" altLang="en-US"/>
          </a:p>
        </p:txBody>
      </p:sp>
      <p:sp>
        <p:nvSpPr>
          <p:cNvPr id="4" name="文本框 3"/>
          <p:cNvSpPr txBox="1"/>
          <p:nvPr/>
        </p:nvSpPr>
        <p:spPr>
          <a:xfrm>
            <a:off x="551384" y="843041"/>
            <a:ext cx="10945216" cy="338554"/>
          </a:xfrm>
          <a:prstGeom prst="rect">
            <a:avLst/>
          </a:prstGeom>
          <a:noFill/>
          <a:ln>
            <a:solidFill>
              <a:schemeClr val="accent1"/>
            </a:solidFill>
          </a:ln>
        </p:spPr>
        <p:txBody>
          <a:bodyPr wrap="square" rtlCol="0">
            <a:spAutoFit/>
          </a:bodyPr>
          <a:lstStyle/>
          <a:p>
            <a:pPr algn="ctr"/>
            <a:r>
              <a:rPr lang="en-US" altLang="zh-CN" sz="1600" b="1" dirty="0" smtClean="0">
                <a:latin typeface="+mn-ea"/>
                <a:ea typeface="+mn-ea"/>
              </a:rPr>
              <a:t>Feign</a:t>
            </a:r>
            <a:r>
              <a:rPr lang="zh-CN" altLang="en-US" sz="1600" b="1" dirty="0" smtClean="0">
                <a:latin typeface="+mn-ea"/>
                <a:ea typeface="+mn-ea"/>
              </a:rPr>
              <a:t>可以理解为</a:t>
            </a:r>
            <a:r>
              <a:rPr lang="en-US" altLang="zh-CN" sz="1600" b="1" dirty="0" smtClean="0">
                <a:latin typeface="+mn-ea"/>
                <a:ea typeface="+mn-ea"/>
              </a:rPr>
              <a:t>Ribbon</a:t>
            </a:r>
            <a:r>
              <a:rPr lang="zh-CN" altLang="en-US" sz="1600" b="1" dirty="0" smtClean="0">
                <a:latin typeface="+mn-ea"/>
                <a:ea typeface="+mn-ea"/>
              </a:rPr>
              <a:t>的再封装，默认启用断路器</a:t>
            </a:r>
            <a:endParaRPr lang="en-US" altLang="zh-CN" sz="1600" b="1" dirty="0" smtClean="0">
              <a:latin typeface="+mn-ea"/>
              <a:ea typeface="+mn-ea"/>
            </a:endParaRPr>
          </a:p>
        </p:txBody>
      </p:sp>
      <p:sp>
        <p:nvSpPr>
          <p:cNvPr id="5" name="Rectangle 1"/>
          <p:cNvSpPr>
            <a:spLocks noChangeArrowheads="1"/>
          </p:cNvSpPr>
          <p:nvPr/>
        </p:nvSpPr>
        <p:spPr bwMode="auto">
          <a:xfrm>
            <a:off x="5447927" y="1268760"/>
            <a:ext cx="597675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org.springframework.cloud</a:t>
            </a: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spring-cloud-starter-feign</a:t>
            </a: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 name="矩形 5"/>
          <p:cNvSpPr/>
          <p:nvPr/>
        </p:nvSpPr>
        <p:spPr bwMode="auto">
          <a:xfrm>
            <a:off x="523256" y="1412776"/>
            <a:ext cx="4608512" cy="2631356"/>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228600" indent="-228600" defTabSz="914400" fontAlgn="base">
              <a:spcBef>
                <a:spcPct val="0"/>
              </a:spcBef>
              <a:spcAft>
                <a:spcPct val="0"/>
              </a:spcAft>
              <a:buFont typeface="+mj-lt"/>
              <a:buAutoNum type="arabicPeriod"/>
            </a:pPr>
            <a:r>
              <a:rPr kumimoji="0" lang="en-US" altLang="zh-CN" sz="1600" b="1" i="0" u="none" strike="noStrike" cap="none" normalizeH="0" baseline="0" smtClean="0">
                <a:ln>
                  <a:noFill/>
                </a:ln>
                <a:solidFill>
                  <a:schemeClr val="accent5">
                    <a:lumMod val="50000"/>
                  </a:schemeClr>
                </a:solidFill>
                <a:effectLst/>
                <a:latin typeface="+mn-ea"/>
              </a:rPr>
              <a:t>pom</a:t>
            </a:r>
            <a:r>
              <a:rPr kumimoji="0" lang="zh-CN" altLang="en-US" sz="1600" b="1" i="0" u="none" strike="noStrike" cap="none" normalizeH="0" baseline="0" smtClean="0">
                <a:ln>
                  <a:noFill/>
                </a:ln>
                <a:solidFill>
                  <a:schemeClr val="accent5">
                    <a:lumMod val="50000"/>
                  </a:schemeClr>
                </a:solidFill>
                <a:effectLst/>
                <a:latin typeface="+mn-ea"/>
              </a:rPr>
              <a:t>上加上</a:t>
            </a:r>
            <a:r>
              <a:rPr kumimoji="0" lang="en-US" altLang="zh-CN" sz="1600" b="1" i="0" u="none" strike="noStrike" cap="none" normalizeH="0" baseline="0" smtClean="0">
                <a:ln>
                  <a:noFill/>
                </a:ln>
                <a:solidFill>
                  <a:schemeClr val="accent5">
                    <a:lumMod val="50000"/>
                  </a:schemeClr>
                </a:solidFill>
                <a:effectLst/>
                <a:latin typeface="+mn-ea"/>
              </a:rPr>
              <a:t>maven</a:t>
            </a:r>
            <a:r>
              <a:rPr kumimoji="0" lang="zh-CN" altLang="en-US" sz="1600" b="1" i="0" u="none" strike="noStrike" cap="none" normalizeH="0" baseline="0" smtClean="0">
                <a:ln>
                  <a:noFill/>
                </a:ln>
                <a:solidFill>
                  <a:schemeClr val="accent5">
                    <a:lumMod val="50000"/>
                  </a:schemeClr>
                </a:solidFill>
                <a:effectLst/>
                <a:latin typeface="+mn-ea"/>
              </a:rPr>
              <a:t>的依赖</a:t>
            </a:r>
            <a:endParaRPr kumimoji="0" lang="en-US" altLang="zh-CN" sz="1600" b="1" i="0" u="none" strike="noStrike" cap="none" normalizeH="0" baseline="0" smtClean="0">
              <a:ln>
                <a:noFill/>
              </a:ln>
              <a:solidFill>
                <a:schemeClr val="accent5">
                  <a:lumMod val="50000"/>
                </a:schemeClr>
              </a:solidFill>
              <a:effectLst/>
              <a:latin typeface="+mn-ea"/>
            </a:endParaRPr>
          </a:p>
          <a:p>
            <a:pPr marL="228600" indent="-228600" defTabSz="914400" fontAlgn="base">
              <a:spcBef>
                <a:spcPct val="0"/>
              </a:spcBef>
              <a:spcAft>
                <a:spcPct val="0"/>
              </a:spcAft>
              <a:buFont typeface="+mj-lt"/>
              <a:buAutoNum type="arabicPeriod"/>
            </a:pPr>
            <a:r>
              <a:rPr kumimoji="0" lang="zh-CN" altLang="en-US" sz="1600" b="1" i="0" u="none" strike="noStrike" cap="none" normalizeH="0" baseline="0" smtClean="0">
                <a:ln>
                  <a:noFill/>
                </a:ln>
                <a:solidFill>
                  <a:schemeClr val="accent5">
                    <a:lumMod val="50000"/>
                  </a:schemeClr>
                </a:solidFill>
                <a:effectLst/>
                <a:latin typeface="+mn-ea"/>
              </a:rPr>
              <a:t>启动类上加上注解</a:t>
            </a:r>
            <a:r>
              <a:rPr kumimoji="0" lang="en-US" altLang="zh-CN" sz="1600" b="1" i="0" u="none" strike="noStrike" cap="none" normalizeH="0" baseline="0" smtClean="0">
                <a:ln>
                  <a:noFill/>
                </a:ln>
                <a:solidFill>
                  <a:schemeClr val="accent5">
                    <a:lumMod val="50000"/>
                  </a:schemeClr>
                </a:solidFill>
                <a:effectLst/>
                <a:latin typeface="+mn-ea"/>
              </a:rPr>
              <a:t>@EnableDiscoveryClient</a:t>
            </a:r>
            <a:r>
              <a:rPr lang="zh-CN" altLang="en-US" sz="1600" b="1" smtClean="0">
                <a:solidFill>
                  <a:schemeClr val="accent5">
                    <a:lumMod val="50000"/>
                  </a:schemeClr>
                </a:solidFill>
                <a:latin typeface="+mn-ea"/>
              </a:rPr>
              <a:t>向注册中心注册，同时在</a:t>
            </a:r>
            <a:r>
              <a:rPr lang="en-US" altLang="zh-CN" sz="1600" b="1" smtClean="0">
                <a:solidFill>
                  <a:schemeClr val="accent5">
                    <a:lumMod val="50000"/>
                  </a:schemeClr>
                </a:solidFill>
                <a:latin typeface="+mn-ea"/>
              </a:rPr>
              <a:t>YML</a:t>
            </a:r>
            <a:r>
              <a:rPr lang="zh-CN" altLang="en-US" sz="1600" b="1" smtClean="0">
                <a:solidFill>
                  <a:schemeClr val="accent5">
                    <a:lumMod val="50000"/>
                  </a:schemeClr>
                </a:solidFill>
                <a:latin typeface="+mn-ea"/>
              </a:rPr>
              <a:t>文件上也需要指定</a:t>
            </a:r>
            <a:r>
              <a:rPr lang="en-US" altLang="zh-CN" sz="1600" b="1" smtClean="0">
                <a:solidFill>
                  <a:schemeClr val="accent5">
                    <a:lumMod val="50000"/>
                  </a:schemeClr>
                </a:solidFill>
                <a:latin typeface="+mn-ea"/>
              </a:rPr>
              <a:t>Eureka</a:t>
            </a:r>
            <a:r>
              <a:rPr lang="zh-CN" altLang="en-US" sz="1600" b="1" smtClean="0">
                <a:solidFill>
                  <a:schemeClr val="accent5">
                    <a:lumMod val="50000"/>
                  </a:schemeClr>
                </a:solidFill>
                <a:latin typeface="+mn-ea"/>
              </a:rPr>
              <a:t>地址端口，详细参考上一张“</a:t>
            </a:r>
            <a:r>
              <a:rPr lang="zh-CN" altLang="en-US" sz="1600">
                <a:solidFill>
                  <a:schemeClr val="accent5">
                    <a:lumMod val="50000"/>
                  </a:schemeClr>
                </a:solidFill>
                <a:hlinkClick r:id="rId2" action="ppaction://hlinksldjump"/>
              </a:rPr>
              <a:t>向注册中心注册服务</a:t>
            </a:r>
            <a:r>
              <a:rPr lang="zh-CN" altLang="en-US" sz="1600" b="1" smtClean="0">
                <a:solidFill>
                  <a:schemeClr val="accent5">
                    <a:lumMod val="50000"/>
                  </a:schemeClr>
                </a:solidFill>
                <a:latin typeface="+mn-ea"/>
              </a:rPr>
              <a:t>”；</a:t>
            </a:r>
            <a:endParaRPr lang="en-US" altLang="zh-CN" sz="1600" b="1" smtClean="0">
              <a:solidFill>
                <a:schemeClr val="accent5">
                  <a:lumMod val="50000"/>
                </a:schemeClr>
              </a:solidFill>
              <a:latin typeface="+mn-ea"/>
            </a:endParaRPr>
          </a:p>
          <a:p>
            <a:pPr marL="228600" indent="-228600" defTabSz="914400" fontAlgn="base">
              <a:spcBef>
                <a:spcPct val="0"/>
              </a:spcBef>
              <a:spcAft>
                <a:spcPct val="0"/>
              </a:spcAft>
              <a:buFont typeface="+mj-lt"/>
              <a:buAutoNum type="arabicPeriod"/>
            </a:pPr>
            <a:r>
              <a:rPr lang="zh-CN" altLang="en-US" sz="1600" b="1" smtClean="0">
                <a:solidFill>
                  <a:schemeClr val="accent5">
                    <a:lumMod val="50000"/>
                  </a:schemeClr>
                </a:solidFill>
                <a:latin typeface="+mn-ea"/>
              </a:rPr>
              <a:t>其中类同</a:t>
            </a:r>
            <a:r>
              <a:rPr lang="en-US" altLang="zh-CN" sz="1600" b="1" smtClean="0">
                <a:solidFill>
                  <a:schemeClr val="accent5">
                    <a:lumMod val="50000"/>
                  </a:schemeClr>
                </a:solidFill>
                <a:latin typeface="+mn-ea"/>
              </a:rPr>
              <a:t>Ribbon</a:t>
            </a:r>
            <a:r>
              <a:rPr lang="zh-CN" altLang="en-US" sz="1600" b="1" smtClean="0">
                <a:solidFill>
                  <a:schemeClr val="accent5">
                    <a:lumMod val="50000"/>
                  </a:schemeClr>
                </a:solidFill>
                <a:latin typeface="+mn-ea"/>
              </a:rPr>
              <a:t>机制配置多一个注解是</a:t>
            </a:r>
            <a:r>
              <a:rPr lang="en-US" altLang="zh-CN" sz="1600" b="1" smtClean="0">
                <a:solidFill>
                  <a:schemeClr val="accent5">
                    <a:lumMod val="50000"/>
                  </a:schemeClr>
                </a:solidFill>
                <a:latin typeface="+mn-ea"/>
              </a:rPr>
              <a:t>@EnableFeignClients</a:t>
            </a:r>
            <a:r>
              <a:rPr lang="zh-CN" altLang="en-US" sz="1600" b="1" smtClean="0">
                <a:solidFill>
                  <a:schemeClr val="accent5">
                    <a:lumMod val="50000"/>
                  </a:schemeClr>
                </a:solidFill>
                <a:latin typeface="+mn-ea"/>
              </a:rPr>
              <a:t>，这是开启</a:t>
            </a:r>
            <a:r>
              <a:rPr lang="en-US" altLang="zh-CN" sz="1600" b="1" smtClean="0">
                <a:solidFill>
                  <a:schemeClr val="accent5">
                    <a:lumMod val="50000"/>
                  </a:schemeClr>
                </a:solidFill>
                <a:latin typeface="+mn-ea"/>
              </a:rPr>
              <a:t>Feigin</a:t>
            </a:r>
          </a:p>
          <a:p>
            <a:pPr marL="228600" indent="-228600" defTabSz="914400" fontAlgn="base">
              <a:spcBef>
                <a:spcPct val="0"/>
              </a:spcBef>
              <a:spcAft>
                <a:spcPct val="0"/>
              </a:spcAft>
              <a:buFont typeface="+mj-lt"/>
              <a:buAutoNum type="arabicPeriod"/>
            </a:pPr>
            <a:r>
              <a:rPr lang="en-US" altLang="zh-CN" sz="1600" b="1" smtClean="0">
                <a:solidFill>
                  <a:schemeClr val="accent5">
                    <a:lumMod val="50000"/>
                  </a:schemeClr>
                </a:solidFill>
                <a:latin typeface="+mn-ea"/>
              </a:rPr>
              <a:t>Feign</a:t>
            </a:r>
            <a:r>
              <a:rPr lang="zh-CN" altLang="en-US" sz="1600" b="1" smtClean="0">
                <a:solidFill>
                  <a:schemeClr val="accent5">
                    <a:lumMod val="50000"/>
                  </a:schemeClr>
                </a:solidFill>
                <a:latin typeface="+mn-ea"/>
              </a:rPr>
              <a:t>有超时限制，单位为毫秒，可根据需要自行设置</a:t>
            </a:r>
            <a:endParaRPr lang="en-US" altLang="zh-CN" sz="1600" b="1" smtClean="0">
              <a:solidFill>
                <a:schemeClr val="accent5">
                  <a:lumMod val="50000"/>
                </a:schemeClr>
              </a:solidFill>
              <a:latin typeface="+mn-ea"/>
            </a:endParaRPr>
          </a:p>
        </p:txBody>
      </p:sp>
      <p:sp>
        <p:nvSpPr>
          <p:cNvPr id="7" name="Rectangle 2"/>
          <p:cNvSpPr>
            <a:spLocks noChangeArrowheads="1"/>
          </p:cNvSpPr>
          <p:nvPr/>
        </p:nvSpPr>
        <p:spPr bwMode="auto">
          <a:xfrm>
            <a:off x="5447927" y="2136224"/>
            <a:ext cx="5975498"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@EnableDiscoveryClient</a:t>
            </a:r>
            <a:b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@SpringBootApplication</a:t>
            </a:r>
            <a:b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@EnableFeignClients</a:t>
            </a:r>
            <a:br>
              <a:rPr kumimoji="0" lang="zh-CN" altLang="zh-CN" sz="12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class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FeignApplication {</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static void </a:t>
            </a:r>
            <a:r>
              <a:rPr kumimoji="0" lang="zh-CN" altLang="zh-CN"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main</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args) {</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SpringApplication.</a:t>
            </a:r>
            <a:r>
              <a:rPr kumimoji="0" lang="zh-CN" altLang="zh-CN" sz="12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run</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(FeignApplication.</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args)</a:t>
            </a: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5447927" y="3742351"/>
            <a:ext cx="5975498"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@FeignClient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"provider-service"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ProviderService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RequestMethod.</a:t>
            </a:r>
            <a:r>
              <a:rPr kumimoji="0" lang="zh-CN" altLang="zh-CN"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GET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List&lt;User&gt;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getUserList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=RequestMethod.</a:t>
            </a:r>
            <a:r>
              <a:rPr kumimoji="0" lang="zh-CN" altLang="zh-CN"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POST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String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postUser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@RequestBody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 user)</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=RequestMethod.</a:t>
            </a:r>
            <a:r>
              <a:rPr kumimoji="0" lang="zh-CN" altLang="zh-CN"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GET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User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getUser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@PathVariable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"id"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Long 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=RequestMethod.</a:t>
            </a:r>
            <a:r>
              <a:rPr kumimoji="0" lang="zh-CN" altLang="zh-CN"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PUT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String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putUser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@PathVariable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"id"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Long 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@ModelAttribute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 user)</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=RequestMethod.</a:t>
            </a:r>
            <a:r>
              <a:rPr kumimoji="0" lang="zh-CN" altLang="zh-CN"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DELETE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String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deleteUser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@PathVariable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"id"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Long 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zh-CN" altLang="zh-CN" sz="1000" b="0" i="0" u="none" strike="noStrike" cap="none" normalizeH="0" baseline="0" smtClean="0">
              <a:ln>
                <a:noFill/>
              </a:ln>
              <a:solidFill>
                <a:schemeClr val="tx1"/>
              </a:solidFill>
              <a:effectLst/>
              <a:latin typeface="Arial" panose="020B0604020202020204" pitchFamily="34" charset="0"/>
            </a:endParaRPr>
          </a:p>
        </p:txBody>
      </p:sp>
      <p:sp>
        <p:nvSpPr>
          <p:cNvPr id="9" name="矩形 8"/>
          <p:cNvSpPr/>
          <p:nvPr/>
        </p:nvSpPr>
        <p:spPr bwMode="auto">
          <a:xfrm>
            <a:off x="529308" y="3861048"/>
            <a:ext cx="4608512" cy="1780132"/>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228600" indent="-228600" defTabSz="914400" fontAlgn="base">
              <a:spcBef>
                <a:spcPct val="0"/>
              </a:spcBef>
              <a:spcAft>
                <a:spcPct val="0"/>
              </a:spcAft>
              <a:buFont typeface="+mj-lt"/>
              <a:buAutoNum type="arabicPeriod"/>
            </a:pPr>
            <a:r>
              <a:rPr kumimoji="0" lang="zh-CN" altLang="en-US" sz="1600" b="1" i="0" u="none" strike="noStrike" cap="none" normalizeH="0" baseline="0" smtClean="0">
                <a:ln>
                  <a:noFill/>
                </a:ln>
                <a:solidFill>
                  <a:schemeClr val="accent5">
                    <a:lumMod val="50000"/>
                  </a:schemeClr>
                </a:solidFill>
                <a:effectLst/>
                <a:latin typeface="+mn-ea"/>
              </a:rPr>
              <a:t>新增接口用于封装实现需要调用微服务的</a:t>
            </a:r>
            <a:r>
              <a:rPr kumimoji="0" lang="en-US" altLang="zh-CN" sz="1600" b="1" i="0" u="none" strike="noStrike" cap="none" normalizeH="0" baseline="0" smtClean="0">
                <a:ln>
                  <a:noFill/>
                </a:ln>
                <a:solidFill>
                  <a:schemeClr val="accent5">
                    <a:lumMod val="50000"/>
                  </a:schemeClr>
                </a:solidFill>
                <a:effectLst/>
                <a:latin typeface="+mn-ea"/>
              </a:rPr>
              <a:t>API</a:t>
            </a:r>
            <a:r>
              <a:rPr kumimoji="0" lang="zh-CN" altLang="en-US" sz="1600" b="1" i="0" u="none" strike="noStrike" cap="none" normalizeH="0" baseline="0" smtClean="0">
                <a:ln>
                  <a:noFill/>
                </a:ln>
                <a:solidFill>
                  <a:schemeClr val="accent5">
                    <a:lumMod val="50000"/>
                  </a:schemeClr>
                </a:solidFill>
                <a:effectLst/>
                <a:latin typeface="+mn-ea"/>
              </a:rPr>
              <a:t>，参数类型以及数目、顺序均需保持一致</a:t>
            </a:r>
            <a:endParaRPr kumimoji="0" lang="en-US" altLang="zh-CN" sz="1600" b="1" i="0" u="none" strike="noStrike" cap="none" normalizeH="0" baseline="0" smtClean="0">
              <a:ln>
                <a:noFill/>
              </a:ln>
              <a:solidFill>
                <a:schemeClr val="accent5">
                  <a:lumMod val="50000"/>
                </a:schemeClr>
              </a:solidFill>
              <a:effectLst/>
              <a:latin typeface="+mn-ea"/>
            </a:endParaRPr>
          </a:p>
          <a:p>
            <a:pPr marL="228600" indent="-228600" defTabSz="914400" fontAlgn="base">
              <a:spcBef>
                <a:spcPct val="0"/>
              </a:spcBef>
              <a:spcAft>
                <a:spcPct val="0"/>
              </a:spcAft>
              <a:buFont typeface="+mj-lt"/>
              <a:buAutoNum type="arabicPeriod"/>
            </a:pPr>
            <a:r>
              <a:rPr lang="en-US" altLang="zh-CN" sz="1600" b="1" smtClean="0">
                <a:solidFill>
                  <a:schemeClr val="accent5">
                    <a:lumMod val="50000"/>
                  </a:schemeClr>
                </a:solidFill>
                <a:latin typeface="+mn-ea"/>
              </a:rPr>
              <a:t>@FeignClient</a:t>
            </a:r>
            <a:r>
              <a:rPr lang="zh-CN" altLang="en-US" sz="1600" b="1" smtClean="0">
                <a:solidFill>
                  <a:schemeClr val="accent5">
                    <a:lumMod val="50000"/>
                  </a:schemeClr>
                </a:solidFill>
                <a:latin typeface="+mn-ea"/>
              </a:rPr>
              <a:t>指定需要调用微服务名称；</a:t>
            </a:r>
            <a:endParaRPr lang="en-US" altLang="zh-CN" sz="1600" b="1" smtClean="0">
              <a:solidFill>
                <a:schemeClr val="accent5">
                  <a:lumMod val="50000"/>
                </a:schemeClr>
              </a:solidFill>
              <a:latin typeface="+mn-ea"/>
            </a:endParaRPr>
          </a:p>
        </p:txBody>
      </p:sp>
    </p:spTree>
    <p:extLst>
      <p:ext uri="{BB962C8B-B14F-4D97-AF65-F5344CB8AC3E}">
        <p14:creationId xmlns:p14="http://schemas.microsoft.com/office/powerpoint/2010/main" val="3296088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32</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 Hystrix+Feign</a:t>
            </a:r>
            <a:endParaRPr lang="zh-CN" altLang="en-US"/>
          </a:p>
        </p:txBody>
      </p:sp>
      <p:sp>
        <p:nvSpPr>
          <p:cNvPr id="5" name="文本框 4"/>
          <p:cNvSpPr txBox="1"/>
          <p:nvPr/>
        </p:nvSpPr>
        <p:spPr>
          <a:xfrm>
            <a:off x="217977" y="835238"/>
            <a:ext cx="4941919" cy="584775"/>
          </a:xfrm>
          <a:prstGeom prst="rect">
            <a:avLst/>
          </a:prstGeom>
          <a:noFill/>
        </p:spPr>
        <p:txBody>
          <a:bodyPr wrap="square" rtlCol="0">
            <a:spAutoFit/>
          </a:bodyPr>
          <a:lstStyle/>
          <a:p>
            <a:r>
              <a:rPr lang="en-US" altLang="zh-CN" sz="1600" b="1" dirty="0" err="1">
                <a:solidFill>
                  <a:srgbClr val="002060"/>
                </a:solidFill>
              </a:rPr>
              <a:t>Hystrix</a:t>
            </a:r>
            <a:r>
              <a:rPr lang="zh-CN" altLang="en-US" sz="1600" dirty="0">
                <a:solidFill>
                  <a:srgbClr val="002060"/>
                </a:solidFill>
              </a:rPr>
              <a:t>：容错管理工具，实现断路器模式，通过控制服务的节点</a:t>
            </a:r>
            <a:r>
              <a:rPr lang="en-US" altLang="zh-CN" sz="1600" dirty="0">
                <a:solidFill>
                  <a:srgbClr val="002060"/>
                </a:solidFill>
              </a:rPr>
              <a:t>,</a:t>
            </a:r>
            <a:r>
              <a:rPr lang="zh-CN" altLang="en-US" sz="1600" dirty="0">
                <a:solidFill>
                  <a:srgbClr val="002060"/>
                </a:solidFill>
              </a:rPr>
              <a:t>从而对延迟和故障提供更强大的容错能力</a:t>
            </a:r>
            <a:r>
              <a:rPr lang="zh-CN" altLang="en-US" sz="1600" dirty="0" smtClean="0">
                <a:solidFill>
                  <a:srgbClr val="002060"/>
                </a:solidFill>
              </a:rPr>
              <a:t>。</a:t>
            </a:r>
            <a:endParaRPr lang="zh-CN" altLang="en-US" sz="1600" dirty="0">
              <a:solidFill>
                <a:srgbClr val="002060"/>
              </a:solidFill>
            </a:endParaRPr>
          </a:p>
        </p:txBody>
      </p:sp>
      <p:sp>
        <p:nvSpPr>
          <p:cNvPr id="6" name="Rectangle 1"/>
          <p:cNvSpPr>
            <a:spLocks noChangeArrowheads="1"/>
          </p:cNvSpPr>
          <p:nvPr/>
        </p:nvSpPr>
        <p:spPr bwMode="auto">
          <a:xfrm>
            <a:off x="5807969" y="800647"/>
            <a:ext cx="6264695"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org.springframework.cloud</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spring-cloud-starter-hystrix</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org.springframework.cloud</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spring-cloud-starter-feign</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endParaRPr kumimoji="0" lang="zh-CN" altLang="zh-CN" sz="10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807969" y="2115895"/>
            <a:ext cx="6264695"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@EnableDiscoveryClient</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@SpringBootApplication</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@EnableFeignClients</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@EnableHystrixDashboard</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@EnableCircuitBreaker</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class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HystrixConsumerFeignApplication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static void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main</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args)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SpringApplication.</a:t>
            </a:r>
            <a:r>
              <a:rPr kumimoji="0" lang="zh-CN" altLang="zh-CN" sz="10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run</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(HystrixConsumerFeignApplication.</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args)</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zh-CN" altLang="zh-CN" sz="1000" b="0" i="0" u="none" strike="noStrike" cap="none" normalizeH="0" baseline="0" smtClean="0">
              <a:ln>
                <a:noFill/>
              </a:ln>
              <a:solidFill>
                <a:schemeClr val="tx1"/>
              </a:solidFill>
              <a:effectLst/>
              <a:latin typeface="Arial" panose="020B0604020202020204" pitchFamily="34" charset="0"/>
            </a:endParaRPr>
          </a:p>
        </p:txBody>
      </p:sp>
      <p:sp>
        <p:nvSpPr>
          <p:cNvPr id="8" name="矩形 7"/>
          <p:cNvSpPr/>
          <p:nvPr/>
        </p:nvSpPr>
        <p:spPr bwMode="auto">
          <a:xfrm>
            <a:off x="78537" y="1354473"/>
            <a:ext cx="5220798" cy="2290551"/>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228600" indent="-228600" defTabSz="914400" fontAlgn="base">
              <a:spcBef>
                <a:spcPct val="0"/>
              </a:spcBef>
              <a:spcAft>
                <a:spcPct val="0"/>
              </a:spcAft>
              <a:buFont typeface="+mj-lt"/>
              <a:buAutoNum type="arabicPeriod"/>
            </a:pPr>
            <a:r>
              <a:rPr kumimoji="0" lang="en-US" altLang="zh-CN" sz="1600" i="0" u="none" strike="noStrike" cap="none" normalizeH="0" baseline="0" smtClean="0">
                <a:ln>
                  <a:noFill/>
                </a:ln>
                <a:solidFill>
                  <a:schemeClr val="accent5">
                    <a:lumMod val="50000"/>
                  </a:schemeClr>
                </a:solidFill>
                <a:effectLst/>
                <a:latin typeface="+mn-ea"/>
              </a:rPr>
              <a:t>pom</a:t>
            </a:r>
            <a:r>
              <a:rPr kumimoji="0" lang="zh-CN" altLang="en-US" sz="1600" i="0" u="none" strike="noStrike" cap="none" normalizeH="0" baseline="0" smtClean="0">
                <a:ln>
                  <a:noFill/>
                </a:ln>
                <a:solidFill>
                  <a:schemeClr val="accent5">
                    <a:lumMod val="50000"/>
                  </a:schemeClr>
                </a:solidFill>
                <a:effectLst/>
                <a:latin typeface="+mn-ea"/>
              </a:rPr>
              <a:t>上加上</a:t>
            </a:r>
            <a:r>
              <a:rPr kumimoji="0" lang="en-US" altLang="zh-CN" sz="1600" i="0" u="none" strike="noStrike" cap="none" normalizeH="0" baseline="0" smtClean="0">
                <a:ln>
                  <a:noFill/>
                </a:ln>
                <a:solidFill>
                  <a:schemeClr val="accent5">
                    <a:lumMod val="50000"/>
                  </a:schemeClr>
                </a:solidFill>
                <a:effectLst/>
                <a:latin typeface="+mn-ea"/>
              </a:rPr>
              <a:t>maven</a:t>
            </a:r>
            <a:r>
              <a:rPr kumimoji="0" lang="zh-CN" altLang="en-US" sz="1600" i="0" u="none" strike="noStrike" cap="none" normalizeH="0" baseline="0" smtClean="0">
                <a:ln>
                  <a:noFill/>
                </a:ln>
                <a:solidFill>
                  <a:schemeClr val="accent5">
                    <a:lumMod val="50000"/>
                  </a:schemeClr>
                </a:solidFill>
                <a:effectLst/>
                <a:latin typeface="+mn-ea"/>
              </a:rPr>
              <a:t>的依赖</a:t>
            </a:r>
            <a:endParaRPr kumimoji="0" lang="en-US" altLang="zh-CN" sz="1600" i="0" u="none" strike="noStrike" cap="none" normalizeH="0" baseline="0" smtClean="0">
              <a:ln>
                <a:noFill/>
              </a:ln>
              <a:solidFill>
                <a:schemeClr val="accent5">
                  <a:lumMod val="50000"/>
                </a:schemeClr>
              </a:solidFill>
              <a:effectLst/>
              <a:latin typeface="+mn-ea"/>
            </a:endParaRPr>
          </a:p>
          <a:p>
            <a:pPr marL="228600" indent="-228600" defTabSz="914400" fontAlgn="base">
              <a:spcBef>
                <a:spcPct val="0"/>
              </a:spcBef>
              <a:spcAft>
                <a:spcPct val="0"/>
              </a:spcAft>
              <a:buFont typeface="+mj-lt"/>
              <a:buAutoNum type="arabicPeriod"/>
            </a:pPr>
            <a:r>
              <a:rPr kumimoji="0" lang="zh-CN" altLang="en-US" sz="1600" i="0" u="none" strike="noStrike" cap="none" normalizeH="0" baseline="0" smtClean="0">
                <a:ln>
                  <a:noFill/>
                </a:ln>
                <a:solidFill>
                  <a:schemeClr val="accent5">
                    <a:lumMod val="50000"/>
                  </a:schemeClr>
                </a:solidFill>
                <a:effectLst/>
                <a:latin typeface="+mn-ea"/>
              </a:rPr>
              <a:t>启动类上加上注解</a:t>
            </a:r>
            <a:r>
              <a:rPr kumimoji="0" lang="en-US" altLang="zh-CN" sz="1600" i="0" u="none" strike="noStrike" cap="none" normalizeH="0" baseline="0" smtClean="0">
                <a:ln>
                  <a:noFill/>
                </a:ln>
                <a:solidFill>
                  <a:schemeClr val="accent5">
                    <a:lumMod val="50000"/>
                  </a:schemeClr>
                </a:solidFill>
                <a:effectLst/>
                <a:latin typeface="+mn-ea"/>
              </a:rPr>
              <a:t>@EnableDiscoveryClient</a:t>
            </a:r>
            <a:r>
              <a:rPr lang="zh-CN" altLang="en-US" sz="1600" smtClean="0">
                <a:solidFill>
                  <a:schemeClr val="accent5">
                    <a:lumMod val="50000"/>
                  </a:schemeClr>
                </a:solidFill>
                <a:latin typeface="+mn-ea"/>
              </a:rPr>
              <a:t>向注册中心注册，同时在</a:t>
            </a:r>
            <a:r>
              <a:rPr lang="en-US" altLang="zh-CN" sz="1600" smtClean="0">
                <a:solidFill>
                  <a:schemeClr val="accent5">
                    <a:lumMod val="50000"/>
                  </a:schemeClr>
                </a:solidFill>
                <a:latin typeface="+mn-ea"/>
              </a:rPr>
              <a:t>YML</a:t>
            </a:r>
            <a:r>
              <a:rPr lang="zh-CN" altLang="en-US" sz="1600" smtClean="0">
                <a:solidFill>
                  <a:schemeClr val="accent5">
                    <a:lumMod val="50000"/>
                  </a:schemeClr>
                </a:solidFill>
                <a:latin typeface="+mn-ea"/>
              </a:rPr>
              <a:t>文件上也需要指定</a:t>
            </a:r>
            <a:r>
              <a:rPr lang="en-US" altLang="zh-CN" sz="1600" smtClean="0">
                <a:solidFill>
                  <a:schemeClr val="accent5">
                    <a:lumMod val="50000"/>
                  </a:schemeClr>
                </a:solidFill>
                <a:latin typeface="+mn-ea"/>
              </a:rPr>
              <a:t>Eureka</a:t>
            </a:r>
            <a:r>
              <a:rPr lang="zh-CN" altLang="en-US" sz="1600" smtClean="0">
                <a:solidFill>
                  <a:schemeClr val="accent5">
                    <a:lumMod val="50000"/>
                  </a:schemeClr>
                </a:solidFill>
                <a:latin typeface="+mn-ea"/>
              </a:rPr>
              <a:t>地址端口，详细参考上一张“</a:t>
            </a:r>
            <a:r>
              <a:rPr lang="zh-CN" altLang="en-US" sz="1600">
                <a:solidFill>
                  <a:schemeClr val="accent5">
                    <a:lumMod val="50000"/>
                  </a:schemeClr>
                </a:solidFill>
                <a:hlinkClick r:id="rId2" action="ppaction://hlinksldjump"/>
              </a:rPr>
              <a:t>向注册中心注册服务</a:t>
            </a:r>
            <a:r>
              <a:rPr lang="zh-CN" altLang="en-US" sz="1600" smtClean="0">
                <a:solidFill>
                  <a:schemeClr val="accent5">
                    <a:lumMod val="50000"/>
                  </a:schemeClr>
                </a:solidFill>
                <a:latin typeface="+mn-ea"/>
              </a:rPr>
              <a:t>”；</a:t>
            </a:r>
            <a:endParaRPr lang="en-US" altLang="zh-CN" sz="1600" smtClean="0">
              <a:solidFill>
                <a:schemeClr val="accent5">
                  <a:lumMod val="50000"/>
                </a:schemeClr>
              </a:solidFill>
              <a:latin typeface="+mn-ea"/>
            </a:endParaRPr>
          </a:p>
          <a:p>
            <a:pPr marL="228600" indent="-228600" defTabSz="914400" fontAlgn="base">
              <a:spcBef>
                <a:spcPct val="0"/>
              </a:spcBef>
              <a:spcAft>
                <a:spcPct val="0"/>
              </a:spcAft>
              <a:buFont typeface="+mj-lt"/>
              <a:buAutoNum type="arabicPeriod"/>
            </a:pPr>
            <a:r>
              <a:rPr lang="en-US" altLang="zh-CN" sz="1600" smtClean="0">
                <a:solidFill>
                  <a:schemeClr val="accent5">
                    <a:lumMod val="50000"/>
                  </a:schemeClr>
                </a:solidFill>
                <a:latin typeface="+mn-ea"/>
              </a:rPr>
              <a:t>YML</a:t>
            </a:r>
            <a:r>
              <a:rPr lang="zh-CN" altLang="en-US" sz="1600" smtClean="0">
                <a:solidFill>
                  <a:schemeClr val="accent5">
                    <a:lumMod val="50000"/>
                  </a:schemeClr>
                </a:solidFill>
                <a:latin typeface="+mn-ea"/>
              </a:rPr>
              <a:t>中</a:t>
            </a:r>
            <a:r>
              <a:rPr lang="en-US" altLang="zh-CN" sz="1600" smtClean="0">
                <a:solidFill>
                  <a:srgbClr val="953735"/>
                </a:solidFill>
                <a:latin typeface="+mn-ea"/>
              </a:rPr>
              <a:t>feign.hystrix.enabled</a:t>
            </a:r>
            <a:r>
              <a:rPr lang="zh-CN" altLang="en-US" sz="1600" smtClean="0">
                <a:solidFill>
                  <a:schemeClr val="accent5">
                    <a:lumMod val="50000"/>
                  </a:schemeClr>
                </a:solidFill>
                <a:latin typeface="+mn-ea"/>
              </a:rPr>
              <a:t>属性状态为</a:t>
            </a:r>
            <a:r>
              <a:rPr lang="en-US" altLang="zh-CN" sz="1600" smtClean="0">
                <a:solidFill>
                  <a:srgbClr val="953735"/>
                </a:solidFill>
                <a:latin typeface="+mn-ea"/>
              </a:rPr>
              <a:t>true</a:t>
            </a:r>
          </a:p>
          <a:p>
            <a:pPr marL="228600" indent="-228600" defTabSz="914400" fontAlgn="base">
              <a:spcBef>
                <a:spcPct val="0"/>
              </a:spcBef>
              <a:spcAft>
                <a:spcPct val="0"/>
              </a:spcAft>
              <a:buFont typeface="+mj-lt"/>
              <a:buAutoNum type="arabicPeriod"/>
            </a:pPr>
            <a:r>
              <a:rPr lang="zh-CN" altLang="en-US" sz="1600" smtClean="0">
                <a:solidFill>
                  <a:schemeClr val="accent5">
                    <a:lumMod val="50000"/>
                  </a:schemeClr>
                </a:solidFill>
                <a:latin typeface="+mn-ea"/>
              </a:rPr>
              <a:t>其中类同</a:t>
            </a:r>
            <a:r>
              <a:rPr lang="en-US" altLang="zh-CN" sz="1600" smtClean="0">
                <a:solidFill>
                  <a:schemeClr val="accent5">
                    <a:lumMod val="50000"/>
                  </a:schemeClr>
                </a:solidFill>
                <a:latin typeface="+mn-ea"/>
              </a:rPr>
              <a:t>Ribbon</a:t>
            </a:r>
            <a:r>
              <a:rPr lang="zh-CN" altLang="en-US" sz="1600" smtClean="0">
                <a:solidFill>
                  <a:schemeClr val="accent5">
                    <a:lumMod val="50000"/>
                  </a:schemeClr>
                </a:solidFill>
                <a:latin typeface="+mn-ea"/>
              </a:rPr>
              <a:t>机制配置多一个注解是</a:t>
            </a:r>
            <a:r>
              <a:rPr lang="en-US" altLang="zh-CN" sz="1600" smtClean="0">
                <a:solidFill>
                  <a:schemeClr val="accent5">
                    <a:lumMod val="50000"/>
                  </a:schemeClr>
                </a:solidFill>
                <a:latin typeface="+mn-ea"/>
              </a:rPr>
              <a:t>@EnableFeignClients</a:t>
            </a:r>
            <a:r>
              <a:rPr lang="zh-CN" altLang="en-US" sz="1600" smtClean="0">
                <a:solidFill>
                  <a:schemeClr val="accent5">
                    <a:lumMod val="50000"/>
                  </a:schemeClr>
                </a:solidFill>
                <a:latin typeface="+mn-ea"/>
              </a:rPr>
              <a:t>，这是开启</a:t>
            </a:r>
            <a:r>
              <a:rPr lang="en-US" altLang="zh-CN" sz="1600" smtClean="0">
                <a:solidFill>
                  <a:schemeClr val="accent5">
                    <a:lumMod val="50000"/>
                  </a:schemeClr>
                </a:solidFill>
                <a:latin typeface="+mn-ea"/>
              </a:rPr>
              <a:t>Feigin</a:t>
            </a:r>
          </a:p>
          <a:p>
            <a:pPr marL="228600" indent="-228600" defTabSz="914400" fontAlgn="base">
              <a:spcBef>
                <a:spcPct val="0"/>
              </a:spcBef>
              <a:spcAft>
                <a:spcPct val="0"/>
              </a:spcAft>
              <a:buFont typeface="+mj-lt"/>
              <a:buAutoNum type="arabicPeriod"/>
            </a:pPr>
            <a:r>
              <a:rPr lang="en-US" altLang="zh-CN" sz="1600" smtClean="0">
                <a:solidFill>
                  <a:schemeClr val="accent5">
                    <a:lumMod val="50000"/>
                  </a:schemeClr>
                </a:solidFill>
                <a:latin typeface="+mn-ea"/>
              </a:rPr>
              <a:t>Feign</a:t>
            </a:r>
            <a:r>
              <a:rPr lang="zh-CN" altLang="en-US" sz="1600" smtClean="0">
                <a:solidFill>
                  <a:schemeClr val="accent5">
                    <a:lumMod val="50000"/>
                  </a:schemeClr>
                </a:solidFill>
                <a:latin typeface="+mn-ea"/>
              </a:rPr>
              <a:t>有超时限制，单位为毫秒，可根据需要自行设置</a:t>
            </a:r>
            <a:endParaRPr lang="en-US" altLang="zh-CN" sz="1600" smtClean="0">
              <a:solidFill>
                <a:schemeClr val="accent5">
                  <a:lumMod val="50000"/>
                </a:schemeClr>
              </a:solidFill>
              <a:latin typeface="+mn-ea"/>
            </a:endParaRPr>
          </a:p>
          <a:p>
            <a:pPr marL="228600" indent="-228600" defTabSz="914400" fontAlgn="base">
              <a:spcBef>
                <a:spcPct val="0"/>
              </a:spcBef>
              <a:spcAft>
                <a:spcPct val="0"/>
              </a:spcAft>
              <a:buFont typeface="+mj-lt"/>
              <a:buAutoNum type="arabicPeriod"/>
            </a:pPr>
            <a:r>
              <a:rPr lang="en-US" altLang="zh-CN" sz="1600">
                <a:solidFill>
                  <a:schemeClr val="accent5">
                    <a:lumMod val="50000"/>
                  </a:schemeClr>
                </a:solidFill>
                <a:latin typeface="+mn-ea"/>
              </a:rPr>
              <a:t>@</a:t>
            </a:r>
            <a:r>
              <a:rPr lang="en-US" altLang="zh-CN" sz="1600" smtClean="0">
                <a:solidFill>
                  <a:schemeClr val="accent5">
                    <a:lumMod val="50000"/>
                  </a:schemeClr>
                </a:solidFill>
                <a:latin typeface="+mn-ea"/>
              </a:rPr>
              <a:t>EnableCircuitBreaker </a:t>
            </a:r>
            <a:r>
              <a:rPr lang="zh-CN" altLang="en-US" sz="1600" smtClean="0">
                <a:solidFill>
                  <a:schemeClr val="accent5">
                    <a:lumMod val="50000"/>
                  </a:schemeClr>
                </a:solidFill>
                <a:latin typeface="+mn-ea"/>
              </a:rPr>
              <a:t>开启断路器</a:t>
            </a:r>
            <a:endParaRPr lang="en-US" altLang="zh-CN" sz="1600">
              <a:solidFill>
                <a:schemeClr val="accent5">
                  <a:lumMod val="50000"/>
                </a:schemeClr>
              </a:solidFill>
              <a:latin typeface="+mn-ea"/>
            </a:endParaRPr>
          </a:p>
        </p:txBody>
      </p:sp>
      <p:sp>
        <p:nvSpPr>
          <p:cNvPr id="10" name="Rectangle 4"/>
          <p:cNvSpPr>
            <a:spLocks noChangeArrowheads="1"/>
          </p:cNvSpPr>
          <p:nvPr/>
        </p:nvSpPr>
        <p:spPr bwMode="auto">
          <a:xfrm>
            <a:off x="78537" y="3774284"/>
            <a:ext cx="7025575" cy="30162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@FeignClient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name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"PROVIDER-SERVICE"</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configuration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{ProviderServiceConfiguration.</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fallbackFactory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ConsumerFeignClientFallbackFactory.</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ConsumerFeignClient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RequestMethod.</a:t>
            </a:r>
            <a:r>
              <a:rPr kumimoji="0" lang="zh-CN" altLang="zh-CN"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GET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List&lt;User&gt;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getUserList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=RequestMethod.</a:t>
            </a:r>
            <a:r>
              <a:rPr kumimoji="0" lang="zh-CN" altLang="zh-CN"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POST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String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postUser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@RequestBody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 user)</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=RequestMethod.</a:t>
            </a:r>
            <a:r>
              <a:rPr kumimoji="0" lang="zh-CN" altLang="zh-CN"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GET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User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getUser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@PathVariable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"id"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Long 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=RequestMethod.</a:t>
            </a:r>
            <a:r>
              <a:rPr kumimoji="0" lang="zh-CN" altLang="zh-CN"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PUT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String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putUser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@PathVariable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"id"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Long 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@ModelAttribute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 user)</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=RequestMethod.</a:t>
            </a:r>
            <a:r>
              <a:rPr kumimoji="0" lang="zh-CN" altLang="zh-CN"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DELETE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String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deleteUser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@PathVariable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"id"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Long id)</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zh-CN" altLang="zh-CN" sz="1000" b="0" i="0" u="none" strike="noStrike" cap="none" normalizeH="0" baseline="0" smtClean="0">
              <a:ln>
                <a:noFill/>
              </a:ln>
              <a:solidFill>
                <a:schemeClr val="tx1"/>
              </a:solidFill>
              <a:effectLst/>
              <a:latin typeface="Arial" panose="020B0604020202020204" pitchFamily="34" charset="0"/>
            </a:endParaRPr>
          </a:p>
        </p:txBody>
      </p:sp>
      <p:sp>
        <p:nvSpPr>
          <p:cNvPr id="12" name="矩形 11"/>
          <p:cNvSpPr/>
          <p:nvPr/>
        </p:nvSpPr>
        <p:spPr bwMode="auto">
          <a:xfrm>
            <a:off x="7683129" y="3750287"/>
            <a:ext cx="4536503" cy="2487026"/>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228600" indent="-228600" defTabSz="914400" fontAlgn="base">
              <a:spcBef>
                <a:spcPct val="0"/>
              </a:spcBef>
              <a:spcAft>
                <a:spcPct val="0"/>
              </a:spcAft>
              <a:buFont typeface="+mj-lt"/>
              <a:buAutoNum type="arabicPeriod"/>
            </a:pPr>
            <a:r>
              <a:rPr kumimoji="0" lang="zh-CN" altLang="en-US" sz="1600" i="0" u="none" strike="noStrike" cap="none" normalizeH="0" baseline="0" smtClean="0">
                <a:ln>
                  <a:noFill/>
                </a:ln>
                <a:solidFill>
                  <a:schemeClr val="accent5">
                    <a:lumMod val="50000"/>
                  </a:schemeClr>
                </a:solidFill>
                <a:effectLst/>
                <a:latin typeface="+mn-ea"/>
              </a:rPr>
              <a:t>新增接口用于封装实现需要调用微服务的</a:t>
            </a:r>
            <a:r>
              <a:rPr kumimoji="0" lang="en-US" altLang="zh-CN" sz="1600" i="0" u="none" strike="noStrike" cap="none" normalizeH="0" baseline="0" smtClean="0">
                <a:ln>
                  <a:noFill/>
                </a:ln>
                <a:solidFill>
                  <a:schemeClr val="accent5">
                    <a:lumMod val="50000"/>
                  </a:schemeClr>
                </a:solidFill>
                <a:effectLst/>
                <a:latin typeface="+mn-ea"/>
              </a:rPr>
              <a:t>API</a:t>
            </a:r>
            <a:r>
              <a:rPr kumimoji="0" lang="zh-CN" altLang="en-US" sz="1600" i="0" u="none" strike="noStrike" cap="none" normalizeH="0" baseline="0" smtClean="0">
                <a:ln>
                  <a:noFill/>
                </a:ln>
                <a:solidFill>
                  <a:schemeClr val="accent5">
                    <a:lumMod val="50000"/>
                  </a:schemeClr>
                </a:solidFill>
                <a:effectLst/>
                <a:latin typeface="+mn-ea"/>
              </a:rPr>
              <a:t>，参数类型以及数目、顺序均需保持一致</a:t>
            </a:r>
            <a:endParaRPr kumimoji="0" lang="en-US" altLang="zh-CN" sz="1600" i="0" u="none" strike="noStrike" cap="none" normalizeH="0" baseline="0" smtClean="0">
              <a:ln>
                <a:noFill/>
              </a:ln>
              <a:solidFill>
                <a:schemeClr val="accent5">
                  <a:lumMod val="50000"/>
                </a:schemeClr>
              </a:solidFill>
              <a:effectLst/>
              <a:latin typeface="+mn-ea"/>
            </a:endParaRPr>
          </a:p>
          <a:p>
            <a:pPr marL="228600" indent="-228600" defTabSz="914400" fontAlgn="base">
              <a:spcBef>
                <a:spcPct val="0"/>
              </a:spcBef>
              <a:spcAft>
                <a:spcPct val="0"/>
              </a:spcAft>
              <a:buFont typeface="+mj-lt"/>
              <a:buAutoNum type="arabicPeriod"/>
            </a:pPr>
            <a:r>
              <a:rPr lang="en-US" altLang="zh-CN" sz="1600" smtClean="0">
                <a:solidFill>
                  <a:schemeClr val="accent5">
                    <a:lumMod val="50000"/>
                  </a:schemeClr>
                </a:solidFill>
                <a:latin typeface="+mn-ea"/>
              </a:rPr>
              <a:t>@FeignClient</a:t>
            </a:r>
            <a:r>
              <a:rPr lang="zh-CN" altLang="en-US" sz="1600" smtClean="0">
                <a:solidFill>
                  <a:schemeClr val="accent5">
                    <a:lumMod val="50000"/>
                  </a:schemeClr>
                </a:solidFill>
                <a:latin typeface="+mn-ea"/>
              </a:rPr>
              <a:t>指定需要调用微服务名称，参数</a:t>
            </a:r>
            <a:r>
              <a:rPr lang="en-US" altLang="zh-CN" sz="1600" smtClean="0">
                <a:solidFill>
                  <a:schemeClr val="accent5">
                    <a:lumMod val="50000"/>
                  </a:schemeClr>
                </a:solidFill>
                <a:latin typeface="+mn-ea"/>
              </a:rPr>
              <a:t>fallbackFactory</a:t>
            </a:r>
            <a:r>
              <a:rPr lang="zh-CN" altLang="en-US" sz="1600" smtClean="0">
                <a:solidFill>
                  <a:schemeClr val="accent5">
                    <a:lumMod val="50000"/>
                  </a:schemeClr>
                </a:solidFill>
                <a:latin typeface="+mn-ea"/>
              </a:rPr>
              <a:t>即为熔断用的，实现</a:t>
            </a:r>
            <a:r>
              <a:rPr lang="en-US" altLang="zh-CN" sz="1600" smtClean="0">
                <a:solidFill>
                  <a:schemeClr val="accent5">
                    <a:lumMod val="50000"/>
                  </a:schemeClr>
                </a:solidFill>
                <a:latin typeface="+mn-ea"/>
              </a:rPr>
              <a:t>FallbackFactory</a:t>
            </a:r>
            <a:r>
              <a:rPr lang="zh-CN" altLang="en-US" sz="1600" smtClean="0">
                <a:solidFill>
                  <a:schemeClr val="accent5">
                    <a:lumMod val="50000"/>
                  </a:schemeClr>
                </a:solidFill>
                <a:latin typeface="+mn-ea"/>
              </a:rPr>
              <a:t>接口，再重写</a:t>
            </a:r>
            <a:r>
              <a:rPr lang="en-US" altLang="zh-CN" sz="1600" smtClean="0">
                <a:solidFill>
                  <a:schemeClr val="accent5">
                    <a:lumMod val="50000"/>
                  </a:schemeClr>
                </a:solidFill>
                <a:latin typeface="+mn-ea"/>
              </a:rPr>
              <a:t>ConsumerFeignClient</a:t>
            </a:r>
            <a:r>
              <a:rPr lang="zh-CN" altLang="en-US" sz="1600" smtClean="0">
                <a:solidFill>
                  <a:schemeClr val="accent5">
                    <a:lumMod val="50000"/>
                  </a:schemeClr>
                </a:solidFill>
                <a:latin typeface="+mn-ea"/>
              </a:rPr>
              <a:t>方法</a:t>
            </a:r>
            <a:endParaRPr lang="en-US" altLang="zh-CN" sz="1600" smtClean="0">
              <a:solidFill>
                <a:schemeClr val="accent5">
                  <a:lumMod val="50000"/>
                </a:schemeClr>
              </a:solidFill>
              <a:latin typeface="+mn-ea"/>
            </a:endParaRPr>
          </a:p>
          <a:p>
            <a:pPr marL="228600" indent="-228600" defTabSz="914400" fontAlgn="base">
              <a:spcBef>
                <a:spcPct val="0"/>
              </a:spcBef>
              <a:spcAft>
                <a:spcPct val="0"/>
              </a:spcAft>
              <a:buFont typeface="+mj-lt"/>
              <a:buAutoNum type="arabicPeriod"/>
            </a:pPr>
            <a:r>
              <a:rPr lang="zh-CN" altLang="en-US" sz="1600" smtClean="0">
                <a:solidFill>
                  <a:schemeClr val="accent5">
                    <a:lumMod val="50000"/>
                  </a:schemeClr>
                </a:solidFill>
                <a:latin typeface="+mn-ea"/>
              </a:rPr>
              <a:t>还有一种是基于</a:t>
            </a:r>
            <a:r>
              <a:rPr lang="en-US" altLang="zh-CN" sz="1600">
                <a:solidFill>
                  <a:schemeClr val="accent5">
                    <a:lumMod val="50000"/>
                  </a:schemeClr>
                </a:solidFill>
                <a:latin typeface="+mn-ea"/>
              </a:rPr>
              <a:t>@</a:t>
            </a:r>
            <a:r>
              <a:rPr lang="en-US" altLang="zh-CN" sz="1600" smtClean="0">
                <a:solidFill>
                  <a:schemeClr val="accent5">
                    <a:lumMod val="50000"/>
                  </a:schemeClr>
                </a:solidFill>
                <a:latin typeface="+mn-ea"/>
              </a:rPr>
              <a:t>HystrixCommand</a:t>
            </a:r>
            <a:r>
              <a:rPr lang="zh-CN" altLang="en-US" sz="1600" smtClean="0">
                <a:solidFill>
                  <a:schemeClr val="accent5">
                    <a:lumMod val="50000"/>
                  </a:schemeClr>
                </a:solidFill>
                <a:latin typeface="+mn-ea"/>
              </a:rPr>
              <a:t>注解，再指定用于熔断的方法，注意方法的参数必须与被熔断的保持一致</a:t>
            </a:r>
            <a:endParaRPr lang="en-US" altLang="zh-CN" sz="1600">
              <a:solidFill>
                <a:schemeClr val="accent5">
                  <a:lumMod val="50000"/>
                </a:schemeClr>
              </a:solidFill>
              <a:latin typeface="+mn-ea"/>
            </a:endParaRPr>
          </a:p>
        </p:txBody>
      </p:sp>
      <p:sp>
        <p:nvSpPr>
          <p:cNvPr id="14" name="右箭头 13"/>
          <p:cNvSpPr/>
          <p:nvPr/>
        </p:nvSpPr>
        <p:spPr bwMode="auto">
          <a:xfrm>
            <a:off x="5382263" y="2251104"/>
            <a:ext cx="342777" cy="484632"/>
          </a:xfrm>
          <a:prstGeom prst="rightArrow">
            <a:avLst/>
          </a:prstGeom>
          <a:solidFill>
            <a:srgbClr val="2BCD6F"/>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5" name="右箭头 14"/>
          <p:cNvSpPr/>
          <p:nvPr/>
        </p:nvSpPr>
        <p:spPr bwMode="auto">
          <a:xfrm flipH="1">
            <a:off x="7222232" y="4751484"/>
            <a:ext cx="342777" cy="484632"/>
          </a:xfrm>
          <a:prstGeom prst="rightArrow">
            <a:avLst/>
          </a:prstGeom>
          <a:solidFill>
            <a:srgbClr val="00B0F0"/>
          </a:solidFill>
          <a:ln w="9525" cap="flat" cmpd="sng" algn="ctr">
            <a:no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Tree>
    <p:extLst>
      <p:ext uri="{BB962C8B-B14F-4D97-AF65-F5344CB8AC3E}">
        <p14:creationId xmlns:p14="http://schemas.microsoft.com/office/powerpoint/2010/main" val="1708998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33</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 Hystrix+Ribbon</a:t>
            </a:r>
            <a:endParaRPr lang="zh-CN" altLang="en-US"/>
          </a:p>
        </p:txBody>
      </p:sp>
      <p:sp>
        <p:nvSpPr>
          <p:cNvPr id="4" name="Rectangle 1"/>
          <p:cNvSpPr>
            <a:spLocks noChangeArrowheads="1"/>
          </p:cNvSpPr>
          <p:nvPr/>
        </p:nvSpPr>
        <p:spPr bwMode="auto">
          <a:xfrm>
            <a:off x="6312024" y="1638528"/>
            <a:ext cx="5780137"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org.springframework.cloud</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spring-cloud-starter-hystrix</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org.springframework.cloud</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spring-cloud-starter-eureka</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org.springframework.cloud</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spring-cloud-starter-ribbon</a:t>
            </a: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endParaRPr kumimoji="0" lang="zh-CN" altLang="zh-CN" sz="1000" b="0" i="0" u="none" strike="noStrike" cap="none" normalizeH="0" baseline="0" smtClean="0">
              <a:ln>
                <a:noFill/>
              </a:ln>
              <a:solidFill>
                <a:schemeClr val="tx1"/>
              </a:solidFill>
              <a:effectLst/>
              <a:latin typeface="Arial" panose="020B0604020202020204" pitchFamily="34" charset="0"/>
            </a:endParaRPr>
          </a:p>
        </p:txBody>
      </p:sp>
      <p:sp>
        <p:nvSpPr>
          <p:cNvPr id="5" name="矩形 4"/>
          <p:cNvSpPr/>
          <p:nvPr/>
        </p:nvSpPr>
        <p:spPr bwMode="auto">
          <a:xfrm>
            <a:off x="158205" y="927040"/>
            <a:ext cx="6048672" cy="2563078"/>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228600" indent="-228600" defTabSz="914400" fontAlgn="base">
              <a:spcBef>
                <a:spcPct val="0"/>
              </a:spcBef>
              <a:spcAft>
                <a:spcPct val="0"/>
              </a:spcAft>
              <a:buFont typeface="+mj-lt"/>
              <a:buAutoNum type="arabicPeriod"/>
            </a:pPr>
            <a:r>
              <a:rPr kumimoji="0" lang="en-US" altLang="zh-CN" sz="1400" i="0" u="none" strike="noStrike" cap="none" normalizeH="0" baseline="0" smtClean="0">
                <a:ln>
                  <a:noFill/>
                </a:ln>
                <a:solidFill>
                  <a:schemeClr val="accent5">
                    <a:lumMod val="50000"/>
                  </a:schemeClr>
                </a:solidFill>
                <a:effectLst/>
                <a:latin typeface="+mn-ea"/>
              </a:rPr>
              <a:t>pom</a:t>
            </a:r>
            <a:r>
              <a:rPr kumimoji="0" lang="zh-CN" altLang="en-US" sz="1400" i="0" u="none" strike="noStrike" cap="none" normalizeH="0" baseline="0" smtClean="0">
                <a:ln>
                  <a:noFill/>
                </a:ln>
                <a:solidFill>
                  <a:schemeClr val="accent5">
                    <a:lumMod val="50000"/>
                  </a:schemeClr>
                </a:solidFill>
                <a:effectLst/>
                <a:latin typeface="+mn-ea"/>
              </a:rPr>
              <a:t>上加上</a:t>
            </a:r>
            <a:r>
              <a:rPr kumimoji="0" lang="en-US" altLang="zh-CN" sz="1400" i="0" u="none" strike="noStrike" cap="none" normalizeH="0" baseline="0" smtClean="0">
                <a:ln>
                  <a:noFill/>
                </a:ln>
                <a:solidFill>
                  <a:schemeClr val="accent5">
                    <a:lumMod val="50000"/>
                  </a:schemeClr>
                </a:solidFill>
                <a:effectLst/>
                <a:latin typeface="+mn-ea"/>
              </a:rPr>
              <a:t>maven</a:t>
            </a:r>
            <a:r>
              <a:rPr kumimoji="0" lang="zh-CN" altLang="en-US" sz="1400" i="0" u="none" strike="noStrike" cap="none" normalizeH="0" baseline="0" smtClean="0">
                <a:ln>
                  <a:noFill/>
                </a:ln>
                <a:solidFill>
                  <a:schemeClr val="accent5">
                    <a:lumMod val="50000"/>
                  </a:schemeClr>
                </a:solidFill>
                <a:effectLst/>
                <a:latin typeface="+mn-ea"/>
              </a:rPr>
              <a:t>的依赖</a:t>
            </a:r>
            <a:endParaRPr kumimoji="0" lang="en-US" altLang="zh-CN" sz="1400" i="0" u="none" strike="noStrike" cap="none" normalizeH="0" baseline="0" smtClean="0">
              <a:ln>
                <a:noFill/>
              </a:ln>
              <a:solidFill>
                <a:schemeClr val="accent5">
                  <a:lumMod val="50000"/>
                </a:schemeClr>
              </a:solidFill>
              <a:effectLst/>
              <a:latin typeface="+mn-ea"/>
            </a:endParaRPr>
          </a:p>
          <a:p>
            <a:pPr marL="228600" indent="-228600" defTabSz="914400" fontAlgn="base">
              <a:spcBef>
                <a:spcPct val="0"/>
              </a:spcBef>
              <a:spcAft>
                <a:spcPct val="0"/>
              </a:spcAft>
              <a:buFont typeface="+mj-lt"/>
              <a:buAutoNum type="arabicPeriod"/>
            </a:pPr>
            <a:r>
              <a:rPr kumimoji="0" lang="zh-CN" altLang="en-US" sz="1400" i="0" u="none" strike="noStrike" cap="none" normalizeH="0" baseline="0" smtClean="0">
                <a:ln>
                  <a:noFill/>
                </a:ln>
                <a:solidFill>
                  <a:schemeClr val="accent5">
                    <a:lumMod val="50000"/>
                  </a:schemeClr>
                </a:solidFill>
                <a:effectLst/>
                <a:latin typeface="+mn-ea"/>
              </a:rPr>
              <a:t>启动类上加上注解</a:t>
            </a:r>
            <a:r>
              <a:rPr kumimoji="0" lang="en-US" altLang="zh-CN" sz="1400" i="0" u="none" strike="noStrike" cap="none" normalizeH="0" baseline="0" smtClean="0">
                <a:ln>
                  <a:noFill/>
                </a:ln>
                <a:solidFill>
                  <a:schemeClr val="accent5">
                    <a:lumMod val="50000"/>
                  </a:schemeClr>
                </a:solidFill>
                <a:effectLst/>
                <a:latin typeface="+mn-ea"/>
              </a:rPr>
              <a:t>@EnableDiscoveryClient</a:t>
            </a:r>
            <a:r>
              <a:rPr lang="zh-CN" altLang="en-US" sz="1400" smtClean="0">
                <a:solidFill>
                  <a:schemeClr val="accent5">
                    <a:lumMod val="50000"/>
                  </a:schemeClr>
                </a:solidFill>
                <a:latin typeface="+mn-ea"/>
              </a:rPr>
              <a:t>向注册中心注册，同时在</a:t>
            </a:r>
            <a:r>
              <a:rPr lang="en-US" altLang="zh-CN" sz="1400" smtClean="0">
                <a:solidFill>
                  <a:schemeClr val="accent5">
                    <a:lumMod val="50000"/>
                  </a:schemeClr>
                </a:solidFill>
                <a:latin typeface="+mn-ea"/>
              </a:rPr>
              <a:t>YML</a:t>
            </a:r>
            <a:r>
              <a:rPr lang="zh-CN" altLang="en-US" sz="1400" smtClean="0">
                <a:solidFill>
                  <a:schemeClr val="accent5">
                    <a:lumMod val="50000"/>
                  </a:schemeClr>
                </a:solidFill>
                <a:latin typeface="+mn-ea"/>
              </a:rPr>
              <a:t>文件上也需要指定</a:t>
            </a:r>
            <a:r>
              <a:rPr lang="en-US" altLang="zh-CN" sz="1400" smtClean="0">
                <a:solidFill>
                  <a:schemeClr val="accent5">
                    <a:lumMod val="50000"/>
                  </a:schemeClr>
                </a:solidFill>
                <a:latin typeface="+mn-ea"/>
              </a:rPr>
              <a:t>Eureka</a:t>
            </a:r>
            <a:r>
              <a:rPr lang="zh-CN" altLang="en-US" sz="1400" smtClean="0">
                <a:solidFill>
                  <a:schemeClr val="accent5">
                    <a:lumMod val="50000"/>
                  </a:schemeClr>
                </a:solidFill>
                <a:latin typeface="+mn-ea"/>
              </a:rPr>
              <a:t>地址端口，详细参考上一张“</a:t>
            </a:r>
            <a:r>
              <a:rPr lang="zh-CN" altLang="en-US" sz="1400">
                <a:solidFill>
                  <a:schemeClr val="accent5">
                    <a:lumMod val="50000"/>
                  </a:schemeClr>
                </a:solidFill>
                <a:hlinkClick r:id="rId2" action="ppaction://hlinksldjump"/>
              </a:rPr>
              <a:t>向注册中心注册服务</a:t>
            </a:r>
            <a:r>
              <a:rPr lang="zh-CN" altLang="en-US" sz="1400" smtClean="0">
                <a:solidFill>
                  <a:schemeClr val="accent5">
                    <a:lumMod val="50000"/>
                  </a:schemeClr>
                </a:solidFill>
                <a:latin typeface="+mn-ea"/>
              </a:rPr>
              <a:t>”；</a:t>
            </a:r>
            <a:endParaRPr lang="en-US" altLang="zh-CN" sz="1400" smtClean="0">
              <a:solidFill>
                <a:schemeClr val="accent5">
                  <a:lumMod val="50000"/>
                </a:schemeClr>
              </a:solidFill>
              <a:latin typeface="+mn-ea"/>
            </a:endParaRPr>
          </a:p>
          <a:p>
            <a:pPr marL="228600" indent="-228600" defTabSz="914400" fontAlgn="base">
              <a:spcBef>
                <a:spcPct val="0"/>
              </a:spcBef>
              <a:spcAft>
                <a:spcPct val="0"/>
              </a:spcAft>
              <a:buFont typeface="+mj-lt"/>
              <a:buAutoNum type="arabicPeriod"/>
            </a:pPr>
            <a:r>
              <a:rPr lang="en-US" altLang="zh-CN" sz="1400" smtClean="0">
                <a:solidFill>
                  <a:schemeClr val="accent5">
                    <a:lumMod val="50000"/>
                  </a:schemeClr>
                </a:solidFill>
                <a:latin typeface="+mn-ea"/>
              </a:rPr>
              <a:t>YML</a:t>
            </a:r>
            <a:r>
              <a:rPr lang="zh-CN" altLang="en-US" sz="1400" smtClean="0">
                <a:solidFill>
                  <a:schemeClr val="accent5">
                    <a:lumMod val="50000"/>
                  </a:schemeClr>
                </a:solidFill>
                <a:latin typeface="+mn-ea"/>
              </a:rPr>
              <a:t>中</a:t>
            </a:r>
            <a:r>
              <a:rPr lang="en-US" altLang="zh-CN" sz="1400" smtClean="0">
                <a:solidFill>
                  <a:srgbClr val="953735"/>
                </a:solidFill>
                <a:latin typeface="+mn-ea"/>
              </a:rPr>
              <a:t>feign.hystrix.enabled</a:t>
            </a:r>
            <a:r>
              <a:rPr lang="zh-CN" altLang="en-US" sz="1400" smtClean="0">
                <a:solidFill>
                  <a:schemeClr val="accent5">
                    <a:lumMod val="50000"/>
                  </a:schemeClr>
                </a:solidFill>
                <a:latin typeface="+mn-ea"/>
              </a:rPr>
              <a:t>属性状态为</a:t>
            </a:r>
            <a:r>
              <a:rPr lang="en-US" altLang="zh-CN" sz="1400" smtClean="0">
                <a:solidFill>
                  <a:srgbClr val="953735"/>
                </a:solidFill>
                <a:latin typeface="+mn-ea"/>
              </a:rPr>
              <a:t>true</a:t>
            </a:r>
          </a:p>
          <a:p>
            <a:pPr marL="228600" indent="-228600" defTabSz="914400" fontAlgn="base">
              <a:spcBef>
                <a:spcPct val="0"/>
              </a:spcBef>
              <a:spcAft>
                <a:spcPct val="0"/>
              </a:spcAft>
              <a:buFont typeface="+mj-lt"/>
              <a:buAutoNum type="arabicPeriod"/>
            </a:pPr>
            <a:r>
              <a:rPr lang="en-US" altLang="zh-CN" sz="1400" smtClean="0">
                <a:solidFill>
                  <a:schemeClr val="accent5">
                    <a:lumMod val="50000"/>
                  </a:schemeClr>
                </a:solidFill>
                <a:latin typeface="+mn-ea"/>
              </a:rPr>
              <a:t>@EnableCircuitBreaker </a:t>
            </a:r>
            <a:r>
              <a:rPr lang="zh-CN" altLang="en-US" sz="1400" smtClean="0">
                <a:solidFill>
                  <a:schemeClr val="accent5">
                    <a:lumMod val="50000"/>
                  </a:schemeClr>
                </a:solidFill>
                <a:latin typeface="+mn-ea"/>
              </a:rPr>
              <a:t>开启断路器</a:t>
            </a:r>
            <a:endParaRPr lang="en-US" altLang="zh-CN" sz="1400" smtClean="0">
              <a:solidFill>
                <a:schemeClr val="accent5">
                  <a:lumMod val="50000"/>
                </a:schemeClr>
              </a:solidFill>
              <a:latin typeface="+mn-ea"/>
            </a:endParaRPr>
          </a:p>
          <a:p>
            <a:pPr marL="228600" indent="-228600" defTabSz="914400" fontAlgn="base">
              <a:spcBef>
                <a:spcPct val="0"/>
              </a:spcBef>
              <a:spcAft>
                <a:spcPct val="0"/>
              </a:spcAft>
              <a:buFont typeface="+mj-lt"/>
              <a:buAutoNum type="arabicPeriod"/>
            </a:pPr>
            <a:r>
              <a:rPr lang="zh-CN" altLang="en-US" sz="1400">
                <a:solidFill>
                  <a:schemeClr val="accent5">
                    <a:lumMod val="50000"/>
                  </a:schemeClr>
                </a:solidFill>
                <a:latin typeface="+mn-ea"/>
              </a:rPr>
              <a:t>这里主要以</a:t>
            </a:r>
            <a:r>
              <a:rPr lang="en-US" altLang="zh-CN" sz="1400">
                <a:solidFill>
                  <a:schemeClr val="accent5">
                    <a:lumMod val="50000"/>
                  </a:schemeClr>
                </a:solidFill>
                <a:latin typeface="+mn-ea"/>
              </a:rPr>
              <a:t>Controller</a:t>
            </a:r>
            <a:r>
              <a:rPr lang="zh-CN" altLang="en-US" sz="1400">
                <a:solidFill>
                  <a:schemeClr val="accent5">
                    <a:lumMod val="50000"/>
                  </a:schemeClr>
                </a:solidFill>
                <a:latin typeface="+mn-ea"/>
              </a:rPr>
              <a:t>为演示，在其中需要加入</a:t>
            </a:r>
            <a:r>
              <a:rPr lang="en-US" altLang="zh-CN" sz="1400">
                <a:solidFill>
                  <a:srgbClr val="953735"/>
                </a:solidFill>
                <a:latin typeface="+mn-ea"/>
              </a:rPr>
              <a:t>RestTempate</a:t>
            </a:r>
            <a:r>
              <a:rPr lang="zh-CN" altLang="en-US" sz="1400">
                <a:solidFill>
                  <a:schemeClr val="accent5">
                    <a:lumMod val="50000"/>
                  </a:schemeClr>
                </a:solidFill>
                <a:latin typeface="+mn-ea"/>
              </a:rPr>
              <a:t>的依赖注解</a:t>
            </a:r>
            <a:r>
              <a:rPr lang="en-US" altLang="zh-CN" sz="1400">
                <a:solidFill>
                  <a:schemeClr val="accent5">
                    <a:lumMod val="50000"/>
                  </a:schemeClr>
                </a:solidFill>
                <a:latin typeface="+mn-ea"/>
              </a:rPr>
              <a:t>;</a:t>
            </a:r>
          </a:p>
          <a:p>
            <a:pPr marL="228600" indent="-228600" defTabSz="914400" fontAlgn="base">
              <a:spcBef>
                <a:spcPct val="0"/>
              </a:spcBef>
              <a:spcAft>
                <a:spcPct val="0"/>
              </a:spcAft>
              <a:buFont typeface="+mj-lt"/>
              <a:buAutoNum type="arabicPeriod"/>
            </a:pPr>
            <a:r>
              <a:rPr lang="en-US" altLang="zh-CN" sz="1400">
                <a:solidFill>
                  <a:schemeClr val="accent5">
                    <a:lumMod val="50000"/>
                  </a:schemeClr>
                </a:solidFill>
                <a:latin typeface="+mn-ea"/>
              </a:rPr>
              <a:t>restTemplate</a:t>
            </a:r>
            <a:r>
              <a:rPr lang="zh-CN" altLang="en-US" sz="1400">
                <a:solidFill>
                  <a:schemeClr val="accent5">
                    <a:lumMod val="50000"/>
                  </a:schemeClr>
                </a:solidFill>
                <a:latin typeface="+mn-ea"/>
              </a:rPr>
              <a:t>的</a:t>
            </a:r>
            <a:r>
              <a:rPr lang="en-US" altLang="zh-CN" sz="1400">
                <a:solidFill>
                  <a:schemeClr val="accent5">
                    <a:lumMod val="50000"/>
                  </a:schemeClr>
                </a:solidFill>
                <a:latin typeface="+mn-ea"/>
              </a:rPr>
              <a:t>getForXXX</a:t>
            </a:r>
            <a:r>
              <a:rPr lang="zh-CN" altLang="en-US" sz="1400">
                <a:solidFill>
                  <a:schemeClr val="accent5">
                    <a:lumMod val="50000"/>
                  </a:schemeClr>
                </a:solidFill>
                <a:latin typeface="+mn-ea"/>
              </a:rPr>
              <a:t>等方法需要提供访问微服务的服务名，以及返回参数的</a:t>
            </a:r>
            <a:r>
              <a:rPr lang="zh-CN" altLang="en-US" sz="1400" smtClean="0">
                <a:solidFill>
                  <a:schemeClr val="accent5">
                    <a:lumMod val="50000"/>
                  </a:schemeClr>
                </a:solidFill>
                <a:latin typeface="+mn-ea"/>
              </a:rPr>
              <a:t>类型</a:t>
            </a:r>
            <a:endParaRPr lang="en-US" altLang="zh-CN" sz="1400" smtClean="0">
              <a:solidFill>
                <a:schemeClr val="accent5">
                  <a:lumMod val="50000"/>
                </a:schemeClr>
              </a:solidFill>
              <a:latin typeface="+mn-ea"/>
            </a:endParaRPr>
          </a:p>
          <a:p>
            <a:pPr marL="228600" indent="-228600" defTabSz="914400" fontAlgn="base">
              <a:spcBef>
                <a:spcPct val="0"/>
              </a:spcBef>
              <a:spcAft>
                <a:spcPct val="0"/>
              </a:spcAft>
              <a:buFont typeface="+mj-lt"/>
              <a:buAutoNum type="arabicPeriod"/>
            </a:pPr>
            <a:r>
              <a:rPr lang="en-US" altLang="zh-CN" sz="1400" smtClean="0">
                <a:solidFill>
                  <a:schemeClr val="accent5">
                    <a:lumMod val="50000"/>
                  </a:schemeClr>
                </a:solidFill>
                <a:latin typeface="+mn-ea"/>
              </a:rPr>
              <a:t>HystrixCommand</a:t>
            </a:r>
            <a:r>
              <a:rPr lang="zh-CN" altLang="en-US" sz="1400" smtClean="0">
                <a:solidFill>
                  <a:schemeClr val="accent5">
                    <a:lumMod val="50000"/>
                  </a:schemeClr>
                </a:solidFill>
                <a:latin typeface="+mn-ea"/>
              </a:rPr>
              <a:t>指定断路后需要执行的动作</a:t>
            </a:r>
            <a:endParaRPr lang="zh-CN" altLang="en-US" sz="1400">
              <a:solidFill>
                <a:schemeClr val="accent5">
                  <a:lumMod val="50000"/>
                </a:schemeClr>
              </a:solidFill>
              <a:latin typeface="+mn-ea"/>
            </a:endParaRPr>
          </a:p>
        </p:txBody>
      </p:sp>
      <p:sp>
        <p:nvSpPr>
          <p:cNvPr id="6" name="Rectangle 2"/>
          <p:cNvSpPr>
            <a:spLocks noChangeArrowheads="1"/>
          </p:cNvSpPr>
          <p:nvPr/>
        </p:nvSpPr>
        <p:spPr bwMode="auto">
          <a:xfrm>
            <a:off x="6312025" y="3754775"/>
            <a:ext cx="5780137"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@EnableDiscoveryClient</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@SpringBootApplication</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@EnableCircuitBreaker</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class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HystrixConsumerRibbonApplication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@Bean</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    @LoadBalanced</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RestTemplate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restTemplate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new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RestTemplate()</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static void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main</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args)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SpringApplication.</a:t>
            </a:r>
            <a:r>
              <a:rPr kumimoji="0" lang="zh-CN" altLang="zh-CN" sz="10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run</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(HystrixConsumerRibbonApplication.</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args)</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zh-CN" altLang="zh-CN" sz="10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19336" y="3565812"/>
            <a:ext cx="6120680"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"/users"</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@RestController</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class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UserController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Logger </a:t>
            </a:r>
            <a:r>
              <a:rPr kumimoji="0" lang="zh-CN" altLang="zh-CN"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log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LoggerFactory.</a:t>
            </a:r>
            <a:r>
              <a:rPr kumimoji="0" lang="zh-CN" altLang="zh-CN" sz="10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getLogger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(UserController.</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private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t>
            </a:r>
            <a:r>
              <a:rPr kumimoji="0" lang="zh-CN" altLang="zh-CN"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url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"http://PROVIDER-SERVICE/users/"</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@Autowired</a:t>
            </a:r>
            <a:b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RestTemplate </a:t>
            </a:r>
            <a:r>
              <a:rPr kumimoji="0" lang="zh-CN" altLang="zh-CN"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restTemplate</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@ApiOperation</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"获取用户列表"</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notes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"获取全部用户信息"</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@RequestMapping</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value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method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RequestMethod.</a:t>
            </a:r>
            <a:r>
              <a:rPr kumimoji="0" lang="zh-CN" altLang="zh-CN"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GET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@HystrixCommand</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smtClean="0">
                <a:ln>
                  <a:noFill/>
                </a:ln>
                <a:solidFill>
                  <a:srgbClr val="D0D0FF"/>
                </a:solidFill>
                <a:effectLst/>
                <a:latin typeface="Courier New" panose="02070309020205020404" pitchFamily="49" charset="0"/>
                <a:cs typeface="Courier New" panose="02070309020205020404" pitchFamily="49" charset="0"/>
              </a:rPr>
              <a:t>fallbackMethod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"getUserListError"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getUserList</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zh-CN" altLang="zh-CN"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restTemplate</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.getForEntity(</a:t>
            </a:r>
            <a:r>
              <a:rPr kumimoji="0" lang="zh-CN" altLang="zh-CN"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url</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).getBody()</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t>
            </a:r>
            <a:r>
              <a:rPr kumimoji="0" lang="zh-CN" altLang="zh-CN"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getUserListError</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zh-CN" altLang="zh-CN"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"error"</a:t>
            </a: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zh-CN" altLang="zh-CN" sz="1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712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34</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 Zipkin</a:t>
            </a:r>
            <a:r>
              <a:rPr lang="zh-CN" altLang="en-US" smtClean="0"/>
              <a:t>（</a:t>
            </a:r>
            <a:r>
              <a:rPr lang="en-US" altLang="zh-CN" smtClean="0"/>
              <a:t>1</a:t>
            </a:r>
            <a:r>
              <a:rPr lang="zh-CN" altLang="en-US" smtClean="0"/>
              <a:t>）</a:t>
            </a:r>
            <a:endParaRPr lang="zh-CN" altLang="en-US"/>
          </a:p>
        </p:txBody>
      </p:sp>
      <p:sp>
        <p:nvSpPr>
          <p:cNvPr id="4" name="Rectangle 1"/>
          <p:cNvSpPr>
            <a:spLocks noChangeArrowheads="1"/>
          </p:cNvSpPr>
          <p:nvPr/>
        </p:nvSpPr>
        <p:spPr bwMode="auto">
          <a:xfrm>
            <a:off x="119336" y="1080962"/>
            <a:ext cx="5870340" cy="36471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org.springframework.boot</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spring-boot-starter</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org.springframework.boot</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spring-boot-starter-web</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org.springframework.boot</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spring-boot-starter-test</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&lt;scope&gt;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test</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&lt;/scope&gt;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io.zipkin.java</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zipkin-server</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io.zipkin.java</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zipkin-autoconfigure-ui</a:t>
            </a: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096000" y="3213107"/>
            <a:ext cx="5870340" cy="144655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@SpringBootApplication</a:t>
            </a:r>
            <a:br>
              <a:rPr kumimoji="0" lang="zh-CN" altLang="zh-CN" sz="11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@EnableZipkinServer</a:t>
            </a:r>
            <a:br>
              <a:rPr kumimoji="0" lang="zh-CN" altLang="zh-CN" sz="11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class </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ZipkinServerApplication {</a:t>
            </a:r>
            <a:b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1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static void </a:t>
            </a:r>
            <a:r>
              <a:rPr kumimoji="0" lang="zh-CN" altLang="zh-CN" sz="11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main</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args) {</a:t>
            </a:r>
            <a:b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SpringApplication.</a:t>
            </a:r>
            <a:r>
              <a:rPr kumimoji="0" lang="zh-CN" altLang="zh-CN" sz="11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run</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(ZipkinServerApplication.</a:t>
            </a:r>
            <a:r>
              <a:rPr kumimoji="0" lang="zh-CN" altLang="zh-CN" sz="11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 </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args)</a:t>
            </a:r>
            <a:r>
              <a:rPr kumimoji="0" lang="zh-CN" altLang="zh-CN" sz="11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zh-CN" altLang="zh-CN" sz="11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096000" y="1074216"/>
            <a:ext cx="5870340" cy="12772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server:</a:t>
            </a:r>
            <a:br>
              <a:rPr kumimoji="0" lang="zh-CN" altLang="zh-CN" sz="11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1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port: </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9411</a:t>
            </a:r>
            <a:b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1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logging:</a:t>
            </a:r>
            <a:br>
              <a:rPr kumimoji="0" lang="zh-CN" altLang="zh-CN" sz="11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1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level:</a:t>
            </a:r>
            <a:br>
              <a:rPr kumimoji="0" lang="zh-CN" altLang="zh-CN" sz="11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1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root: </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INFO</a:t>
            </a:r>
            <a:b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1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org.springframework.web.servlet.DispatcherServlet: </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DEBUG</a:t>
            </a:r>
            <a:b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1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org.springframework.cloud.sleuth: </a:t>
            </a:r>
            <a:r>
              <a:rPr kumimoji="0" lang="zh-CN" altLang="zh-CN" sz="11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DEBUG</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7" name="矩形 6"/>
          <p:cNvSpPr/>
          <p:nvPr/>
        </p:nvSpPr>
        <p:spPr bwMode="auto">
          <a:xfrm>
            <a:off x="119336" y="839608"/>
            <a:ext cx="2376264" cy="161443"/>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defTabSz="914400" fontAlgn="base">
              <a:spcBef>
                <a:spcPct val="0"/>
              </a:spcBef>
              <a:spcAft>
                <a:spcPct val="0"/>
              </a:spcAft>
            </a:pPr>
            <a:r>
              <a:rPr lang="en-US" altLang="zh-CN" sz="1400" b="1" smtClean="0">
                <a:solidFill>
                  <a:schemeClr val="accent5">
                    <a:lumMod val="50000"/>
                  </a:schemeClr>
                </a:solidFill>
                <a:latin typeface="+mn-ea"/>
              </a:rPr>
              <a:t>1</a:t>
            </a:r>
            <a:r>
              <a:rPr lang="zh-CN" altLang="en-US" sz="1400" b="1" smtClean="0">
                <a:solidFill>
                  <a:schemeClr val="accent5">
                    <a:lumMod val="50000"/>
                  </a:schemeClr>
                </a:solidFill>
                <a:latin typeface="+mn-ea"/>
              </a:rPr>
              <a:t>、</a:t>
            </a:r>
            <a:r>
              <a:rPr lang="en-US" altLang="zh-CN" sz="1400" b="1" smtClean="0">
                <a:solidFill>
                  <a:schemeClr val="accent5">
                    <a:lumMod val="50000"/>
                  </a:schemeClr>
                </a:solidFill>
                <a:latin typeface="+mn-ea"/>
              </a:rPr>
              <a:t>POM</a:t>
            </a:r>
            <a:r>
              <a:rPr lang="zh-CN" altLang="en-US" sz="1400" b="1" smtClean="0">
                <a:solidFill>
                  <a:schemeClr val="accent5">
                    <a:lumMod val="50000"/>
                  </a:schemeClr>
                </a:solidFill>
                <a:latin typeface="+mn-ea"/>
              </a:rPr>
              <a:t>文件，添加依赖</a:t>
            </a:r>
            <a:endParaRPr lang="en-US" altLang="zh-CN" sz="1400" b="1" smtClean="0">
              <a:solidFill>
                <a:schemeClr val="accent5">
                  <a:lumMod val="50000"/>
                </a:schemeClr>
              </a:solidFill>
              <a:latin typeface="+mn-ea"/>
            </a:endParaRPr>
          </a:p>
        </p:txBody>
      </p:sp>
      <p:sp>
        <p:nvSpPr>
          <p:cNvPr id="8" name="矩形 7"/>
          <p:cNvSpPr/>
          <p:nvPr/>
        </p:nvSpPr>
        <p:spPr bwMode="auto">
          <a:xfrm>
            <a:off x="6096000" y="776361"/>
            <a:ext cx="2376264" cy="287936"/>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defTabSz="914400" fontAlgn="base">
              <a:spcBef>
                <a:spcPct val="0"/>
              </a:spcBef>
              <a:spcAft>
                <a:spcPct val="0"/>
              </a:spcAft>
            </a:pPr>
            <a:r>
              <a:rPr lang="en-US" altLang="zh-CN" sz="1400" b="1">
                <a:solidFill>
                  <a:schemeClr val="accent5">
                    <a:lumMod val="50000"/>
                  </a:schemeClr>
                </a:solidFill>
                <a:latin typeface="+mn-ea"/>
              </a:rPr>
              <a:t>2</a:t>
            </a:r>
            <a:r>
              <a:rPr lang="zh-CN" altLang="en-US" sz="1400" b="1" smtClean="0">
                <a:solidFill>
                  <a:schemeClr val="accent5">
                    <a:lumMod val="50000"/>
                  </a:schemeClr>
                </a:solidFill>
                <a:latin typeface="+mn-ea"/>
              </a:rPr>
              <a:t>、</a:t>
            </a:r>
            <a:r>
              <a:rPr lang="en-US" altLang="zh-CN" sz="1400" b="1" smtClean="0">
                <a:solidFill>
                  <a:schemeClr val="accent5">
                    <a:lumMod val="50000"/>
                  </a:schemeClr>
                </a:solidFill>
                <a:latin typeface="+mn-ea"/>
              </a:rPr>
              <a:t>application.yml</a:t>
            </a:r>
          </a:p>
        </p:txBody>
      </p:sp>
      <p:sp>
        <p:nvSpPr>
          <p:cNvPr id="9" name="矩形 8"/>
          <p:cNvSpPr/>
          <p:nvPr/>
        </p:nvSpPr>
        <p:spPr bwMode="auto">
          <a:xfrm>
            <a:off x="6096000" y="2904538"/>
            <a:ext cx="2376264" cy="287936"/>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defTabSz="914400" fontAlgn="base">
              <a:spcBef>
                <a:spcPct val="0"/>
              </a:spcBef>
              <a:spcAft>
                <a:spcPct val="0"/>
              </a:spcAft>
            </a:pPr>
            <a:r>
              <a:rPr lang="en-US" altLang="zh-CN" sz="1400" b="1" smtClean="0">
                <a:solidFill>
                  <a:schemeClr val="accent5">
                    <a:lumMod val="50000"/>
                  </a:schemeClr>
                </a:solidFill>
                <a:latin typeface="+mn-ea"/>
              </a:rPr>
              <a:t>3</a:t>
            </a:r>
            <a:r>
              <a:rPr lang="zh-CN" altLang="en-US" sz="1400" b="1" smtClean="0">
                <a:solidFill>
                  <a:schemeClr val="accent5">
                    <a:lumMod val="50000"/>
                  </a:schemeClr>
                </a:solidFill>
                <a:latin typeface="+mn-ea"/>
              </a:rPr>
              <a:t>、</a:t>
            </a:r>
            <a:r>
              <a:rPr lang="en-US" altLang="zh-CN" sz="1400" b="1" smtClean="0">
                <a:solidFill>
                  <a:schemeClr val="accent5">
                    <a:lumMod val="50000"/>
                  </a:schemeClr>
                </a:solidFill>
                <a:latin typeface="+mn-ea"/>
              </a:rPr>
              <a:t>Application</a:t>
            </a:r>
          </a:p>
        </p:txBody>
      </p:sp>
      <p:pic>
        <p:nvPicPr>
          <p:cNvPr id="10" name="图片 9"/>
          <p:cNvPicPr>
            <a:picLocks noChangeAspect="1"/>
          </p:cNvPicPr>
          <p:nvPr/>
        </p:nvPicPr>
        <p:blipFill>
          <a:blip r:embed="rId2"/>
          <a:stretch>
            <a:fillRect/>
          </a:stretch>
        </p:blipFill>
        <p:spPr>
          <a:xfrm>
            <a:off x="119336" y="4819968"/>
            <a:ext cx="8999776" cy="1901507"/>
          </a:xfrm>
          <a:prstGeom prst="rect">
            <a:avLst/>
          </a:prstGeom>
        </p:spPr>
      </p:pic>
      <p:sp>
        <p:nvSpPr>
          <p:cNvPr id="11" name="矩形 10"/>
          <p:cNvSpPr/>
          <p:nvPr/>
        </p:nvSpPr>
        <p:spPr bwMode="auto">
          <a:xfrm>
            <a:off x="9264352" y="4849830"/>
            <a:ext cx="2927648" cy="595394"/>
          </a:xfrm>
          <a:prstGeom prst="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defTabSz="914400" fontAlgn="base">
              <a:spcBef>
                <a:spcPct val="0"/>
              </a:spcBef>
              <a:spcAft>
                <a:spcPct val="0"/>
              </a:spcAft>
            </a:pPr>
            <a:r>
              <a:rPr lang="en-US" altLang="zh-CN" sz="1400" b="1" smtClean="0">
                <a:solidFill>
                  <a:schemeClr val="accent5">
                    <a:lumMod val="50000"/>
                  </a:schemeClr>
                </a:solidFill>
                <a:latin typeface="+mn-ea"/>
              </a:rPr>
              <a:t>3</a:t>
            </a:r>
            <a:r>
              <a:rPr lang="zh-CN" altLang="en-US" sz="1400" b="1" smtClean="0">
                <a:solidFill>
                  <a:schemeClr val="accent5">
                    <a:lumMod val="50000"/>
                  </a:schemeClr>
                </a:solidFill>
                <a:latin typeface="+mn-ea"/>
              </a:rPr>
              <a:t>、</a:t>
            </a:r>
            <a:r>
              <a:rPr lang="en-US" altLang="zh-CN" sz="1400" b="1" smtClean="0">
                <a:solidFill>
                  <a:schemeClr val="accent5">
                    <a:lumMod val="50000"/>
                  </a:schemeClr>
                </a:solidFill>
                <a:latin typeface="+mn-ea"/>
              </a:rPr>
              <a:t>Zipkin</a:t>
            </a:r>
            <a:r>
              <a:rPr lang="zh-CN" altLang="en-US" sz="1400" b="1" smtClean="0">
                <a:solidFill>
                  <a:schemeClr val="accent5">
                    <a:lumMod val="50000"/>
                  </a:schemeClr>
                </a:solidFill>
                <a:latin typeface="+mn-ea"/>
              </a:rPr>
              <a:t>访问地址</a:t>
            </a:r>
            <a:endParaRPr lang="en-US" altLang="zh-CN" sz="1400" b="1" smtClean="0">
              <a:solidFill>
                <a:schemeClr val="accent5">
                  <a:lumMod val="50000"/>
                </a:schemeClr>
              </a:solidFill>
              <a:latin typeface="+mn-ea"/>
            </a:endParaRPr>
          </a:p>
          <a:p>
            <a:pPr defTabSz="914400" fontAlgn="base">
              <a:spcBef>
                <a:spcPct val="0"/>
              </a:spcBef>
              <a:spcAft>
                <a:spcPct val="0"/>
              </a:spcAft>
            </a:pPr>
            <a:r>
              <a:rPr lang="en-US" altLang="zh-CN" sz="1400" b="1" i="1" u="sng">
                <a:solidFill>
                  <a:srgbClr val="FF0000"/>
                </a:solidFill>
                <a:latin typeface="+mn-ea"/>
              </a:rPr>
              <a:t>http://localhost:9411/zipkin/</a:t>
            </a:r>
            <a:endParaRPr lang="en-US" altLang="zh-CN" sz="1400" b="1" i="1" u="sng" smtClean="0">
              <a:solidFill>
                <a:srgbClr val="FF0000"/>
              </a:solidFill>
              <a:latin typeface="+mn-ea"/>
            </a:endParaRPr>
          </a:p>
        </p:txBody>
      </p:sp>
    </p:spTree>
    <p:extLst>
      <p:ext uri="{BB962C8B-B14F-4D97-AF65-F5344CB8AC3E}">
        <p14:creationId xmlns:p14="http://schemas.microsoft.com/office/powerpoint/2010/main" val="3800177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35</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 </a:t>
            </a:r>
            <a:r>
              <a:rPr lang="en-US" altLang="zh-CN"/>
              <a:t>Zipkin</a:t>
            </a:r>
            <a:r>
              <a:rPr lang="zh-CN" altLang="en-US" smtClean="0"/>
              <a:t>（</a:t>
            </a:r>
            <a:r>
              <a:rPr lang="en-US" altLang="zh-CN" smtClean="0"/>
              <a:t>2</a:t>
            </a:r>
            <a:r>
              <a:rPr lang="zh-CN" altLang="en-US" smtClean="0"/>
              <a:t>）</a:t>
            </a:r>
            <a:endParaRPr lang="zh-CN" altLang="en-US"/>
          </a:p>
        </p:txBody>
      </p:sp>
      <p:sp>
        <p:nvSpPr>
          <p:cNvPr id="4" name="矩形 3"/>
          <p:cNvSpPr/>
          <p:nvPr/>
        </p:nvSpPr>
        <p:spPr bwMode="auto">
          <a:xfrm>
            <a:off x="835087" y="1116539"/>
            <a:ext cx="4824536" cy="2057926"/>
          </a:xfrm>
          <a:prstGeom prst="rect">
            <a:avLst/>
          </a:prstGeom>
          <a:no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342900" indent="-342900" defTabSz="914400" fontAlgn="base">
              <a:lnSpc>
                <a:spcPct val="150000"/>
              </a:lnSpc>
              <a:spcBef>
                <a:spcPct val="0"/>
              </a:spcBef>
              <a:spcAft>
                <a:spcPct val="0"/>
              </a:spcAft>
              <a:buFont typeface="+mj-lt"/>
              <a:buAutoNum type="arabicPeriod"/>
            </a:pPr>
            <a:r>
              <a:rPr lang="zh-CN" altLang="en-US" sz="1400" b="1" smtClean="0">
                <a:solidFill>
                  <a:schemeClr val="accent5">
                    <a:lumMod val="50000"/>
                  </a:schemeClr>
                </a:solidFill>
                <a:latin typeface="+mn-ea"/>
              </a:rPr>
              <a:t>在服务提供者或者消费者上添加</a:t>
            </a:r>
            <a:r>
              <a:rPr lang="en-US" altLang="zh-CN" sz="1400" b="1" smtClean="0">
                <a:solidFill>
                  <a:schemeClr val="accent5">
                    <a:lumMod val="50000"/>
                  </a:schemeClr>
                </a:solidFill>
                <a:latin typeface="+mn-ea"/>
              </a:rPr>
              <a:t>pom</a:t>
            </a:r>
            <a:r>
              <a:rPr lang="zh-CN" altLang="en-US" sz="1400" b="1" smtClean="0">
                <a:solidFill>
                  <a:schemeClr val="accent5">
                    <a:lumMod val="50000"/>
                  </a:schemeClr>
                </a:solidFill>
                <a:latin typeface="+mn-ea"/>
              </a:rPr>
              <a:t>依赖</a:t>
            </a:r>
            <a:endParaRPr lang="en-US" altLang="zh-CN" sz="1400" b="1" smtClean="0">
              <a:solidFill>
                <a:schemeClr val="accent5">
                  <a:lumMod val="50000"/>
                </a:schemeClr>
              </a:solidFill>
              <a:latin typeface="+mn-ea"/>
            </a:endParaRPr>
          </a:p>
          <a:p>
            <a:pPr marL="342900" indent="-342900" defTabSz="914400" fontAlgn="base">
              <a:lnSpc>
                <a:spcPct val="150000"/>
              </a:lnSpc>
              <a:spcBef>
                <a:spcPct val="0"/>
              </a:spcBef>
              <a:spcAft>
                <a:spcPct val="0"/>
              </a:spcAft>
              <a:buFont typeface="+mj-lt"/>
              <a:buAutoNum type="arabicPeriod"/>
            </a:pPr>
            <a:r>
              <a:rPr kumimoji="0" lang="zh-CN" altLang="en-US" sz="1400" b="1" i="0" u="none" strike="noStrike" cap="none" normalizeH="0" baseline="0" smtClean="0">
                <a:ln>
                  <a:noFill/>
                </a:ln>
                <a:solidFill>
                  <a:schemeClr val="accent5">
                    <a:lumMod val="50000"/>
                  </a:schemeClr>
                </a:solidFill>
                <a:effectLst/>
                <a:latin typeface="+mn-ea"/>
                <a:ea typeface="+mn-ea"/>
              </a:rPr>
              <a:t>在</a:t>
            </a:r>
            <a:r>
              <a:rPr kumimoji="0" lang="en-US" altLang="zh-CN" sz="1400" b="1" i="0" u="none" strike="noStrike" cap="none" normalizeH="0" baseline="0" smtClean="0">
                <a:ln>
                  <a:noFill/>
                </a:ln>
                <a:solidFill>
                  <a:schemeClr val="accent5">
                    <a:lumMod val="50000"/>
                  </a:schemeClr>
                </a:solidFill>
                <a:effectLst/>
                <a:latin typeface="+mn-ea"/>
                <a:ea typeface="+mn-ea"/>
              </a:rPr>
              <a:t>application.yml</a:t>
            </a:r>
            <a:r>
              <a:rPr kumimoji="0" lang="zh-CN" altLang="en-US" sz="1400" b="1" i="0" u="none" strike="noStrike" cap="none" normalizeH="0" baseline="0" smtClean="0">
                <a:ln>
                  <a:noFill/>
                </a:ln>
                <a:solidFill>
                  <a:schemeClr val="accent5">
                    <a:lumMod val="50000"/>
                  </a:schemeClr>
                </a:solidFill>
                <a:effectLst/>
                <a:latin typeface="+mn-ea"/>
                <a:ea typeface="+mn-ea"/>
              </a:rPr>
              <a:t>添加</a:t>
            </a:r>
            <a:r>
              <a:rPr kumimoji="0" lang="en-US" altLang="zh-CN" sz="1400" b="1" i="0" u="none" strike="noStrike" cap="none" normalizeH="0" baseline="0" smtClean="0">
                <a:ln>
                  <a:noFill/>
                </a:ln>
                <a:solidFill>
                  <a:schemeClr val="accent5">
                    <a:lumMod val="50000"/>
                  </a:schemeClr>
                </a:solidFill>
                <a:effectLst/>
                <a:latin typeface="+mn-ea"/>
                <a:ea typeface="+mn-ea"/>
              </a:rPr>
              <a:t>zipkin server</a:t>
            </a:r>
            <a:r>
              <a:rPr kumimoji="0" lang="zh-CN" altLang="en-US" sz="1400" b="1" i="0" u="none" strike="noStrike" cap="none" normalizeH="0" baseline="0" smtClean="0">
                <a:ln>
                  <a:noFill/>
                </a:ln>
                <a:solidFill>
                  <a:schemeClr val="accent5">
                    <a:lumMod val="50000"/>
                  </a:schemeClr>
                </a:solidFill>
                <a:effectLst/>
                <a:latin typeface="+mn-ea"/>
                <a:ea typeface="+mn-ea"/>
              </a:rPr>
              <a:t>的服务地址，并且指定采样的百分比，默认是</a:t>
            </a:r>
            <a:r>
              <a:rPr kumimoji="0" lang="en-US" altLang="zh-CN" sz="1400" b="1" i="0" u="none" strike="noStrike" cap="none" normalizeH="0" baseline="0" smtClean="0">
                <a:ln>
                  <a:noFill/>
                </a:ln>
                <a:solidFill>
                  <a:schemeClr val="accent5">
                    <a:lumMod val="50000"/>
                  </a:schemeClr>
                </a:solidFill>
                <a:effectLst/>
                <a:latin typeface="+mn-ea"/>
                <a:ea typeface="+mn-ea"/>
              </a:rPr>
              <a:t>0.1</a:t>
            </a:r>
            <a:r>
              <a:rPr kumimoji="0" lang="zh-CN" altLang="en-US" sz="1400" b="1" i="0" u="none" strike="noStrike" cap="none" normalizeH="0" baseline="0" smtClean="0">
                <a:ln>
                  <a:noFill/>
                </a:ln>
                <a:solidFill>
                  <a:schemeClr val="accent5">
                    <a:lumMod val="50000"/>
                  </a:schemeClr>
                </a:solidFill>
                <a:effectLst/>
                <a:latin typeface="+mn-ea"/>
                <a:ea typeface="+mn-ea"/>
              </a:rPr>
              <a:t>即</a:t>
            </a:r>
            <a:r>
              <a:rPr kumimoji="0" lang="en-US" altLang="zh-CN" sz="1400" b="1" i="0" u="none" strike="noStrike" cap="none" normalizeH="0" baseline="0" smtClean="0">
                <a:ln>
                  <a:noFill/>
                </a:ln>
                <a:solidFill>
                  <a:schemeClr val="accent5">
                    <a:lumMod val="50000"/>
                  </a:schemeClr>
                </a:solidFill>
                <a:effectLst/>
                <a:latin typeface="+mn-ea"/>
                <a:ea typeface="+mn-ea"/>
              </a:rPr>
              <a:t>10%</a:t>
            </a:r>
            <a:r>
              <a:rPr kumimoji="0" lang="zh-CN" altLang="en-US" sz="1400" b="1" i="0" u="none" strike="noStrike" cap="none" normalizeH="0" baseline="0" smtClean="0">
                <a:ln>
                  <a:noFill/>
                </a:ln>
                <a:solidFill>
                  <a:schemeClr val="accent5">
                    <a:lumMod val="50000"/>
                  </a:schemeClr>
                </a:solidFill>
                <a:effectLst/>
                <a:latin typeface="+mn-ea"/>
                <a:ea typeface="+mn-ea"/>
              </a:rPr>
              <a:t>，测试环境可配置</a:t>
            </a:r>
            <a:r>
              <a:rPr kumimoji="0" lang="en-US" altLang="zh-CN" sz="1400" b="1" i="0" u="none" strike="noStrike" cap="none" normalizeH="0" baseline="0" smtClean="0">
                <a:ln>
                  <a:noFill/>
                </a:ln>
                <a:solidFill>
                  <a:schemeClr val="accent5">
                    <a:lumMod val="50000"/>
                  </a:schemeClr>
                </a:solidFill>
                <a:effectLst/>
                <a:latin typeface="+mn-ea"/>
                <a:ea typeface="+mn-ea"/>
              </a:rPr>
              <a:t>1</a:t>
            </a:r>
            <a:r>
              <a:rPr kumimoji="0" lang="zh-CN" altLang="en-US" sz="1400" b="1" i="0" u="none" strike="noStrike" cap="none" normalizeH="0" baseline="0" smtClean="0">
                <a:ln>
                  <a:noFill/>
                </a:ln>
                <a:solidFill>
                  <a:schemeClr val="accent5">
                    <a:lumMod val="50000"/>
                  </a:schemeClr>
                </a:solidFill>
                <a:effectLst/>
                <a:latin typeface="+mn-ea"/>
                <a:ea typeface="+mn-ea"/>
              </a:rPr>
              <a:t>，即</a:t>
            </a:r>
            <a:r>
              <a:rPr kumimoji="0" lang="en-US" altLang="zh-CN" sz="1400" b="1" i="0" u="none" strike="noStrike" cap="none" normalizeH="0" baseline="0" smtClean="0">
                <a:ln>
                  <a:noFill/>
                </a:ln>
                <a:solidFill>
                  <a:schemeClr val="accent5">
                    <a:lumMod val="50000"/>
                  </a:schemeClr>
                </a:solidFill>
                <a:effectLst/>
                <a:latin typeface="+mn-ea"/>
                <a:ea typeface="+mn-ea"/>
              </a:rPr>
              <a:t>100%</a:t>
            </a:r>
            <a:r>
              <a:rPr kumimoji="0" lang="zh-CN" altLang="en-US" sz="1400" b="1" i="0" u="none" strike="noStrike" cap="none" normalizeH="0" baseline="0" smtClean="0">
                <a:ln>
                  <a:noFill/>
                </a:ln>
                <a:solidFill>
                  <a:schemeClr val="accent5">
                    <a:lumMod val="50000"/>
                  </a:schemeClr>
                </a:solidFill>
                <a:effectLst/>
                <a:latin typeface="+mn-ea"/>
                <a:ea typeface="+mn-ea"/>
              </a:rPr>
              <a:t>，采集全部</a:t>
            </a:r>
            <a:r>
              <a:rPr lang="zh-CN" altLang="en-US" sz="1400" b="1" smtClean="0">
                <a:solidFill>
                  <a:schemeClr val="accent5">
                    <a:lumMod val="50000"/>
                  </a:schemeClr>
                </a:solidFill>
              </a:rPr>
              <a:t>的</a:t>
            </a:r>
            <a:r>
              <a:rPr lang="en-US" altLang="zh-CN" sz="1400" b="1">
                <a:solidFill>
                  <a:schemeClr val="accent5">
                    <a:lumMod val="50000"/>
                  </a:schemeClr>
                </a:solidFill>
              </a:rPr>
              <a:t>sleuth</a:t>
            </a:r>
            <a:r>
              <a:rPr lang="zh-CN" altLang="en-US" sz="1400" b="1" smtClean="0">
                <a:solidFill>
                  <a:schemeClr val="accent5">
                    <a:lumMod val="50000"/>
                  </a:schemeClr>
                </a:solidFill>
              </a:rPr>
              <a:t>信息（生产系统中过于频繁采样影响系统性能）</a:t>
            </a:r>
            <a:endParaRPr kumimoji="0" lang="zh-CN" altLang="en-US" sz="1400" b="1" i="0" u="none" strike="noStrike" cap="none" normalizeH="0" baseline="0" smtClean="0">
              <a:ln>
                <a:noFill/>
              </a:ln>
              <a:solidFill>
                <a:schemeClr val="accent5">
                  <a:lumMod val="50000"/>
                </a:schemeClr>
              </a:solidFill>
              <a:effectLst/>
              <a:latin typeface="+mn-ea"/>
            </a:endParaRPr>
          </a:p>
        </p:txBody>
      </p:sp>
      <p:sp>
        <p:nvSpPr>
          <p:cNvPr id="5" name="Rectangle 1"/>
          <p:cNvSpPr>
            <a:spLocks noChangeArrowheads="1"/>
          </p:cNvSpPr>
          <p:nvPr/>
        </p:nvSpPr>
        <p:spPr bwMode="auto">
          <a:xfrm>
            <a:off x="5760640" y="1124744"/>
            <a:ext cx="5663952"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b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&lt;groupId&gt;</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org.springframework.cloud</a:t>
            </a: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&lt;/groupId&gt;</a:t>
            </a:r>
            <a:b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&lt;artifactId&gt;</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spring-cloud-starter-zipkin</a:t>
            </a: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&lt;/artifactId&gt;</a:t>
            </a:r>
            <a:b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&lt;/dependency&gt;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5760640" y="2003356"/>
            <a:ext cx="5663952"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spring:</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application:</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name: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consumer-service</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zipkin:</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base-url: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http://localhost:9411</a:t>
            </a:r>
            <a:b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sleuth:</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sampler:</a:t>
            </a:r>
            <a:b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zh-CN" altLang="zh-CN"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percentage: </a:t>
            </a:r>
            <a:r>
              <a:rPr kumimoji="0" lang="zh-CN" altLang="zh-CN"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 name="文本框 6"/>
          <p:cNvSpPr txBox="1"/>
          <p:nvPr/>
        </p:nvSpPr>
        <p:spPr>
          <a:xfrm>
            <a:off x="667579" y="3356992"/>
            <a:ext cx="5093061" cy="646331"/>
          </a:xfrm>
          <a:prstGeom prst="rect">
            <a:avLst/>
          </a:prstGeom>
          <a:noFill/>
        </p:spPr>
        <p:txBody>
          <a:bodyPr wrap="none" rtlCol="0">
            <a:spAutoFit/>
          </a:bodyPr>
          <a:lstStyle/>
          <a:p>
            <a:r>
              <a:rPr lang="en-US" altLang="zh-CN" b="1" smtClean="0">
                <a:solidFill>
                  <a:srgbClr val="002060"/>
                </a:solidFill>
                <a:latin typeface="微软雅黑" panose="020B0503020204020204" pitchFamily="34" charset="-122"/>
                <a:ea typeface="微软雅黑" panose="020B0503020204020204" pitchFamily="34" charset="-122"/>
              </a:rPr>
              <a:t>Zipkin</a:t>
            </a:r>
            <a:r>
              <a:rPr lang="zh-CN" altLang="en-US" b="1" smtClean="0">
                <a:solidFill>
                  <a:srgbClr val="002060"/>
                </a:solidFill>
                <a:latin typeface="微软雅黑" panose="020B0503020204020204" pitchFamily="34" charset="-122"/>
                <a:ea typeface="微软雅黑" panose="020B0503020204020204" pitchFamily="34" charset="-122"/>
              </a:rPr>
              <a:t>查看依赖关系</a:t>
            </a:r>
            <a:endParaRPr lang="en-US" altLang="zh-CN" b="1" smtClean="0">
              <a:solidFill>
                <a:srgbClr val="002060"/>
              </a:solidFill>
              <a:latin typeface="微软雅黑" panose="020B0503020204020204" pitchFamily="34" charset="-122"/>
              <a:ea typeface="微软雅黑" panose="020B0503020204020204" pitchFamily="34" charset="-122"/>
            </a:endParaRPr>
          </a:p>
          <a:p>
            <a:pPr algn="ctr"/>
            <a:r>
              <a:rPr lang="en-US" altLang="zh-CN" b="1" smtClean="0">
                <a:solidFill>
                  <a:srgbClr val="953735"/>
                </a:solidFill>
                <a:latin typeface="微软雅黑" panose="020B0503020204020204" pitchFamily="34" charset="-122"/>
                <a:ea typeface="微软雅黑" panose="020B0503020204020204" pitchFamily="34" charset="-122"/>
              </a:rPr>
              <a:t>http</a:t>
            </a:r>
            <a:r>
              <a:rPr lang="en-US" altLang="zh-CN" b="1">
                <a:solidFill>
                  <a:srgbClr val="953735"/>
                </a:solidFill>
                <a:latin typeface="微软雅黑" panose="020B0503020204020204" pitchFamily="34" charset="-122"/>
                <a:ea typeface="微软雅黑" panose="020B0503020204020204" pitchFamily="34" charset="-122"/>
              </a:rPr>
              <a:t>://localhost:9411/zipkin/dependency/</a:t>
            </a:r>
            <a:endParaRPr lang="zh-CN" altLang="en-US" b="1" dirty="0" smtClean="0">
              <a:solidFill>
                <a:srgbClr val="953735"/>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767408" y="4210225"/>
            <a:ext cx="9591675" cy="2057400"/>
          </a:xfrm>
          <a:prstGeom prst="rect">
            <a:avLst/>
          </a:prstGeom>
        </p:spPr>
      </p:pic>
    </p:spTree>
    <p:extLst>
      <p:ext uri="{BB962C8B-B14F-4D97-AF65-F5344CB8AC3E}">
        <p14:creationId xmlns:p14="http://schemas.microsoft.com/office/powerpoint/2010/main" val="2974545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36</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a:t>—— Zipkin</a:t>
            </a:r>
            <a:r>
              <a:rPr lang="zh-CN" altLang="en-US" smtClean="0"/>
              <a:t>（</a:t>
            </a:r>
            <a:r>
              <a:rPr lang="en-US" altLang="zh-CN" smtClean="0"/>
              <a:t>3</a:t>
            </a:r>
            <a:r>
              <a:rPr lang="zh-CN" altLang="en-US" smtClean="0"/>
              <a:t>）</a:t>
            </a:r>
            <a:endParaRPr lang="zh-CN" altLang="en-US"/>
          </a:p>
        </p:txBody>
      </p:sp>
      <p:sp>
        <p:nvSpPr>
          <p:cNvPr id="4" name="文本框 3"/>
          <p:cNvSpPr txBox="1"/>
          <p:nvPr/>
        </p:nvSpPr>
        <p:spPr>
          <a:xfrm>
            <a:off x="1487488" y="980728"/>
            <a:ext cx="6777817" cy="369332"/>
          </a:xfrm>
          <a:prstGeom prst="rect">
            <a:avLst/>
          </a:prstGeom>
          <a:noFill/>
        </p:spPr>
        <p:txBody>
          <a:bodyPr wrap="none" rtlCol="0">
            <a:spAutoFit/>
          </a:bodyPr>
          <a:lstStyle/>
          <a:p>
            <a:pPr algn="ctr"/>
            <a:r>
              <a:rPr lang="zh-CN" altLang="en-US" b="1" smtClean="0">
                <a:solidFill>
                  <a:srgbClr val="002060"/>
                </a:solidFill>
                <a:latin typeface="微软雅黑" panose="020B0503020204020204" pitchFamily="34" charset="-122"/>
                <a:ea typeface="微软雅黑" panose="020B0503020204020204" pitchFamily="34" charset="-122"/>
              </a:rPr>
              <a:t>点击 </a:t>
            </a:r>
            <a:r>
              <a:rPr lang="en-US" altLang="zh-CN" b="1" smtClean="0">
                <a:solidFill>
                  <a:srgbClr val="002060"/>
                </a:solidFill>
                <a:latin typeface="微软雅黑" panose="020B0503020204020204" pitchFamily="34" charset="-122"/>
                <a:ea typeface="微软雅黑" panose="020B0503020204020204" pitchFamily="34" charset="-122"/>
              </a:rPr>
              <a:t>find a trace</a:t>
            </a:r>
            <a:r>
              <a:rPr lang="zh-CN" altLang="en-US" b="1" smtClean="0">
                <a:solidFill>
                  <a:srgbClr val="002060"/>
                </a:solidFill>
                <a:latin typeface="微软雅黑" panose="020B0503020204020204" pitchFamily="34" charset="-122"/>
                <a:ea typeface="微软雅黑" panose="020B0503020204020204" pitchFamily="34" charset="-122"/>
              </a:rPr>
              <a:t>下按钮 </a:t>
            </a:r>
            <a:r>
              <a:rPr lang="en-US" altLang="zh-CN" b="1">
                <a:solidFill>
                  <a:srgbClr val="002060"/>
                </a:solidFill>
                <a:latin typeface="微软雅黑" panose="020B0503020204020204" pitchFamily="34" charset="-122"/>
                <a:ea typeface="微软雅黑" panose="020B0503020204020204" pitchFamily="34" charset="-122"/>
              </a:rPr>
              <a:t>F</a:t>
            </a:r>
            <a:r>
              <a:rPr lang="en-US" altLang="zh-CN" b="1" smtClean="0">
                <a:solidFill>
                  <a:srgbClr val="002060"/>
                </a:solidFill>
                <a:latin typeface="微软雅黑" panose="020B0503020204020204" pitchFamily="34" charset="-122"/>
                <a:ea typeface="微软雅黑" panose="020B0503020204020204" pitchFamily="34" charset="-122"/>
              </a:rPr>
              <a:t>ind Traces </a:t>
            </a:r>
            <a:r>
              <a:rPr lang="zh-CN" altLang="en-US" b="1" smtClean="0">
                <a:solidFill>
                  <a:srgbClr val="002060"/>
                </a:solidFill>
                <a:latin typeface="微软雅黑" panose="020B0503020204020204" pitchFamily="34" charset="-122"/>
                <a:ea typeface="微软雅黑" panose="020B0503020204020204" pitchFamily="34" charset="-122"/>
              </a:rPr>
              <a:t>查看具体相互调用的数据</a:t>
            </a:r>
            <a:endParaRPr lang="zh-CN" altLang="en-US" b="1" dirty="0" smtClean="0">
              <a:solidFill>
                <a:srgbClr val="00206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127448" y="1507811"/>
            <a:ext cx="9793088" cy="5213664"/>
          </a:xfrm>
          <a:prstGeom prst="rect">
            <a:avLst/>
          </a:prstGeom>
        </p:spPr>
      </p:pic>
    </p:spTree>
    <p:extLst>
      <p:ext uri="{BB962C8B-B14F-4D97-AF65-F5344CB8AC3E}">
        <p14:creationId xmlns:p14="http://schemas.microsoft.com/office/powerpoint/2010/main" val="37364485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37</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a:t>
            </a:r>
            <a:r>
              <a:rPr lang="en-US" altLang="zh-CN" err="1" smtClean="0"/>
              <a:t>RabbitMQ</a:t>
            </a:r>
            <a:r>
              <a:rPr lang="zh-CN" altLang="en-US"/>
              <a:t>（</a:t>
            </a:r>
            <a:r>
              <a:rPr lang="en-US" altLang="zh-CN"/>
              <a:t>1~3</a:t>
            </a:r>
            <a:r>
              <a:rPr lang="zh-CN" altLang="en-US"/>
              <a:t>页</a:t>
            </a:r>
            <a:r>
              <a:rPr lang="en-US" altLang="zh-CN" err="1"/>
              <a:t>PPT</a:t>
            </a:r>
            <a:r>
              <a:rPr lang="zh-CN" altLang="en-US"/>
              <a:t>）</a:t>
            </a:r>
          </a:p>
        </p:txBody>
      </p:sp>
      <p:sp>
        <p:nvSpPr>
          <p:cNvPr id="4" name="六角星 3"/>
          <p:cNvSpPr/>
          <p:nvPr/>
        </p:nvSpPr>
        <p:spPr bwMode="auto">
          <a:xfrm>
            <a:off x="4448200" y="2501280"/>
            <a:ext cx="2664296" cy="2664296"/>
          </a:xfrm>
          <a:prstGeom prst="star6">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FF0000"/>
                </a:solidFill>
                <a:effectLst/>
                <a:latin typeface="+mn-ea"/>
                <a:ea typeface="+mn-ea"/>
              </a:rPr>
              <a:t>吴豪</a:t>
            </a:r>
          </a:p>
        </p:txBody>
      </p:sp>
    </p:spTree>
    <p:extLst>
      <p:ext uri="{BB962C8B-B14F-4D97-AF65-F5344CB8AC3E}">
        <p14:creationId xmlns:p14="http://schemas.microsoft.com/office/powerpoint/2010/main" val="39336557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38</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-Zookeeper</a:t>
            </a:r>
            <a:r>
              <a:rPr lang="zh-CN" altLang="en-US" smtClean="0"/>
              <a:t>（</a:t>
            </a:r>
            <a:r>
              <a:rPr lang="en-US" altLang="zh-CN" smtClean="0"/>
              <a:t>1~3</a:t>
            </a:r>
            <a:r>
              <a:rPr lang="zh-CN" altLang="en-US" smtClean="0"/>
              <a:t>页</a:t>
            </a:r>
            <a:r>
              <a:rPr lang="en-US" altLang="zh-CN" err="1" smtClean="0"/>
              <a:t>PPT</a:t>
            </a:r>
            <a:r>
              <a:rPr lang="zh-CN" altLang="en-US" smtClean="0"/>
              <a:t>）</a:t>
            </a:r>
            <a:endParaRPr lang="zh-CN" altLang="en-US"/>
          </a:p>
        </p:txBody>
      </p:sp>
      <p:sp>
        <p:nvSpPr>
          <p:cNvPr id="4" name="六角星 3"/>
          <p:cNvSpPr/>
          <p:nvPr/>
        </p:nvSpPr>
        <p:spPr bwMode="auto">
          <a:xfrm>
            <a:off x="4295800" y="2348880"/>
            <a:ext cx="2664296" cy="2664296"/>
          </a:xfrm>
          <a:prstGeom prst="star6">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rgbClr val="FF0000"/>
                </a:solidFill>
                <a:latin typeface="+mn-ea"/>
              </a:rPr>
              <a:t>刘晓东</a:t>
            </a:r>
            <a:endParaRPr kumimoji="0" lang="zh-CN" altLang="en-US" sz="1400" b="1" i="0" u="none" strike="noStrike" cap="none" normalizeH="0" baseline="0" smtClean="0">
              <a:ln>
                <a:noFill/>
              </a:ln>
              <a:solidFill>
                <a:srgbClr val="FF0000"/>
              </a:solidFill>
              <a:effectLst/>
              <a:latin typeface="+mn-ea"/>
            </a:endParaRPr>
          </a:p>
        </p:txBody>
      </p:sp>
    </p:spTree>
    <p:extLst>
      <p:ext uri="{BB962C8B-B14F-4D97-AF65-F5344CB8AC3E}">
        <p14:creationId xmlns:p14="http://schemas.microsoft.com/office/powerpoint/2010/main" val="1550590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39</a:t>
            </a:fld>
            <a:endParaRPr lang="zh-CN" altLang="en-US"/>
          </a:p>
        </p:txBody>
      </p:sp>
      <p:sp>
        <p:nvSpPr>
          <p:cNvPr id="3" name="标题 2"/>
          <p:cNvSpPr>
            <a:spLocks noGrp="1"/>
          </p:cNvSpPr>
          <p:nvPr>
            <p:ph type="title"/>
          </p:nvPr>
        </p:nvSpPr>
        <p:spPr/>
        <p:txBody>
          <a:bodyPr/>
          <a:lstStyle/>
          <a:p>
            <a:r>
              <a:rPr lang="zh-CN" altLang="en-US"/>
              <a:t>微服务入门开发</a:t>
            </a:r>
            <a:r>
              <a:rPr lang="en-US" altLang="zh-CN" smtClean="0"/>
              <a:t>-</a:t>
            </a:r>
            <a:r>
              <a:rPr lang="en-US" altLang="zh-CN" err="1" smtClean="0"/>
              <a:t>Redis</a:t>
            </a:r>
            <a:endParaRPr lang="zh-CN" altLang="en-US"/>
          </a:p>
        </p:txBody>
      </p:sp>
    </p:spTree>
    <p:extLst>
      <p:ext uri="{BB962C8B-B14F-4D97-AF65-F5344CB8AC3E}">
        <p14:creationId xmlns:p14="http://schemas.microsoft.com/office/powerpoint/2010/main" val="2863172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4</a:t>
            </a:fld>
            <a:endParaRPr lang="zh-CN" altLang="en-US"/>
          </a:p>
        </p:txBody>
      </p:sp>
      <p:sp>
        <p:nvSpPr>
          <p:cNvPr id="3" name="标题 2"/>
          <p:cNvSpPr>
            <a:spLocks noGrp="1"/>
          </p:cNvSpPr>
          <p:nvPr>
            <p:ph type="title"/>
          </p:nvPr>
        </p:nvSpPr>
        <p:spPr/>
        <p:txBody>
          <a:bodyPr/>
          <a:lstStyle/>
          <a:p>
            <a:r>
              <a:rPr lang="zh-CN" altLang="en-US" smtClean="0"/>
              <a:t>技术架构</a:t>
            </a:r>
            <a:endParaRPr lang="zh-CN" altLang="en-US"/>
          </a:p>
        </p:txBody>
      </p:sp>
      <p:grpSp>
        <p:nvGrpSpPr>
          <p:cNvPr id="79" name="组合 78"/>
          <p:cNvGrpSpPr/>
          <p:nvPr/>
        </p:nvGrpSpPr>
        <p:grpSpPr>
          <a:xfrm>
            <a:off x="136539" y="980727"/>
            <a:ext cx="11648093" cy="5740747"/>
            <a:chOff x="136539" y="980727"/>
            <a:chExt cx="11648093" cy="5740747"/>
          </a:xfrm>
        </p:grpSpPr>
        <p:sp>
          <p:nvSpPr>
            <p:cNvPr id="6" name="矩形 5"/>
            <p:cNvSpPr/>
            <p:nvPr/>
          </p:nvSpPr>
          <p:spPr bwMode="auto">
            <a:xfrm>
              <a:off x="136539" y="980727"/>
              <a:ext cx="11648093" cy="5740747"/>
            </a:xfrm>
            <a:prstGeom prst="rect">
              <a:avLst/>
            </a:prstGeom>
            <a:solidFill>
              <a:srgbClr val="002060"/>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60" name="圆角矩形 59"/>
            <p:cNvSpPr/>
            <p:nvPr/>
          </p:nvSpPr>
          <p:spPr bwMode="auto">
            <a:xfrm>
              <a:off x="1669943" y="2219454"/>
              <a:ext cx="6946337" cy="3552678"/>
            </a:xfrm>
            <a:prstGeom prst="roundRect">
              <a:avLst>
                <a:gd name="adj" fmla="val 3041"/>
              </a:avLst>
            </a:prstGeom>
            <a:solidFill>
              <a:schemeClr val="accent3">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7" name="矩形 6"/>
            <p:cNvSpPr/>
            <p:nvPr/>
          </p:nvSpPr>
          <p:spPr bwMode="auto">
            <a:xfrm>
              <a:off x="1795332" y="4871013"/>
              <a:ext cx="6658128" cy="681939"/>
            </a:xfrm>
            <a:prstGeom prst="rect">
              <a:avLst/>
            </a:prstGeom>
            <a:solidFill>
              <a:schemeClr val="accent5">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8" name="矩形 7"/>
            <p:cNvSpPr/>
            <p:nvPr/>
          </p:nvSpPr>
          <p:spPr bwMode="auto">
            <a:xfrm>
              <a:off x="1795332" y="3678989"/>
              <a:ext cx="6658128" cy="774398"/>
            </a:xfrm>
            <a:prstGeom prst="rect">
              <a:avLst/>
            </a:prstGeom>
            <a:solidFill>
              <a:schemeClr val="accent5">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9" name="矩形 8"/>
            <p:cNvSpPr/>
            <p:nvPr/>
          </p:nvSpPr>
          <p:spPr bwMode="auto">
            <a:xfrm>
              <a:off x="1795330" y="2899162"/>
              <a:ext cx="6658129" cy="774398"/>
            </a:xfrm>
            <a:prstGeom prst="rect">
              <a:avLst/>
            </a:prstGeom>
            <a:solidFill>
              <a:schemeClr val="accent5">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0" name="矩形 9"/>
            <p:cNvSpPr/>
            <p:nvPr/>
          </p:nvSpPr>
          <p:spPr bwMode="auto">
            <a:xfrm>
              <a:off x="1669943" y="1430466"/>
              <a:ext cx="6946337" cy="774398"/>
            </a:xfrm>
            <a:prstGeom prst="rect">
              <a:avLst/>
            </a:prstGeom>
            <a:solidFill>
              <a:schemeClr val="accent5">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4" name="文本框 13"/>
            <p:cNvSpPr txBox="1"/>
            <p:nvPr/>
          </p:nvSpPr>
          <p:spPr>
            <a:xfrm>
              <a:off x="2113482" y="5105264"/>
              <a:ext cx="800219" cy="338554"/>
            </a:xfrm>
            <a:prstGeom prst="rect">
              <a:avLst/>
            </a:prstGeom>
            <a:noFill/>
          </p:spPr>
          <p:txBody>
            <a:bodyPr wrap="none" rtlCol="0" anchor="ctr">
              <a:spAutoFit/>
            </a:bodyPr>
            <a:lstStyle/>
            <a:p>
              <a:pPr algn="ctr"/>
              <a:r>
                <a:rPr lang="zh-CN" altLang="en-US" sz="1600" b="1">
                  <a:latin typeface="微软雅黑" panose="020B0503020204020204" pitchFamily="34" charset="-122"/>
                  <a:ea typeface="微软雅黑" panose="020B0503020204020204" pitchFamily="34" charset="-122"/>
                </a:rPr>
                <a:t>持久层</a:t>
              </a:r>
              <a:endParaRPr lang="zh-CN" altLang="en-US" sz="1600" b="1" smtClean="0">
                <a:latin typeface="微软雅黑" panose="020B0503020204020204" pitchFamily="34" charset="-122"/>
                <a:ea typeface="微软雅黑" panose="020B0503020204020204" pitchFamily="34" charset="-122"/>
              </a:endParaRPr>
            </a:p>
          </p:txBody>
        </p:sp>
        <p:sp>
          <p:nvSpPr>
            <p:cNvPr id="15" name="圆角矩形 14"/>
            <p:cNvSpPr/>
            <p:nvPr/>
          </p:nvSpPr>
          <p:spPr bwMode="auto">
            <a:xfrm>
              <a:off x="3170289" y="4990018"/>
              <a:ext cx="765472" cy="477363"/>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err="1" smtClean="0">
                  <a:ln>
                    <a:noFill/>
                  </a:ln>
                  <a:solidFill>
                    <a:schemeClr val="bg1"/>
                  </a:solidFill>
                  <a:effectLst/>
                  <a:latin typeface="+mn-ea"/>
                  <a:ea typeface="+mn-ea"/>
                </a:rPr>
                <a:t>JPA</a:t>
              </a:r>
              <a:endParaRPr kumimoji="0" lang="zh-CN" altLang="en-US" sz="1400" b="1" i="0" u="none" strike="noStrike" cap="none" normalizeH="0" baseline="0" smtClean="0">
                <a:ln>
                  <a:noFill/>
                </a:ln>
                <a:solidFill>
                  <a:schemeClr val="bg1"/>
                </a:solidFill>
                <a:effectLst/>
                <a:latin typeface="+mn-ea"/>
                <a:ea typeface="+mn-ea"/>
              </a:endParaRPr>
            </a:p>
          </p:txBody>
        </p:sp>
        <p:sp>
          <p:nvSpPr>
            <p:cNvPr id="16" name="圆角矩形 15"/>
            <p:cNvSpPr/>
            <p:nvPr/>
          </p:nvSpPr>
          <p:spPr bwMode="auto">
            <a:xfrm>
              <a:off x="4154911" y="4990018"/>
              <a:ext cx="1031678" cy="477363"/>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mn-ea"/>
                  <a:ea typeface="+mn-ea"/>
                </a:rPr>
                <a:t>Hibernate</a:t>
              </a:r>
              <a:endParaRPr kumimoji="0" lang="zh-CN" altLang="en-US" sz="1400" b="1" i="0" u="none" strike="noStrike" cap="none" normalizeH="0" baseline="0" smtClean="0">
                <a:ln>
                  <a:noFill/>
                </a:ln>
                <a:solidFill>
                  <a:schemeClr val="bg1"/>
                </a:solidFill>
                <a:effectLst/>
                <a:latin typeface="+mn-ea"/>
                <a:ea typeface="+mn-ea"/>
              </a:endParaRPr>
            </a:p>
          </p:txBody>
        </p:sp>
        <p:sp>
          <p:nvSpPr>
            <p:cNvPr id="17" name="圆角矩形 16"/>
            <p:cNvSpPr/>
            <p:nvPr/>
          </p:nvSpPr>
          <p:spPr bwMode="auto">
            <a:xfrm>
              <a:off x="5405739" y="4990018"/>
              <a:ext cx="1172952" cy="477363"/>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err="1" smtClean="0">
                  <a:ln>
                    <a:noFill/>
                  </a:ln>
                  <a:solidFill>
                    <a:schemeClr val="bg1"/>
                  </a:solidFill>
                  <a:effectLst/>
                  <a:latin typeface="+mn-ea"/>
                  <a:ea typeface="+mn-ea"/>
                </a:rPr>
                <a:t>MyBatis</a:t>
              </a:r>
              <a:endParaRPr kumimoji="0" lang="zh-CN" altLang="en-US" sz="1400" b="1" i="0" u="none" strike="noStrike" cap="none" normalizeH="0" baseline="0" smtClean="0">
                <a:ln>
                  <a:noFill/>
                </a:ln>
                <a:solidFill>
                  <a:schemeClr val="bg1"/>
                </a:solidFill>
                <a:effectLst/>
                <a:latin typeface="+mn-ea"/>
                <a:ea typeface="+mn-ea"/>
              </a:endParaRPr>
            </a:p>
          </p:txBody>
        </p:sp>
        <p:sp>
          <p:nvSpPr>
            <p:cNvPr id="18" name="圆角矩形 17"/>
            <p:cNvSpPr/>
            <p:nvPr/>
          </p:nvSpPr>
          <p:spPr bwMode="auto">
            <a:xfrm>
              <a:off x="6797842" y="4990018"/>
              <a:ext cx="1468525" cy="477363"/>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err="1" smtClean="0">
                  <a:ln>
                    <a:noFill/>
                  </a:ln>
                  <a:solidFill>
                    <a:schemeClr val="bg1"/>
                  </a:solidFill>
                  <a:effectLst/>
                  <a:latin typeface="+mn-ea"/>
                  <a:ea typeface="+mn-ea"/>
                </a:rPr>
                <a:t>Jdbc</a:t>
              </a:r>
              <a:r>
                <a:rPr kumimoji="0" lang="en-US" altLang="zh-CN" sz="1400" b="1" i="0" u="none" strike="noStrike" cap="none" normalizeH="0" smtClean="0">
                  <a:ln>
                    <a:noFill/>
                  </a:ln>
                  <a:solidFill>
                    <a:schemeClr val="bg1"/>
                  </a:solidFill>
                  <a:effectLst/>
                  <a:latin typeface="+mn-ea"/>
                  <a:ea typeface="+mn-ea"/>
                </a:rPr>
                <a:t> Template</a:t>
              </a:r>
              <a:endParaRPr kumimoji="0" lang="zh-CN" altLang="en-US" sz="1400" b="1" i="0" u="none" strike="noStrike" cap="none" normalizeH="0" baseline="0" smtClean="0">
                <a:ln>
                  <a:noFill/>
                </a:ln>
                <a:solidFill>
                  <a:schemeClr val="bg1"/>
                </a:solidFill>
                <a:effectLst/>
                <a:latin typeface="+mn-ea"/>
                <a:ea typeface="+mn-ea"/>
              </a:endParaRPr>
            </a:p>
          </p:txBody>
        </p:sp>
        <p:sp>
          <p:nvSpPr>
            <p:cNvPr id="19" name="文本框 18"/>
            <p:cNvSpPr txBox="1"/>
            <p:nvPr/>
          </p:nvSpPr>
          <p:spPr>
            <a:xfrm>
              <a:off x="2113482" y="3896911"/>
              <a:ext cx="800219" cy="338554"/>
            </a:xfrm>
            <a:prstGeom prst="rect">
              <a:avLst/>
            </a:prstGeom>
            <a:noFill/>
          </p:spPr>
          <p:txBody>
            <a:bodyPr wrap="none" rtlCol="0" anchor="ctr">
              <a:spAutoFit/>
            </a:bodyPr>
            <a:lstStyle/>
            <a:p>
              <a:pPr algn="ctr"/>
              <a:r>
                <a:rPr lang="zh-CN" altLang="en-US" sz="1600" b="1" smtClean="0">
                  <a:latin typeface="微软雅黑" panose="020B0503020204020204" pitchFamily="34" charset="-122"/>
                  <a:ea typeface="微软雅黑" panose="020B0503020204020204" pitchFamily="34" charset="-122"/>
                </a:rPr>
                <a:t>逻辑层</a:t>
              </a:r>
            </a:p>
          </p:txBody>
        </p:sp>
        <p:sp>
          <p:nvSpPr>
            <p:cNvPr id="20" name="文本框 19"/>
            <p:cNvSpPr txBox="1"/>
            <p:nvPr/>
          </p:nvSpPr>
          <p:spPr>
            <a:xfrm>
              <a:off x="2113482" y="3151379"/>
              <a:ext cx="800219" cy="338554"/>
            </a:xfrm>
            <a:prstGeom prst="rect">
              <a:avLst/>
            </a:prstGeom>
            <a:noFill/>
          </p:spPr>
          <p:txBody>
            <a:bodyPr wrap="none" rtlCol="0" anchor="ctr">
              <a:spAutoFit/>
            </a:bodyPr>
            <a:lstStyle/>
            <a:p>
              <a:pPr algn="ctr"/>
              <a:r>
                <a:rPr lang="zh-CN" altLang="en-US" sz="1600" b="1" smtClean="0">
                  <a:latin typeface="微软雅黑" panose="020B0503020204020204" pitchFamily="34" charset="-122"/>
                  <a:ea typeface="微软雅黑" panose="020B0503020204020204" pitchFamily="34" charset="-122"/>
                </a:rPr>
                <a:t>应用层</a:t>
              </a:r>
            </a:p>
          </p:txBody>
        </p:sp>
        <p:sp>
          <p:nvSpPr>
            <p:cNvPr id="21" name="文本框 20"/>
            <p:cNvSpPr txBox="1"/>
            <p:nvPr/>
          </p:nvSpPr>
          <p:spPr>
            <a:xfrm>
              <a:off x="2113492" y="1648388"/>
              <a:ext cx="800219" cy="338554"/>
            </a:xfrm>
            <a:prstGeom prst="rect">
              <a:avLst/>
            </a:prstGeom>
            <a:noFill/>
          </p:spPr>
          <p:txBody>
            <a:bodyPr wrap="none" rtlCol="0" anchor="ctr">
              <a:spAutoFit/>
            </a:bodyPr>
            <a:lstStyle/>
            <a:p>
              <a:pPr algn="ctr"/>
              <a:r>
                <a:rPr lang="zh-CN" altLang="en-US" sz="1600" b="1">
                  <a:latin typeface="微软雅黑" panose="020B0503020204020204" pitchFamily="34" charset="-122"/>
                  <a:ea typeface="微软雅黑" panose="020B0503020204020204" pitchFamily="34" charset="-122"/>
                </a:rPr>
                <a:t>表现</a:t>
              </a:r>
              <a:r>
                <a:rPr lang="zh-CN" altLang="en-US" sz="1600" b="1" smtClean="0">
                  <a:latin typeface="微软雅黑" panose="020B0503020204020204" pitchFamily="34" charset="-122"/>
                  <a:ea typeface="微软雅黑" panose="020B0503020204020204" pitchFamily="34" charset="-122"/>
                </a:rPr>
                <a:t>层</a:t>
              </a:r>
            </a:p>
          </p:txBody>
        </p:sp>
        <p:sp>
          <p:nvSpPr>
            <p:cNvPr id="22" name="圆角矩形 21"/>
            <p:cNvSpPr/>
            <p:nvPr/>
          </p:nvSpPr>
          <p:spPr bwMode="auto">
            <a:xfrm>
              <a:off x="3170288" y="3809076"/>
              <a:ext cx="1047235"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err="1" smtClean="0">
                  <a:ln>
                    <a:noFill/>
                  </a:ln>
                  <a:solidFill>
                    <a:schemeClr val="tx1"/>
                  </a:solidFill>
                  <a:effectLst/>
                  <a:latin typeface="+mn-ea"/>
                  <a:ea typeface="+mn-ea"/>
                </a:rPr>
                <a:t>Shiro</a:t>
              </a:r>
              <a:endParaRPr kumimoji="0" lang="zh-CN" altLang="en-US" sz="1400" b="1" i="0" u="none" strike="noStrike" cap="none" normalizeH="0" baseline="0" smtClean="0">
                <a:ln>
                  <a:noFill/>
                </a:ln>
                <a:solidFill>
                  <a:schemeClr val="tx1"/>
                </a:solidFill>
                <a:effectLst/>
                <a:latin typeface="+mn-ea"/>
                <a:ea typeface="+mn-ea"/>
              </a:endParaRPr>
            </a:p>
          </p:txBody>
        </p:sp>
        <p:sp>
          <p:nvSpPr>
            <p:cNvPr id="23" name="圆角矩形 22"/>
            <p:cNvSpPr/>
            <p:nvPr/>
          </p:nvSpPr>
          <p:spPr bwMode="auto">
            <a:xfrm>
              <a:off x="5395045" y="3809076"/>
              <a:ext cx="853310"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solidFill>
                    <a:schemeClr val="tx1"/>
                  </a:solidFill>
                  <a:latin typeface="+mn-ea"/>
                </a:rPr>
                <a:t>Hutool</a:t>
              </a:r>
              <a:endParaRPr lang="zh-CN" altLang="en-US" sz="1400" b="1">
                <a:solidFill>
                  <a:schemeClr val="tx1"/>
                </a:solidFill>
                <a:latin typeface="+mn-ea"/>
              </a:endParaRPr>
            </a:p>
          </p:txBody>
        </p:sp>
        <p:sp>
          <p:nvSpPr>
            <p:cNvPr id="24" name="圆角矩形 23"/>
            <p:cNvSpPr/>
            <p:nvPr/>
          </p:nvSpPr>
          <p:spPr bwMode="auto">
            <a:xfrm>
              <a:off x="4497217" y="3809076"/>
              <a:ext cx="618134"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mn-ea"/>
                  <a:ea typeface="+mn-ea"/>
                </a:rPr>
                <a:t>IOC</a:t>
              </a:r>
              <a:endParaRPr kumimoji="0" lang="zh-CN" altLang="en-US" sz="1400" b="1" i="0" u="none" strike="noStrike" cap="none" normalizeH="0" baseline="0" smtClean="0">
                <a:ln>
                  <a:noFill/>
                </a:ln>
                <a:solidFill>
                  <a:schemeClr val="tx1"/>
                </a:solidFill>
                <a:effectLst/>
                <a:latin typeface="+mn-ea"/>
                <a:ea typeface="+mn-ea"/>
              </a:endParaRPr>
            </a:p>
          </p:txBody>
        </p:sp>
        <p:sp>
          <p:nvSpPr>
            <p:cNvPr id="25" name="圆角矩形 24"/>
            <p:cNvSpPr/>
            <p:nvPr/>
          </p:nvSpPr>
          <p:spPr bwMode="auto">
            <a:xfrm>
              <a:off x="6528048" y="3809076"/>
              <a:ext cx="1738319"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a:solidFill>
                    <a:schemeClr val="tx1"/>
                  </a:solidFill>
                  <a:latin typeface="+mn-ea"/>
                </a:rPr>
                <a:t>common-</a:t>
              </a:r>
              <a:r>
                <a:rPr lang="en-US" altLang="zh-CN" sz="1400" b="1" err="1">
                  <a:solidFill>
                    <a:schemeClr val="tx1"/>
                  </a:solidFill>
                  <a:latin typeface="+mn-ea"/>
                </a:rPr>
                <a:t>lang3</a:t>
              </a:r>
              <a:endParaRPr lang="zh-CN" altLang="en-US" sz="1400" b="1">
                <a:solidFill>
                  <a:schemeClr val="tx1"/>
                </a:solidFill>
                <a:latin typeface="+mn-ea"/>
              </a:endParaRPr>
            </a:p>
          </p:txBody>
        </p:sp>
        <p:sp>
          <p:nvSpPr>
            <p:cNvPr id="26" name="圆角矩形 25"/>
            <p:cNvSpPr/>
            <p:nvPr/>
          </p:nvSpPr>
          <p:spPr bwMode="auto">
            <a:xfrm>
              <a:off x="3170288" y="2995269"/>
              <a:ext cx="1605933"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err="1" smtClean="0">
                  <a:ln>
                    <a:noFill/>
                  </a:ln>
                  <a:solidFill>
                    <a:schemeClr val="tx1"/>
                  </a:solidFill>
                  <a:effectLst/>
                  <a:latin typeface="+mn-ea"/>
                  <a:ea typeface="+mn-ea"/>
                </a:rPr>
                <a:t>SpringMVC</a:t>
              </a:r>
              <a:endParaRPr kumimoji="0" lang="zh-CN" altLang="en-US" sz="1400" b="1" i="0" u="none" strike="noStrike" cap="none" normalizeH="0" baseline="0" smtClean="0">
                <a:ln>
                  <a:noFill/>
                </a:ln>
                <a:solidFill>
                  <a:schemeClr val="tx1"/>
                </a:solidFill>
                <a:effectLst/>
                <a:latin typeface="+mn-ea"/>
                <a:ea typeface="+mn-ea"/>
              </a:endParaRPr>
            </a:p>
          </p:txBody>
        </p:sp>
        <p:sp>
          <p:nvSpPr>
            <p:cNvPr id="27" name="圆角矩形 26"/>
            <p:cNvSpPr/>
            <p:nvPr/>
          </p:nvSpPr>
          <p:spPr bwMode="auto">
            <a:xfrm>
              <a:off x="7097003" y="2994372"/>
              <a:ext cx="1169364"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mn-ea"/>
                  <a:ea typeface="+mn-ea"/>
                </a:rPr>
                <a:t>Swagger</a:t>
              </a:r>
              <a:endParaRPr kumimoji="0" lang="zh-CN" altLang="en-US" sz="1400" b="1" i="0" u="none" strike="noStrike" cap="none" normalizeH="0" baseline="0" smtClean="0">
                <a:ln>
                  <a:noFill/>
                </a:ln>
                <a:solidFill>
                  <a:schemeClr val="tx1"/>
                </a:solidFill>
                <a:effectLst/>
                <a:latin typeface="+mn-ea"/>
                <a:ea typeface="+mn-ea"/>
              </a:endParaRPr>
            </a:p>
          </p:txBody>
        </p:sp>
        <p:sp>
          <p:nvSpPr>
            <p:cNvPr id="29" name="圆角矩形 28"/>
            <p:cNvSpPr/>
            <p:nvPr/>
          </p:nvSpPr>
          <p:spPr bwMode="auto">
            <a:xfrm>
              <a:off x="3170288" y="1522450"/>
              <a:ext cx="1392308"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a:solidFill>
                    <a:schemeClr val="bg1"/>
                  </a:solidFill>
                  <a:latin typeface="微软雅黑" panose="020B0503020204020204" pitchFamily="34" charset="-122"/>
                  <a:ea typeface="微软雅黑" panose="020B0503020204020204" pitchFamily="34" charset="-122"/>
                </a:rPr>
                <a:t>Bootstrap</a:t>
              </a:r>
              <a:endParaRPr kumimoji="0" lang="zh-CN" altLang="en-US" sz="1400" b="1" i="0" u="none" strike="noStrike" cap="none" normalizeH="0" baseline="0" smtClean="0">
                <a:ln>
                  <a:noFill/>
                </a:ln>
                <a:solidFill>
                  <a:schemeClr val="tx1"/>
                </a:solidFill>
                <a:effectLst/>
                <a:latin typeface="+mn-ea"/>
                <a:ea typeface="+mn-ea"/>
              </a:endParaRPr>
            </a:p>
          </p:txBody>
        </p:sp>
        <p:sp>
          <p:nvSpPr>
            <p:cNvPr id="30" name="圆角矩形 29"/>
            <p:cNvSpPr/>
            <p:nvPr/>
          </p:nvSpPr>
          <p:spPr bwMode="auto">
            <a:xfrm>
              <a:off x="4939426" y="1522450"/>
              <a:ext cx="1072052"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a:solidFill>
                    <a:schemeClr val="bg1"/>
                  </a:solidFill>
                  <a:latin typeface="微软雅黑" panose="020B0503020204020204" pitchFamily="34" charset="-122"/>
                  <a:ea typeface="微软雅黑" panose="020B0503020204020204" pitchFamily="34" charset="-122"/>
                </a:rPr>
                <a:t>jQuery</a:t>
              </a:r>
              <a:endParaRPr kumimoji="0" lang="zh-CN" altLang="en-US" sz="1400" b="1" i="0" u="none" strike="noStrike" cap="none" normalizeH="0" baseline="0" smtClean="0">
                <a:ln>
                  <a:noFill/>
                </a:ln>
                <a:solidFill>
                  <a:schemeClr val="tx1"/>
                </a:solidFill>
                <a:effectLst/>
                <a:latin typeface="+mn-ea"/>
                <a:ea typeface="+mn-ea"/>
              </a:endParaRPr>
            </a:p>
          </p:txBody>
        </p:sp>
        <p:sp>
          <p:nvSpPr>
            <p:cNvPr id="31" name="圆角矩形 30"/>
            <p:cNvSpPr/>
            <p:nvPr/>
          </p:nvSpPr>
          <p:spPr bwMode="auto">
            <a:xfrm>
              <a:off x="6388308" y="1522450"/>
              <a:ext cx="924999"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solidFill>
                    <a:schemeClr val="bg1"/>
                  </a:solidFill>
                  <a:latin typeface="微软雅黑" panose="020B0503020204020204" pitchFamily="34" charset="-122"/>
                  <a:ea typeface="微软雅黑" panose="020B0503020204020204" pitchFamily="34" charset="-122"/>
                </a:rPr>
                <a:t>Layui</a:t>
              </a:r>
              <a:endParaRPr kumimoji="0" lang="zh-CN" altLang="en-US" sz="1400" b="1" i="0" u="none" strike="noStrike" cap="none" normalizeH="0" baseline="0" smtClean="0">
                <a:ln>
                  <a:noFill/>
                </a:ln>
                <a:solidFill>
                  <a:schemeClr val="tx1"/>
                </a:solidFill>
                <a:effectLst/>
                <a:latin typeface="+mn-ea"/>
                <a:ea typeface="+mn-ea"/>
              </a:endParaRPr>
            </a:p>
          </p:txBody>
        </p:sp>
        <p:sp>
          <p:nvSpPr>
            <p:cNvPr id="32" name="圆角矩形 31"/>
            <p:cNvSpPr/>
            <p:nvPr/>
          </p:nvSpPr>
          <p:spPr bwMode="auto">
            <a:xfrm>
              <a:off x="7690138" y="1544050"/>
              <a:ext cx="764064"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solidFill>
                    <a:schemeClr val="tx2">
                      <a:lumMod val="40000"/>
                      <a:lumOff val="60000"/>
                    </a:schemeClr>
                  </a:solidFill>
                  <a:latin typeface="微软雅黑" panose="020B0503020204020204" pitchFamily="34" charset="-122"/>
                  <a:ea typeface="微软雅黑" panose="020B0503020204020204" pitchFamily="34" charset="-122"/>
                </a:rPr>
                <a:t>Vue</a:t>
              </a:r>
              <a:endParaRPr kumimoji="0" lang="zh-CN" altLang="en-US" sz="1400" b="1" i="0" u="none" strike="noStrike" cap="none" normalizeH="0" baseline="0" smtClean="0">
                <a:ln>
                  <a:noFill/>
                </a:ln>
                <a:solidFill>
                  <a:schemeClr val="tx1"/>
                </a:solidFill>
                <a:effectLst/>
                <a:latin typeface="+mn-ea"/>
                <a:ea typeface="+mn-ea"/>
              </a:endParaRPr>
            </a:p>
          </p:txBody>
        </p:sp>
        <p:sp>
          <p:nvSpPr>
            <p:cNvPr id="34" name="圆角矩形 33"/>
            <p:cNvSpPr/>
            <p:nvPr/>
          </p:nvSpPr>
          <p:spPr bwMode="auto">
            <a:xfrm>
              <a:off x="5003503" y="2995269"/>
              <a:ext cx="1866218"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mn-ea"/>
                  <a:ea typeface="+mn-ea"/>
                </a:rPr>
                <a:t>REST</a:t>
              </a:r>
              <a:endParaRPr kumimoji="0" lang="zh-CN" altLang="en-US" sz="1400" b="1" i="0" u="none" strike="noStrike" cap="none" normalizeH="0" baseline="0" smtClean="0">
                <a:ln>
                  <a:noFill/>
                </a:ln>
                <a:solidFill>
                  <a:schemeClr val="tx1"/>
                </a:solidFill>
                <a:effectLst/>
                <a:latin typeface="+mn-ea"/>
                <a:ea typeface="+mn-ea"/>
              </a:endParaRPr>
            </a:p>
          </p:txBody>
        </p:sp>
        <p:sp>
          <p:nvSpPr>
            <p:cNvPr id="36" name="圆角矩形 35"/>
            <p:cNvSpPr/>
            <p:nvPr/>
          </p:nvSpPr>
          <p:spPr bwMode="auto">
            <a:xfrm>
              <a:off x="1795332" y="4453442"/>
              <a:ext cx="6658128" cy="424598"/>
            </a:xfrm>
            <a:prstGeom prst="roundRect">
              <a:avLst/>
            </a:prstGeom>
            <a:solidFill>
              <a:schemeClr val="accent4">
                <a:lumMod val="60000"/>
                <a:lumOff val="4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err="1" smtClean="0">
                  <a:ln>
                    <a:noFill/>
                  </a:ln>
                  <a:solidFill>
                    <a:schemeClr val="tx1"/>
                  </a:solidFill>
                  <a:effectLst/>
                  <a:latin typeface="+mn-ea"/>
                  <a:ea typeface="+mn-ea"/>
                </a:rPr>
                <a:t>Redis</a:t>
              </a:r>
              <a:endParaRPr kumimoji="0" lang="zh-CN" altLang="en-US" sz="1400" b="1" i="0" u="none" strike="noStrike" cap="none" normalizeH="0" baseline="0" smtClean="0">
                <a:ln>
                  <a:noFill/>
                </a:ln>
                <a:solidFill>
                  <a:schemeClr val="tx1"/>
                </a:solidFill>
                <a:effectLst/>
                <a:latin typeface="+mn-ea"/>
                <a:ea typeface="+mn-ea"/>
              </a:endParaRPr>
            </a:p>
          </p:txBody>
        </p:sp>
        <p:grpSp>
          <p:nvGrpSpPr>
            <p:cNvPr id="61" name="组合 60"/>
            <p:cNvGrpSpPr/>
            <p:nvPr/>
          </p:nvGrpSpPr>
          <p:grpSpPr>
            <a:xfrm>
              <a:off x="1669943" y="5772132"/>
              <a:ext cx="6946337" cy="774398"/>
              <a:chOff x="1669943" y="5661248"/>
              <a:chExt cx="6946337" cy="774398"/>
            </a:xfrm>
          </p:grpSpPr>
          <p:sp>
            <p:nvSpPr>
              <p:cNvPr id="5" name="矩形 4"/>
              <p:cNvSpPr/>
              <p:nvPr/>
            </p:nvSpPr>
            <p:spPr bwMode="auto">
              <a:xfrm>
                <a:off x="1669943" y="5661248"/>
                <a:ext cx="6946337" cy="774398"/>
              </a:xfrm>
              <a:prstGeom prst="rect">
                <a:avLst/>
              </a:prstGeom>
              <a:solidFill>
                <a:schemeClr val="accent5">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1" name="文本框 10"/>
              <p:cNvSpPr txBox="1"/>
              <p:nvPr/>
            </p:nvSpPr>
            <p:spPr>
              <a:xfrm>
                <a:off x="2113482" y="5851587"/>
                <a:ext cx="800219" cy="338554"/>
              </a:xfrm>
              <a:prstGeom prst="rect">
                <a:avLst/>
              </a:prstGeom>
              <a:noFill/>
            </p:spPr>
            <p:txBody>
              <a:bodyPr wrap="none" rtlCol="0" anchor="ctr">
                <a:spAutoFit/>
              </a:bodyPr>
              <a:lstStyle/>
              <a:p>
                <a:pPr algn="ctr"/>
                <a:r>
                  <a:rPr lang="zh-CN" altLang="en-US" sz="1600" b="1" smtClean="0">
                    <a:latin typeface="微软雅黑" panose="020B0503020204020204" pitchFamily="34" charset="-122"/>
                    <a:ea typeface="微软雅黑" panose="020B0503020204020204" pitchFamily="34" charset="-122"/>
                  </a:rPr>
                  <a:t>数据层</a:t>
                </a:r>
              </a:p>
            </p:txBody>
          </p:sp>
          <p:sp>
            <p:nvSpPr>
              <p:cNvPr id="12" name="圆角矩形 11"/>
              <p:cNvSpPr/>
              <p:nvPr/>
            </p:nvSpPr>
            <p:spPr bwMode="auto">
              <a:xfrm>
                <a:off x="3170289" y="5813473"/>
                <a:ext cx="1392308" cy="414782"/>
              </a:xfrm>
              <a:prstGeom prst="round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mn-ea"/>
                    <a:ea typeface="+mn-ea"/>
                  </a:rPr>
                  <a:t>Oracle </a:t>
                </a:r>
                <a:r>
                  <a:rPr kumimoji="0" lang="en-US" altLang="zh-CN" sz="1400" b="1" i="0" u="none" strike="noStrike" cap="none" normalizeH="0" baseline="0" err="1" smtClean="0">
                    <a:ln>
                      <a:noFill/>
                    </a:ln>
                    <a:solidFill>
                      <a:schemeClr val="bg1"/>
                    </a:solidFill>
                    <a:effectLst/>
                    <a:latin typeface="+mn-ea"/>
                    <a:ea typeface="+mn-ea"/>
                  </a:rPr>
                  <a:t>11g</a:t>
                </a:r>
                <a:r>
                  <a:rPr kumimoji="0" lang="en-US" altLang="zh-CN" sz="1400" b="1" i="0" u="none" strike="noStrike" cap="none" normalizeH="0" baseline="0" smtClean="0">
                    <a:ln>
                      <a:noFill/>
                    </a:ln>
                    <a:solidFill>
                      <a:schemeClr val="bg1"/>
                    </a:solidFill>
                    <a:effectLst/>
                    <a:latin typeface="+mn-ea"/>
                    <a:ea typeface="+mn-ea"/>
                  </a:rPr>
                  <a:t>+</a:t>
                </a:r>
                <a:endParaRPr kumimoji="0" lang="zh-CN" altLang="en-US" sz="1400" b="1" i="0" u="none" strike="noStrike" cap="none" normalizeH="0" baseline="0" smtClean="0">
                  <a:ln>
                    <a:noFill/>
                  </a:ln>
                  <a:solidFill>
                    <a:schemeClr val="bg1"/>
                  </a:solidFill>
                  <a:effectLst/>
                  <a:latin typeface="+mn-ea"/>
                  <a:ea typeface="+mn-ea"/>
                </a:endParaRPr>
              </a:p>
            </p:txBody>
          </p:sp>
          <p:sp>
            <p:nvSpPr>
              <p:cNvPr id="13" name="圆角矩形 12"/>
              <p:cNvSpPr/>
              <p:nvPr/>
            </p:nvSpPr>
            <p:spPr bwMode="auto">
              <a:xfrm>
                <a:off x="6557538" y="5810411"/>
                <a:ext cx="1708829" cy="414782"/>
              </a:xfrm>
              <a:prstGeom prst="round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err="1" smtClean="0">
                    <a:ln>
                      <a:noFill/>
                    </a:ln>
                    <a:solidFill>
                      <a:schemeClr val="bg1"/>
                    </a:solidFill>
                    <a:effectLst/>
                    <a:latin typeface="+mn-ea"/>
                    <a:ea typeface="+mn-ea"/>
                  </a:rPr>
                  <a:t>MongoDB</a:t>
                </a:r>
                <a:r>
                  <a:rPr kumimoji="0" lang="en-US" altLang="zh-CN" sz="1400" b="1" i="0" u="none" strike="noStrike" cap="none" normalizeH="0" baseline="0" smtClean="0">
                    <a:ln>
                      <a:noFill/>
                    </a:ln>
                    <a:solidFill>
                      <a:schemeClr val="bg1"/>
                    </a:solidFill>
                    <a:effectLst/>
                    <a:latin typeface="+mn-ea"/>
                    <a:ea typeface="+mn-ea"/>
                  </a:rPr>
                  <a:t> 3.4.8+</a:t>
                </a:r>
                <a:endParaRPr kumimoji="0" lang="zh-CN" altLang="en-US" sz="1400" b="1" i="0" u="none" strike="noStrike" cap="none" normalizeH="0" baseline="0" smtClean="0">
                  <a:ln>
                    <a:noFill/>
                  </a:ln>
                  <a:solidFill>
                    <a:schemeClr val="bg1"/>
                  </a:solidFill>
                  <a:effectLst/>
                  <a:latin typeface="+mn-ea"/>
                  <a:ea typeface="+mn-ea"/>
                </a:endParaRPr>
              </a:p>
            </p:txBody>
          </p:sp>
          <p:sp>
            <p:nvSpPr>
              <p:cNvPr id="38" name="圆角矩形 37"/>
              <p:cNvSpPr/>
              <p:nvPr/>
            </p:nvSpPr>
            <p:spPr bwMode="auto">
              <a:xfrm>
                <a:off x="4881564" y="5813473"/>
                <a:ext cx="1357007" cy="414782"/>
              </a:xfrm>
              <a:prstGeom prst="round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mn-ea"/>
                    <a:ea typeface="+mn-ea"/>
                  </a:rPr>
                  <a:t>MySQL 5.7+</a:t>
                </a:r>
                <a:endParaRPr kumimoji="0" lang="zh-CN" altLang="en-US" sz="1400" b="1" i="0" u="none" strike="noStrike" cap="none" normalizeH="0" baseline="0" smtClean="0">
                  <a:ln>
                    <a:noFill/>
                  </a:ln>
                  <a:solidFill>
                    <a:schemeClr val="bg1"/>
                  </a:solidFill>
                  <a:effectLst/>
                  <a:latin typeface="+mn-ea"/>
                  <a:ea typeface="+mn-ea"/>
                </a:endParaRPr>
              </a:p>
            </p:txBody>
          </p:sp>
        </p:grpSp>
        <p:sp>
          <p:nvSpPr>
            <p:cNvPr id="35" name="文本框 34"/>
            <p:cNvSpPr txBox="1"/>
            <p:nvPr/>
          </p:nvSpPr>
          <p:spPr>
            <a:xfrm>
              <a:off x="2154455" y="4504147"/>
              <a:ext cx="595035" cy="338554"/>
            </a:xfrm>
            <a:prstGeom prst="rect">
              <a:avLst/>
            </a:prstGeom>
            <a:noFill/>
          </p:spPr>
          <p:txBody>
            <a:bodyPr wrap="none" rtlCol="0" anchor="ctr">
              <a:spAutoFit/>
            </a:bodyPr>
            <a:lstStyle/>
            <a:p>
              <a:pPr algn="ctr"/>
              <a:r>
                <a:rPr lang="zh-CN" altLang="en-US" sz="1600" b="1" smtClean="0">
                  <a:latin typeface="微软雅黑" panose="020B0503020204020204" pitchFamily="34" charset="-122"/>
                  <a:ea typeface="微软雅黑" panose="020B0503020204020204" pitchFamily="34" charset="-122"/>
                </a:rPr>
                <a:t>缓存</a:t>
              </a:r>
            </a:p>
          </p:txBody>
        </p:sp>
        <p:sp>
          <p:nvSpPr>
            <p:cNvPr id="4" name="矩形 3"/>
            <p:cNvSpPr/>
            <p:nvPr/>
          </p:nvSpPr>
          <p:spPr bwMode="auto">
            <a:xfrm>
              <a:off x="8666952" y="1430466"/>
              <a:ext cx="1470966" cy="2670581"/>
            </a:xfrm>
            <a:prstGeom prst="rect">
              <a:avLst/>
            </a:prstGeom>
            <a:solidFill>
              <a:schemeClr val="tx2">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28" name="文本框 27"/>
            <p:cNvSpPr txBox="1"/>
            <p:nvPr/>
          </p:nvSpPr>
          <p:spPr>
            <a:xfrm>
              <a:off x="8778999" y="1479111"/>
              <a:ext cx="1256694" cy="339725"/>
            </a:xfrm>
            <a:prstGeom prst="rect">
              <a:avLst/>
            </a:prstGeom>
            <a:solidFill>
              <a:schemeClr val="tx2">
                <a:lumMod val="40000"/>
                <a:lumOff val="60000"/>
              </a:schemeClr>
            </a:solidFill>
          </p:spPr>
          <p:txBody>
            <a:bodyPr wrap="square" rtlCol="0">
              <a:spAutoFit/>
            </a:bodyPr>
            <a:lstStyle/>
            <a:p>
              <a:pPr algn="ctr"/>
              <a:r>
                <a:rPr lang="zh-CN" altLang="en-US" sz="1600" b="1" smtClean="0">
                  <a:latin typeface="微软雅黑" panose="020B0503020204020204" pitchFamily="34" charset="-122"/>
                  <a:ea typeface="微软雅黑" panose="020B0503020204020204" pitchFamily="34" charset="-122"/>
                </a:rPr>
                <a:t>日志中间件</a:t>
              </a:r>
            </a:p>
          </p:txBody>
        </p:sp>
        <p:sp>
          <p:nvSpPr>
            <p:cNvPr id="41" name="矩形 40"/>
            <p:cNvSpPr/>
            <p:nvPr/>
          </p:nvSpPr>
          <p:spPr bwMode="auto">
            <a:xfrm>
              <a:off x="243005" y="1430466"/>
              <a:ext cx="1385611" cy="1169964"/>
            </a:xfrm>
            <a:prstGeom prst="rect">
              <a:avLst/>
            </a:prstGeom>
            <a:solidFill>
              <a:schemeClr val="accent4">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accent4">
                    <a:lumMod val="75000"/>
                  </a:schemeClr>
                </a:solidFill>
                <a:effectLst/>
                <a:latin typeface="+mn-ea"/>
                <a:ea typeface="+mn-ea"/>
              </a:endParaRPr>
            </a:p>
          </p:txBody>
        </p:sp>
        <p:sp>
          <p:nvSpPr>
            <p:cNvPr id="42" name="文本框 41"/>
            <p:cNvSpPr txBox="1"/>
            <p:nvPr/>
          </p:nvSpPr>
          <p:spPr>
            <a:xfrm>
              <a:off x="307126" y="1518979"/>
              <a:ext cx="1210589" cy="338554"/>
            </a:xfrm>
            <a:prstGeom prst="rect">
              <a:avLst/>
            </a:prstGeom>
            <a:noFill/>
          </p:spPr>
          <p:txBody>
            <a:bodyPr wrap="none" rtlCol="0">
              <a:spAutoFit/>
            </a:bodyPr>
            <a:lstStyle/>
            <a:p>
              <a:pPr algn="ctr"/>
              <a:r>
                <a:rPr lang="zh-CN" altLang="en-US" sz="1600" b="1" smtClean="0">
                  <a:latin typeface="微软雅黑" panose="020B0503020204020204" pitchFamily="34" charset="-122"/>
                  <a:ea typeface="微软雅黑" panose="020B0503020204020204" pitchFamily="34" charset="-122"/>
                </a:rPr>
                <a:t>消息中间件</a:t>
              </a:r>
            </a:p>
          </p:txBody>
        </p:sp>
        <p:sp>
          <p:nvSpPr>
            <p:cNvPr id="43" name="圆角矩形 42"/>
            <p:cNvSpPr/>
            <p:nvPr/>
          </p:nvSpPr>
          <p:spPr bwMode="auto">
            <a:xfrm>
              <a:off x="375131" y="1946047"/>
              <a:ext cx="1087398" cy="509673"/>
            </a:xfrm>
            <a:prstGeom prst="round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RabbitMQ</a:t>
              </a:r>
              <a:endParaRPr kumimoji="0" lang="zh-CN" altLang="en-US" sz="1400" b="1" i="0" u="none" strike="noStrike" cap="none" normalizeH="0" baseline="0" smtClean="0">
                <a:ln>
                  <a:noFill/>
                </a:ln>
                <a:solidFill>
                  <a:schemeClr val="tx1"/>
                </a:solidFill>
                <a:effectLst/>
                <a:latin typeface="+mn-ea"/>
                <a:ea typeface="+mn-ea"/>
              </a:endParaRPr>
            </a:p>
          </p:txBody>
        </p:sp>
        <p:sp>
          <p:nvSpPr>
            <p:cNvPr id="46" name="圆角矩形 45"/>
            <p:cNvSpPr>
              <a:spLocks/>
            </p:cNvSpPr>
            <p:nvPr/>
          </p:nvSpPr>
          <p:spPr bwMode="auto">
            <a:xfrm>
              <a:off x="8744989" y="2060848"/>
              <a:ext cx="1291328" cy="42191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latin typeface="微软雅黑" panose="020B0503020204020204" pitchFamily="34" charset="-122"/>
                  <a:ea typeface="微软雅黑" panose="020B0503020204020204" pitchFamily="34" charset="-122"/>
                </a:rPr>
                <a:t>Kibana</a:t>
              </a:r>
              <a:endParaRPr kumimoji="0" lang="zh-CN" altLang="en-US" sz="1400" b="1" i="0" u="none" strike="noStrike" cap="none" normalizeH="0" baseline="0" smtClean="0">
                <a:ln>
                  <a:noFill/>
                </a:ln>
                <a:solidFill>
                  <a:schemeClr val="tx1"/>
                </a:solidFill>
                <a:effectLst/>
                <a:latin typeface="+mn-ea"/>
                <a:ea typeface="+mn-ea"/>
              </a:endParaRPr>
            </a:p>
          </p:txBody>
        </p:sp>
        <p:sp>
          <p:nvSpPr>
            <p:cNvPr id="48" name="矩形 47"/>
            <p:cNvSpPr/>
            <p:nvPr/>
          </p:nvSpPr>
          <p:spPr bwMode="auto">
            <a:xfrm>
              <a:off x="10203012" y="1430466"/>
              <a:ext cx="1470966" cy="2670581"/>
            </a:xfrm>
            <a:prstGeom prst="rect">
              <a:avLst/>
            </a:prstGeom>
            <a:solidFill>
              <a:schemeClr val="tx2">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49" name="文本框 48"/>
            <p:cNvSpPr txBox="1"/>
            <p:nvPr/>
          </p:nvSpPr>
          <p:spPr>
            <a:xfrm>
              <a:off x="10334404" y="1530632"/>
              <a:ext cx="1179338" cy="338554"/>
            </a:xfrm>
            <a:prstGeom prst="rect">
              <a:avLst/>
            </a:prstGeom>
            <a:solidFill>
              <a:schemeClr val="tx2">
                <a:lumMod val="40000"/>
                <a:lumOff val="60000"/>
              </a:schemeClr>
            </a:solidFill>
          </p:spPr>
          <p:txBody>
            <a:bodyPr wrap="square" rtlCol="0">
              <a:spAutoFit/>
            </a:bodyPr>
            <a:lstStyle/>
            <a:p>
              <a:pPr algn="ctr"/>
              <a:r>
                <a:rPr lang="zh-CN" altLang="en-US" sz="1600" b="1" smtClean="0">
                  <a:latin typeface="微软雅黑" panose="020B0503020204020204" pitchFamily="34" charset="-122"/>
                  <a:ea typeface="微软雅黑" panose="020B0503020204020204" pitchFamily="34" charset="-122"/>
                </a:rPr>
                <a:t>监控组件</a:t>
              </a:r>
            </a:p>
          </p:txBody>
        </p:sp>
        <p:sp>
          <p:nvSpPr>
            <p:cNvPr id="50" name="圆角矩形 49"/>
            <p:cNvSpPr>
              <a:spLocks/>
            </p:cNvSpPr>
            <p:nvPr/>
          </p:nvSpPr>
          <p:spPr bwMode="auto">
            <a:xfrm>
              <a:off x="8744989" y="2632928"/>
              <a:ext cx="1291328" cy="42191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latin typeface="+mn-ea"/>
                </a:rPr>
                <a:t>Elasticsearch</a:t>
              </a:r>
              <a:endParaRPr kumimoji="0" lang="zh-CN" altLang="en-US" sz="1400" b="1" i="0" u="none" strike="noStrike" cap="none" normalizeH="0" baseline="0" smtClean="0">
                <a:ln>
                  <a:noFill/>
                </a:ln>
                <a:solidFill>
                  <a:schemeClr val="tx1"/>
                </a:solidFill>
                <a:effectLst/>
                <a:latin typeface="+mn-ea"/>
                <a:ea typeface="+mn-ea"/>
              </a:endParaRPr>
            </a:p>
          </p:txBody>
        </p:sp>
        <p:sp>
          <p:nvSpPr>
            <p:cNvPr id="74" name="矩形 73"/>
            <p:cNvSpPr/>
            <p:nvPr/>
          </p:nvSpPr>
          <p:spPr bwMode="auto">
            <a:xfrm>
              <a:off x="10194936" y="4138747"/>
              <a:ext cx="1470966" cy="2407783"/>
            </a:xfrm>
            <a:prstGeom prst="rect">
              <a:avLst/>
            </a:prstGeom>
            <a:solidFill>
              <a:schemeClr val="tx2">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51" name="圆角矩形 50"/>
            <p:cNvSpPr>
              <a:spLocks/>
            </p:cNvSpPr>
            <p:nvPr/>
          </p:nvSpPr>
          <p:spPr bwMode="auto">
            <a:xfrm>
              <a:off x="8744989" y="3205007"/>
              <a:ext cx="1291328" cy="42191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latin typeface="微软雅黑" panose="020B0503020204020204" pitchFamily="34" charset="-122"/>
                  <a:ea typeface="微软雅黑" panose="020B0503020204020204" pitchFamily="34" charset="-122"/>
                </a:rPr>
                <a:t>Logstash</a:t>
              </a:r>
              <a:endParaRPr kumimoji="0" lang="zh-CN" altLang="en-US" sz="1400" b="1" i="0" u="none" strike="noStrike" cap="none" normalizeH="0" baseline="0" smtClean="0">
                <a:ln>
                  <a:noFill/>
                </a:ln>
                <a:solidFill>
                  <a:schemeClr val="tx1"/>
                </a:solidFill>
                <a:effectLst/>
                <a:latin typeface="+mn-ea"/>
                <a:ea typeface="+mn-ea"/>
              </a:endParaRPr>
            </a:p>
          </p:txBody>
        </p:sp>
        <p:grpSp>
          <p:nvGrpSpPr>
            <p:cNvPr id="58" name="组合 57"/>
            <p:cNvGrpSpPr/>
            <p:nvPr/>
          </p:nvGrpSpPr>
          <p:grpSpPr>
            <a:xfrm>
              <a:off x="243005" y="2643427"/>
              <a:ext cx="1385611" cy="1025255"/>
              <a:chOff x="221893" y="3411857"/>
              <a:chExt cx="1385611" cy="1025255"/>
            </a:xfrm>
          </p:grpSpPr>
          <p:sp>
            <p:nvSpPr>
              <p:cNvPr id="52" name="矩形 51"/>
              <p:cNvSpPr/>
              <p:nvPr/>
            </p:nvSpPr>
            <p:spPr bwMode="auto">
              <a:xfrm>
                <a:off x="221893" y="3411857"/>
                <a:ext cx="1385611" cy="1025255"/>
              </a:xfrm>
              <a:prstGeom prst="rect">
                <a:avLst/>
              </a:prstGeom>
              <a:solidFill>
                <a:schemeClr val="accent4">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accent4">
                      <a:lumMod val="75000"/>
                    </a:schemeClr>
                  </a:solidFill>
                  <a:effectLst/>
                  <a:latin typeface="+mn-ea"/>
                  <a:ea typeface="+mn-ea"/>
                </a:endParaRPr>
              </a:p>
            </p:txBody>
          </p:sp>
          <p:sp>
            <p:nvSpPr>
              <p:cNvPr id="53" name="文本框 52"/>
              <p:cNvSpPr txBox="1"/>
              <p:nvPr/>
            </p:nvSpPr>
            <p:spPr>
              <a:xfrm>
                <a:off x="388608" y="3500371"/>
                <a:ext cx="1005403" cy="338554"/>
              </a:xfrm>
              <a:prstGeom prst="rect">
                <a:avLst/>
              </a:prstGeom>
              <a:noFill/>
            </p:spPr>
            <p:txBody>
              <a:bodyPr wrap="none" rtlCol="0">
                <a:spAutoFit/>
              </a:bodyPr>
              <a:lstStyle/>
              <a:p>
                <a:pPr algn="ctr"/>
                <a:r>
                  <a:rPr lang="zh-CN" altLang="en-US" sz="1600" b="1" smtClean="0">
                    <a:latin typeface="微软雅黑" panose="020B0503020204020204" pitchFamily="34" charset="-122"/>
                    <a:ea typeface="微软雅黑" panose="020B0503020204020204" pitchFamily="34" charset="-122"/>
                  </a:rPr>
                  <a:t>服务协调</a:t>
                </a:r>
              </a:p>
            </p:txBody>
          </p:sp>
          <p:sp>
            <p:nvSpPr>
              <p:cNvPr id="54" name="圆角矩形 53"/>
              <p:cNvSpPr/>
              <p:nvPr/>
            </p:nvSpPr>
            <p:spPr bwMode="auto">
              <a:xfrm>
                <a:off x="286015" y="3840346"/>
                <a:ext cx="1237559" cy="509673"/>
              </a:xfrm>
              <a:prstGeom prst="round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bg1"/>
                    </a:solidFill>
                    <a:latin typeface="微软雅黑" panose="020B0503020204020204" pitchFamily="34" charset="-122"/>
                    <a:ea typeface="微软雅黑" panose="020B0503020204020204" pitchFamily="34" charset="-122"/>
                  </a:rPr>
                  <a:t>Zookeeper</a:t>
                </a:r>
                <a:endParaRPr kumimoji="0" lang="zh-CN" altLang="en-US" sz="1400" b="1" i="0" u="none" strike="noStrike" cap="none" normalizeH="0" baseline="0" smtClean="0">
                  <a:ln>
                    <a:noFill/>
                  </a:ln>
                  <a:solidFill>
                    <a:schemeClr val="tx1"/>
                  </a:solidFill>
                  <a:effectLst/>
                  <a:latin typeface="+mn-ea"/>
                  <a:ea typeface="+mn-ea"/>
                </a:endParaRPr>
              </a:p>
            </p:txBody>
          </p:sp>
        </p:grpSp>
        <p:grpSp>
          <p:nvGrpSpPr>
            <p:cNvPr id="59" name="组合 58"/>
            <p:cNvGrpSpPr/>
            <p:nvPr/>
          </p:nvGrpSpPr>
          <p:grpSpPr>
            <a:xfrm>
              <a:off x="243005" y="3711679"/>
              <a:ext cx="1385611" cy="1025255"/>
              <a:chOff x="223955" y="4556199"/>
              <a:chExt cx="1385611" cy="1025255"/>
            </a:xfrm>
          </p:grpSpPr>
          <p:sp>
            <p:nvSpPr>
              <p:cNvPr id="55" name="矩形 54"/>
              <p:cNvSpPr/>
              <p:nvPr/>
            </p:nvSpPr>
            <p:spPr bwMode="auto">
              <a:xfrm>
                <a:off x="223955" y="4556199"/>
                <a:ext cx="1385611" cy="1025255"/>
              </a:xfrm>
              <a:prstGeom prst="rect">
                <a:avLst/>
              </a:prstGeom>
              <a:solidFill>
                <a:schemeClr val="accent4">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accent4">
                      <a:lumMod val="75000"/>
                    </a:schemeClr>
                  </a:solidFill>
                  <a:effectLst/>
                  <a:latin typeface="+mn-ea"/>
                  <a:ea typeface="+mn-ea"/>
                </a:endParaRPr>
              </a:p>
            </p:txBody>
          </p:sp>
          <p:sp>
            <p:nvSpPr>
              <p:cNvPr id="56" name="文本框 55"/>
              <p:cNvSpPr txBox="1"/>
              <p:nvPr/>
            </p:nvSpPr>
            <p:spPr>
              <a:xfrm>
                <a:off x="390671" y="4644713"/>
                <a:ext cx="1005403" cy="338554"/>
              </a:xfrm>
              <a:prstGeom prst="rect">
                <a:avLst/>
              </a:prstGeom>
              <a:noFill/>
            </p:spPr>
            <p:txBody>
              <a:bodyPr wrap="none" rtlCol="0">
                <a:spAutoFit/>
              </a:bodyPr>
              <a:lstStyle/>
              <a:p>
                <a:pPr algn="ctr"/>
                <a:r>
                  <a:rPr lang="zh-CN" altLang="en-US" sz="1600" b="1" smtClean="0">
                    <a:latin typeface="微软雅黑" panose="020B0503020204020204" pitchFamily="34" charset="-122"/>
                    <a:ea typeface="微软雅黑" panose="020B0503020204020204" pitchFamily="34" charset="-122"/>
                  </a:rPr>
                  <a:t>配置中心</a:t>
                </a:r>
              </a:p>
            </p:txBody>
          </p:sp>
          <p:sp>
            <p:nvSpPr>
              <p:cNvPr id="57" name="圆角矩形 56"/>
              <p:cNvSpPr/>
              <p:nvPr/>
            </p:nvSpPr>
            <p:spPr bwMode="auto">
              <a:xfrm>
                <a:off x="288077" y="4984688"/>
                <a:ext cx="1237559" cy="509673"/>
              </a:xfrm>
              <a:prstGeom prst="round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bg1"/>
                    </a:solidFill>
                    <a:latin typeface="微软雅黑" panose="020B0503020204020204" pitchFamily="34" charset="-122"/>
                    <a:ea typeface="微软雅黑" panose="020B0503020204020204" pitchFamily="34" charset="-122"/>
                  </a:rPr>
                  <a:t>Apollo</a:t>
                </a:r>
                <a:endParaRPr kumimoji="0" lang="zh-CN" altLang="en-US" sz="1400" b="1" i="0" u="none" strike="noStrike" cap="none" normalizeH="0" baseline="0" smtClean="0">
                  <a:ln>
                    <a:noFill/>
                  </a:ln>
                  <a:solidFill>
                    <a:schemeClr val="tx1"/>
                  </a:solidFill>
                  <a:effectLst/>
                  <a:latin typeface="+mn-ea"/>
                  <a:ea typeface="+mn-ea"/>
                </a:endParaRPr>
              </a:p>
            </p:txBody>
          </p:sp>
        </p:grpSp>
        <p:sp>
          <p:nvSpPr>
            <p:cNvPr id="63" name="圆角矩形 62"/>
            <p:cNvSpPr/>
            <p:nvPr/>
          </p:nvSpPr>
          <p:spPr bwMode="auto">
            <a:xfrm>
              <a:off x="3170288" y="2296848"/>
              <a:ext cx="5283914" cy="50967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a:r>
                <a:rPr lang="en-US" altLang="zh-CN" sz="1400" b="1">
                  <a:latin typeface="微软雅黑" panose="020B0503020204020204" pitchFamily="34" charset="-122"/>
                  <a:ea typeface="微软雅黑" panose="020B0503020204020204" pitchFamily="34" charset="-122"/>
                </a:rPr>
                <a:t>SPRING </a:t>
              </a:r>
              <a:r>
                <a:rPr lang="en-US" altLang="zh-CN" sz="1400" b="1" err="1">
                  <a:latin typeface="微软雅黑" panose="020B0503020204020204" pitchFamily="34" charset="-122"/>
                  <a:ea typeface="微软雅黑" panose="020B0503020204020204" pitchFamily="34" charset="-122"/>
                </a:rPr>
                <a:t>CLOID</a:t>
              </a:r>
              <a:endParaRPr lang="zh-CN" altLang="en-US" sz="1400" b="1">
                <a:latin typeface="微软雅黑" panose="020B0503020204020204" pitchFamily="34" charset="-122"/>
                <a:ea typeface="微软雅黑" panose="020B0503020204020204" pitchFamily="34" charset="-122"/>
              </a:endParaRPr>
            </a:p>
          </p:txBody>
        </p:sp>
        <p:sp>
          <p:nvSpPr>
            <p:cNvPr id="64" name="文本框 63"/>
            <p:cNvSpPr txBox="1"/>
            <p:nvPr/>
          </p:nvSpPr>
          <p:spPr>
            <a:xfrm>
              <a:off x="1795332" y="2390031"/>
              <a:ext cx="1333630" cy="338554"/>
            </a:xfrm>
            <a:prstGeom prst="rect">
              <a:avLst/>
            </a:prstGeom>
            <a:noFill/>
          </p:spPr>
          <p:txBody>
            <a:bodyPr wrap="square" rtlCol="0" anchor="ctr">
              <a:spAutoFit/>
            </a:bodyPr>
            <a:lstStyle/>
            <a:p>
              <a:pPr algn="ctr"/>
              <a:r>
                <a:rPr lang="en-US" altLang="zh-CN" sz="1600" b="1" smtClean="0">
                  <a:latin typeface="微软雅黑" panose="020B0503020204020204" pitchFamily="34" charset="-122"/>
                  <a:ea typeface="微软雅黑" panose="020B0503020204020204" pitchFamily="34" charset="-122"/>
                </a:rPr>
                <a:t>Cloud</a:t>
              </a:r>
              <a:r>
                <a:rPr lang="zh-CN" altLang="en-US" sz="1600" b="1" smtClean="0">
                  <a:latin typeface="微软雅黑" panose="020B0503020204020204" pitchFamily="34" charset="-122"/>
                  <a:ea typeface="微软雅黑" panose="020B0503020204020204" pitchFamily="34" charset="-122"/>
                </a:rPr>
                <a:t>中心</a:t>
              </a:r>
            </a:p>
          </p:txBody>
        </p:sp>
        <p:sp>
          <p:nvSpPr>
            <p:cNvPr id="67" name="矩形 66"/>
            <p:cNvSpPr/>
            <p:nvPr/>
          </p:nvSpPr>
          <p:spPr bwMode="auto">
            <a:xfrm>
              <a:off x="245580" y="4773999"/>
              <a:ext cx="1385611" cy="1772531"/>
            </a:xfrm>
            <a:prstGeom prst="rect">
              <a:avLst/>
            </a:prstGeom>
            <a:solidFill>
              <a:schemeClr val="accent2">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accent4">
                    <a:lumMod val="75000"/>
                  </a:schemeClr>
                </a:solidFill>
                <a:effectLst/>
                <a:latin typeface="+mn-ea"/>
                <a:ea typeface="+mn-ea"/>
              </a:endParaRPr>
            </a:p>
          </p:txBody>
        </p:sp>
        <p:sp>
          <p:nvSpPr>
            <p:cNvPr id="68" name="文本框 67"/>
            <p:cNvSpPr txBox="1"/>
            <p:nvPr/>
          </p:nvSpPr>
          <p:spPr>
            <a:xfrm>
              <a:off x="412301" y="4862513"/>
              <a:ext cx="1005403" cy="338554"/>
            </a:xfrm>
            <a:prstGeom prst="rect">
              <a:avLst/>
            </a:prstGeom>
            <a:noFill/>
          </p:spPr>
          <p:txBody>
            <a:bodyPr wrap="none" rtlCol="0">
              <a:spAutoFit/>
            </a:bodyPr>
            <a:lstStyle/>
            <a:p>
              <a:pPr algn="ctr"/>
              <a:r>
                <a:rPr lang="zh-CN" altLang="en-US" sz="1600" b="1" smtClean="0">
                  <a:latin typeface="微软雅黑" panose="020B0503020204020204" pitchFamily="34" charset="-122"/>
                  <a:ea typeface="微软雅黑" panose="020B0503020204020204" pitchFamily="34" charset="-122"/>
                </a:rPr>
                <a:t>容器</a:t>
              </a:r>
              <a:r>
                <a:rPr lang="zh-CN" altLang="en-US" sz="1600" b="1">
                  <a:latin typeface="微软雅黑" panose="020B0503020204020204" pitchFamily="34" charset="-122"/>
                  <a:ea typeface="微软雅黑" panose="020B0503020204020204" pitchFamily="34" charset="-122"/>
                </a:rPr>
                <a:t>组件</a:t>
              </a:r>
              <a:endParaRPr lang="zh-CN" altLang="en-US" sz="1600" b="1" smtClean="0">
                <a:latin typeface="微软雅黑" panose="020B0503020204020204" pitchFamily="34" charset="-122"/>
                <a:ea typeface="微软雅黑" panose="020B0503020204020204" pitchFamily="34" charset="-122"/>
              </a:endParaRPr>
            </a:p>
          </p:txBody>
        </p:sp>
        <p:sp>
          <p:nvSpPr>
            <p:cNvPr id="69" name="圆角矩形 68"/>
            <p:cNvSpPr/>
            <p:nvPr/>
          </p:nvSpPr>
          <p:spPr bwMode="auto">
            <a:xfrm>
              <a:off x="300991" y="5202489"/>
              <a:ext cx="1237559" cy="350464"/>
            </a:xfrm>
            <a:prstGeom prst="roundRect">
              <a:avLst/>
            </a:prstGeom>
            <a:solidFill>
              <a:schemeClr val="accent4">
                <a:lumMod val="75000"/>
              </a:schemeClr>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latin typeface="微软雅黑" panose="020B0503020204020204" pitchFamily="34" charset="-122"/>
                  <a:ea typeface="微软雅黑" panose="020B0503020204020204" pitchFamily="34" charset="-122"/>
                </a:rPr>
                <a:t>Docker</a:t>
              </a:r>
              <a:endParaRPr kumimoji="0" lang="zh-CN" altLang="en-US" sz="1400" b="1" i="0" u="none" strike="noStrike" cap="none" normalizeH="0" baseline="0" smtClean="0">
                <a:ln>
                  <a:noFill/>
                </a:ln>
                <a:solidFill>
                  <a:schemeClr val="bg1"/>
                </a:solidFill>
                <a:effectLst/>
                <a:latin typeface="+mn-ea"/>
              </a:endParaRPr>
            </a:p>
          </p:txBody>
        </p:sp>
        <p:sp>
          <p:nvSpPr>
            <p:cNvPr id="70" name="圆角矩形 69"/>
            <p:cNvSpPr>
              <a:spLocks/>
            </p:cNvSpPr>
            <p:nvPr/>
          </p:nvSpPr>
          <p:spPr bwMode="auto">
            <a:xfrm>
              <a:off x="10292831" y="2094055"/>
              <a:ext cx="1291328" cy="522181"/>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latin typeface="微软雅黑" panose="020B0503020204020204" pitchFamily="34" charset="-122"/>
                  <a:ea typeface="微软雅黑" panose="020B0503020204020204" pitchFamily="34" charset="-122"/>
                </a:rPr>
                <a:t>Grafana</a:t>
              </a:r>
              <a:endParaRPr kumimoji="0" lang="zh-CN" altLang="en-US" sz="1400" b="1" i="0" u="none" strike="noStrike" cap="none" normalizeH="0" baseline="0" smtClean="0">
                <a:ln>
                  <a:noFill/>
                </a:ln>
                <a:effectLst/>
                <a:latin typeface="+mn-ea"/>
              </a:endParaRPr>
            </a:p>
          </p:txBody>
        </p:sp>
        <p:sp>
          <p:nvSpPr>
            <p:cNvPr id="71" name="圆角矩形 70"/>
            <p:cNvSpPr>
              <a:spLocks/>
            </p:cNvSpPr>
            <p:nvPr/>
          </p:nvSpPr>
          <p:spPr bwMode="auto">
            <a:xfrm>
              <a:off x="10291086" y="2812755"/>
              <a:ext cx="1291328" cy="522181"/>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latin typeface="微软雅黑" panose="020B0503020204020204" pitchFamily="34" charset="-122"/>
                  <a:ea typeface="微软雅黑" panose="020B0503020204020204" pitchFamily="34" charset="-122"/>
                </a:rPr>
                <a:t>Prometheus</a:t>
              </a:r>
              <a:endParaRPr kumimoji="0" lang="zh-CN" altLang="en-US" sz="1400" b="1" i="0" u="none" strike="noStrike" cap="none" normalizeH="0" baseline="0" smtClean="0">
                <a:ln>
                  <a:noFill/>
                </a:ln>
                <a:effectLst/>
                <a:latin typeface="+mn-ea"/>
                <a:ea typeface="+mn-ea"/>
              </a:endParaRPr>
            </a:p>
          </p:txBody>
        </p:sp>
        <p:sp>
          <p:nvSpPr>
            <p:cNvPr id="72" name="圆角矩形 71"/>
            <p:cNvSpPr/>
            <p:nvPr/>
          </p:nvSpPr>
          <p:spPr bwMode="auto">
            <a:xfrm>
              <a:off x="300991" y="5639758"/>
              <a:ext cx="1237559" cy="350464"/>
            </a:xfrm>
            <a:prstGeom prst="roundRect">
              <a:avLst/>
            </a:prstGeom>
            <a:solidFill>
              <a:schemeClr val="accent4">
                <a:lumMod val="75000"/>
              </a:schemeClr>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bg1"/>
                  </a:solidFill>
                  <a:latin typeface="微软雅黑" panose="020B0503020204020204" pitchFamily="34" charset="-122"/>
                  <a:ea typeface="微软雅黑" panose="020B0503020204020204" pitchFamily="34" charset="-122"/>
                </a:rPr>
                <a:t>Swarm</a:t>
              </a:r>
              <a:endParaRPr kumimoji="0" lang="zh-CN" altLang="en-US" sz="1400" b="1" i="0" u="none" strike="noStrike" cap="none" normalizeH="0" baseline="0" smtClean="0">
                <a:ln>
                  <a:noFill/>
                </a:ln>
                <a:solidFill>
                  <a:schemeClr val="bg1"/>
                </a:solidFill>
                <a:effectLst/>
                <a:latin typeface="+mn-ea"/>
              </a:endParaRPr>
            </a:p>
          </p:txBody>
        </p:sp>
        <p:sp>
          <p:nvSpPr>
            <p:cNvPr id="73" name="圆角矩形 72"/>
            <p:cNvSpPr/>
            <p:nvPr/>
          </p:nvSpPr>
          <p:spPr bwMode="auto">
            <a:xfrm>
              <a:off x="300991" y="6077028"/>
              <a:ext cx="1237559" cy="350464"/>
            </a:xfrm>
            <a:prstGeom prst="roundRect">
              <a:avLst/>
            </a:prstGeom>
            <a:solidFill>
              <a:schemeClr val="accent4">
                <a:lumMod val="75000"/>
              </a:schemeClr>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a:solidFill>
                    <a:schemeClr val="bg1"/>
                  </a:solidFill>
                  <a:latin typeface="微软雅黑" panose="020B0503020204020204" pitchFamily="34" charset="-122"/>
                  <a:ea typeface="微软雅黑" panose="020B0503020204020204" pitchFamily="34" charset="-122"/>
                </a:rPr>
                <a:t>Kubernetes</a:t>
              </a:r>
              <a:endParaRPr kumimoji="0" lang="zh-CN" altLang="en-US" sz="1400" b="1" i="0" u="none" strike="noStrike" cap="none" normalizeH="0" baseline="0" smtClean="0">
                <a:ln>
                  <a:noFill/>
                </a:ln>
                <a:solidFill>
                  <a:schemeClr val="bg1"/>
                </a:solidFill>
                <a:effectLst/>
                <a:latin typeface="+mn-ea"/>
              </a:endParaRPr>
            </a:p>
          </p:txBody>
        </p:sp>
        <p:sp>
          <p:nvSpPr>
            <p:cNvPr id="45" name="圆角矩形 44"/>
            <p:cNvSpPr>
              <a:spLocks/>
            </p:cNvSpPr>
            <p:nvPr/>
          </p:nvSpPr>
          <p:spPr bwMode="auto">
            <a:xfrm>
              <a:off x="10278409" y="4731905"/>
              <a:ext cx="1291328" cy="522181"/>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mn-ea"/>
                  <a:ea typeface="+mn-ea"/>
                </a:rPr>
                <a:t>Storm</a:t>
              </a:r>
              <a:endParaRPr kumimoji="0" lang="zh-CN" altLang="en-US" sz="1400" b="1" i="0" u="none" strike="noStrike" cap="none" normalizeH="0" baseline="0" smtClean="0">
                <a:ln>
                  <a:noFill/>
                </a:ln>
                <a:solidFill>
                  <a:schemeClr val="tx1"/>
                </a:solidFill>
                <a:effectLst/>
                <a:latin typeface="+mn-ea"/>
                <a:ea typeface="+mn-ea"/>
              </a:endParaRPr>
            </a:p>
          </p:txBody>
        </p:sp>
        <p:sp>
          <p:nvSpPr>
            <p:cNvPr id="75" name="文本框 74"/>
            <p:cNvSpPr txBox="1"/>
            <p:nvPr/>
          </p:nvSpPr>
          <p:spPr>
            <a:xfrm>
              <a:off x="10348826" y="5836299"/>
              <a:ext cx="1179338" cy="584775"/>
            </a:xfrm>
            <a:prstGeom prst="rect">
              <a:avLst/>
            </a:prstGeom>
            <a:solidFill>
              <a:schemeClr val="tx2">
                <a:lumMod val="40000"/>
                <a:lumOff val="60000"/>
              </a:schemeClr>
            </a:solidFill>
          </p:spPr>
          <p:txBody>
            <a:bodyPr wrap="square" rtlCol="0">
              <a:spAutoFit/>
            </a:bodyPr>
            <a:lstStyle/>
            <a:p>
              <a:pPr algn="ctr"/>
              <a:r>
                <a:rPr lang="zh-CN" altLang="en-US" sz="1600" b="1" smtClean="0">
                  <a:latin typeface="微软雅黑" panose="020B0503020204020204" pitchFamily="34" charset="-122"/>
                  <a:ea typeface="微软雅黑" panose="020B0503020204020204" pitchFamily="34" charset="-122"/>
                </a:rPr>
                <a:t>实时运算组件</a:t>
              </a:r>
            </a:p>
          </p:txBody>
        </p:sp>
        <p:sp>
          <p:nvSpPr>
            <p:cNvPr id="76" name="矩形 75"/>
            <p:cNvSpPr/>
            <p:nvPr/>
          </p:nvSpPr>
          <p:spPr bwMode="auto">
            <a:xfrm>
              <a:off x="8667056" y="4141355"/>
              <a:ext cx="1470966" cy="2405175"/>
            </a:xfrm>
            <a:prstGeom prst="rect">
              <a:avLst/>
            </a:prstGeom>
            <a:solidFill>
              <a:schemeClr val="tx2">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44" name="圆角矩形 43"/>
            <p:cNvSpPr>
              <a:spLocks/>
            </p:cNvSpPr>
            <p:nvPr/>
          </p:nvSpPr>
          <p:spPr bwMode="auto">
            <a:xfrm>
              <a:off x="9002092" y="3774133"/>
              <a:ext cx="2148749" cy="544616"/>
            </a:xfrm>
            <a:prstGeom prst="roundRect">
              <a:avLst/>
            </a:prstGeom>
            <a:solidFill>
              <a:schemeClr val="accent4">
                <a:lumMod val="5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mn-ea"/>
                  <a:ea typeface="+mn-ea"/>
                </a:rPr>
                <a:t>Kafka</a:t>
              </a:r>
              <a:endParaRPr kumimoji="0" lang="zh-CN" altLang="en-US" sz="1400" b="1" i="0" u="none" strike="noStrike" cap="none" normalizeH="0" baseline="0" smtClean="0">
                <a:ln>
                  <a:noFill/>
                </a:ln>
                <a:solidFill>
                  <a:schemeClr val="bg1"/>
                </a:solidFill>
                <a:effectLst/>
                <a:latin typeface="+mn-ea"/>
                <a:ea typeface="+mn-ea"/>
              </a:endParaRPr>
            </a:p>
          </p:txBody>
        </p:sp>
        <p:sp>
          <p:nvSpPr>
            <p:cNvPr id="77" name="圆角矩形 76"/>
            <p:cNvSpPr>
              <a:spLocks/>
            </p:cNvSpPr>
            <p:nvPr/>
          </p:nvSpPr>
          <p:spPr bwMode="auto">
            <a:xfrm>
              <a:off x="8762388" y="4734055"/>
              <a:ext cx="1291328" cy="522181"/>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mn-ea"/>
                  <a:ea typeface="+mn-ea"/>
                </a:rPr>
                <a:t>Hadoop</a:t>
              </a:r>
              <a:endParaRPr kumimoji="0" lang="zh-CN" altLang="en-US" sz="1400" b="1" i="0" u="none" strike="noStrike" cap="none" normalizeH="0" baseline="0" smtClean="0">
                <a:ln>
                  <a:noFill/>
                </a:ln>
                <a:solidFill>
                  <a:schemeClr val="tx1"/>
                </a:solidFill>
                <a:effectLst/>
                <a:latin typeface="+mn-ea"/>
                <a:ea typeface="+mn-ea"/>
              </a:endParaRPr>
            </a:p>
          </p:txBody>
        </p:sp>
        <p:sp>
          <p:nvSpPr>
            <p:cNvPr id="78" name="文本框 77"/>
            <p:cNvSpPr txBox="1"/>
            <p:nvPr/>
          </p:nvSpPr>
          <p:spPr>
            <a:xfrm>
              <a:off x="8812766" y="5882225"/>
              <a:ext cx="1179338" cy="584775"/>
            </a:xfrm>
            <a:prstGeom prst="rect">
              <a:avLst/>
            </a:prstGeom>
            <a:solidFill>
              <a:schemeClr val="tx2">
                <a:lumMod val="40000"/>
                <a:lumOff val="60000"/>
              </a:schemeClr>
            </a:solidFill>
          </p:spPr>
          <p:txBody>
            <a:bodyPr wrap="square" rtlCol="0">
              <a:spAutoFit/>
            </a:bodyPr>
            <a:lstStyle/>
            <a:p>
              <a:pPr algn="ctr"/>
              <a:r>
                <a:rPr lang="zh-CN" altLang="en-US" sz="1600" b="1">
                  <a:latin typeface="微软雅黑" panose="020B0503020204020204" pitchFamily="34" charset="-122"/>
                  <a:ea typeface="微软雅黑" panose="020B0503020204020204" pitchFamily="34" charset="-122"/>
                </a:rPr>
                <a:t>离线</a:t>
              </a:r>
              <a:r>
                <a:rPr lang="zh-CN" altLang="en-US" sz="1600" b="1" smtClean="0">
                  <a:latin typeface="微软雅黑" panose="020B0503020204020204" pitchFamily="34" charset="-122"/>
                  <a:ea typeface="微软雅黑" panose="020B0503020204020204" pitchFamily="34" charset="-122"/>
                </a:rPr>
                <a:t>运算组件</a:t>
              </a:r>
            </a:p>
          </p:txBody>
        </p:sp>
      </p:grpSp>
    </p:spTree>
    <p:extLst>
      <p:ext uri="{BB962C8B-B14F-4D97-AF65-F5344CB8AC3E}">
        <p14:creationId xmlns:p14="http://schemas.microsoft.com/office/powerpoint/2010/main" val="35279574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40</a:t>
            </a:fld>
            <a:endParaRPr lang="zh-CN" altLang="en-US"/>
          </a:p>
        </p:txBody>
      </p:sp>
      <p:sp>
        <p:nvSpPr>
          <p:cNvPr id="3" name="标题 2"/>
          <p:cNvSpPr>
            <a:spLocks noGrp="1"/>
          </p:cNvSpPr>
          <p:nvPr>
            <p:ph type="title"/>
          </p:nvPr>
        </p:nvSpPr>
        <p:spPr/>
        <p:txBody>
          <a:bodyPr/>
          <a:lstStyle/>
          <a:p>
            <a:r>
              <a:rPr lang="zh-CN" altLang="en-US"/>
              <a:t>统一日志平台</a:t>
            </a:r>
          </a:p>
        </p:txBody>
      </p:sp>
      <p:sp>
        <p:nvSpPr>
          <p:cNvPr id="4" name="文本框 3"/>
          <p:cNvSpPr txBox="1"/>
          <p:nvPr/>
        </p:nvSpPr>
        <p:spPr>
          <a:xfrm>
            <a:off x="483782" y="1063394"/>
            <a:ext cx="11161240" cy="707886"/>
          </a:xfrm>
          <a:prstGeom prst="rect">
            <a:avLst/>
          </a:prstGeom>
          <a:noFill/>
        </p:spPr>
        <p:txBody>
          <a:bodyPr wrap="square" rtlCol="0">
            <a:spAutoFit/>
          </a:bodyPr>
          <a:lstStyle/>
          <a:p>
            <a:pPr algn="ctr"/>
            <a:r>
              <a:rPr lang="zh-CN" altLang="en-US" sz="2000" smtClean="0">
                <a:solidFill>
                  <a:schemeClr val="tx2">
                    <a:lumMod val="50000"/>
                  </a:schemeClr>
                </a:solidFill>
                <a:latin typeface="微软雅黑" panose="020B0503020204020204" pitchFamily="34" charset="-122"/>
                <a:ea typeface="微软雅黑" panose="020B0503020204020204" pitchFamily="34" charset="-122"/>
              </a:rPr>
              <a:t>统一日志平台，一款基于分布式架构及大数据分析技术的日志处理平台，实时收集和管理、</a:t>
            </a:r>
            <a:endParaRPr lang="en-US" altLang="zh-CN" sz="2000" smtClean="0">
              <a:solidFill>
                <a:schemeClr val="tx2">
                  <a:lumMod val="50000"/>
                </a:schemeClr>
              </a:solidFill>
              <a:latin typeface="微软雅黑" panose="020B0503020204020204" pitchFamily="34" charset="-122"/>
              <a:ea typeface="微软雅黑" panose="020B0503020204020204" pitchFamily="34" charset="-122"/>
            </a:endParaRPr>
          </a:p>
          <a:p>
            <a:r>
              <a:rPr lang="zh-CN" altLang="en-US" sz="2000" smtClean="0">
                <a:solidFill>
                  <a:schemeClr val="tx2">
                    <a:lumMod val="50000"/>
                  </a:schemeClr>
                </a:solidFill>
                <a:latin typeface="微软雅黑" panose="020B0503020204020204" pitchFamily="34" charset="-122"/>
                <a:ea typeface="微软雅黑" panose="020B0503020204020204" pitchFamily="34" charset="-122"/>
              </a:rPr>
              <a:t>转发、监控、分析各种海量机器日志数据。</a:t>
            </a:r>
            <a:endParaRPr lang="zh-CN" altLang="en-US" sz="2000" dirty="0" smtClean="0">
              <a:solidFill>
                <a:schemeClr val="tx2">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27798" y="2110067"/>
            <a:ext cx="10873208" cy="3754874"/>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u"/>
            </a:pP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统一日志平台可收集、管理并分析基础设施、应用系统和服务产生的</a:t>
            </a:r>
            <a:r>
              <a:rPr lang="en-US" altLang="zh-CN" sz="1700" smtClean="0">
                <a:solidFill>
                  <a:schemeClr val="accent1">
                    <a:lumMod val="50000"/>
                  </a:schemeClr>
                </a:solidFill>
                <a:latin typeface="微软雅黑" panose="020B0503020204020204" pitchFamily="34" charset="-122"/>
                <a:ea typeface="微软雅黑" panose="020B0503020204020204" pitchFamily="34" charset="-122"/>
              </a:rPr>
              <a:t>IT</a:t>
            </a: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数据，利用统一日志平台与</a:t>
            </a:r>
            <a:r>
              <a:rPr lang="en-US" altLang="zh-CN" sz="1700" smtClean="0">
                <a:solidFill>
                  <a:schemeClr val="accent1">
                    <a:lumMod val="50000"/>
                  </a:schemeClr>
                </a:solidFill>
                <a:latin typeface="微软雅黑" panose="020B0503020204020204" pitchFamily="34" charset="-122"/>
                <a:ea typeface="微软雅黑" panose="020B0503020204020204" pitchFamily="34" charset="-122"/>
              </a:rPr>
              <a:t>IT</a:t>
            </a: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数据，可显著提高</a:t>
            </a:r>
            <a:r>
              <a:rPr lang="en-US" altLang="zh-CN" sz="1700" smtClean="0">
                <a:solidFill>
                  <a:schemeClr val="accent1">
                    <a:lumMod val="50000"/>
                  </a:schemeClr>
                </a:solidFill>
                <a:latin typeface="微软雅黑" panose="020B0503020204020204" pitchFamily="34" charset="-122"/>
                <a:ea typeface="微软雅黑" panose="020B0503020204020204" pitchFamily="34" charset="-122"/>
              </a:rPr>
              <a:t>IT</a:t>
            </a: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和各业务指标的可视化、智能化</a:t>
            </a:r>
            <a:endParaRPr lang="en-US" altLang="zh-CN" sz="1700" smtClean="0">
              <a:solidFill>
                <a:schemeClr val="accent1">
                  <a:lumMod val="50000"/>
                </a:schemeClr>
              </a:solidFill>
              <a:latin typeface="微软雅黑" panose="020B0503020204020204" pitchFamily="34" charset="-122"/>
              <a:ea typeface="微软雅黑" panose="020B0503020204020204" pitchFamily="34" charset="-122"/>
            </a:endParaRPr>
          </a:p>
          <a:p>
            <a:endParaRPr lang="en-US" altLang="zh-CN" sz="170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为所有</a:t>
            </a:r>
            <a:r>
              <a:rPr lang="en-US" altLang="zh-CN" sz="1700" smtClean="0">
                <a:solidFill>
                  <a:schemeClr val="accent1">
                    <a:lumMod val="50000"/>
                  </a:schemeClr>
                </a:solidFill>
                <a:latin typeface="微软雅黑" panose="020B0503020204020204" pitchFamily="34" charset="-122"/>
                <a:ea typeface="微软雅黑" panose="020B0503020204020204" pitchFamily="34" charset="-122"/>
              </a:rPr>
              <a:t>IT</a:t>
            </a: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数据提供结构化和非结构化的大数据存储集群，提供大数据查询和统计分析算法，提供运维和商业决策支持服务</a:t>
            </a:r>
            <a:endParaRPr lang="en-US" altLang="zh-CN" sz="1700" smtClean="0">
              <a:solidFill>
                <a:schemeClr val="accent1">
                  <a:lumMod val="50000"/>
                </a:schemeClr>
              </a:solidFill>
              <a:latin typeface="微软雅黑" panose="020B0503020204020204" pitchFamily="34" charset="-122"/>
              <a:ea typeface="微软雅黑" panose="020B0503020204020204" pitchFamily="34" charset="-122"/>
            </a:endParaRPr>
          </a:p>
          <a:p>
            <a:endParaRPr lang="en-US" altLang="zh-CN" sz="170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采用分布式集群架构设计，具有良好的横向扩展能力，转发中心、搜索统计、存储集群都可适用分布式集群架构，再根据用户实际需要，动态增删集群节点，提供弹性扩展、安全可靠的日志处理能力</a:t>
            </a:r>
            <a:endParaRPr lang="en-US" altLang="zh-CN" sz="1700" smtClean="0">
              <a:solidFill>
                <a:schemeClr val="accent1">
                  <a:lumMod val="50000"/>
                </a:schemeClr>
              </a:solidFill>
              <a:latin typeface="微软雅黑" panose="020B0503020204020204" pitchFamily="34" charset="-122"/>
              <a:ea typeface="微软雅黑" panose="020B0503020204020204" pitchFamily="34" charset="-122"/>
            </a:endParaRPr>
          </a:p>
          <a:p>
            <a:endParaRPr lang="en-US" altLang="zh-CN" sz="170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帮助用户提高</a:t>
            </a:r>
            <a:r>
              <a:rPr lang="en-US" altLang="zh-CN" sz="1700" smtClean="0">
                <a:solidFill>
                  <a:schemeClr val="accent1">
                    <a:lumMod val="50000"/>
                  </a:schemeClr>
                </a:solidFill>
                <a:latin typeface="微软雅黑" panose="020B0503020204020204" pitchFamily="34" charset="-122"/>
                <a:ea typeface="微软雅黑" panose="020B0503020204020204" pitchFamily="34" charset="-122"/>
              </a:rPr>
              <a:t>IT</a:t>
            </a: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服务管理水平，缩减运营成本，规避安全风险，为业务挖掘</a:t>
            </a:r>
            <a:r>
              <a:rPr lang="en-US" altLang="zh-CN" sz="1700" smtClean="0">
                <a:solidFill>
                  <a:schemeClr val="accent1">
                    <a:lumMod val="50000"/>
                  </a:schemeClr>
                </a:solidFill>
                <a:latin typeface="微软雅黑" panose="020B0503020204020204" pitchFamily="34" charset="-122"/>
                <a:ea typeface="微软雅黑" panose="020B0503020204020204" pitchFamily="34" charset="-122"/>
              </a:rPr>
              <a:t>IT</a:t>
            </a: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数据中最宝贵的信息，获得最有价值的业务前瞻性，是产品实现大数据平台并获得数据支撑决策分析能力的第一步</a:t>
            </a:r>
            <a:endParaRPr lang="en-US" altLang="zh-CN" sz="1700" smtClean="0">
              <a:solidFill>
                <a:schemeClr val="accent1">
                  <a:lumMod val="50000"/>
                </a:schemeClr>
              </a:solidFill>
              <a:latin typeface="微软雅黑" panose="020B0503020204020204" pitchFamily="34" charset="-122"/>
              <a:ea typeface="微软雅黑" panose="020B0503020204020204" pitchFamily="34" charset="-122"/>
            </a:endParaRPr>
          </a:p>
          <a:p>
            <a:endParaRPr lang="en-US" altLang="zh-CN" sz="170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数据转发中心作为系统海量数据高性能转发枢纽，支持</a:t>
            </a:r>
            <a:r>
              <a:rPr lang="en-US" altLang="zh-CN" sz="1700" smtClean="0">
                <a:solidFill>
                  <a:schemeClr val="accent1">
                    <a:lumMod val="50000"/>
                  </a:schemeClr>
                </a:solidFill>
                <a:latin typeface="微软雅黑" panose="020B0503020204020204" pitchFamily="34" charset="-122"/>
                <a:ea typeface="微软雅黑" panose="020B0503020204020204" pitchFamily="34" charset="-122"/>
              </a:rPr>
              <a:t>PB</a:t>
            </a:r>
            <a:r>
              <a:rPr lang="zh-CN" altLang="en-US" sz="1700" smtClean="0">
                <a:solidFill>
                  <a:schemeClr val="accent1">
                    <a:lumMod val="50000"/>
                  </a:schemeClr>
                </a:solidFill>
                <a:latin typeface="微软雅黑" panose="020B0503020204020204" pitchFamily="34" charset="-122"/>
                <a:ea typeface="微软雅黑" panose="020B0503020204020204" pitchFamily="34" charset="-122"/>
              </a:rPr>
              <a:t>级别数据存储和转发，可以将数据变为多份转发到多个平台</a:t>
            </a:r>
            <a:endParaRPr lang="zh-CN" altLang="en-US" sz="1700" dirty="0" smtClean="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3868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41</a:t>
            </a:fld>
            <a:endParaRPr lang="zh-CN" altLang="en-US"/>
          </a:p>
        </p:txBody>
      </p:sp>
      <p:sp>
        <p:nvSpPr>
          <p:cNvPr id="3" name="标题 2"/>
          <p:cNvSpPr>
            <a:spLocks noGrp="1"/>
          </p:cNvSpPr>
          <p:nvPr>
            <p:ph type="title"/>
          </p:nvPr>
        </p:nvSpPr>
        <p:spPr/>
        <p:txBody>
          <a:bodyPr/>
          <a:lstStyle/>
          <a:p>
            <a:r>
              <a:rPr lang="zh-CN" altLang="en-US" smtClean="0"/>
              <a:t>统一日志平台</a:t>
            </a:r>
            <a:endParaRPr lang="zh-CN" altLang="en-US"/>
          </a:p>
        </p:txBody>
      </p:sp>
      <p:grpSp>
        <p:nvGrpSpPr>
          <p:cNvPr id="89" name="组合 88"/>
          <p:cNvGrpSpPr/>
          <p:nvPr/>
        </p:nvGrpSpPr>
        <p:grpSpPr>
          <a:xfrm>
            <a:off x="494297" y="980728"/>
            <a:ext cx="11146319" cy="5614553"/>
            <a:chOff x="134256" y="1068264"/>
            <a:chExt cx="11146319" cy="561455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432" y="1623928"/>
              <a:ext cx="1008112" cy="692848"/>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415" y="3285619"/>
              <a:ext cx="946966" cy="41958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130" y="5013176"/>
              <a:ext cx="964251" cy="657444"/>
            </a:xfrm>
            <a:prstGeom prst="rect">
              <a:avLst/>
            </a:prstGeom>
          </p:spPr>
        </p:pic>
        <p:pic>
          <p:nvPicPr>
            <p:cNvPr id="7" name="图片 6"/>
            <p:cNvPicPr>
              <a:picLocks noChangeAspect="1"/>
            </p:cNvPicPr>
            <p:nvPr/>
          </p:nvPicPr>
          <p:blipFill>
            <a:blip r:embed="rId5"/>
            <a:stretch>
              <a:fillRect/>
            </a:stretch>
          </p:blipFill>
          <p:spPr>
            <a:xfrm>
              <a:off x="2867140" y="1844824"/>
              <a:ext cx="8413435" cy="2827671"/>
            </a:xfrm>
            <a:prstGeom prst="rect">
              <a:avLst/>
            </a:prstGeom>
          </p:spPr>
        </p:pic>
        <p:sp>
          <p:nvSpPr>
            <p:cNvPr id="8" name="圆角矩形 7"/>
            <p:cNvSpPr/>
            <p:nvPr/>
          </p:nvSpPr>
          <p:spPr bwMode="auto">
            <a:xfrm>
              <a:off x="3359696" y="3101638"/>
              <a:ext cx="914400" cy="549426"/>
            </a:xfrm>
            <a:prstGeom prst="roundRect">
              <a:avLst/>
            </a:pr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转发器</a:t>
              </a:r>
            </a:p>
          </p:txBody>
        </p:sp>
        <p:sp>
          <p:nvSpPr>
            <p:cNvPr id="10" name="圆角矩形 9"/>
            <p:cNvSpPr/>
            <p:nvPr/>
          </p:nvSpPr>
          <p:spPr bwMode="auto">
            <a:xfrm>
              <a:off x="6960096" y="2288353"/>
              <a:ext cx="1368152" cy="348559"/>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accent4">
                      <a:lumMod val="75000"/>
                    </a:schemeClr>
                  </a:solidFill>
                  <a:effectLst/>
                  <a:latin typeface="+mn-ea"/>
                  <a:ea typeface="+mn-ea"/>
                </a:rPr>
                <a:t>管理平台</a:t>
              </a:r>
            </a:p>
          </p:txBody>
        </p:sp>
        <p:sp>
          <p:nvSpPr>
            <p:cNvPr id="11" name="圆角矩形 10"/>
            <p:cNvSpPr/>
            <p:nvPr/>
          </p:nvSpPr>
          <p:spPr bwMode="auto">
            <a:xfrm>
              <a:off x="5783465" y="3495413"/>
              <a:ext cx="744583" cy="348559"/>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accent4">
                      <a:lumMod val="75000"/>
                    </a:schemeClr>
                  </a:solidFill>
                  <a:effectLst/>
                  <a:latin typeface="+mn-ea"/>
                  <a:ea typeface="+mn-ea"/>
                </a:rPr>
                <a:t>统计</a:t>
              </a:r>
            </a:p>
          </p:txBody>
        </p:sp>
        <p:sp>
          <p:nvSpPr>
            <p:cNvPr id="12" name="圆角矩形 11"/>
            <p:cNvSpPr/>
            <p:nvPr/>
          </p:nvSpPr>
          <p:spPr bwMode="auto">
            <a:xfrm>
              <a:off x="7106612" y="3495413"/>
              <a:ext cx="1075120" cy="348559"/>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accent4">
                      <a:lumMod val="75000"/>
                    </a:schemeClr>
                  </a:solidFill>
                  <a:effectLst/>
                  <a:latin typeface="+mn-ea"/>
                  <a:ea typeface="+mn-ea"/>
                </a:rPr>
                <a:t>搜索引擎</a:t>
              </a:r>
            </a:p>
          </p:txBody>
        </p:sp>
        <p:sp>
          <p:nvSpPr>
            <p:cNvPr id="13" name="圆角矩形 12"/>
            <p:cNvSpPr/>
            <p:nvPr/>
          </p:nvSpPr>
          <p:spPr bwMode="auto">
            <a:xfrm>
              <a:off x="8682807" y="3495413"/>
              <a:ext cx="1075120" cy="348559"/>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accent4">
                      <a:lumMod val="75000"/>
                    </a:schemeClr>
                  </a:solidFill>
                  <a:latin typeface="+mn-ea"/>
                </a:rPr>
                <a:t>安全审计</a:t>
              </a:r>
              <a:endParaRPr kumimoji="0" lang="zh-CN" altLang="en-US" sz="1400" b="1" i="0" u="none" strike="noStrike" cap="none" normalizeH="0" baseline="0" smtClean="0">
                <a:ln>
                  <a:noFill/>
                </a:ln>
                <a:solidFill>
                  <a:schemeClr val="accent4">
                    <a:lumMod val="75000"/>
                  </a:schemeClr>
                </a:solidFill>
                <a:effectLst/>
                <a:latin typeface="+mn-ea"/>
              </a:endParaRPr>
            </a:p>
          </p:txBody>
        </p:sp>
        <p:sp>
          <p:nvSpPr>
            <p:cNvPr id="14" name="圆角矩形 13"/>
            <p:cNvSpPr/>
            <p:nvPr/>
          </p:nvSpPr>
          <p:spPr bwMode="auto">
            <a:xfrm>
              <a:off x="9243216" y="2288353"/>
              <a:ext cx="1368152" cy="348559"/>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accent4">
                      <a:lumMod val="75000"/>
                    </a:schemeClr>
                  </a:solidFill>
                  <a:effectLst/>
                  <a:latin typeface="+mn-ea"/>
                  <a:ea typeface="+mn-ea"/>
                </a:rPr>
                <a:t>关系型数据配置</a:t>
              </a:r>
            </a:p>
          </p:txBody>
        </p:sp>
        <p:grpSp>
          <p:nvGrpSpPr>
            <p:cNvPr id="36" name="组合 35"/>
            <p:cNvGrpSpPr/>
            <p:nvPr/>
          </p:nvGrpSpPr>
          <p:grpSpPr>
            <a:xfrm>
              <a:off x="2407542" y="5119656"/>
              <a:ext cx="1807650" cy="1563161"/>
              <a:chOff x="3359696" y="5047648"/>
              <a:chExt cx="1807650" cy="1563161"/>
            </a:xfrm>
          </p:grpSpPr>
          <p:grpSp>
            <p:nvGrpSpPr>
              <p:cNvPr id="18" name="组合 17"/>
              <p:cNvGrpSpPr/>
              <p:nvPr/>
            </p:nvGrpSpPr>
            <p:grpSpPr>
              <a:xfrm>
                <a:off x="3359696" y="5247809"/>
                <a:ext cx="1807650" cy="1363000"/>
                <a:chOff x="3071664" y="5247809"/>
                <a:chExt cx="1807650" cy="1363000"/>
              </a:xfrm>
            </p:grpSpPr>
            <p:pic>
              <p:nvPicPr>
                <p:cNvPr id="16" name="图片 15"/>
                <p:cNvPicPr>
                  <a:picLocks noChangeAspect="1"/>
                </p:cNvPicPr>
                <p:nvPr/>
              </p:nvPicPr>
              <p:blipFill>
                <a:blip r:embed="rId6"/>
                <a:stretch>
                  <a:fillRect/>
                </a:stretch>
              </p:blipFill>
              <p:spPr>
                <a:xfrm>
                  <a:off x="3071664" y="5247809"/>
                  <a:ext cx="1807650" cy="1363000"/>
                </a:xfrm>
                <a:prstGeom prst="rect">
                  <a:avLst/>
                </a:prstGeom>
              </p:spPr>
            </p:pic>
            <p:sp>
              <p:nvSpPr>
                <p:cNvPr id="17" name="圆角矩形 16"/>
                <p:cNvSpPr/>
                <p:nvPr/>
              </p:nvSpPr>
              <p:spPr bwMode="auto">
                <a:xfrm>
                  <a:off x="3359696" y="5697591"/>
                  <a:ext cx="1209559" cy="432048"/>
                </a:xfrm>
                <a:prstGeom prst="roundRect">
                  <a:avLst/>
                </a:prstGeom>
                <a:no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mn-ea"/>
                      <a:ea typeface="+mn-ea"/>
                    </a:rPr>
                    <a:t>Hadoop</a:t>
                  </a:r>
                  <a:r>
                    <a:rPr kumimoji="0" lang="zh-CN" altLang="en-US" sz="1400" b="1" i="0" u="none" strike="noStrike" cap="none" normalizeH="0" baseline="0" smtClean="0">
                      <a:ln>
                        <a:noFill/>
                      </a:ln>
                      <a:solidFill>
                        <a:schemeClr val="tx1"/>
                      </a:solidFill>
                      <a:effectLst/>
                      <a:latin typeface="+mn-ea"/>
                      <a:ea typeface="+mn-ea"/>
                    </a:rPr>
                    <a:t>集群</a:t>
                  </a:r>
                </a:p>
              </p:txBody>
            </p:sp>
          </p:grpSp>
          <p:pic>
            <p:nvPicPr>
              <p:cNvPr id="20"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75720" y="5047648"/>
                <a:ext cx="361255" cy="337546"/>
              </a:xfrm>
              <a:prstGeom prst="rect">
                <a:avLst/>
              </a:prstGeom>
            </p:spPr>
          </p:pic>
        </p:grpSp>
        <p:grpSp>
          <p:nvGrpSpPr>
            <p:cNvPr id="37" name="组合 36"/>
            <p:cNvGrpSpPr/>
            <p:nvPr/>
          </p:nvGrpSpPr>
          <p:grpSpPr>
            <a:xfrm>
              <a:off x="5250647" y="5338645"/>
              <a:ext cx="893088" cy="1025376"/>
              <a:chOff x="6369723" y="5349548"/>
              <a:chExt cx="893088" cy="1025376"/>
            </a:xfrm>
          </p:grpSpPr>
          <p:pic>
            <p:nvPicPr>
              <p:cNvPr id="21" name="图片 20"/>
              <p:cNvPicPr>
                <a:picLocks noChangeAspect="1"/>
              </p:cNvPicPr>
              <p:nvPr/>
            </p:nvPicPr>
            <p:blipFill>
              <a:blip r:embed="rId8"/>
              <a:stretch>
                <a:fillRect/>
              </a:stretch>
            </p:blipFill>
            <p:spPr>
              <a:xfrm>
                <a:off x="6369723" y="5683300"/>
                <a:ext cx="893088" cy="691624"/>
              </a:xfrm>
              <a:prstGeom prst="rect">
                <a:avLst/>
              </a:prstGeom>
            </p:spPr>
          </p:pic>
          <p:pic>
            <p:nvPicPr>
              <p:cNvPr id="22" name="图片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8041" y="5349548"/>
                <a:ext cx="361255" cy="337546"/>
              </a:xfrm>
              <a:prstGeom prst="rect">
                <a:avLst/>
              </a:prstGeom>
            </p:spPr>
          </p:pic>
        </p:grpSp>
        <p:grpSp>
          <p:nvGrpSpPr>
            <p:cNvPr id="38" name="组合 37"/>
            <p:cNvGrpSpPr/>
            <p:nvPr/>
          </p:nvGrpSpPr>
          <p:grpSpPr>
            <a:xfrm>
              <a:off x="7302374" y="5116024"/>
              <a:ext cx="2483768" cy="1385501"/>
              <a:chOff x="8296613" y="5204888"/>
              <a:chExt cx="2483768" cy="1385501"/>
            </a:xfrm>
          </p:grpSpPr>
          <p:grpSp>
            <p:nvGrpSpPr>
              <p:cNvPr id="33" name="组合 32"/>
              <p:cNvGrpSpPr/>
              <p:nvPr/>
            </p:nvGrpSpPr>
            <p:grpSpPr>
              <a:xfrm>
                <a:off x="8332109" y="5564443"/>
                <a:ext cx="2448272" cy="1025946"/>
                <a:chOff x="8328248" y="5284749"/>
                <a:chExt cx="2448272" cy="1025946"/>
              </a:xfrm>
            </p:grpSpPr>
            <p:sp>
              <p:nvSpPr>
                <p:cNvPr id="31" name="矩形 30"/>
                <p:cNvSpPr/>
                <p:nvPr/>
              </p:nvSpPr>
              <p:spPr bwMode="auto">
                <a:xfrm>
                  <a:off x="8328248" y="5284749"/>
                  <a:ext cx="2448272" cy="1025946"/>
                </a:xfrm>
                <a:prstGeom prst="rect">
                  <a:avLst/>
                </a:prstGeom>
                <a:solidFill>
                  <a:schemeClr val="bg2">
                    <a:lumMod val="90000"/>
                  </a:schemeClr>
                </a:solidFill>
                <a:ln w="9525" cap="flat" cmpd="sng" algn="ctr">
                  <a:solidFill>
                    <a:schemeClr val="accent1"/>
                  </a:solidFill>
                  <a:prstDash val="dashDot"/>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grpSp>
              <p:nvGrpSpPr>
                <p:cNvPr id="30" name="组合 29"/>
                <p:cNvGrpSpPr/>
                <p:nvPr/>
              </p:nvGrpSpPr>
              <p:grpSpPr>
                <a:xfrm>
                  <a:off x="8654007" y="5403007"/>
                  <a:ext cx="1813345" cy="765534"/>
                  <a:chOff x="8865106" y="5546857"/>
                  <a:chExt cx="1813345" cy="765534"/>
                </a:xfrm>
              </p:grpSpPr>
              <p:pic>
                <p:nvPicPr>
                  <p:cNvPr id="24" name="图片 23"/>
                  <p:cNvPicPr>
                    <a:picLocks noChangeAspect="1"/>
                  </p:cNvPicPr>
                  <p:nvPr/>
                </p:nvPicPr>
                <p:blipFill>
                  <a:blip r:embed="rId9"/>
                  <a:stretch>
                    <a:fillRect/>
                  </a:stretch>
                </p:blipFill>
                <p:spPr>
                  <a:xfrm>
                    <a:off x="8865106" y="5546857"/>
                    <a:ext cx="527231" cy="614800"/>
                  </a:xfrm>
                  <a:prstGeom prst="rect">
                    <a:avLst/>
                  </a:prstGeom>
                </p:spPr>
              </p:pic>
              <p:pic>
                <p:nvPicPr>
                  <p:cNvPr id="25" name="图片 24"/>
                  <p:cNvPicPr>
                    <a:picLocks noChangeAspect="1"/>
                  </p:cNvPicPr>
                  <p:nvPr/>
                </p:nvPicPr>
                <p:blipFill>
                  <a:blip r:embed="rId9"/>
                  <a:stretch>
                    <a:fillRect/>
                  </a:stretch>
                </p:blipFill>
                <p:spPr>
                  <a:xfrm>
                    <a:off x="9960752" y="5546857"/>
                    <a:ext cx="527231" cy="614800"/>
                  </a:xfrm>
                  <a:prstGeom prst="rect">
                    <a:avLst/>
                  </a:prstGeom>
                </p:spPr>
              </p:pic>
              <p:pic>
                <p:nvPicPr>
                  <p:cNvPr id="26" name="图片 25"/>
                  <p:cNvPicPr>
                    <a:picLocks noChangeAspect="1"/>
                  </p:cNvPicPr>
                  <p:nvPr/>
                </p:nvPicPr>
                <p:blipFill>
                  <a:blip r:embed="rId9"/>
                  <a:stretch>
                    <a:fillRect/>
                  </a:stretch>
                </p:blipFill>
                <p:spPr>
                  <a:xfrm>
                    <a:off x="9412929" y="5546857"/>
                    <a:ext cx="527231" cy="614800"/>
                  </a:xfrm>
                  <a:prstGeom prst="rect">
                    <a:avLst/>
                  </a:prstGeom>
                </p:spPr>
              </p:pic>
              <p:pic>
                <p:nvPicPr>
                  <p:cNvPr id="27" name="图片 26"/>
                  <p:cNvPicPr>
                    <a:picLocks noChangeAspect="1"/>
                  </p:cNvPicPr>
                  <p:nvPr/>
                </p:nvPicPr>
                <p:blipFill>
                  <a:blip r:embed="rId9"/>
                  <a:stretch>
                    <a:fillRect/>
                  </a:stretch>
                </p:blipFill>
                <p:spPr>
                  <a:xfrm>
                    <a:off x="9567577" y="5697591"/>
                    <a:ext cx="527231" cy="614800"/>
                  </a:xfrm>
                  <a:prstGeom prst="rect">
                    <a:avLst/>
                  </a:prstGeom>
                </p:spPr>
              </p:pic>
              <p:pic>
                <p:nvPicPr>
                  <p:cNvPr id="28" name="图片 27"/>
                  <p:cNvPicPr>
                    <a:picLocks noChangeAspect="1"/>
                  </p:cNvPicPr>
                  <p:nvPr/>
                </p:nvPicPr>
                <p:blipFill>
                  <a:blip r:embed="rId9"/>
                  <a:stretch>
                    <a:fillRect/>
                  </a:stretch>
                </p:blipFill>
                <p:spPr>
                  <a:xfrm>
                    <a:off x="8983933" y="5697591"/>
                    <a:ext cx="527231" cy="614800"/>
                  </a:xfrm>
                  <a:prstGeom prst="rect">
                    <a:avLst/>
                  </a:prstGeom>
                </p:spPr>
              </p:pic>
              <p:pic>
                <p:nvPicPr>
                  <p:cNvPr id="29" name="图片 28"/>
                  <p:cNvPicPr>
                    <a:picLocks noChangeAspect="1"/>
                  </p:cNvPicPr>
                  <p:nvPr/>
                </p:nvPicPr>
                <p:blipFill>
                  <a:blip r:embed="rId9"/>
                  <a:stretch>
                    <a:fillRect/>
                  </a:stretch>
                </p:blipFill>
                <p:spPr>
                  <a:xfrm>
                    <a:off x="10151220" y="5697591"/>
                    <a:ext cx="527231" cy="614800"/>
                  </a:xfrm>
                  <a:prstGeom prst="rect">
                    <a:avLst/>
                  </a:prstGeom>
                </p:spPr>
              </p:pic>
            </p:gr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6613" y="5204888"/>
                <a:ext cx="361255" cy="337546"/>
              </a:xfrm>
              <a:prstGeom prst="rect">
                <a:avLst/>
              </a:prstGeom>
            </p:spPr>
          </p:pic>
        </p:grpSp>
        <p:sp>
          <p:nvSpPr>
            <p:cNvPr id="39" name="文本框 38"/>
            <p:cNvSpPr txBox="1"/>
            <p:nvPr/>
          </p:nvSpPr>
          <p:spPr>
            <a:xfrm>
              <a:off x="9769857" y="5994689"/>
              <a:ext cx="1368195" cy="369332"/>
            </a:xfrm>
            <a:prstGeom prst="rect">
              <a:avLst/>
            </a:prstGeom>
            <a:noFill/>
          </p:spPr>
          <p:txBody>
            <a:bodyPr wrap="none" rtlCol="0">
              <a:spAutoFit/>
            </a:bodyPr>
            <a:lstStyle/>
            <a:p>
              <a:pPr algn="ctr"/>
              <a:r>
                <a:rPr lang="en-US" altLang="zh-CN" b="1" smtClean="0">
                  <a:latin typeface="微软雅黑" panose="020B0503020204020204" pitchFamily="34" charset="-122"/>
                  <a:ea typeface="微软雅黑" panose="020B0503020204020204" pitchFamily="34" charset="-122"/>
                </a:rPr>
                <a:t>Hbase</a:t>
              </a:r>
              <a:r>
                <a:rPr lang="zh-CN" altLang="en-US" b="1" smtClean="0">
                  <a:latin typeface="微软雅黑" panose="020B0503020204020204" pitchFamily="34" charset="-122"/>
                  <a:ea typeface="微软雅黑" panose="020B0503020204020204" pitchFamily="34" charset="-122"/>
                </a:rPr>
                <a:t>集群</a:t>
              </a:r>
              <a:endParaRPr lang="zh-CN" altLang="en-US" b="1" dirty="0" smtClean="0">
                <a:latin typeface="微软雅黑" panose="020B0503020204020204" pitchFamily="34" charset="-122"/>
                <a:ea typeface="微软雅黑" panose="020B0503020204020204" pitchFamily="34" charset="-122"/>
              </a:endParaRPr>
            </a:p>
          </p:txBody>
        </p:sp>
        <p:sp>
          <p:nvSpPr>
            <p:cNvPr id="42" name="businessman_126282"/>
            <p:cNvSpPr>
              <a:spLocks noChangeAspect="1"/>
            </p:cNvSpPr>
            <p:nvPr/>
          </p:nvSpPr>
          <p:spPr bwMode="auto">
            <a:xfrm>
              <a:off x="4790556" y="1068264"/>
              <a:ext cx="602845" cy="609684"/>
            </a:xfrm>
            <a:custGeom>
              <a:avLst/>
              <a:gdLst>
                <a:gd name="connsiteX0" fmla="*/ 532306 w 601689"/>
                <a:gd name="connsiteY0" fmla="*/ 527189 h 608514"/>
                <a:gd name="connsiteX1" fmla="*/ 511921 w 601689"/>
                <a:gd name="connsiteY1" fmla="*/ 568271 h 608514"/>
                <a:gd name="connsiteX2" fmla="*/ 557366 w 601689"/>
                <a:gd name="connsiteY2" fmla="*/ 527189 h 608514"/>
                <a:gd name="connsiteX3" fmla="*/ 484056 w 601689"/>
                <a:gd name="connsiteY3" fmla="*/ 527189 h 608514"/>
                <a:gd name="connsiteX4" fmla="*/ 484056 w 601689"/>
                <a:gd name="connsiteY4" fmla="*/ 572006 h 608514"/>
                <a:gd name="connsiteX5" fmla="*/ 512296 w 601689"/>
                <a:gd name="connsiteY5" fmla="*/ 527189 h 608514"/>
                <a:gd name="connsiteX6" fmla="*/ 436741 w 601689"/>
                <a:gd name="connsiteY6" fmla="*/ 527189 h 608514"/>
                <a:gd name="connsiteX7" fmla="*/ 464980 w 601689"/>
                <a:gd name="connsiteY7" fmla="*/ 571913 h 608514"/>
                <a:gd name="connsiteX8" fmla="*/ 464980 w 601689"/>
                <a:gd name="connsiteY8" fmla="*/ 527189 h 608514"/>
                <a:gd name="connsiteX9" fmla="*/ 391483 w 601689"/>
                <a:gd name="connsiteY9" fmla="*/ 527189 h 608514"/>
                <a:gd name="connsiteX10" fmla="*/ 436928 w 601689"/>
                <a:gd name="connsiteY10" fmla="*/ 568271 h 608514"/>
                <a:gd name="connsiteX11" fmla="*/ 416543 w 601689"/>
                <a:gd name="connsiteY11" fmla="*/ 527189 h 608514"/>
                <a:gd name="connsiteX12" fmla="*/ 536888 w 601689"/>
                <a:gd name="connsiteY12" fmla="*/ 454453 h 608514"/>
                <a:gd name="connsiteX13" fmla="*/ 539132 w 601689"/>
                <a:gd name="connsiteY13" fmla="*/ 481344 h 608514"/>
                <a:gd name="connsiteX14" fmla="*/ 536888 w 601689"/>
                <a:gd name="connsiteY14" fmla="*/ 508234 h 608514"/>
                <a:gd name="connsiteX15" fmla="*/ 565408 w 601689"/>
                <a:gd name="connsiteY15" fmla="*/ 508234 h 608514"/>
                <a:gd name="connsiteX16" fmla="*/ 569335 w 601689"/>
                <a:gd name="connsiteY16" fmla="*/ 481344 h 608514"/>
                <a:gd name="connsiteX17" fmla="*/ 565408 w 601689"/>
                <a:gd name="connsiteY17" fmla="*/ 454453 h 608514"/>
                <a:gd name="connsiteX18" fmla="*/ 484056 w 601689"/>
                <a:gd name="connsiteY18" fmla="*/ 454453 h 608514"/>
                <a:gd name="connsiteX19" fmla="*/ 484056 w 601689"/>
                <a:gd name="connsiteY19" fmla="*/ 508234 h 608514"/>
                <a:gd name="connsiteX20" fmla="*/ 517532 w 601689"/>
                <a:gd name="connsiteY20" fmla="*/ 508234 h 608514"/>
                <a:gd name="connsiteX21" fmla="*/ 520057 w 601689"/>
                <a:gd name="connsiteY21" fmla="*/ 481344 h 608514"/>
                <a:gd name="connsiteX22" fmla="*/ 517438 w 601689"/>
                <a:gd name="connsiteY22" fmla="*/ 454453 h 608514"/>
                <a:gd name="connsiteX23" fmla="*/ 431411 w 601689"/>
                <a:gd name="connsiteY23" fmla="*/ 454360 h 608514"/>
                <a:gd name="connsiteX24" fmla="*/ 428886 w 601689"/>
                <a:gd name="connsiteY24" fmla="*/ 481250 h 608514"/>
                <a:gd name="connsiteX25" fmla="*/ 431505 w 601689"/>
                <a:gd name="connsiteY25" fmla="*/ 508141 h 608514"/>
                <a:gd name="connsiteX26" fmla="*/ 464980 w 601689"/>
                <a:gd name="connsiteY26" fmla="*/ 508141 h 608514"/>
                <a:gd name="connsiteX27" fmla="*/ 464980 w 601689"/>
                <a:gd name="connsiteY27" fmla="*/ 454360 h 608514"/>
                <a:gd name="connsiteX28" fmla="*/ 383535 w 601689"/>
                <a:gd name="connsiteY28" fmla="*/ 454360 h 608514"/>
                <a:gd name="connsiteX29" fmla="*/ 379701 w 601689"/>
                <a:gd name="connsiteY29" fmla="*/ 481250 h 608514"/>
                <a:gd name="connsiteX30" fmla="*/ 383535 w 601689"/>
                <a:gd name="connsiteY30" fmla="*/ 508141 h 608514"/>
                <a:gd name="connsiteX31" fmla="*/ 412055 w 601689"/>
                <a:gd name="connsiteY31" fmla="*/ 508141 h 608514"/>
                <a:gd name="connsiteX32" fmla="*/ 409811 w 601689"/>
                <a:gd name="connsiteY32" fmla="*/ 481250 h 608514"/>
                <a:gd name="connsiteX33" fmla="*/ 412055 w 601689"/>
                <a:gd name="connsiteY33" fmla="*/ 454360 h 608514"/>
                <a:gd name="connsiteX34" fmla="*/ 511921 w 601689"/>
                <a:gd name="connsiteY34" fmla="*/ 394323 h 608514"/>
                <a:gd name="connsiteX35" fmla="*/ 532306 w 601689"/>
                <a:gd name="connsiteY35" fmla="*/ 435406 h 608514"/>
                <a:gd name="connsiteX36" fmla="*/ 557366 w 601689"/>
                <a:gd name="connsiteY36" fmla="*/ 435406 h 608514"/>
                <a:gd name="connsiteX37" fmla="*/ 511921 w 601689"/>
                <a:gd name="connsiteY37" fmla="*/ 394323 h 608514"/>
                <a:gd name="connsiteX38" fmla="*/ 436928 w 601689"/>
                <a:gd name="connsiteY38" fmla="*/ 394323 h 608514"/>
                <a:gd name="connsiteX39" fmla="*/ 391483 w 601689"/>
                <a:gd name="connsiteY39" fmla="*/ 435406 h 608514"/>
                <a:gd name="connsiteX40" fmla="*/ 416543 w 601689"/>
                <a:gd name="connsiteY40" fmla="*/ 435406 h 608514"/>
                <a:gd name="connsiteX41" fmla="*/ 436928 w 601689"/>
                <a:gd name="connsiteY41" fmla="*/ 394323 h 608514"/>
                <a:gd name="connsiteX42" fmla="*/ 484056 w 601689"/>
                <a:gd name="connsiteY42" fmla="*/ 390775 h 608514"/>
                <a:gd name="connsiteX43" fmla="*/ 484056 w 601689"/>
                <a:gd name="connsiteY43" fmla="*/ 435406 h 608514"/>
                <a:gd name="connsiteX44" fmla="*/ 512202 w 601689"/>
                <a:gd name="connsiteY44" fmla="*/ 435406 h 608514"/>
                <a:gd name="connsiteX45" fmla="*/ 484056 w 601689"/>
                <a:gd name="connsiteY45" fmla="*/ 390775 h 608514"/>
                <a:gd name="connsiteX46" fmla="*/ 464980 w 601689"/>
                <a:gd name="connsiteY46" fmla="*/ 390588 h 608514"/>
                <a:gd name="connsiteX47" fmla="*/ 436647 w 601689"/>
                <a:gd name="connsiteY47" fmla="*/ 435406 h 608514"/>
                <a:gd name="connsiteX48" fmla="*/ 464980 w 601689"/>
                <a:gd name="connsiteY48" fmla="*/ 435406 h 608514"/>
                <a:gd name="connsiteX49" fmla="*/ 474425 w 601689"/>
                <a:gd name="connsiteY49" fmla="*/ 354267 h 608514"/>
                <a:gd name="connsiteX50" fmla="*/ 601689 w 601689"/>
                <a:gd name="connsiteY50" fmla="*/ 481344 h 608514"/>
                <a:gd name="connsiteX51" fmla="*/ 474425 w 601689"/>
                <a:gd name="connsiteY51" fmla="*/ 608514 h 608514"/>
                <a:gd name="connsiteX52" fmla="*/ 347160 w 601689"/>
                <a:gd name="connsiteY52" fmla="*/ 481344 h 608514"/>
                <a:gd name="connsiteX53" fmla="*/ 474425 w 601689"/>
                <a:gd name="connsiteY53" fmla="*/ 354267 h 608514"/>
                <a:gd name="connsiteX54" fmla="*/ 156165 w 601689"/>
                <a:gd name="connsiteY54" fmla="*/ 325829 h 608514"/>
                <a:gd name="connsiteX55" fmla="*/ 194606 w 601689"/>
                <a:gd name="connsiteY55" fmla="*/ 447523 h 608514"/>
                <a:gd name="connsiteX56" fmla="*/ 201808 w 601689"/>
                <a:gd name="connsiteY56" fmla="*/ 470405 h 608514"/>
                <a:gd name="connsiteX57" fmla="*/ 201995 w 601689"/>
                <a:gd name="connsiteY57" fmla="*/ 470031 h 608514"/>
                <a:gd name="connsiteX58" fmla="*/ 208355 w 601689"/>
                <a:gd name="connsiteY58" fmla="*/ 489457 h 608514"/>
                <a:gd name="connsiteX59" fmla="*/ 228651 w 601689"/>
                <a:gd name="connsiteY59" fmla="*/ 431926 h 608514"/>
                <a:gd name="connsiteX60" fmla="*/ 242119 w 601689"/>
                <a:gd name="connsiteY60" fmla="*/ 363187 h 608514"/>
                <a:gd name="connsiteX61" fmla="*/ 255588 w 601689"/>
                <a:gd name="connsiteY61" fmla="*/ 431926 h 608514"/>
                <a:gd name="connsiteX62" fmla="*/ 275884 w 601689"/>
                <a:gd name="connsiteY62" fmla="*/ 489457 h 608514"/>
                <a:gd name="connsiteX63" fmla="*/ 282244 w 601689"/>
                <a:gd name="connsiteY63" fmla="*/ 470031 h 608514"/>
                <a:gd name="connsiteX64" fmla="*/ 282431 w 601689"/>
                <a:gd name="connsiteY64" fmla="*/ 470405 h 608514"/>
                <a:gd name="connsiteX65" fmla="*/ 289633 w 601689"/>
                <a:gd name="connsiteY65" fmla="*/ 447523 h 608514"/>
                <a:gd name="connsiteX66" fmla="*/ 328261 w 601689"/>
                <a:gd name="connsiteY66" fmla="*/ 325829 h 608514"/>
                <a:gd name="connsiteX67" fmla="*/ 381666 w 601689"/>
                <a:gd name="connsiteY67" fmla="*/ 355622 h 608514"/>
                <a:gd name="connsiteX68" fmla="*/ 317972 w 601689"/>
                <a:gd name="connsiteY68" fmla="*/ 481332 h 608514"/>
                <a:gd name="connsiteX69" fmla="*/ 342010 w 601689"/>
                <a:gd name="connsiteY69" fmla="*/ 564454 h 608514"/>
                <a:gd name="connsiteX70" fmla="*/ 242213 w 601689"/>
                <a:gd name="connsiteY70" fmla="*/ 573513 h 608514"/>
                <a:gd name="connsiteX71" fmla="*/ 5676 w 601689"/>
                <a:gd name="connsiteY71" fmla="*/ 515982 h 608514"/>
                <a:gd name="connsiteX72" fmla="*/ 438 w 601689"/>
                <a:gd name="connsiteY72" fmla="*/ 465548 h 608514"/>
                <a:gd name="connsiteX73" fmla="*/ 46081 w 601689"/>
                <a:gd name="connsiteY73" fmla="*/ 375982 h 608514"/>
                <a:gd name="connsiteX74" fmla="*/ 156165 w 601689"/>
                <a:gd name="connsiteY74" fmla="*/ 325829 h 608514"/>
                <a:gd name="connsiteX75" fmla="*/ 234643 w 601689"/>
                <a:gd name="connsiteY75" fmla="*/ 435 h 608514"/>
                <a:gd name="connsiteX76" fmla="*/ 296368 w 601689"/>
                <a:gd name="connsiteY76" fmla="*/ 13508 h 608514"/>
                <a:gd name="connsiteX77" fmla="*/ 326389 w 601689"/>
                <a:gd name="connsiteY77" fmla="*/ 41334 h 608514"/>
                <a:gd name="connsiteX78" fmla="*/ 359496 w 601689"/>
                <a:gd name="connsiteY78" fmla="*/ 146104 h 608514"/>
                <a:gd name="connsiteX79" fmla="*/ 355101 w 601689"/>
                <a:gd name="connsiteY79" fmla="*/ 162165 h 608514"/>
                <a:gd name="connsiteX80" fmla="*/ 365669 w 601689"/>
                <a:gd name="connsiteY80" fmla="*/ 206052 h 608514"/>
                <a:gd name="connsiteX81" fmla="*/ 344346 w 601689"/>
                <a:gd name="connsiteY81" fmla="*/ 243029 h 608514"/>
                <a:gd name="connsiteX82" fmla="*/ 269527 w 601689"/>
                <a:gd name="connsiteY82" fmla="*/ 335286 h 608514"/>
                <a:gd name="connsiteX83" fmla="*/ 214816 w 601689"/>
                <a:gd name="connsiteY83" fmla="*/ 335473 h 608514"/>
                <a:gd name="connsiteX84" fmla="*/ 140091 w 601689"/>
                <a:gd name="connsiteY84" fmla="*/ 243029 h 608514"/>
                <a:gd name="connsiteX85" fmla="*/ 118768 w 601689"/>
                <a:gd name="connsiteY85" fmla="*/ 206052 h 608514"/>
                <a:gd name="connsiteX86" fmla="*/ 129804 w 601689"/>
                <a:gd name="connsiteY86" fmla="*/ 162165 h 608514"/>
                <a:gd name="connsiteX87" fmla="*/ 125408 w 601689"/>
                <a:gd name="connsiteY87" fmla="*/ 146104 h 608514"/>
                <a:gd name="connsiteX88" fmla="*/ 125128 w 601689"/>
                <a:gd name="connsiteY88" fmla="*/ 94653 h 608514"/>
                <a:gd name="connsiteX89" fmla="*/ 155242 w 601689"/>
                <a:gd name="connsiteY89" fmla="*/ 41988 h 608514"/>
                <a:gd name="connsiteX90" fmla="*/ 183018 w 601689"/>
                <a:gd name="connsiteY90" fmla="*/ 18924 h 608514"/>
                <a:gd name="connsiteX91" fmla="*/ 210047 w 601689"/>
                <a:gd name="connsiteY91" fmla="*/ 5104 h 608514"/>
                <a:gd name="connsiteX92" fmla="*/ 234643 w 601689"/>
                <a:gd name="connsiteY92" fmla="*/ 435 h 6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1689" h="608514">
                  <a:moveTo>
                    <a:pt x="532306" y="527189"/>
                  </a:moveTo>
                  <a:cubicBezTo>
                    <a:pt x="527163" y="543902"/>
                    <a:pt x="519683" y="557441"/>
                    <a:pt x="511921" y="568271"/>
                  </a:cubicBezTo>
                  <a:cubicBezTo>
                    <a:pt x="531278" y="559961"/>
                    <a:pt x="547268" y="545489"/>
                    <a:pt x="557366" y="527189"/>
                  </a:cubicBezTo>
                  <a:close/>
                  <a:moveTo>
                    <a:pt x="484056" y="527189"/>
                  </a:moveTo>
                  <a:lnTo>
                    <a:pt x="484056" y="572006"/>
                  </a:lnTo>
                  <a:cubicBezTo>
                    <a:pt x="493220" y="562763"/>
                    <a:pt x="504815" y="548103"/>
                    <a:pt x="512296" y="527189"/>
                  </a:cubicBezTo>
                  <a:close/>
                  <a:moveTo>
                    <a:pt x="436741" y="527189"/>
                  </a:moveTo>
                  <a:cubicBezTo>
                    <a:pt x="444222" y="547823"/>
                    <a:pt x="455723" y="562576"/>
                    <a:pt x="464980" y="571913"/>
                  </a:cubicBezTo>
                  <a:lnTo>
                    <a:pt x="464980" y="527189"/>
                  </a:lnTo>
                  <a:close/>
                  <a:moveTo>
                    <a:pt x="391483" y="527189"/>
                  </a:moveTo>
                  <a:cubicBezTo>
                    <a:pt x="401582" y="545489"/>
                    <a:pt x="417572" y="559961"/>
                    <a:pt x="436928" y="568271"/>
                  </a:cubicBezTo>
                  <a:cubicBezTo>
                    <a:pt x="429167" y="557441"/>
                    <a:pt x="421686" y="543902"/>
                    <a:pt x="416543" y="527189"/>
                  </a:cubicBezTo>
                  <a:close/>
                  <a:moveTo>
                    <a:pt x="536888" y="454453"/>
                  </a:moveTo>
                  <a:cubicBezTo>
                    <a:pt x="538291" y="462857"/>
                    <a:pt x="539132" y="471820"/>
                    <a:pt x="539132" y="481344"/>
                  </a:cubicBezTo>
                  <a:cubicBezTo>
                    <a:pt x="539132" y="490961"/>
                    <a:pt x="538291" y="499924"/>
                    <a:pt x="536888" y="508234"/>
                  </a:cubicBezTo>
                  <a:lnTo>
                    <a:pt x="565408" y="508234"/>
                  </a:lnTo>
                  <a:cubicBezTo>
                    <a:pt x="567933" y="499644"/>
                    <a:pt x="569335" y="490681"/>
                    <a:pt x="569335" y="481344"/>
                  </a:cubicBezTo>
                  <a:cubicBezTo>
                    <a:pt x="569335" y="472007"/>
                    <a:pt x="567933" y="462950"/>
                    <a:pt x="565408" y="454453"/>
                  </a:cubicBezTo>
                  <a:close/>
                  <a:moveTo>
                    <a:pt x="484056" y="454453"/>
                  </a:moveTo>
                  <a:lnTo>
                    <a:pt x="484056" y="508234"/>
                  </a:lnTo>
                  <a:lnTo>
                    <a:pt x="517532" y="508234"/>
                  </a:lnTo>
                  <a:cubicBezTo>
                    <a:pt x="519028" y="500018"/>
                    <a:pt x="520057" y="491054"/>
                    <a:pt x="520057" y="481344"/>
                  </a:cubicBezTo>
                  <a:cubicBezTo>
                    <a:pt x="520057" y="471633"/>
                    <a:pt x="519028" y="462670"/>
                    <a:pt x="517438" y="454453"/>
                  </a:cubicBezTo>
                  <a:close/>
                  <a:moveTo>
                    <a:pt x="431411" y="454360"/>
                  </a:moveTo>
                  <a:cubicBezTo>
                    <a:pt x="429915" y="462576"/>
                    <a:pt x="428886" y="471540"/>
                    <a:pt x="428886" y="481250"/>
                  </a:cubicBezTo>
                  <a:cubicBezTo>
                    <a:pt x="428886" y="490961"/>
                    <a:pt x="429915" y="499924"/>
                    <a:pt x="431505" y="508141"/>
                  </a:cubicBezTo>
                  <a:lnTo>
                    <a:pt x="464980" y="508141"/>
                  </a:lnTo>
                  <a:lnTo>
                    <a:pt x="464980" y="454360"/>
                  </a:lnTo>
                  <a:close/>
                  <a:moveTo>
                    <a:pt x="383535" y="454360"/>
                  </a:moveTo>
                  <a:cubicBezTo>
                    <a:pt x="381010" y="462950"/>
                    <a:pt x="379701" y="471913"/>
                    <a:pt x="379701" y="481250"/>
                  </a:cubicBezTo>
                  <a:cubicBezTo>
                    <a:pt x="379701" y="490587"/>
                    <a:pt x="381010" y="499644"/>
                    <a:pt x="383535" y="508141"/>
                  </a:cubicBezTo>
                  <a:lnTo>
                    <a:pt x="412055" y="508141"/>
                  </a:lnTo>
                  <a:cubicBezTo>
                    <a:pt x="410746" y="499831"/>
                    <a:pt x="409811" y="490868"/>
                    <a:pt x="409811" y="481250"/>
                  </a:cubicBezTo>
                  <a:cubicBezTo>
                    <a:pt x="409811" y="471633"/>
                    <a:pt x="410746" y="462670"/>
                    <a:pt x="412055" y="454360"/>
                  </a:cubicBezTo>
                  <a:close/>
                  <a:moveTo>
                    <a:pt x="511921" y="394323"/>
                  </a:moveTo>
                  <a:cubicBezTo>
                    <a:pt x="519683" y="405154"/>
                    <a:pt x="527163" y="418786"/>
                    <a:pt x="532306" y="435406"/>
                  </a:cubicBezTo>
                  <a:lnTo>
                    <a:pt x="557366" y="435406"/>
                  </a:lnTo>
                  <a:cubicBezTo>
                    <a:pt x="547268" y="417292"/>
                    <a:pt x="531278" y="402726"/>
                    <a:pt x="511921" y="394323"/>
                  </a:cubicBezTo>
                  <a:close/>
                  <a:moveTo>
                    <a:pt x="436928" y="394323"/>
                  </a:moveTo>
                  <a:cubicBezTo>
                    <a:pt x="417572" y="402726"/>
                    <a:pt x="401582" y="417292"/>
                    <a:pt x="391483" y="435406"/>
                  </a:cubicBezTo>
                  <a:lnTo>
                    <a:pt x="416543" y="435406"/>
                  </a:lnTo>
                  <a:cubicBezTo>
                    <a:pt x="421686" y="418786"/>
                    <a:pt x="429167" y="405154"/>
                    <a:pt x="436928" y="394323"/>
                  </a:cubicBezTo>
                  <a:close/>
                  <a:moveTo>
                    <a:pt x="484056" y="390775"/>
                  </a:moveTo>
                  <a:lnTo>
                    <a:pt x="484056" y="435406"/>
                  </a:lnTo>
                  <a:lnTo>
                    <a:pt x="512202" y="435406"/>
                  </a:lnTo>
                  <a:cubicBezTo>
                    <a:pt x="504721" y="414771"/>
                    <a:pt x="493220" y="400112"/>
                    <a:pt x="484056" y="390775"/>
                  </a:cubicBezTo>
                  <a:close/>
                  <a:moveTo>
                    <a:pt x="464980" y="390588"/>
                  </a:moveTo>
                  <a:cubicBezTo>
                    <a:pt x="455723" y="399832"/>
                    <a:pt x="444128" y="414491"/>
                    <a:pt x="436647" y="435406"/>
                  </a:cubicBezTo>
                  <a:lnTo>
                    <a:pt x="464980" y="435406"/>
                  </a:lnTo>
                  <a:close/>
                  <a:moveTo>
                    <a:pt x="474425" y="354267"/>
                  </a:moveTo>
                  <a:cubicBezTo>
                    <a:pt x="544649" y="354267"/>
                    <a:pt x="601689" y="411316"/>
                    <a:pt x="601689" y="481344"/>
                  </a:cubicBezTo>
                  <a:cubicBezTo>
                    <a:pt x="601689" y="551465"/>
                    <a:pt x="544649" y="608514"/>
                    <a:pt x="474425" y="608514"/>
                  </a:cubicBezTo>
                  <a:cubicBezTo>
                    <a:pt x="404200" y="608514"/>
                    <a:pt x="347160" y="551465"/>
                    <a:pt x="347160" y="481344"/>
                  </a:cubicBezTo>
                  <a:cubicBezTo>
                    <a:pt x="347160" y="411316"/>
                    <a:pt x="404200" y="354267"/>
                    <a:pt x="474425" y="354267"/>
                  </a:cubicBezTo>
                  <a:close/>
                  <a:moveTo>
                    <a:pt x="156165" y="325829"/>
                  </a:moveTo>
                  <a:lnTo>
                    <a:pt x="194606" y="447523"/>
                  </a:lnTo>
                  <a:lnTo>
                    <a:pt x="201808" y="470405"/>
                  </a:lnTo>
                  <a:lnTo>
                    <a:pt x="201995" y="470031"/>
                  </a:lnTo>
                  <a:lnTo>
                    <a:pt x="208355" y="489457"/>
                  </a:lnTo>
                  <a:lnTo>
                    <a:pt x="228651" y="431926"/>
                  </a:lnTo>
                  <a:cubicBezTo>
                    <a:pt x="178800" y="362440"/>
                    <a:pt x="238752" y="363094"/>
                    <a:pt x="242119" y="363187"/>
                  </a:cubicBezTo>
                  <a:cubicBezTo>
                    <a:pt x="245487" y="363094"/>
                    <a:pt x="305439" y="362347"/>
                    <a:pt x="255588" y="431926"/>
                  </a:cubicBezTo>
                  <a:lnTo>
                    <a:pt x="275884" y="489457"/>
                  </a:lnTo>
                  <a:lnTo>
                    <a:pt x="282244" y="470031"/>
                  </a:lnTo>
                  <a:lnTo>
                    <a:pt x="282431" y="470405"/>
                  </a:lnTo>
                  <a:lnTo>
                    <a:pt x="289633" y="447523"/>
                  </a:lnTo>
                  <a:lnTo>
                    <a:pt x="328261" y="325829"/>
                  </a:lnTo>
                  <a:cubicBezTo>
                    <a:pt x="328261" y="325829"/>
                    <a:pt x="349772" y="340866"/>
                    <a:pt x="381666" y="355622"/>
                  </a:cubicBezTo>
                  <a:cubicBezTo>
                    <a:pt x="343038" y="384108"/>
                    <a:pt x="317972" y="429778"/>
                    <a:pt x="317972" y="481332"/>
                  </a:cubicBezTo>
                  <a:cubicBezTo>
                    <a:pt x="317972" y="511872"/>
                    <a:pt x="326764" y="540358"/>
                    <a:pt x="342010" y="564454"/>
                  </a:cubicBezTo>
                  <a:cubicBezTo>
                    <a:pt x="312828" y="569871"/>
                    <a:pt x="279438" y="573513"/>
                    <a:pt x="242213" y="573513"/>
                  </a:cubicBezTo>
                  <a:cubicBezTo>
                    <a:pt x="94061" y="573420"/>
                    <a:pt x="5676" y="515982"/>
                    <a:pt x="5676" y="515982"/>
                  </a:cubicBezTo>
                  <a:cubicBezTo>
                    <a:pt x="3057" y="500665"/>
                    <a:pt x="438" y="465548"/>
                    <a:pt x="438" y="465548"/>
                  </a:cubicBezTo>
                  <a:cubicBezTo>
                    <a:pt x="-1433" y="439771"/>
                    <a:pt x="812" y="387470"/>
                    <a:pt x="46081" y="375982"/>
                  </a:cubicBezTo>
                  <a:cubicBezTo>
                    <a:pt x="106781" y="360572"/>
                    <a:pt x="156165" y="325829"/>
                    <a:pt x="156165" y="325829"/>
                  </a:cubicBezTo>
                  <a:close/>
                  <a:moveTo>
                    <a:pt x="234643" y="435"/>
                  </a:moveTo>
                  <a:cubicBezTo>
                    <a:pt x="261484" y="-1806"/>
                    <a:pt x="281779" y="4917"/>
                    <a:pt x="296368" y="13508"/>
                  </a:cubicBezTo>
                  <a:cubicBezTo>
                    <a:pt x="318159" y="25460"/>
                    <a:pt x="326389" y="41334"/>
                    <a:pt x="326389" y="41334"/>
                  </a:cubicBezTo>
                  <a:cubicBezTo>
                    <a:pt x="326389" y="41334"/>
                    <a:pt x="376331" y="44883"/>
                    <a:pt x="359496" y="146104"/>
                  </a:cubicBezTo>
                  <a:cubicBezTo>
                    <a:pt x="358468" y="151426"/>
                    <a:pt x="356971" y="156749"/>
                    <a:pt x="355101" y="162165"/>
                  </a:cubicBezTo>
                  <a:cubicBezTo>
                    <a:pt x="365108" y="161231"/>
                    <a:pt x="376798" y="167020"/>
                    <a:pt x="365669" y="206052"/>
                  </a:cubicBezTo>
                  <a:cubicBezTo>
                    <a:pt x="357626" y="234626"/>
                    <a:pt x="350144" y="242563"/>
                    <a:pt x="344346" y="243029"/>
                  </a:cubicBezTo>
                  <a:cubicBezTo>
                    <a:pt x="339108" y="276925"/>
                    <a:pt x="312080" y="319972"/>
                    <a:pt x="269527" y="335286"/>
                  </a:cubicBezTo>
                  <a:cubicBezTo>
                    <a:pt x="251945" y="341636"/>
                    <a:pt x="232492" y="341636"/>
                    <a:pt x="214816" y="335473"/>
                  </a:cubicBezTo>
                  <a:cubicBezTo>
                    <a:pt x="171515" y="320253"/>
                    <a:pt x="145329" y="277019"/>
                    <a:pt x="140091" y="243029"/>
                  </a:cubicBezTo>
                  <a:cubicBezTo>
                    <a:pt x="134386" y="242656"/>
                    <a:pt x="126904" y="234626"/>
                    <a:pt x="118768" y="206052"/>
                  </a:cubicBezTo>
                  <a:cubicBezTo>
                    <a:pt x="107732" y="167020"/>
                    <a:pt x="119423" y="161231"/>
                    <a:pt x="129804" y="162165"/>
                  </a:cubicBezTo>
                  <a:cubicBezTo>
                    <a:pt x="127746" y="156749"/>
                    <a:pt x="126437" y="151426"/>
                    <a:pt x="125408" y="146104"/>
                  </a:cubicBezTo>
                  <a:cubicBezTo>
                    <a:pt x="121761" y="127895"/>
                    <a:pt x="120919" y="110994"/>
                    <a:pt x="125128" y="94653"/>
                  </a:cubicBezTo>
                  <a:cubicBezTo>
                    <a:pt x="130271" y="72896"/>
                    <a:pt x="141962" y="55434"/>
                    <a:pt x="155242" y="41988"/>
                  </a:cubicBezTo>
                  <a:cubicBezTo>
                    <a:pt x="163566" y="33024"/>
                    <a:pt x="173011" y="25273"/>
                    <a:pt x="183018" y="18924"/>
                  </a:cubicBezTo>
                  <a:cubicBezTo>
                    <a:pt x="191248" y="13321"/>
                    <a:pt x="200227" y="8466"/>
                    <a:pt x="210047" y="5104"/>
                  </a:cubicBezTo>
                  <a:cubicBezTo>
                    <a:pt x="217809" y="2489"/>
                    <a:pt x="225945" y="809"/>
                    <a:pt x="234643" y="435"/>
                  </a:cubicBezTo>
                  <a:close/>
                </a:path>
              </a:pathLst>
            </a:custGeom>
            <a:solidFill>
              <a:schemeClr val="accent2">
                <a:lumMod val="75000"/>
              </a:schemeClr>
            </a:solidFill>
            <a:ln>
              <a:noFill/>
            </a:ln>
          </p:spPr>
          <p:txBody>
            <a:bodyPr/>
            <a:lstStyle/>
            <a:p>
              <a:endParaRPr lang="zh-CN" altLang="en-US"/>
            </a:p>
          </p:txBody>
        </p:sp>
        <p:sp>
          <p:nvSpPr>
            <p:cNvPr id="43" name="businessman_126273"/>
            <p:cNvSpPr>
              <a:spLocks noChangeAspect="1"/>
            </p:cNvSpPr>
            <p:nvPr/>
          </p:nvSpPr>
          <p:spPr bwMode="auto">
            <a:xfrm>
              <a:off x="9510706" y="1072444"/>
              <a:ext cx="550873" cy="609685"/>
            </a:xfrm>
            <a:custGeom>
              <a:avLst/>
              <a:gdLst>
                <a:gd name="connsiteX0" fmla="*/ 502058 w 547470"/>
                <a:gd name="connsiteY0" fmla="*/ 375608 h 605918"/>
                <a:gd name="connsiteX1" fmla="*/ 537368 w 547470"/>
                <a:gd name="connsiteY1" fmla="*/ 384725 h 605918"/>
                <a:gd name="connsiteX2" fmla="*/ 541670 w 547470"/>
                <a:gd name="connsiteY2" fmla="*/ 386780 h 605918"/>
                <a:gd name="connsiteX3" fmla="*/ 546347 w 547470"/>
                <a:gd name="connsiteY3" fmla="*/ 400134 h 605918"/>
                <a:gd name="connsiteX4" fmla="*/ 538210 w 547470"/>
                <a:gd name="connsiteY4" fmla="*/ 418812 h 605918"/>
                <a:gd name="connsiteX5" fmla="*/ 526705 w 547470"/>
                <a:gd name="connsiteY5" fmla="*/ 424508 h 605918"/>
                <a:gd name="connsiteX6" fmla="*/ 503415 w 547470"/>
                <a:gd name="connsiteY6" fmla="*/ 418812 h 605918"/>
                <a:gd name="connsiteX7" fmla="*/ 454402 w 547470"/>
                <a:gd name="connsiteY7" fmla="*/ 421707 h 605918"/>
                <a:gd name="connsiteX8" fmla="*/ 426342 w 547470"/>
                <a:gd name="connsiteY8" fmla="*/ 450844 h 605918"/>
                <a:gd name="connsiteX9" fmla="*/ 426248 w 547470"/>
                <a:gd name="connsiteY9" fmla="*/ 451311 h 605918"/>
                <a:gd name="connsiteX10" fmla="*/ 474325 w 547470"/>
                <a:gd name="connsiteY10" fmla="*/ 451311 h 605918"/>
                <a:gd name="connsiteX11" fmla="*/ 481434 w 547470"/>
                <a:gd name="connsiteY11" fmla="*/ 458408 h 605918"/>
                <a:gd name="connsiteX12" fmla="*/ 481434 w 547470"/>
                <a:gd name="connsiteY12" fmla="*/ 474191 h 605918"/>
                <a:gd name="connsiteX13" fmla="*/ 474325 w 547470"/>
                <a:gd name="connsiteY13" fmla="*/ 481288 h 605918"/>
                <a:gd name="connsiteX14" fmla="*/ 419327 w 547470"/>
                <a:gd name="connsiteY14" fmla="*/ 481288 h 605918"/>
                <a:gd name="connsiteX15" fmla="*/ 419327 w 547470"/>
                <a:gd name="connsiteY15" fmla="*/ 494176 h 605918"/>
                <a:gd name="connsiteX16" fmla="*/ 474325 w 547470"/>
                <a:gd name="connsiteY16" fmla="*/ 494176 h 605918"/>
                <a:gd name="connsiteX17" fmla="*/ 481434 w 547470"/>
                <a:gd name="connsiteY17" fmla="*/ 501273 h 605918"/>
                <a:gd name="connsiteX18" fmla="*/ 481434 w 547470"/>
                <a:gd name="connsiteY18" fmla="*/ 517056 h 605918"/>
                <a:gd name="connsiteX19" fmla="*/ 474325 w 547470"/>
                <a:gd name="connsiteY19" fmla="*/ 524153 h 605918"/>
                <a:gd name="connsiteX20" fmla="*/ 424097 w 547470"/>
                <a:gd name="connsiteY20" fmla="*/ 524153 h 605918"/>
                <a:gd name="connsiteX21" fmla="*/ 458518 w 547470"/>
                <a:gd name="connsiteY21" fmla="*/ 560668 h 605918"/>
                <a:gd name="connsiteX22" fmla="*/ 503321 w 547470"/>
                <a:gd name="connsiteY22" fmla="*/ 561882 h 605918"/>
                <a:gd name="connsiteX23" fmla="*/ 526331 w 547470"/>
                <a:gd name="connsiteY23" fmla="*/ 556185 h 605918"/>
                <a:gd name="connsiteX24" fmla="*/ 538210 w 547470"/>
                <a:gd name="connsiteY24" fmla="*/ 561976 h 605918"/>
                <a:gd name="connsiteX25" fmla="*/ 546347 w 547470"/>
                <a:gd name="connsiteY25" fmla="*/ 580933 h 605918"/>
                <a:gd name="connsiteX26" fmla="*/ 541203 w 547470"/>
                <a:gd name="connsiteY26" fmla="*/ 593914 h 605918"/>
                <a:gd name="connsiteX27" fmla="*/ 522122 w 547470"/>
                <a:gd name="connsiteY27" fmla="*/ 600732 h 605918"/>
                <a:gd name="connsiteX28" fmla="*/ 447387 w 547470"/>
                <a:gd name="connsiteY28" fmla="*/ 599891 h 605918"/>
                <a:gd name="connsiteX29" fmla="*/ 385654 w 547470"/>
                <a:gd name="connsiteY29" fmla="*/ 541243 h 605918"/>
                <a:gd name="connsiteX30" fmla="*/ 380229 w 547470"/>
                <a:gd name="connsiteY30" fmla="*/ 524060 h 605918"/>
                <a:gd name="connsiteX31" fmla="*/ 356752 w 547470"/>
                <a:gd name="connsiteY31" fmla="*/ 524060 h 605918"/>
                <a:gd name="connsiteX32" fmla="*/ 349643 w 547470"/>
                <a:gd name="connsiteY32" fmla="*/ 516962 h 605918"/>
                <a:gd name="connsiteX33" fmla="*/ 349643 w 547470"/>
                <a:gd name="connsiteY33" fmla="*/ 500993 h 605918"/>
                <a:gd name="connsiteX34" fmla="*/ 356752 w 547470"/>
                <a:gd name="connsiteY34" fmla="*/ 493896 h 605918"/>
                <a:gd name="connsiteX35" fmla="*/ 376207 w 547470"/>
                <a:gd name="connsiteY35" fmla="*/ 493896 h 605918"/>
                <a:gd name="connsiteX36" fmla="*/ 376207 w 547470"/>
                <a:gd name="connsiteY36" fmla="*/ 481101 h 605918"/>
                <a:gd name="connsiteX37" fmla="*/ 356752 w 547470"/>
                <a:gd name="connsiteY37" fmla="*/ 481101 h 605918"/>
                <a:gd name="connsiteX38" fmla="*/ 349643 w 547470"/>
                <a:gd name="connsiteY38" fmla="*/ 474004 h 605918"/>
                <a:gd name="connsiteX39" fmla="*/ 349643 w 547470"/>
                <a:gd name="connsiteY39" fmla="*/ 458128 h 605918"/>
                <a:gd name="connsiteX40" fmla="*/ 356752 w 547470"/>
                <a:gd name="connsiteY40" fmla="*/ 451031 h 605918"/>
                <a:gd name="connsiteX41" fmla="*/ 381445 w 547470"/>
                <a:gd name="connsiteY41" fmla="*/ 451031 h 605918"/>
                <a:gd name="connsiteX42" fmla="*/ 382287 w 547470"/>
                <a:gd name="connsiteY42" fmla="*/ 448602 h 605918"/>
                <a:gd name="connsiteX43" fmla="*/ 418111 w 547470"/>
                <a:gd name="connsiteY43" fmla="*/ 395745 h 605918"/>
                <a:gd name="connsiteX44" fmla="*/ 465626 w 547470"/>
                <a:gd name="connsiteY44" fmla="*/ 376227 h 605918"/>
                <a:gd name="connsiteX45" fmla="*/ 502058 w 547470"/>
                <a:gd name="connsiteY45" fmla="*/ 375608 h 605918"/>
                <a:gd name="connsiteX46" fmla="*/ 308821 w 547470"/>
                <a:gd name="connsiteY46" fmla="*/ 314841 h 605918"/>
                <a:gd name="connsiteX47" fmla="*/ 398231 w 547470"/>
                <a:gd name="connsiteY47" fmla="*/ 357992 h 605918"/>
                <a:gd name="connsiteX48" fmla="*/ 412447 w 547470"/>
                <a:gd name="connsiteY48" fmla="*/ 364250 h 605918"/>
                <a:gd name="connsiteX49" fmla="*/ 399915 w 547470"/>
                <a:gd name="connsiteY49" fmla="*/ 372750 h 605918"/>
                <a:gd name="connsiteX50" fmla="*/ 361195 w 547470"/>
                <a:gd name="connsiteY50" fmla="*/ 421785 h 605918"/>
                <a:gd name="connsiteX51" fmla="*/ 356706 w 547470"/>
                <a:gd name="connsiteY51" fmla="*/ 421785 h 605918"/>
                <a:gd name="connsiteX52" fmla="*/ 320231 w 547470"/>
                <a:gd name="connsiteY52" fmla="*/ 458398 h 605918"/>
                <a:gd name="connsiteX53" fmla="*/ 320231 w 547470"/>
                <a:gd name="connsiteY53" fmla="*/ 474183 h 605918"/>
                <a:gd name="connsiteX54" fmla="*/ 322850 w 547470"/>
                <a:gd name="connsiteY54" fmla="*/ 487820 h 605918"/>
                <a:gd name="connsiteX55" fmla="*/ 320231 w 547470"/>
                <a:gd name="connsiteY55" fmla="*/ 501363 h 605918"/>
                <a:gd name="connsiteX56" fmla="*/ 320231 w 547470"/>
                <a:gd name="connsiteY56" fmla="*/ 517148 h 605918"/>
                <a:gd name="connsiteX57" fmla="*/ 321353 w 547470"/>
                <a:gd name="connsiteY57" fmla="*/ 526114 h 605918"/>
                <a:gd name="connsiteX58" fmla="*/ 228950 w 547470"/>
                <a:gd name="connsiteY58" fmla="*/ 526114 h 605918"/>
                <a:gd name="connsiteX59" fmla="*/ 228482 w 547470"/>
                <a:gd name="connsiteY59" fmla="*/ 526114 h 605918"/>
                <a:gd name="connsiteX60" fmla="*/ 0 w 547470"/>
                <a:gd name="connsiteY60" fmla="*/ 526114 h 605918"/>
                <a:gd name="connsiteX61" fmla="*/ 59014 w 547470"/>
                <a:gd name="connsiteY61" fmla="*/ 358179 h 605918"/>
                <a:gd name="connsiteX62" fmla="*/ 148425 w 547470"/>
                <a:gd name="connsiteY62" fmla="*/ 314934 h 605918"/>
                <a:gd name="connsiteX63" fmla="*/ 191540 w 547470"/>
                <a:gd name="connsiteY63" fmla="*/ 451020 h 605918"/>
                <a:gd name="connsiteX64" fmla="*/ 197432 w 547470"/>
                <a:gd name="connsiteY64" fmla="*/ 469513 h 605918"/>
                <a:gd name="connsiteX65" fmla="*/ 216792 w 547470"/>
                <a:gd name="connsiteY65" fmla="*/ 414780 h 605918"/>
                <a:gd name="connsiteX66" fmla="*/ 228389 w 547470"/>
                <a:gd name="connsiteY66" fmla="*/ 350053 h 605918"/>
                <a:gd name="connsiteX67" fmla="*/ 228482 w 547470"/>
                <a:gd name="connsiteY67" fmla="*/ 350053 h 605918"/>
                <a:gd name="connsiteX68" fmla="*/ 228576 w 547470"/>
                <a:gd name="connsiteY68" fmla="*/ 350053 h 605918"/>
                <a:gd name="connsiteX69" fmla="*/ 228763 w 547470"/>
                <a:gd name="connsiteY69" fmla="*/ 350053 h 605918"/>
                <a:gd name="connsiteX70" fmla="*/ 228857 w 547470"/>
                <a:gd name="connsiteY70" fmla="*/ 350053 h 605918"/>
                <a:gd name="connsiteX71" fmla="*/ 240454 w 547470"/>
                <a:gd name="connsiteY71" fmla="*/ 414780 h 605918"/>
                <a:gd name="connsiteX72" fmla="*/ 259813 w 547470"/>
                <a:gd name="connsiteY72" fmla="*/ 469326 h 605918"/>
                <a:gd name="connsiteX73" fmla="*/ 265612 w 547470"/>
                <a:gd name="connsiteY73" fmla="*/ 450926 h 605918"/>
                <a:gd name="connsiteX74" fmla="*/ 221753 w 547470"/>
                <a:gd name="connsiteY74" fmla="*/ 455 h 605918"/>
                <a:gd name="connsiteX75" fmla="*/ 279636 w 547470"/>
                <a:gd name="connsiteY75" fmla="*/ 12689 h 605918"/>
                <a:gd name="connsiteX76" fmla="*/ 307783 w 547470"/>
                <a:gd name="connsiteY76" fmla="*/ 38837 h 605918"/>
                <a:gd name="connsiteX77" fmla="*/ 338735 w 547470"/>
                <a:gd name="connsiteY77" fmla="*/ 136891 h 605918"/>
                <a:gd name="connsiteX78" fmla="*/ 334714 w 547470"/>
                <a:gd name="connsiteY78" fmla="*/ 152019 h 605918"/>
                <a:gd name="connsiteX79" fmla="*/ 344720 w 547470"/>
                <a:gd name="connsiteY79" fmla="*/ 193202 h 605918"/>
                <a:gd name="connsiteX80" fmla="*/ 324709 w 547470"/>
                <a:gd name="connsiteY80" fmla="*/ 227941 h 605918"/>
                <a:gd name="connsiteX81" fmla="*/ 254575 w 547470"/>
                <a:gd name="connsiteY81" fmla="*/ 314509 h 605918"/>
                <a:gd name="connsiteX82" fmla="*/ 203145 w 547470"/>
                <a:gd name="connsiteY82" fmla="*/ 314603 h 605918"/>
                <a:gd name="connsiteX83" fmla="*/ 133198 w 547470"/>
                <a:gd name="connsiteY83" fmla="*/ 227941 h 605918"/>
                <a:gd name="connsiteX84" fmla="*/ 113374 w 547470"/>
                <a:gd name="connsiteY84" fmla="*/ 193296 h 605918"/>
                <a:gd name="connsiteX85" fmla="*/ 123380 w 547470"/>
                <a:gd name="connsiteY85" fmla="*/ 152113 h 605918"/>
                <a:gd name="connsiteX86" fmla="*/ 119359 w 547470"/>
                <a:gd name="connsiteY86" fmla="*/ 137078 h 605918"/>
                <a:gd name="connsiteX87" fmla="*/ 119172 w 547470"/>
                <a:gd name="connsiteY87" fmla="*/ 88704 h 605918"/>
                <a:gd name="connsiteX88" fmla="*/ 147319 w 547470"/>
                <a:gd name="connsiteY88" fmla="*/ 39303 h 605918"/>
                <a:gd name="connsiteX89" fmla="*/ 173408 w 547470"/>
                <a:gd name="connsiteY89" fmla="*/ 17732 h 605918"/>
                <a:gd name="connsiteX90" fmla="*/ 198656 w 547470"/>
                <a:gd name="connsiteY90" fmla="*/ 4844 h 605918"/>
                <a:gd name="connsiteX91" fmla="*/ 221753 w 547470"/>
                <a:gd name="connsiteY91" fmla="*/ 455 h 60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47470" h="605918">
                  <a:moveTo>
                    <a:pt x="502058" y="375608"/>
                  </a:moveTo>
                  <a:cubicBezTo>
                    <a:pt x="514008" y="377114"/>
                    <a:pt x="525770" y="380242"/>
                    <a:pt x="537368" y="384725"/>
                  </a:cubicBezTo>
                  <a:cubicBezTo>
                    <a:pt x="538864" y="385285"/>
                    <a:pt x="540361" y="385939"/>
                    <a:pt x="541670" y="386780"/>
                  </a:cubicBezTo>
                  <a:cubicBezTo>
                    <a:pt x="547282" y="390048"/>
                    <a:pt x="548779" y="394157"/>
                    <a:pt x="546347" y="400134"/>
                  </a:cubicBezTo>
                  <a:cubicBezTo>
                    <a:pt x="543728" y="406391"/>
                    <a:pt x="541109" y="412741"/>
                    <a:pt x="538210" y="418812"/>
                  </a:cubicBezTo>
                  <a:cubicBezTo>
                    <a:pt x="535871" y="424135"/>
                    <a:pt x="532504" y="425816"/>
                    <a:pt x="526705" y="424508"/>
                  </a:cubicBezTo>
                  <a:cubicBezTo>
                    <a:pt x="519035" y="422827"/>
                    <a:pt x="511271" y="420399"/>
                    <a:pt x="503415" y="418812"/>
                  </a:cubicBezTo>
                  <a:cubicBezTo>
                    <a:pt x="486859" y="415450"/>
                    <a:pt x="470490" y="415356"/>
                    <a:pt x="454402" y="421707"/>
                  </a:cubicBezTo>
                  <a:cubicBezTo>
                    <a:pt x="440559" y="427123"/>
                    <a:pt x="432047" y="437769"/>
                    <a:pt x="426342" y="450844"/>
                  </a:cubicBezTo>
                  <a:cubicBezTo>
                    <a:pt x="426248" y="450937"/>
                    <a:pt x="426248" y="451031"/>
                    <a:pt x="426248" y="451311"/>
                  </a:cubicBezTo>
                  <a:lnTo>
                    <a:pt x="474325" y="451311"/>
                  </a:lnTo>
                  <a:cubicBezTo>
                    <a:pt x="478254" y="451311"/>
                    <a:pt x="481434" y="454579"/>
                    <a:pt x="481434" y="458408"/>
                  </a:cubicBezTo>
                  <a:lnTo>
                    <a:pt x="481434" y="474191"/>
                  </a:lnTo>
                  <a:cubicBezTo>
                    <a:pt x="481434" y="478113"/>
                    <a:pt x="478254" y="481288"/>
                    <a:pt x="474325" y="481288"/>
                  </a:cubicBezTo>
                  <a:lnTo>
                    <a:pt x="419327" y="481288"/>
                  </a:lnTo>
                  <a:lnTo>
                    <a:pt x="419327" y="494176"/>
                  </a:lnTo>
                  <a:lnTo>
                    <a:pt x="474325" y="494176"/>
                  </a:lnTo>
                  <a:cubicBezTo>
                    <a:pt x="478254" y="494176"/>
                    <a:pt x="481434" y="497351"/>
                    <a:pt x="481434" y="501273"/>
                  </a:cubicBezTo>
                  <a:lnTo>
                    <a:pt x="481434" y="517056"/>
                  </a:lnTo>
                  <a:cubicBezTo>
                    <a:pt x="481434" y="520885"/>
                    <a:pt x="478254" y="524153"/>
                    <a:pt x="474325" y="524153"/>
                  </a:cubicBezTo>
                  <a:lnTo>
                    <a:pt x="424097" y="524153"/>
                  </a:lnTo>
                  <a:cubicBezTo>
                    <a:pt x="430177" y="541430"/>
                    <a:pt x="440091" y="554785"/>
                    <a:pt x="458518" y="560668"/>
                  </a:cubicBezTo>
                  <a:cubicBezTo>
                    <a:pt x="473390" y="565244"/>
                    <a:pt x="488355" y="564964"/>
                    <a:pt x="503321" y="561882"/>
                  </a:cubicBezTo>
                  <a:cubicBezTo>
                    <a:pt x="510991" y="560295"/>
                    <a:pt x="518661" y="557866"/>
                    <a:pt x="526331" y="556185"/>
                  </a:cubicBezTo>
                  <a:cubicBezTo>
                    <a:pt x="532317" y="554785"/>
                    <a:pt x="535684" y="556372"/>
                    <a:pt x="538210" y="561976"/>
                  </a:cubicBezTo>
                  <a:cubicBezTo>
                    <a:pt x="541109" y="568233"/>
                    <a:pt x="543728" y="574583"/>
                    <a:pt x="546347" y="580933"/>
                  </a:cubicBezTo>
                  <a:cubicBezTo>
                    <a:pt x="548685" y="586630"/>
                    <a:pt x="547189" y="591113"/>
                    <a:pt x="541203" y="593914"/>
                  </a:cubicBezTo>
                  <a:cubicBezTo>
                    <a:pt x="535123" y="596622"/>
                    <a:pt x="528575" y="598957"/>
                    <a:pt x="522122" y="600732"/>
                  </a:cubicBezTo>
                  <a:cubicBezTo>
                    <a:pt x="497148" y="607736"/>
                    <a:pt x="472267" y="607829"/>
                    <a:pt x="447387" y="599891"/>
                  </a:cubicBezTo>
                  <a:cubicBezTo>
                    <a:pt x="417456" y="590179"/>
                    <a:pt x="397533" y="569820"/>
                    <a:pt x="385654" y="541243"/>
                  </a:cubicBezTo>
                  <a:cubicBezTo>
                    <a:pt x="383409" y="535640"/>
                    <a:pt x="381913" y="529757"/>
                    <a:pt x="380229" y="524060"/>
                  </a:cubicBezTo>
                  <a:lnTo>
                    <a:pt x="356752" y="524060"/>
                  </a:lnTo>
                  <a:cubicBezTo>
                    <a:pt x="352917" y="524060"/>
                    <a:pt x="349643" y="520791"/>
                    <a:pt x="349643" y="516962"/>
                  </a:cubicBezTo>
                  <a:lnTo>
                    <a:pt x="349643" y="500993"/>
                  </a:lnTo>
                  <a:cubicBezTo>
                    <a:pt x="349643" y="497164"/>
                    <a:pt x="352917" y="493896"/>
                    <a:pt x="356752" y="493896"/>
                  </a:cubicBezTo>
                  <a:lnTo>
                    <a:pt x="376207" y="493896"/>
                  </a:lnTo>
                  <a:lnTo>
                    <a:pt x="376207" y="481101"/>
                  </a:lnTo>
                  <a:lnTo>
                    <a:pt x="356752" y="481101"/>
                  </a:lnTo>
                  <a:cubicBezTo>
                    <a:pt x="352917" y="481101"/>
                    <a:pt x="349643" y="477833"/>
                    <a:pt x="349643" y="474004"/>
                  </a:cubicBezTo>
                  <a:lnTo>
                    <a:pt x="349643" y="458128"/>
                  </a:lnTo>
                  <a:cubicBezTo>
                    <a:pt x="349643" y="454299"/>
                    <a:pt x="352917" y="451031"/>
                    <a:pt x="356752" y="451031"/>
                  </a:cubicBezTo>
                  <a:lnTo>
                    <a:pt x="381445" y="451031"/>
                  </a:lnTo>
                  <a:lnTo>
                    <a:pt x="382287" y="448602"/>
                  </a:lnTo>
                  <a:cubicBezTo>
                    <a:pt x="389021" y="427403"/>
                    <a:pt x="400526" y="409473"/>
                    <a:pt x="418111" y="395745"/>
                  </a:cubicBezTo>
                  <a:cubicBezTo>
                    <a:pt x="432047" y="384912"/>
                    <a:pt x="448322" y="378935"/>
                    <a:pt x="465626" y="376227"/>
                  </a:cubicBezTo>
                  <a:cubicBezTo>
                    <a:pt x="477973" y="374219"/>
                    <a:pt x="490109" y="374102"/>
                    <a:pt x="502058" y="375608"/>
                  </a:cubicBezTo>
                  <a:close/>
                  <a:moveTo>
                    <a:pt x="308821" y="314841"/>
                  </a:moveTo>
                  <a:cubicBezTo>
                    <a:pt x="308821" y="314841"/>
                    <a:pt x="342209" y="336697"/>
                    <a:pt x="398231" y="357992"/>
                  </a:cubicBezTo>
                  <a:cubicBezTo>
                    <a:pt x="403469" y="359860"/>
                    <a:pt x="408051" y="362009"/>
                    <a:pt x="412447" y="364250"/>
                  </a:cubicBezTo>
                  <a:cubicBezTo>
                    <a:pt x="408051" y="366865"/>
                    <a:pt x="403936" y="369574"/>
                    <a:pt x="399915" y="372750"/>
                  </a:cubicBezTo>
                  <a:cubicBezTo>
                    <a:pt x="383267" y="385639"/>
                    <a:pt x="370267" y="402078"/>
                    <a:pt x="361195" y="421785"/>
                  </a:cubicBezTo>
                  <a:lnTo>
                    <a:pt x="356706" y="421785"/>
                  </a:lnTo>
                  <a:cubicBezTo>
                    <a:pt x="336504" y="421785"/>
                    <a:pt x="320137" y="438224"/>
                    <a:pt x="320231" y="458398"/>
                  </a:cubicBezTo>
                  <a:lnTo>
                    <a:pt x="320231" y="474183"/>
                  </a:lnTo>
                  <a:cubicBezTo>
                    <a:pt x="320231" y="479040"/>
                    <a:pt x="321260" y="483523"/>
                    <a:pt x="322850" y="487820"/>
                  </a:cubicBezTo>
                  <a:cubicBezTo>
                    <a:pt x="321166" y="492023"/>
                    <a:pt x="320231" y="496599"/>
                    <a:pt x="320231" y="501363"/>
                  </a:cubicBezTo>
                  <a:lnTo>
                    <a:pt x="320231" y="517148"/>
                  </a:lnTo>
                  <a:cubicBezTo>
                    <a:pt x="320231" y="520323"/>
                    <a:pt x="320605" y="523312"/>
                    <a:pt x="321353" y="526114"/>
                  </a:cubicBezTo>
                  <a:lnTo>
                    <a:pt x="228950" y="526114"/>
                  </a:lnTo>
                  <a:lnTo>
                    <a:pt x="228482" y="526114"/>
                  </a:lnTo>
                  <a:lnTo>
                    <a:pt x="0" y="526114"/>
                  </a:lnTo>
                  <a:cubicBezTo>
                    <a:pt x="1309" y="431125"/>
                    <a:pt x="-2619" y="380595"/>
                    <a:pt x="59014" y="358179"/>
                  </a:cubicBezTo>
                  <a:cubicBezTo>
                    <a:pt x="114849" y="336697"/>
                    <a:pt x="148425" y="314934"/>
                    <a:pt x="148425" y="314934"/>
                  </a:cubicBezTo>
                  <a:lnTo>
                    <a:pt x="191540" y="451020"/>
                  </a:lnTo>
                  <a:lnTo>
                    <a:pt x="197432" y="469513"/>
                  </a:lnTo>
                  <a:lnTo>
                    <a:pt x="216792" y="414780"/>
                  </a:lnTo>
                  <a:cubicBezTo>
                    <a:pt x="172367" y="353042"/>
                    <a:pt x="220159" y="350053"/>
                    <a:pt x="228389" y="350053"/>
                  </a:cubicBezTo>
                  <a:lnTo>
                    <a:pt x="228482" y="350053"/>
                  </a:lnTo>
                  <a:lnTo>
                    <a:pt x="228576" y="350053"/>
                  </a:lnTo>
                  <a:lnTo>
                    <a:pt x="228763" y="350053"/>
                  </a:lnTo>
                  <a:lnTo>
                    <a:pt x="228857" y="350053"/>
                  </a:lnTo>
                  <a:cubicBezTo>
                    <a:pt x="237087" y="350053"/>
                    <a:pt x="284878" y="353042"/>
                    <a:pt x="240454" y="414780"/>
                  </a:cubicBezTo>
                  <a:lnTo>
                    <a:pt x="259813" y="469326"/>
                  </a:lnTo>
                  <a:lnTo>
                    <a:pt x="265612" y="450926"/>
                  </a:lnTo>
                  <a:close/>
                  <a:moveTo>
                    <a:pt x="221753" y="455"/>
                  </a:moveTo>
                  <a:cubicBezTo>
                    <a:pt x="246814" y="-1786"/>
                    <a:pt x="265890" y="4564"/>
                    <a:pt x="279636" y="12689"/>
                  </a:cubicBezTo>
                  <a:cubicBezTo>
                    <a:pt x="300022" y="23895"/>
                    <a:pt x="307783" y="38837"/>
                    <a:pt x="307783" y="38837"/>
                  </a:cubicBezTo>
                  <a:cubicBezTo>
                    <a:pt x="307783" y="38837"/>
                    <a:pt x="354538" y="42012"/>
                    <a:pt x="338735" y="136891"/>
                  </a:cubicBezTo>
                  <a:cubicBezTo>
                    <a:pt x="337800" y="141934"/>
                    <a:pt x="336491" y="146883"/>
                    <a:pt x="334714" y="152019"/>
                  </a:cubicBezTo>
                  <a:cubicBezTo>
                    <a:pt x="344065" y="151085"/>
                    <a:pt x="355006" y="156595"/>
                    <a:pt x="344720" y="193202"/>
                  </a:cubicBezTo>
                  <a:cubicBezTo>
                    <a:pt x="337239" y="220004"/>
                    <a:pt x="330132" y="227568"/>
                    <a:pt x="324709" y="227941"/>
                  </a:cubicBezTo>
                  <a:cubicBezTo>
                    <a:pt x="319752" y="259786"/>
                    <a:pt x="294318" y="300128"/>
                    <a:pt x="254575" y="314509"/>
                  </a:cubicBezTo>
                  <a:cubicBezTo>
                    <a:pt x="237931" y="320486"/>
                    <a:pt x="219789" y="320486"/>
                    <a:pt x="203145" y="314603"/>
                  </a:cubicBezTo>
                  <a:cubicBezTo>
                    <a:pt x="162748" y="300315"/>
                    <a:pt x="138248" y="259786"/>
                    <a:pt x="133198" y="227941"/>
                  </a:cubicBezTo>
                  <a:cubicBezTo>
                    <a:pt x="127868" y="227568"/>
                    <a:pt x="120855" y="220004"/>
                    <a:pt x="113374" y="193296"/>
                  </a:cubicBezTo>
                  <a:cubicBezTo>
                    <a:pt x="103088" y="156595"/>
                    <a:pt x="114029" y="151272"/>
                    <a:pt x="123380" y="152113"/>
                  </a:cubicBezTo>
                  <a:cubicBezTo>
                    <a:pt x="121603" y="146977"/>
                    <a:pt x="120294" y="142027"/>
                    <a:pt x="119359" y="137078"/>
                  </a:cubicBezTo>
                  <a:cubicBezTo>
                    <a:pt x="115992" y="119895"/>
                    <a:pt x="115151" y="103926"/>
                    <a:pt x="119172" y="88704"/>
                  </a:cubicBezTo>
                  <a:cubicBezTo>
                    <a:pt x="123847" y="68346"/>
                    <a:pt x="134975" y="52004"/>
                    <a:pt x="147319" y="39303"/>
                  </a:cubicBezTo>
                  <a:cubicBezTo>
                    <a:pt x="155080" y="30992"/>
                    <a:pt x="164057" y="23708"/>
                    <a:pt x="173408" y="17732"/>
                  </a:cubicBezTo>
                  <a:cubicBezTo>
                    <a:pt x="180982" y="12502"/>
                    <a:pt x="189492" y="7926"/>
                    <a:pt x="198656" y="4844"/>
                  </a:cubicBezTo>
                  <a:cubicBezTo>
                    <a:pt x="205950" y="2416"/>
                    <a:pt x="213618" y="829"/>
                    <a:pt x="221753" y="455"/>
                  </a:cubicBezTo>
                  <a:close/>
                </a:path>
              </a:pathLst>
            </a:custGeom>
            <a:solidFill>
              <a:schemeClr val="accent5">
                <a:lumMod val="50000"/>
              </a:schemeClr>
            </a:solidFill>
            <a:ln>
              <a:noFill/>
            </a:ln>
          </p:spPr>
        </p:sp>
        <p:sp>
          <p:nvSpPr>
            <p:cNvPr id="44" name="文本框 43"/>
            <p:cNvSpPr txBox="1"/>
            <p:nvPr/>
          </p:nvSpPr>
          <p:spPr>
            <a:xfrm>
              <a:off x="262081" y="1316151"/>
              <a:ext cx="1082348" cy="307777"/>
            </a:xfrm>
            <a:prstGeom prst="rect">
              <a:avLst/>
            </a:prstGeom>
            <a:noFill/>
          </p:spPr>
          <p:txBody>
            <a:bodyPr wrap="none" rtlCol="0">
              <a:spAutoFit/>
            </a:bodyPr>
            <a:lstStyle/>
            <a:p>
              <a:pPr algn="ctr"/>
              <a:r>
                <a:rPr lang="zh-CN" altLang="en-US" sz="1400" b="1" smtClean="0">
                  <a:latin typeface="微软雅黑" panose="020B0503020204020204" pitchFamily="34" charset="-122"/>
                  <a:ea typeface="微软雅黑" panose="020B0503020204020204" pitchFamily="34" charset="-122"/>
                </a:rPr>
                <a:t>日志采集器</a:t>
              </a:r>
              <a:endParaRPr lang="zh-CN" altLang="en-US" sz="1400" b="1" dirty="0" smtClean="0">
                <a:latin typeface="微软雅黑" panose="020B0503020204020204" pitchFamily="34" charset="-122"/>
                <a:ea typeface="微软雅黑" panose="020B0503020204020204" pitchFamily="34" charset="-122"/>
              </a:endParaRPr>
            </a:p>
          </p:txBody>
        </p:sp>
        <p:sp>
          <p:nvSpPr>
            <p:cNvPr id="45" name="文本框 44"/>
            <p:cNvSpPr txBox="1"/>
            <p:nvPr/>
          </p:nvSpPr>
          <p:spPr>
            <a:xfrm>
              <a:off x="262081" y="4741283"/>
              <a:ext cx="1082348" cy="307777"/>
            </a:xfrm>
            <a:prstGeom prst="rect">
              <a:avLst/>
            </a:prstGeom>
            <a:noFill/>
          </p:spPr>
          <p:txBody>
            <a:bodyPr wrap="none" rtlCol="0">
              <a:spAutoFit/>
            </a:bodyPr>
            <a:lstStyle/>
            <a:p>
              <a:pPr algn="ctr"/>
              <a:r>
                <a:rPr lang="zh-CN" altLang="en-US" sz="1400" b="1" smtClean="0">
                  <a:latin typeface="微软雅黑" panose="020B0503020204020204" pitchFamily="34" charset="-122"/>
                  <a:ea typeface="微软雅黑" panose="020B0503020204020204" pitchFamily="34" charset="-122"/>
                </a:rPr>
                <a:t>日志采集器</a:t>
              </a:r>
              <a:endParaRPr lang="zh-CN" altLang="en-US" sz="1400" b="1" dirty="0" smtClean="0">
                <a:latin typeface="微软雅黑" panose="020B0503020204020204" pitchFamily="34" charset="-122"/>
                <a:ea typeface="微软雅黑" panose="020B0503020204020204" pitchFamily="34" charset="-122"/>
              </a:endParaRPr>
            </a:p>
          </p:txBody>
        </p:sp>
        <p:sp>
          <p:nvSpPr>
            <p:cNvPr id="46" name="文本框 45"/>
            <p:cNvSpPr txBox="1"/>
            <p:nvPr/>
          </p:nvSpPr>
          <p:spPr>
            <a:xfrm>
              <a:off x="262081" y="3058158"/>
              <a:ext cx="1082348" cy="307777"/>
            </a:xfrm>
            <a:prstGeom prst="rect">
              <a:avLst/>
            </a:prstGeom>
            <a:noFill/>
          </p:spPr>
          <p:txBody>
            <a:bodyPr wrap="none" rtlCol="0">
              <a:spAutoFit/>
            </a:bodyPr>
            <a:lstStyle/>
            <a:p>
              <a:pPr algn="ctr"/>
              <a:r>
                <a:rPr lang="zh-CN" altLang="en-US" sz="1400" b="1" smtClean="0">
                  <a:latin typeface="微软雅黑" panose="020B0503020204020204" pitchFamily="34" charset="-122"/>
                  <a:ea typeface="微软雅黑" panose="020B0503020204020204" pitchFamily="34" charset="-122"/>
                </a:rPr>
                <a:t>日志采集器</a:t>
              </a:r>
              <a:endParaRPr lang="zh-CN" altLang="en-US" sz="1400" b="1" dirty="0" smtClean="0">
                <a:latin typeface="微软雅黑" panose="020B0503020204020204" pitchFamily="34" charset="-122"/>
                <a:ea typeface="微软雅黑" panose="020B0503020204020204" pitchFamily="34" charset="-122"/>
              </a:endParaRPr>
            </a:p>
          </p:txBody>
        </p:sp>
        <p:pic>
          <p:nvPicPr>
            <p:cNvPr id="49" name="图片 4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75715" y="3094144"/>
              <a:ext cx="582712" cy="582712"/>
            </a:xfrm>
            <a:prstGeom prst="rect">
              <a:avLst/>
            </a:prstGeom>
          </p:spPr>
        </p:pic>
        <p:pic>
          <p:nvPicPr>
            <p:cNvPr id="50" name="图片 4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87729" y="1568914"/>
              <a:ext cx="582712" cy="582712"/>
            </a:xfrm>
            <a:prstGeom prst="rect">
              <a:avLst/>
            </a:prstGeom>
          </p:spPr>
        </p:pic>
        <p:pic>
          <p:nvPicPr>
            <p:cNvPr id="51" name="图片 5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08043" y="5013176"/>
              <a:ext cx="571185" cy="544463"/>
            </a:xfrm>
            <a:prstGeom prst="rect">
              <a:avLst/>
            </a:prstGeom>
          </p:spPr>
        </p:pic>
        <p:cxnSp>
          <p:nvCxnSpPr>
            <p:cNvPr id="53" name="直接箭头连接符 52"/>
            <p:cNvCxnSpPr>
              <a:stCxn id="50" idx="3"/>
              <a:endCxn id="8" idx="1"/>
            </p:cNvCxnSpPr>
            <p:nvPr/>
          </p:nvCxnSpPr>
          <p:spPr>
            <a:xfrm>
              <a:off x="1870441" y="1860270"/>
              <a:ext cx="1489255" cy="151608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9" idx="3"/>
              <a:endCxn id="8" idx="1"/>
            </p:cNvCxnSpPr>
            <p:nvPr/>
          </p:nvCxnSpPr>
          <p:spPr>
            <a:xfrm flipV="1">
              <a:off x="1858427" y="3376351"/>
              <a:ext cx="1501269" cy="91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1" idx="0"/>
            </p:cNvCxnSpPr>
            <p:nvPr/>
          </p:nvCxnSpPr>
          <p:spPr>
            <a:xfrm flipV="1">
              <a:off x="1493636" y="3392994"/>
              <a:ext cx="1866060" cy="16201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34" idx="1"/>
            </p:cNvCxnSpPr>
            <p:nvPr/>
          </p:nvCxnSpPr>
          <p:spPr>
            <a:xfrm>
              <a:off x="3816895" y="3669692"/>
              <a:ext cx="3485479" cy="16151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20" idx="0"/>
            </p:cNvCxnSpPr>
            <p:nvPr/>
          </p:nvCxnSpPr>
          <p:spPr>
            <a:xfrm flipH="1">
              <a:off x="2804194" y="3676856"/>
              <a:ext cx="1012702" cy="1442800"/>
            </a:xfrm>
            <a:prstGeom prst="straightConnector1">
              <a:avLst/>
            </a:prstGeom>
            <a:ln w="25400">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22" idx="0"/>
            </p:cNvCxnSpPr>
            <p:nvPr/>
          </p:nvCxnSpPr>
          <p:spPr>
            <a:xfrm>
              <a:off x="3816896" y="3692141"/>
              <a:ext cx="1672697" cy="1646504"/>
            </a:xfrm>
            <a:prstGeom prst="straightConnector1">
              <a:avLst/>
            </a:prstGeom>
            <a:ln w="25400">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12" idx="0"/>
            </p:cNvCxnSpPr>
            <p:nvPr/>
          </p:nvCxnSpPr>
          <p:spPr>
            <a:xfrm>
              <a:off x="7644172" y="2636912"/>
              <a:ext cx="0" cy="8585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12" idx="2"/>
              <a:endCxn id="34" idx="3"/>
            </p:cNvCxnSpPr>
            <p:nvPr/>
          </p:nvCxnSpPr>
          <p:spPr>
            <a:xfrm>
              <a:off x="7644172" y="3843972"/>
              <a:ext cx="19457" cy="14408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3" idx="2"/>
              <a:endCxn id="34" idx="3"/>
            </p:cNvCxnSpPr>
            <p:nvPr/>
          </p:nvCxnSpPr>
          <p:spPr>
            <a:xfrm flipH="1">
              <a:off x="7663629" y="3843972"/>
              <a:ext cx="1556738" cy="14408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0" idx="2"/>
              <a:endCxn id="13" idx="0"/>
            </p:cNvCxnSpPr>
            <p:nvPr/>
          </p:nvCxnSpPr>
          <p:spPr>
            <a:xfrm>
              <a:off x="7644172" y="2636912"/>
              <a:ext cx="1576195" cy="8585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endCxn id="14" idx="1"/>
            </p:cNvCxnSpPr>
            <p:nvPr/>
          </p:nvCxnSpPr>
          <p:spPr>
            <a:xfrm>
              <a:off x="8328248" y="2462632"/>
              <a:ext cx="9149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3" idx="60"/>
              <a:endCxn id="10" idx="0"/>
            </p:cNvCxnSpPr>
            <p:nvPr/>
          </p:nvCxnSpPr>
          <p:spPr>
            <a:xfrm flipH="1">
              <a:off x="7644172" y="1601829"/>
              <a:ext cx="1866534" cy="6865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42" idx="69"/>
              <a:endCxn id="10" idx="0"/>
            </p:cNvCxnSpPr>
            <p:nvPr/>
          </p:nvCxnSpPr>
          <p:spPr>
            <a:xfrm>
              <a:off x="5133223" y="1633803"/>
              <a:ext cx="2510949" cy="6545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endCxn id="8" idx="3"/>
            </p:cNvCxnSpPr>
            <p:nvPr/>
          </p:nvCxnSpPr>
          <p:spPr>
            <a:xfrm flipH="1">
              <a:off x="4274096" y="2487251"/>
              <a:ext cx="2686000" cy="8891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2" idx="1"/>
              <a:endCxn id="11" idx="3"/>
            </p:cNvCxnSpPr>
            <p:nvPr/>
          </p:nvCxnSpPr>
          <p:spPr>
            <a:xfrm flipH="1">
              <a:off x="6528048" y="3669693"/>
              <a:ext cx="57856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11" idx="2"/>
              <a:endCxn id="34" idx="0"/>
            </p:cNvCxnSpPr>
            <p:nvPr/>
          </p:nvCxnSpPr>
          <p:spPr>
            <a:xfrm>
              <a:off x="6155757" y="3843972"/>
              <a:ext cx="1327245" cy="12720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134256" y="2282627"/>
              <a:ext cx="1564852" cy="523220"/>
            </a:xfrm>
            <a:prstGeom prst="rect">
              <a:avLst/>
            </a:prstGeom>
            <a:noFill/>
          </p:spPr>
          <p:txBody>
            <a:bodyPr wrap="none" rtlCol="0">
              <a:spAutoFit/>
            </a:bodyPr>
            <a:lstStyle/>
            <a:p>
              <a:pPr algn="ctr"/>
              <a:r>
                <a:rPr lang="zh-CN" altLang="en-US" sz="1400" b="1" smtClean="0">
                  <a:solidFill>
                    <a:schemeClr val="accent5">
                      <a:lumMod val="75000"/>
                    </a:schemeClr>
                  </a:solidFill>
                  <a:latin typeface="微软雅黑" panose="020B0503020204020204" pitchFamily="34" charset="-122"/>
                  <a:ea typeface="微软雅黑" panose="020B0503020204020204" pitchFamily="34" charset="-122"/>
                </a:rPr>
                <a:t>业务系统</a:t>
              </a:r>
              <a:endParaRPr lang="en-US" altLang="zh-CN" sz="1400" b="1" smtClean="0">
                <a:solidFill>
                  <a:schemeClr val="accent5">
                    <a:lumMod val="75000"/>
                  </a:schemeClr>
                </a:solidFill>
                <a:latin typeface="微软雅黑" panose="020B0503020204020204" pitchFamily="34" charset="-122"/>
                <a:ea typeface="微软雅黑" panose="020B0503020204020204" pitchFamily="34" charset="-122"/>
              </a:endParaRPr>
            </a:p>
            <a:p>
              <a:pPr algn="ctr"/>
              <a:r>
                <a:rPr lang="en-US" altLang="zh-CN" sz="1400" b="1" smtClean="0">
                  <a:solidFill>
                    <a:schemeClr val="accent5">
                      <a:lumMod val="75000"/>
                    </a:schemeClr>
                  </a:solidFill>
                  <a:latin typeface="微软雅黑" panose="020B0503020204020204" pitchFamily="34" charset="-122"/>
                  <a:ea typeface="微软雅黑" panose="020B0503020204020204" pitchFamily="34" charset="-122"/>
                </a:rPr>
                <a:t>Windows</a:t>
              </a:r>
              <a:r>
                <a:rPr lang="zh-CN" altLang="en-US" sz="1400" b="1" smtClean="0">
                  <a:solidFill>
                    <a:schemeClr val="accent5">
                      <a:lumMod val="75000"/>
                    </a:schemeClr>
                  </a:solidFill>
                  <a:latin typeface="微软雅黑" panose="020B0503020204020204" pitchFamily="34" charset="-122"/>
                  <a:ea typeface="微软雅黑" panose="020B0503020204020204" pitchFamily="34" charset="-122"/>
                </a:rPr>
                <a:t>服务器</a:t>
              </a:r>
              <a:endParaRPr lang="zh-CN" altLang="en-US" sz="1400" b="1" dirty="0" smtClean="0">
                <a:solidFill>
                  <a:schemeClr val="accent5">
                    <a:lumMod val="75000"/>
                  </a:schemeClr>
                </a:solidFill>
                <a:latin typeface="微软雅黑" panose="020B0503020204020204" pitchFamily="34" charset="-122"/>
                <a:ea typeface="微软雅黑" panose="020B0503020204020204" pitchFamily="34" charset="-122"/>
              </a:endParaRPr>
            </a:p>
          </p:txBody>
        </p:sp>
        <p:sp>
          <p:nvSpPr>
            <p:cNvPr id="87" name="文本框 86"/>
            <p:cNvSpPr txBox="1"/>
            <p:nvPr/>
          </p:nvSpPr>
          <p:spPr>
            <a:xfrm>
              <a:off x="262081" y="3775307"/>
              <a:ext cx="1213794" cy="523220"/>
            </a:xfrm>
            <a:prstGeom prst="rect">
              <a:avLst/>
            </a:prstGeom>
            <a:noFill/>
          </p:spPr>
          <p:txBody>
            <a:bodyPr wrap="none" rtlCol="0">
              <a:spAutoFit/>
            </a:bodyPr>
            <a:lstStyle/>
            <a:p>
              <a:pPr algn="ctr"/>
              <a:r>
                <a:rPr lang="zh-CN" altLang="en-US" sz="1400" b="1" smtClean="0">
                  <a:solidFill>
                    <a:schemeClr val="accent5">
                      <a:lumMod val="75000"/>
                    </a:schemeClr>
                  </a:solidFill>
                  <a:latin typeface="微软雅黑" panose="020B0503020204020204" pitchFamily="34" charset="-122"/>
                  <a:ea typeface="微软雅黑" panose="020B0503020204020204" pitchFamily="34" charset="-122"/>
                </a:rPr>
                <a:t>业务系统</a:t>
              </a:r>
              <a:endParaRPr lang="en-US" altLang="zh-CN" sz="1400" b="1" smtClean="0">
                <a:solidFill>
                  <a:schemeClr val="accent5">
                    <a:lumMod val="75000"/>
                  </a:schemeClr>
                </a:solidFill>
                <a:latin typeface="微软雅黑" panose="020B0503020204020204" pitchFamily="34" charset="-122"/>
                <a:ea typeface="微软雅黑" panose="020B0503020204020204" pitchFamily="34" charset="-122"/>
              </a:endParaRPr>
            </a:p>
            <a:p>
              <a:pPr algn="ctr"/>
              <a:r>
                <a:rPr lang="en-US" altLang="zh-CN" sz="1400" b="1" smtClean="0">
                  <a:solidFill>
                    <a:schemeClr val="accent5">
                      <a:lumMod val="75000"/>
                    </a:schemeClr>
                  </a:solidFill>
                  <a:latin typeface="微软雅黑" panose="020B0503020204020204" pitchFamily="34" charset="-122"/>
                  <a:ea typeface="微软雅黑" panose="020B0503020204020204" pitchFamily="34" charset="-122"/>
                </a:rPr>
                <a:t>Linux</a:t>
              </a:r>
              <a:r>
                <a:rPr lang="zh-CN" altLang="en-US" sz="1400" b="1" smtClean="0">
                  <a:solidFill>
                    <a:schemeClr val="accent5">
                      <a:lumMod val="75000"/>
                    </a:schemeClr>
                  </a:solidFill>
                  <a:latin typeface="微软雅黑" panose="020B0503020204020204" pitchFamily="34" charset="-122"/>
                  <a:ea typeface="微软雅黑" panose="020B0503020204020204" pitchFamily="34" charset="-122"/>
                </a:rPr>
                <a:t>服务器</a:t>
              </a:r>
              <a:endParaRPr lang="zh-CN" altLang="en-US" sz="1400" b="1" dirty="0" smtClean="0">
                <a:solidFill>
                  <a:schemeClr val="accent5">
                    <a:lumMod val="75000"/>
                  </a:schemeClr>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437226" y="5615710"/>
              <a:ext cx="723275" cy="307777"/>
            </a:xfrm>
            <a:prstGeom prst="rect">
              <a:avLst/>
            </a:prstGeom>
            <a:noFill/>
          </p:spPr>
          <p:txBody>
            <a:bodyPr wrap="none" rtlCol="0">
              <a:spAutoFit/>
            </a:bodyPr>
            <a:lstStyle/>
            <a:p>
              <a:pPr algn="ctr"/>
              <a:r>
                <a:rPr lang="zh-CN" altLang="en-US" sz="1400" b="1">
                  <a:solidFill>
                    <a:srgbClr val="36B3F5"/>
                  </a:solidFill>
                  <a:latin typeface="微软雅黑" panose="020B0503020204020204" pitchFamily="34" charset="-122"/>
                  <a:ea typeface="微软雅黑" panose="020B0503020204020204" pitchFamily="34" charset="-122"/>
                </a:rPr>
                <a:t>虚拟机</a:t>
              </a:r>
              <a:endParaRPr lang="zh-CN" altLang="en-US" sz="1400" b="1" dirty="0" smtClean="0">
                <a:solidFill>
                  <a:srgbClr val="36B3F5"/>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423202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42</a:t>
            </a:fld>
            <a:endParaRPr lang="zh-CN" altLang="en-US"/>
          </a:p>
        </p:txBody>
      </p:sp>
      <p:sp>
        <p:nvSpPr>
          <p:cNvPr id="3" name="标题 2"/>
          <p:cNvSpPr>
            <a:spLocks noGrp="1"/>
          </p:cNvSpPr>
          <p:nvPr>
            <p:ph type="title"/>
          </p:nvPr>
        </p:nvSpPr>
        <p:spPr/>
        <p:txBody>
          <a:bodyPr/>
          <a:lstStyle/>
          <a:p>
            <a:r>
              <a:rPr lang="zh-CN" altLang="en-US"/>
              <a:t>统一日志</a:t>
            </a:r>
            <a:r>
              <a:rPr lang="zh-CN" altLang="en-US" smtClean="0"/>
              <a:t>平台</a:t>
            </a:r>
            <a:r>
              <a:rPr lang="en-US" altLang="zh-CN" smtClean="0"/>
              <a:t>-</a:t>
            </a:r>
            <a:r>
              <a:rPr lang="zh-CN" altLang="en-US" smtClean="0"/>
              <a:t>功能模块</a:t>
            </a:r>
            <a:endParaRPr lang="zh-CN" altLang="en-US"/>
          </a:p>
        </p:txBody>
      </p:sp>
      <p:sp>
        <p:nvSpPr>
          <p:cNvPr id="4" name="文本框 3"/>
          <p:cNvSpPr txBox="1"/>
          <p:nvPr/>
        </p:nvSpPr>
        <p:spPr>
          <a:xfrm>
            <a:off x="407368" y="1060512"/>
            <a:ext cx="11377264" cy="5262979"/>
          </a:xfrm>
          <a:prstGeom prst="rect">
            <a:avLst/>
          </a:prstGeom>
          <a:noFill/>
        </p:spPr>
        <p:txBody>
          <a:bodyPr wrap="square" rtlCol="0">
            <a:spAutoFit/>
          </a:bodyPr>
          <a:lstStyle/>
          <a:p>
            <a:pPr marL="285750" indent="-285750">
              <a:buFont typeface="Wingdings" panose="05000000000000000000" pitchFamily="2" charset="2"/>
              <a:buChar char="u"/>
            </a:pPr>
            <a:r>
              <a:rPr lang="zh-CN" altLang="en-US" sz="1600" b="1" smtClean="0">
                <a:solidFill>
                  <a:schemeClr val="accent1">
                    <a:lumMod val="50000"/>
                  </a:schemeClr>
                </a:solidFill>
                <a:latin typeface="微软雅黑" panose="020B0503020204020204" pitchFamily="34" charset="-122"/>
                <a:ea typeface="微软雅黑" panose="020B0503020204020204" pitchFamily="34" charset="-122"/>
              </a:rPr>
              <a:t>日志采集器：</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日志采集器（支持</a:t>
            </a:r>
            <a:r>
              <a:rPr lang="en-US" altLang="zh-CN" sz="1600" smtClean="0">
                <a:solidFill>
                  <a:schemeClr val="accent1">
                    <a:lumMod val="50000"/>
                  </a:schemeClr>
                </a:solidFill>
                <a:latin typeface="微软雅黑" panose="020B0503020204020204" pitchFamily="34" charset="-122"/>
                <a:ea typeface="微软雅黑" panose="020B0503020204020204" pitchFamily="34" charset="-122"/>
              </a:rPr>
              <a:t>Windows</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和</a:t>
            </a:r>
            <a:r>
              <a:rPr lang="en-US" altLang="zh-CN" sz="1600" smtClean="0">
                <a:solidFill>
                  <a:schemeClr val="accent1">
                    <a:lumMod val="50000"/>
                  </a:schemeClr>
                </a:solidFill>
                <a:latin typeface="微软雅黑" panose="020B0503020204020204" pitchFamily="34" charset="-122"/>
                <a:ea typeface="微软雅黑" panose="020B0503020204020204" pitchFamily="34" charset="-122"/>
              </a:rPr>
              <a:t>Linux</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）直接安装在业务日志服务器，不依赖中间件处理，日志采集器记录日志文件已经采集的位置，失败了会重新发送失败的日志</a:t>
            </a:r>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b="1" smtClean="0">
                <a:solidFill>
                  <a:schemeClr val="accent1">
                    <a:lumMod val="50000"/>
                  </a:schemeClr>
                </a:solidFill>
                <a:latin typeface="微软雅黑" panose="020B0503020204020204" pitchFamily="34" charset="-122"/>
                <a:ea typeface="微软雅黑" panose="020B0503020204020204" pitchFamily="34" charset="-122"/>
              </a:rPr>
              <a:t>转发器：</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日志数据系统通过收集达到转发中心，转发中心会给每个数据类型分配一个转发线程，对每个数据类型有最大流量限制，能够做到每个数据类型与转发独立，互不影响。转发中心支持多种转发策略，满足不同应用接收和消费日志数据的需求，保证数据可靠性，防止单独故障</a:t>
            </a:r>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b="1" smtClean="0">
                <a:solidFill>
                  <a:schemeClr val="accent1">
                    <a:lumMod val="50000"/>
                  </a:schemeClr>
                </a:solidFill>
                <a:latin typeface="微软雅黑" panose="020B0503020204020204" pitchFamily="34" charset="-122"/>
                <a:ea typeface="微软雅黑" panose="020B0503020204020204" pitchFamily="34" charset="-122"/>
              </a:rPr>
              <a:t>日志接收器：</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日志数据在经过转发中心到达各个接收器，例如到达原始日志</a:t>
            </a:r>
            <a:r>
              <a:rPr lang="en-US" altLang="zh-CN" sz="1600" smtClean="0">
                <a:solidFill>
                  <a:schemeClr val="accent1">
                    <a:lumMod val="50000"/>
                  </a:schemeClr>
                </a:solidFill>
                <a:latin typeface="微软雅黑" panose="020B0503020204020204" pitchFamily="34" charset="-122"/>
                <a:ea typeface="微软雅黑" panose="020B0503020204020204" pitchFamily="34" charset="-122"/>
              </a:rPr>
              <a:t>Hadoop</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集群，</a:t>
            </a:r>
            <a:r>
              <a:rPr lang="en-US" altLang="zh-CN" sz="1600" smtClean="0">
                <a:solidFill>
                  <a:schemeClr val="accent1">
                    <a:lumMod val="50000"/>
                  </a:schemeClr>
                </a:solidFill>
                <a:latin typeface="微软雅黑" panose="020B0503020204020204" pitchFamily="34" charset="-122"/>
                <a:ea typeface="微软雅黑" panose="020B0503020204020204" pitchFamily="34" charset="-122"/>
              </a:rPr>
              <a:t>Hbase</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集群或云存储，用户拿到数据后根据自己的业务需要处理数据。日志数据通过</a:t>
            </a:r>
            <a:r>
              <a:rPr lang="en-US" altLang="zh-CN" sz="1600" smtClean="0">
                <a:solidFill>
                  <a:schemeClr val="accent1">
                    <a:lumMod val="50000"/>
                  </a:schemeClr>
                </a:solidFill>
                <a:latin typeface="微软雅黑" panose="020B0503020204020204" pitchFamily="34" charset="-122"/>
                <a:ea typeface="微软雅黑" panose="020B0503020204020204" pitchFamily="34" charset="-122"/>
              </a:rPr>
              <a:t>Indexer</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模块，进行关键字匹配并且进行批量索引建立</a:t>
            </a:r>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b="1" smtClean="0">
                <a:solidFill>
                  <a:schemeClr val="accent1">
                    <a:lumMod val="50000"/>
                  </a:schemeClr>
                </a:solidFill>
                <a:latin typeface="微软雅黑" panose="020B0503020204020204" pitchFamily="34" charset="-122"/>
                <a:ea typeface="微软雅黑" panose="020B0503020204020204" pitchFamily="34" charset="-122"/>
              </a:rPr>
              <a:t>搜索集群：</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搜索集群是实时对日志数据进行索引，支持海量数据的快速检索，能够通过管理配置中心的搜索页面搜索，对实时日志进行关键字告警（始终告警和实时告警），日志中设定的统计规则达到特定条件时进行告警</a:t>
            </a:r>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b="1" smtClean="0">
                <a:solidFill>
                  <a:schemeClr val="accent1">
                    <a:lumMod val="50000"/>
                  </a:schemeClr>
                </a:solidFill>
                <a:latin typeface="微软雅黑" panose="020B0503020204020204" pitchFamily="34" charset="-122"/>
                <a:ea typeface="微软雅黑" panose="020B0503020204020204" pitchFamily="34" charset="-122"/>
              </a:rPr>
              <a:t>统计模块：</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支持字段自动识别和手工添加，支持业务应用自定义分析、跨业务应用的统计分析及日志系统自身统计分析，统计算法支持对数据类型（</a:t>
            </a:r>
            <a:r>
              <a:rPr lang="en-US" altLang="zh-CN" sz="1600" smtClean="0">
                <a:solidFill>
                  <a:schemeClr val="accent1">
                    <a:lumMod val="50000"/>
                  </a:schemeClr>
                </a:solidFill>
                <a:latin typeface="微软雅黑" panose="020B0503020204020204" pitchFamily="34" charset="-122"/>
                <a:ea typeface="微软雅黑" panose="020B0503020204020204" pitchFamily="34" charset="-122"/>
              </a:rPr>
              <a:t>Count</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sz="1600" smtClean="0">
                <a:solidFill>
                  <a:schemeClr val="accent1">
                    <a:lumMod val="50000"/>
                  </a:schemeClr>
                </a:solidFill>
                <a:latin typeface="微软雅黑" panose="020B0503020204020204" pitchFamily="34" charset="-122"/>
                <a:ea typeface="微软雅黑" panose="020B0503020204020204" pitchFamily="34" charset="-122"/>
              </a:rPr>
              <a:t>Distinct</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sz="1600" smtClean="0">
                <a:solidFill>
                  <a:schemeClr val="accent1">
                    <a:lumMod val="50000"/>
                  </a:schemeClr>
                </a:solidFill>
                <a:latin typeface="微软雅黑" panose="020B0503020204020204" pitchFamily="34" charset="-122"/>
                <a:ea typeface="微软雅黑" panose="020B0503020204020204" pitchFamily="34" charset="-122"/>
              </a:rPr>
              <a:t>Sum</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sz="1600" smtClean="0">
                <a:solidFill>
                  <a:schemeClr val="accent1">
                    <a:lumMod val="50000"/>
                  </a:schemeClr>
                </a:solidFill>
                <a:latin typeface="微软雅黑" panose="020B0503020204020204" pitchFamily="34" charset="-122"/>
                <a:ea typeface="微软雅黑" panose="020B0503020204020204" pitchFamily="34" charset="-122"/>
              </a:rPr>
              <a:t>Average</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）及字符类型（</a:t>
            </a:r>
            <a:r>
              <a:rPr lang="en-US" altLang="zh-CN" sz="1600">
                <a:solidFill>
                  <a:schemeClr val="accent1">
                    <a:lumMod val="50000"/>
                  </a:schemeClr>
                </a:solidFill>
                <a:latin typeface="微软雅黑" panose="020B0503020204020204" pitchFamily="34" charset="-122"/>
                <a:ea typeface="微软雅黑" panose="020B0503020204020204" pitchFamily="34" charset="-122"/>
              </a:rPr>
              <a:t> Count</a:t>
            </a:r>
            <a:r>
              <a:rPr lang="zh-CN" altLang="en-US" sz="1600">
                <a:solidFill>
                  <a:schemeClr val="accent1">
                    <a:lumMod val="50000"/>
                  </a:schemeClr>
                </a:solidFill>
                <a:latin typeface="微软雅黑" panose="020B0503020204020204" pitchFamily="34" charset="-122"/>
                <a:ea typeface="微软雅黑" panose="020B0503020204020204" pitchFamily="34" charset="-122"/>
              </a:rPr>
              <a:t>、</a:t>
            </a:r>
            <a:r>
              <a:rPr lang="en-US" altLang="zh-CN" sz="1600">
                <a:solidFill>
                  <a:schemeClr val="accent1">
                    <a:lumMod val="50000"/>
                  </a:schemeClr>
                </a:solidFill>
                <a:latin typeface="微软雅黑" panose="020B0503020204020204" pitchFamily="34" charset="-122"/>
                <a:ea typeface="微软雅黑" panose="020B0503020204020204" pitchFamily="34" charset="-122"/>
              </a:rPr>
              <a:t>Distinct </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）操作并以柱状图、饼状图、折线图方式展现</a:t>
            </a:r>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b="1" smtClean="0">
                <a:solidFill>
                  <a:schemeClr val="accent1">
                    <a:lumMod val="50000"/>
                  </a:schemeClr>
                </a:solidFill>
                <a:latin typeface="微软雅黑" panose="020B0503020204020204" pitchFamily="34" charset="-122"/>
                <a:ea typeface="微软雅黑" panose="020B0503020204020204" pitchFamily="34" charset="-122"/>
              </a:rPr>
              <a:t>安全审计：</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通过安全审计模块结合丰富的日志统计汇总及关联分析功能，实现企业内对信息系统日志的全面审计</a:t>
            </a:r>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b="1" smtClean="0">
                <a:solidFill>
                  <a:schemeClr val="accent1">
                    <a:lumMod val="50000"/>
                  </a:schemeClr>
                </a:solidFill>
                <a:latin typeface="微软雅黑" panose="020B0503020204020204" pitchFamily="34" charset="-122"/>
                <a:ea typeface="微软雅黑" panose="020B0503020204020204" pitchFamily="34" charset="-122"/>
              </a:rPr>
              <a:t>管理平台：</a:t>
            </a:r>
            <a:r>
              <a:rPr lang="zh-CN" altLang="en-US" sz="1600" smtClean="0">
                <a:solidFill>
                  <a:schemeClr val="accent1">
                    <a:lumMod val="50000"/>
                  </a:schemeClr>
                </a:solidFill>
                <a:latin typeface="微软雅黑" panose="020B0503020204020204" pitchFamily="34" charset="-122"/>
                <a:ea typeface="微软雅黑" panose="020B0503020204020204" pitchFamily="34" charset="-122"/>
              </a:rPr>
              <a:t>设置统一日志平台基础树形参数，定义角色和权限，设置日志采集器、接收器的配置，平台元数据配置信息存储在关系型数据库中</a:t>
            </a:r>
            <a:endParaRPr lang="en-US" altLang="zh-CN" sz="1600" smtClean="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8367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43</a:t>
            </a:fld>
            <a:endParaRPr lang="zh-CN" altLang="en-US"/>
          </a:p>
        </p:txBody>
      </p:sp>
      <p:sp>
        <p:nvSpPr>
          <p:cNvPr id="3" name="标题 2"/>
          <p:cNvSpPr>
            <a:spLocks noGrp="1"/>
          </p:cNvSpPr>
          <p:nvPr>
            <p:ph type="title"/>
          </p:nvPr>
        </p:nvSpPr>
        <p:spPr/>
        <p:txBody>
          <a:bodyPr/>
          <a:lstStyle/>
          <a:p>
            <a:r>
              <a:rPr lang="zh-CN" altLang="en-US"/>
              <a:t>统一日志平台</a:t>
            </a:r>
            <a:r>
              <a:rPr lang="en-US" altLang="zh-CN"/>
              <a:t>-</a:t>
            </a:r>
            <a:r>
              <a:rPr lang="zh-CN" altLang="en-US" smtClean="0"/>
              <a:t>功能</a:t>
            </a:r>
            <a:r>
              <a:rPr lang="zh-CN" altLang="en-US"/>
              <a:t>特点</a:t>
            </a:r>
          </a:p>
        </p:txBody>
      </p:sp>
      <p:sp>
        <p:nvSpPr>
          <p:cNvPr id="4" name="文本框 3"/>
          <p:cNvSpPr txBox="1"/>
          <p:nvPr/>
        </p:nvSpPr>
        <p:spPr>
          <a:xfrm>
            <a:off x="240038" y="980728"/>
            <a:ext cx="1712328" cy="369332"/>
          </a:xfrm>
          <a:prstGeom prst="rect">
            <a:avLst/>
          </a:prstGeom>
          <a:noFill/>
        </p:spPr>
        <p:txBody>
          <a:bodyPr wrap="none" rtlCol="0">
            <a:spAutoFit/>
          </a:bodyPr>
          <a:lstStyle/>
          <a:p>
            <a:pPr algn="ctr"/>
            <a:r>
              <a:rPr lang="en-US" altLang="zh-CN" b="1" smtClean="0">
                <a:solidFill>
                  <a:schemeClr val="accent5">
                    <a:lumMod val="50000"/>
                  </a:schemeClr>
                </a:solidFill>
                <a:latin typeface="微软雅黑" panose="020B0503020204020204" pitchFamily="34" charset="-122"/>
                <a:ea typeface="微软雅黑" panose="020B0503020204020204" pitchFamily="34" charset="-122"/>
              </a:rPr>
              <a:t>1</a:t>
            </a:r>
            <a:r>
              <a:rPr lang="zh-CN" altLang="en-US" b="1" smtClean="0">
                <a:solidFill>
                  <a:schemeClr val="accent5">
                    <a:lumMod val="50000"/>
                  </a:schemeClr>
                </a:solidFill>
                <a:latin typeface="微软雅黑" panose="020B0503020204020204" pitchFamily="34" charset="-122"/>
                <a:ea typeface="微软雅黑" panose="020B0503020204020204" pitchFamily="34" charset="-122"/>
              </a:rPr>
              <a:t>、业务方面：</a:t>
            </a:r>
            <a:endParaRPr lang="zh-CN" altLang="en-US" b="1" dirty="0" smtClean="0">
              <a:solidFill>
                <a:schemeClr val="accent5">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46834" y="1412776"/>
            <a:ext cx="11437798" cy="1077218"/>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可以</a:t>
            </a:r>
            <a:r>
              <a:rPr lang="zh-CN" altLang="en-US" sz="1600" smtClean="0">
                <a:solidFill>
                  <a:srgbClr val="FF0000"/>
                </a:solidFill>
                <a:latin typeface="微软雅黑" panose="020B0503020204020204" pitchFamily="34" charset="-122"/>
                <a:ea typeface="微软雅黑" panose="020B0503020204020204" pitchFamily="34" charset="-122"/>
              </a:rPr>
              <a:t>随时动态添加任务</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，从管理中心添加日志收集任务、转发任务或转发到其他平台停止已有业务转发或停止某个平台的转发</a:t>
            </a:r>
            <a:endParaRPr lang="en-US" altLang="zh-CN" sz="1600" smtClean="0">
              <a:solidFill>
                <a:schemeClr val="tx2">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对</a:t>
            </a:r>
            <a:r>
              <a:rPr lang="zh-CN" altLang="en-US" sz="1600" smtClean="0">
                <a:solidFill>
                  <a:srgbClr val="FF0000"/>
                </a:solidFill>
                <a:latin typeface="微软雅黑" panose="020B0503020204020204" pitchFamily="34" charset="-122"/>
                <a:ea typeface="微软雅黑" panose="020B0503020204020204" pitchFamily="34" charset="-122"/>
              </a:rPr>
              <a:t>日志格式没有要求</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（有时间标签即可），可以从文件系统、数据库、数据接口等多种方式中收集数据</a:t>
            </a:r>
            <a:endParaRPr lang="en-US" altLang="zh-CN" sz="1600" smtClean="0">
              <a:solidFill>
                <a:schemeClr val="tx2">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能够</a:t>
            </a:r>
            <a:r>
              <a:rPr lang="zh-CN" altLang="en-US" sz="1600" smtClean="0">
                <a:solidFill>
                  <a:srgbClr val="FF0000"/>
                </a:solidFill>
                <a:latin typeface="微软雅黑" panose="020B0503020204020204" pitchFamily="34" charset="-122"/>
                <a:ea typeface="微软雅黑" panose="020B0503020204020204" pitchFamily="34" charset="-122"/>
              </a:rPr>
              <a:t>处理不同平台</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a:t>
            </a:r>
            <a:r>
              <a:rPr lang="en-US" altLang="zh-CN" sz="1600" smtClean="0">
                <a:solidFill>
                  <a:schemeClr val="tx2">
                    <a:lumMod val="75000"/>
                  </a:schemeClr>
                </a:solidFill>
                <a:latin typeface="微软雅黑" panose="020B0503020204020204" pitchFamily="34" charset="-122"/>
                <a:ea typeface="微软雅黑" panose="020B0503020204020204" pitchFamily="34" charset="-122"/>
              </a:rPr>
              <a:t>Windows</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和</a:t>
            </a:r>
            <a:r>
              <a:rPr lang="en-US" altLang="zh-CN" sz="1600">
                <a:solidFill>
                  <a:schemeClr val="tx2">
                    <a:lumMod val="75000"/>
                  </a:schemeClr>
                </a:solidFill>
                <a:latin typeface="微软雅黑" panose="020B0503020204020204" pitchFamily="34" charset="-122"/>
                <a:ea typeface="微软雅黑" panose="020B0503020204020204" pitchFamily="34" charset="-122"/>
              </a:rPr>
              <a:t>L</a:t>
            </a:r>
            <a:r>
              <a:rPr lang="en-US" altLang="zh-CN" sz="1600" smtClean="0">
                <a:solidFill>
                  <a:schemeClr val="tx2">
                    <a:lumMod val="75000"/>
                  </a:schemeClr>
                </a:solidFill>
                <a:latin typeface="微软雅黑" panose="020B0503020204020204" pitchFamily="34" charset="-122"/>
                <a:ea typeface="微软雅黑" panose="020B0503020204020204" pitchFamily="34" charset="-122"/>
              </a:rPr>
              <a:t>inux</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），不同格式日志</a:t>
            </a:r>
            <a:endParaRPr lang="zh-CN" altLang="en-US" sz="1600" dirty="0" smtClean="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0037" y="2852936"/>
            <a:ext cx="1943161" cy="369332"/>
          </a:xfrm>
          <a:prstGeom prst="rect">
            <a:avLst/>
          </a:prstGeom>
          <a:noFill/>
        </p:spPr>
        <p:txBody>
          <a:bodyPr wrap="none" rtlCol="0">
            <a:spAutoFit/>
          </a:bodyPr>
          <a:lstStyle/>
          <a:p>
            <a:pPr algn="ctr"/>
            <a:r>
              <a:rPr lang="en-US" altLang="zh-CN" b="1" smtClean="0">
                <a:solidFill>
                  <a:schemeClr val="accent5">
                    <a:lumMod val="50000"/>
                  </a:schemeClr>
                </a:solidFill>
                <a:latin typeface="微软雅黑" panose="020B0503020204020204" pitchFamily="34" charset="-122"/>
                <a:ea typeface="微软雅黑" panose="020B0503020204020204" pitchFamily="34" charset="-122"/>
              </a:rPr>
              <a:t>2</a:t>
            </a:r>
            <a:r>
              <a:rPr lang="zh-CN" altLang="en-US" b="1" smtClean="0">
                <a:solidFill>
                  <a:schemeClr val="accent5">
                    <a:lumMod val="50000"/>
                  </a:schemeClr>
                </a:solidFill>
                <a:latin typeface="微软雅黑" panose="020B0503020204020204" pitchFamily="34" charset="-122"/>
                <a:ea typeface="微软雅黑" panose="020B0503020204020204" pitchFamily="34" charset="-122"/>
              </a:rPr>
              <a:t>、转发和存储：</a:t>
            </a:r>
            <a:endParaRPr lang="zh-CN" altLang="en-US" b="1" dirty="0" smtClean="0">
              <a:solidFill>
                <a:schemeClr val="accent5">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6834" y="3284984"/>
            <a:ext cx="11365789" cy="830997"/>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数据转发中心作为系统海量数据高性能转发枢纽，</a:t>
            </a:r>
            <a:r>
              <a:rPr lang="zh-CN" altLang="en-US" sz="1600" smtClean="0">
                <a:solidFill>
                  <a:srgbClr val="FF0000"/>
                </a:solidFill>
                <a:latin typeface="微软雅黑" panose="020B0503020204020204" pitchFamily="34" charset="-122"/>
                <a:ea typeface="微软雅黑" panose="020B0503020204020204" pitchFamily="34" charset="-122"/>
              </a:rPr>
              <a:t>支持</a:t>
            </a:r>
            <a:r>
              <a:rPr lang="en-US" altLang="zh-CN" sz="1600" smtClean="0">
                <a:solidFill>
                  <a:srgbClr val="FF0000"/>
                </a:solidFill>
                <a:latin typeface="微软雅黑" panose="020B0503020204020204" pitchFamily="34" charset="-122"/>
                <a:ea typeface="微软雅黑" panose="020B0503020204020204" pitchFamily="34" charset="-122"/>
              </a:rPr>
              <a:t>PB</a:t>
            </a:r>
            <a:r>
              <a:rPr lang="zh-CN" altLang="en-US" sz="1600" smtClean="0">
                <a:solidFill>
                  <a:srgbClr val="FF0000"/>
                </a:solidFill>
                <a:latin typeface="微软雅黑" panose="020B0503020204020204" pitchFamily="34" charset="-122"/>
                <a:ea typeface="微软雅黑" panose="020B0503020204020204" pitchFamily="34" charset="-122"/>
              </a:rPr>
              <a:t>级别数据转发</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，可以将数据变为多份转发到多个平台</a:t>
            </a:r>
            <a:endParaRPr lang="en-US" altLang="zh-CN" sz="1600" smtClean="0">
              <a:solidFill>
                <a:schemeClr val="tx2">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采用</a:t>
            </a:r>
            <a:r>
              <a:rPr lang="zh-CN" altLang="en-US" sz="1600" smtClean="0">
                <a:solidFill>
                  <a:srgbClr val="FF0000"/>
                </a:solidFill>
                <a:latin typeface="微软雅黑" panose="020B0503020204020204" pitchFamily="34" charset="-122"/>
                <a:ea typeface="微软雅黑" panose="020B0503020204020204" pitchFamily="34" charset="-122"/>
              </a:rPr>
              <a:t>分布式存储架构</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和</a:t>
            </a:r>
            <a:r>
              <a:rPr lang="zh-CN" altLang="en-US" sz="1600" smtClean="0">
                <a:solidFill>
                  <a:srgbClr val="FF0000"/>
                </a:solidFill>
                <a:latin typeface="微软雅黑" panose="020B0503020204020204" pitchFamily="34" charset="-122"/>
                <a:ea typeface="微软雅黑" panose="020B0503020204020204" pitchFamily="34" charset="-122"/>
              </a:rPr>
              <a:t>大数据分析技术</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，可以横向拓展，保证数据不丢失</a:t>
            </a:r>
            <a:endParaRPr lang="en-US" altLang="zh-CN" sz="1600" smtClean="0">
              <a:solidFill>
                <a:schemeClr val="tx2">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可实现</a:t>
            </a:r>
            <a:r>
              <a:rPr lang="en-US" altLang="zh-CN" sz="1600" smtClean="0">
                <a:solidFill>
                  <a:schemeClr val="tx2">
                    <a:lumMod val="75000"/>
                  </a:schemeClr>
                </a:solidFill>
                <a:latin typeface="微软雅黑" panose="020B0503020204020204" pitchFamily="34" charset="-122"/>
                <a:ea typeface="微软雅黑" panose="020B0503020204020204" pitchFamily="34" charset="-122"/>
              </a:rPr>
              <a:t>Hadoop</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集群、</a:t>
            </a:r>
            <a:r>
              <a:rPr lang="en-US" altLang="zh-CN" sz="1600" smtClean="0">
                <a:solidFill>
                  <a:schemeClr val="tx2">
                    <a:lumMod val="75000"/>
                  </a:schemeClr>
                </a:solidFill>
                <a:latin typeface="微软雅黑" panose="020B0503020204020204" pitchFamily="34" charset="-122"/>
                <a:ea typeface="微软雅黑" panose="020B0503020204020204" pitchFamily="34" charset="-122"/>
              </a:rPr>
              <a:t>Hbase</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集群和云存储之间的交互，实现超大数据量的数据分析和数据备份</a:t>
            </a:r>
            <a:endParaRPr lang="zh-CN" altLang="en-US" sz="1600" dirty="0" smtClean="0">
              <a:solidFill>
                <a:schemeClr val="tx2">
                  <a:lumMod val="7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34790" y="4581128"/>
            <a:ext cx="2404826" cy="369332"/>
          </a:xfrm>
          <a:prstGeom prst="rect">
            <a:avLst/>
          </a:prstGeom>
          <a:noFill/>
        </p:spPr>
        <p:txBody>
          <a:bodyPr wrap="none" rtlCol="0">
            <a:spAutoFit/>
          </a:bodyPr>
          <a:lstStyle/>
          <a:p>
            <a:pPr algn="ctr"/>
            <a:r>
              <a:rPr lang="en-US" altLang="zh-CN" b="1" smtClean="0">
                <a:solidFill>
                  <a:schemeClr val="accent5">
                    <a:lumMod val="50000"/>
                  </a:schemeClr>
                </a:solidFill>
                <a:latin typeface="微软雅黑" panose="020B0503020204020204" pitchFamily="34" charset="-122"/>
                <a:ea typeface="微软雅黑" panose="020B0503020204020204" pitchFamily="34" charset="-122"/>
              </a:rPr>
              <a:t>3</a:t>
            </a:r>
            <a:r>
              <a:rPr lang="zh-CN" altLang="en-US" b="1" smtClean="0">
                <a:solidFill>
                  <a:schemeClr val="accent5">
                    <a:lumMod val="50000"/>
                  </a:schemeClr>
                </a:solidFill>
                <a:latin typeface="微软雅黑" panose="020B0503020204020204" pitchFamily="34" charset="-122"/>
                <a:ea typeface="微软雅黑" panose="020B0503020204020204" pitchFamily="34" charset="-122"/>
              </a:rPr>
              <a:t>、查询和统计功能：</a:t>
            </a:r>
            <a:endParaRPr lang="zh-CN" altLang="en-US" b="1" dirty="0" smtClean="0">
              <a:solidFill>
                <a:schemeClr val="accent5">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46835" y="5004627"/>
            <a:ext cx="8125430" cy="1323439"/>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smtClean="0">
                <a:solidFill>
                  <a:srgbClr val="FF0000"/>
                </a:solidFill>
                <a:latin typeface="微软雅黑" panose="020B0503020204020204" pitchFamily="34" charset="-122"/>
                <a:ea typeface="微软雅黑" panose="020B0503020204020204" pitchFamily="34" charset="-122"/>
              </a:rPr>
              <a:t>海量日志查询</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，通过关键字、应用、主机、文件以及时间范围进行日志筛选，快速定位日志信息，</a:t>
            </a:r>
            <a:endParaRPr lang="en-US" altLang="zh-CN" sz="1600" smtClean="0">
              <a:solidFill>
                <a:schemeClr val="tx2">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检索和统计功能，部署在分布式集群架构上，日均处理能力已达</a:t>
            </a:r>
            <a:r>
              <a:rPr lang="zh-CN" altLang="en-US" sz="1600" smtClean="0">
                <a:solidFill>
                  <a:srgbClr val="FF0000"/>
                </a:solidFill>
                <a:latin typeface="微软雅黑" panose="020B0503020204020204" pitchFamily="34" charset="-122"/>
                <a:ea typeface="微软雅黑" panose="020B0503020204020204" pitchFamily="34" charset="-122"/>
              </a:rPr>
              <a:t>数十</a:t>
            </a:r>
            <a:r>
              <a:rPr lang="en-US" altLang="zh-CN" sz="1600" smtClean="0">
                <a:solidFill>
                  <a:srgbClr val="FF0000"/>
                </a:solidFill>
                <a:latin typeface="微软雅黑" panose="020B0503020204020204" pitchFamily="34" charset="-122"/>
                <a:ea typeface="微软雅黑" panose="020B0503020204020204" pitchFamily="34" charset="-122"/>
              </a:rPr>
              <a:t>T+</a:t>
            </a:r>
          </a:p>
          <a:p>
            <a:pPr marL="285750" indent="-285750">
              <a:buFont typeface="Wingdings" panose="05000000000000000000" pitchFamily="2" charset="2"/>
              <a:buChar char="l"/>
            </a:pP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支持</a:t>
            </a:r>
            <a:r>
              <a:rPr lang="zh-CN" altLang="en-US" sz="1600" smtClean="0">
                <a:solidFill>
                  <a:srgbClr val="FF0000"/>
                </a:solidFill>
                <a:latin typeface="微软雅黑" panose="020B0503020204020204" pitchFamily="34" charset="-122"/>
                <a:ea typeface="微软雅黑" panose="020B0503020204020204" pitchFamily="34" charset="-122"/>
              </a:rPr>
              <a:t>数据模型统计</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和</a:t>
            </a:r>
            <a:r>
              <a:rPr lang="zh-CN" altLang="en-US" sz="1600" smtClean="0">
                <a:solidFill>
                  <a:srgbClr val="FF0000"/>
                </a:solidFill>
                <a:latin typeface="微软雅黑" panose="020B0503020204020204" pitchFamily="34" charset="-122"/>
                <a:ea typeface="微软雅黑" panose="020B0503020204020204" pitchFamily="34" charset="-122"/>
              </a:rPr>
              <a:t>实时统计分析</a:t>
            </a:r>
            <a:endParaRPr lang="en-US" altLang="zh-CN" sz="160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支持</a:t>
            </a:r>
            <a:r>
              <a:rPr lang="zh-CN" altLang="en-US" sz="1600" smtClean="0">
                <a:solidFill>
                  <a:srgbClr val="FF0000"/>
                </a:solidFill>
                <a:latin typeface="微软雅黑" panose="020B0503020204020204" pitchFamily="34" charset="-122"/>
                <a:ea typeface="微软雅黑" panose="020B0503020204020204" pitchFamily="34" charset="-122"/>
              </a:rPr>
              <a:t>日志告警</a:t>
            </a:r>
            <a:r>
              <a:rPr lang="zh-CN" altLang="en-US" sz="1600" smtClean="0">
                <a:solidFill>
                  <a:schemeClr val="tx2">
                    <a:lumMod val="75000"/>
                  </a:schemeClr>
                </a:solidFill>
                <a:latin typeface="微软雅黑" panose="020B0503020204020204" pitchFamily="34" charset="-122"/>
                <a:ea typeface="微软雅黑" panose="020B0503020204020204" pitchFamily="34" charset="-122"/>
              </a:rPr>
              <a:t>，自定义告警阈值策略</a:t>
            </a:r>
            <a:endParaRPr lang="zh-CN" altLang="en-US" sz="1600" dirty="0" smtClean="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9149191" y="4567169"/>
            <a:ext cx="2538177" cy="1924368"/>
            <a:chOff x="9149191" y="4567169"/>
            <a:chExt cx="2538177" cy="1924368"/>
          </a:xfrm>
        </p:grpSpPr>
        <p:sp>
          <p:nvSpPr>
            <p:cNvPr id="24" name="椭圆 23"/>
            <p:cNvSpPr/>
            <p:nvPr/>
          </p:nvSpPr>
          <p:spPr bwMode="auto">
            <a:xfrm>
              <a:off x="9753192" y="4955007"/>
              <a:ext cx="1306776" cy="1142838"/>
            </a:xfrm>
            <a:prstGeom prst="ellipse">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1" smtClean="0">
                  <a:solidFill>
                    <a:schemeClr val="bg1"/>
                  </a:solidFill>
                  <a:latin typeface="+mn-ea"/>
                </a:rPr>
                <a:t>统一日志</a:t>
              </a:r>
              <a:endParaRPr kumimoji="0" lang="zh-CN" altLang="en-US" sz="1600" b="1" i="0" u="none" strike="noStrike" cap="none" normalizeH="0" baseline="0" smtClean="0">
                <a:ln>
                  <a:noFill/>
                </a:ln>
                <a:solidFill>
                  <a:schemeClr val="bg1"/>
                </a:solidFill>
                <a:effectLst/>
                <a:latin typeface="+mn-ea"/>
              </a:endParaRPr>
            </a:p>
          </p:txBody>
        </p:sp>
        <p:sp>
          <p:nvSpPr>
            <p:cNvPr id="25" name="圆角矩形 24"/>
            <p:cNvSpPr/>
            <p:nvPr/>
          </p:nvSpPr>
          <p:spPr bwMode="auto">
            <a:xfrm>
              <a:off x="9149191" y="6061693"/>
              <a:ext cx="914400" cy="410344"/>
            </a:xfrm>
            <a:prstGeom prst="roundRect">
              <a:avLst/>
            </a:prstGeom>
            <a:solidFill>
              <a:schemeClr val="accent3">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快速定位</a:t>
              </a:r>
            </a:p>
          </p:txBody>
        </p:sp>
        <p:sp>
          <p:nvSpPr>
            <p:cNvPr id="26" name="圆角矩形 25"/>
            <p:cNvSpPr/>
            <p:nvPr/>
          </p:nvSpPr>
          <p:spPr bwMode="auto">
            <a:xfrm>
              <a:off x="9149191" y="4567169"/>
              <a:ext cx="914400" cy="410344"/>
            </a:xfrm>
            <a:prstGeom prst="round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chemeClr val="bg1"/>
                  </a:solidFill>
                  <a:latin typeface="+mn-ea"/>
                </a:rPr>
                <a:t>检索</a:t>
              </a:r>
              <a:r>
                <a:rPr kumimoji="0" lang="zh-CN" altLang="en-US" sz="1400" b="1" i="0" u="none" strike="noStrike" cap="none" normalizeH="0" baseline="0" smtClean="0">
                  <a:ln>
                    <a:noFill/>
                  </a:ln>
                  <a:solidFill>
                    <a:schemeClr val="bg1"/>
                  </a:solidFill>
                  <a:effectLst/>
                  <a:latin typeface="+mn-ea"/>
                  <a:ea typeface="+mn-ea"/>
                </a:rPr>
                <a:t>统计</a:t>
              </a:r>
            </a:p>
          </p:txBody>
        </p:sp>
        <p:sp>
          <p:nvSpPr>
            <p:cNvPr id="27" name="圆角矩形 26"/>
            <p:cNvSpPr/>
            <p:nvPr/>
          </p:nvSpPr>
          <p:spPr bwMode="auto">
            <a:xfrm>
              <a:off x="10772968" y="4567169"/>
              <a:ext cx="914400" cy="410344"/>
            </a:xfrm>
            <a:prstGeom prst="roundRect">
              <a:avLst/>
            </a:prstGeom>
            <a:solidFill>
              <a:srgbClr val="0070C0"/>
            </a:solidFill>
            <a:ln w="9525" cap="flat" cmpd="sng" algn="ctr">
              <a:solidFill>
                <a:schemeClr val="accent5">
                  <a:lumMod val="50000"/>
                </a:schemeClr>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mn-ea"/>
                  <a:ea typeface="+mn-ea"/>
                </a:rPr>
                <a:t>定制告警</a:t>
              </a:r>
            </a:p>
          </p:txBody>
        </p:sp>
        <p:sp>
          <p:nvSpPr>
            <p:cNvPr id="28" name="圆角矩形 27"/>
            <p:cNvSpPr/>
            <p:nvPr/>
          </p:nvSpPr>
          <p:spPr bwMode="auto">
            <a:xfrm>
              <a:off x="10772968" y="6081193"/>
              <a:ext cx="914400" cy="410344"/>
            </a:xfrm>
            <a:prstGeom prst="roundRect">
              <a:avLst/>
            </a:prstGeom>
            <a:solidFill>
              <a:srgbClr val="00B050"/>
            </a:solidFill>
            <a:ln w="9525" cap="flat" cmpd="sng" algn="ctr">
              <a:solidFill>
                <a:schemeClr val="accent5">
                  <a:lumMod val="50000"/>
                </a:schemeClr>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bg1"/>
                  </a:solidFill>
                  <a:latin typeface="+mn-ea"/>
                </a:rPr>
                <a:t>海量中转</a:t>
              </a:r>
              <a:endParaRPr kumimoji="0" lang="zh-CN" altLang="en-US" sz="1400" b="1" i="0" u="none" strike="noStrike" cap="none" normalizeH="0" baseline="0" smtClean="0">
                <a:ln>
                  <a:noFill/>
                </a:ln>
                <a:solidFill>
                  <a:schemeClr val="bg1"/>
                </a:solidFill>
                <a:effectLst/>
                <a:latin typeface="+mn-ea"/>
              </a:endParaRPr>
            </a:p>
          </p:txBody>
        </p:sp>
      </p:grpSp>
    </p:spTree>
    <p:extLst>
      <p:ext uri="{BB962C8B-B14F-4D97-AF65-F5344CB8AC3E}">
        <p14:creationId xmlns:p14="http://schemas.microsoft.com/office/powerpoint/2010/main" val="2429365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44</a:t>
            </a:fld>
            <a:endParaRPr lang="zh-CN" altLang="en-US"/>
          </a:p>
        </p:txBody>
      </p:sp>
      <p:sp>
        <p:nvSpPr>
          <p:cNvPr id="3" name="标题 2"/>
          <p:cNvSpPr>
            <a:spLocks noGrp="1"/>
          </p:cNvSpPr>
          <p:nvPr>
            <p:ph type="title"/>
          </p:nvPr>
        </p:nvSpPr>
        <p:spPr/>
        <p:txBody>
          <a:bodyPr/>
          <a:lstStyle/>
          <a:p>
            <a:r>
              <a:rPr lang="en-US" altLang="zh-CN" smtClean="0"/>
              <a:t>Jenkins</a:t>
            </a:r>
            <a:r>
              <a:rPr lang="zh-CN" altLang="en-US" smtClean="0"/>
              <a:t>：自动化部署实现原理</a:t>
            </a:r>
            <a:endParaRPr lang="zh-CN" altLang="en-US"/>
          </a:p>
        </p:txBody>
      </p:sp>
      <p:grpSp>
        <p:nvGrpSpPr>
          <p:cNvPr id="97" name="组合 96"/>
          <p:cNvGrpSpPr/>
          <p:nvPr/>
        </p:nvGrpSpPr>
        <p:grpSpPr>
          <a:xfrm>
            <a:off x="767408" y="980728"/>
            <a:ext cx="10945043" cy="5591253"/>
            <a:chOff x="627798" y="1196752"/>
            <a:chExt cx="10945043" cy="5591253"/>
          </a:xfrm>
        </p:grpSpPr>
        <p:sp>
          <p:nvSpPr>
            <p:cNvPr id="4" name="矩形 3"/>
            <p:cNvSpPr/>
            <p:nvPr/>
          </p:nvSpPr>
          <p:spPr bwMode="auto">
            <a:xfrm>
              <a:off x="627798" y="1196752"/>
              <a:ext cx="1867802" cy="2880320"/>
            </a:xfrm>
            <a:prstGeom prst="rect">
              <a:avLst/>
            </a:prstGeom>
            <a:no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5" name="圆角矩形 4"/>
            <p:cNvSpPr/>
            <p:nvPr/>
          </p:nvSpPr>
          <p:spPr bwMode="auto">
            <a:xfrm>
              <a:off x="1052908" y="5269850"/>
              <a:ext cx="914400" cy="432048"/>
            </a:xfrm>
            <a:prstGeom prst="roundRect">
              <a:avLst/>
            </a:prstGeom>
            <a:solidFill>
              <a:schemeClr val="accent3">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accent4">
                      <a:lumMod val="75000"/>
                    </a:schemeClr>
                  </a:solidFill>
                  <a:latin typeface="+mn-ea"/>
                </a:rPr>
                <a:t>工作区</a:t>
              </a:r>
              <a:r>
                <a:rPr lang="en-US" altLang="zh-CN" sz="1400" b="1" smtClean="0">
                  <a:solidFill>
                    <a:schemeClr val="accent4">
                      <a:lumMod val="75000"/>
                    </a:schemeClr>
                  </a:solidFill>
                  <a:latin typeface="+mn-ea"/>
                </a:rPr>
                <a:t>【</a:t>
              </a:r>
              <a:r>
                <a:rPr lang="zh-CN" altLang="en-US" sz="1400" b="1" smtClean="0">
                  <a:solidFill>
                    <a:schemeClr val="accent4">
                      <a:lumMod val="75000"/>
                    </a:schemeClr>
                  </a:solidFill>
                  <a:latin typeface="+mn-ea"/>
                </a:rPr>
                <a:t>局部</a:t>
              </a:r>
              <a:r>
                <a:rPr lang="en-US" altLang="zh-CN" sz="1400" b="1" smtClean="0">
                  <a:solidFill>
                    <a:schemeClr val="accent4">
                      <a:lumMod val="75000"/>
                    </a:schemeClr>
                  </a:solidFill>
                  <a:latin typeface="+mn-ea"/>
                </a:rPr>
                <a:t>】</a:t>
              </a:r>
              <a:endParaRPr kumimoji="0" lang="zh-CN" altLang="en-US" sz="1400" b="1" i="0" u="none" strike="noStrike" cap="none" normalizeH="0" baseline="0" smtClean="0">
                <a:ln>
                  <a:noFill/>
                </a:ln>
                <a:solidFill>
                  <a:schemeClr val="accent4">
                    <a:lumMod val="75000"/>
                  </a:schemeClr>
                </a:solidFill>
                <a:effectLst/>
                <a:latin typeface="+mn-ea"/>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740" y="5735269"/>
              <a:ext cx="1052736" cy="1052736"/>
            </a:xfrm>
            <a:prstGeom prst="rect">
              <a:avLst/>
            </a:prstGeom>
          </p:spPr>
        </p:pic>
        <p:sp>
          <p:nvSpPr>
            <p:cNvPr id="7" name="圆角矩形 6"/>
            <p:cNvSpPr/>
            <p:nvPr/>
          </p:nvSpPr>
          <p:spPr bwMode="auto">
            <a:xfrm>
              <a:off x="1258080" y="3751493"/>
              <a:ext cx="504056" cy="864096"/>
            </a:xfrm>
            <a:prstGeom prst="roundRect">
              <a:avLst/>
            </a:prstGeom>
            <a:solidFill>
              <a:schemeClr val="accent3">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accent4">
                      <a:lumMod val="75000"/>
                    </a:schemeClr>
                  </a:solidFill>
                  <a:latin typeface="+mn-ea"/>
                </a:rPr>
                <a:t>提交</a:t>
              </a:r>
              <a:endParaRPr lang="en-US" altLang="zh-CN" sz="1400" b="1" smtClean="0">
                <a:solidFill>
                  <a:schemeClr val="accent4">
                    <a:lumMod val="75000"/>
                  </a:schemeClr>
                </a:solidFill>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accent4">
                      <a:lumMod val="75000"/>
                    </a:schemeClr>
                  </a:solidFill>
                  <a:effectLst/>
                  <a:latin typeface="+mn-ea"/>
                  <a:ea typeface="+mn-ea"/>
                </a:rPr>
                <a:t>OR</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chemeClr val="accent4">
                      <a:lumMod val="75000"/>
                    </a:schemeClr>
                  </a:solidFill>
                  <a:latin typeface="+mn-ea"/>
                </a:rPr>
                <a:t>推送</a:t>
              </a:r>
              <a:endParaRPr kumimoji="0" lang="zh-CN" altLang="en-US" sz="1400" b="1" i="0" u="none" strike="noStrike" cap="none" normalizeH="0" baseline="0" smtClean="0">
                <a:ln>
                  <a:noFill/>
                </a:ln>
                <a:solidFill>
                  <a:schemeClr val="accent4">
                    <a:lumMod val="75000"/>
                  </a:schemeClr>
                </a:solidFill>
                <a:effectLst/>
                <a:latin typeface="+mn-ea"/>
              </a:endParaRPr>
            </a:p>
          </p:txBody>
        </p:sp>
        <p:sp>
          <p:nvSpPr>
            <p:cNvPr id="8" name="圆角矩形 7"/>
            <p:cNvSpPr/>
            <p:nvPr/>
          </p:nvSpPr>
          <p:spPr bwMode="auto">
            <a:xfrm>
              <a:off x="1052908" y="3086736"/>
              <a:ext cx="914400" cy="432048"/>
            </a:xfrm>
            <a:prstGeom prst="roundRect">
              <a:avLst/>
            </a:prstGeom>
            <a:solidFill>
              <a:schemeClr val="accent3">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accent4">
                      <a:lumMod val="75000"/>
                    </a:schemeClr>
                  </a:solidFill>
                  <a:latin typeface="+mn-ea"/>
                </a:rPr>
                <a:t>代码库</a:t>
              </a:r>
              <a:endParaRPr lang="en-US" altLang="zh-CN" sz="1400" b="1" smtClean="0">
                <a:solidFill>
                  <a:schemeClr val="accent4">
                    <a:lumMod val="75000"/>
                  </a:schemeClr>
                </a:solidFill>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accent4">
                      <a:lumMod val="75000"/>
                    </a:schemeClr>
                  </a:solidFill>
                  <a:effectLst/>
                  <a:latin typeface="+mn-ea"/>
                  <a:ea typeface="+mn-ea"/>
                </a:rPr>
                <a:t>【</a:t>
              </a:r>
              <a:r>
                <a:rPr kumimoji="0" lang="zh-CN" altLang="en-US" sz="1400" b="1" i="0" u="none" strike="noStrike" cap="none" normalizeH="0" baseline="0" smtClean="0">
                  <a:ln>
                    <a:noFill/>
                  </a:ln>
                  <a:solidFill>
                    <a:schemeClr val="accent4">
                      <a:lumMod val="75000"/>
                    </a:schemeClr>
                  </a:solidFill>
                  <a:effectLst/>
                  <a:latin typeface="+mn-ea"/>
                  <a:ea typeface="+mn-ea"/>
                </a:rPr>
                <a:t>完整</a:t>
              </a:r>
              <a:r>
                <a:rPr kumimoji="0" lang="en-US" altLang="zh-CN" sz="1400" b="1" i="0" u="none" strike="noStrike" cap="none" normalizeH="0" baseline="0" smtClean="0">
                  <a:ln>
                    <a:noFill/>
                  </a:ln>
                  <a:solidFill>
                    <a:schemeClr val="accent4">
                      <a:lumMod val="75000"/>
                    </a:schemeClr>
                  </a:solidFill>
                  <a:effectLst/>
                  <a:latin typeface="+mn-ea"/>
                  <a:ea typeface="+mn-ea"/>
                </a:rPr>
                <a:t>】</a:t>
              </a:r>
              <a:endParaRPr kumimoji="0" lang="zh-CN" altLang="en-US" sz="1400" b="1" i="0" u="none" strike="noStrike" cap="none" normalizeH="0" baseline="0" smtClean="0">
                <a:ln>
                  <a:noFill/>
                </a:ln>
                <a:solidFill>
                  <a:schemeClr val="accent4">
                    <a:lumMod val="75000"/>
                  </a:schemeClr>
                </a:solidFill>
                <a:effectLst/>
                <a:latin typeface="+mn-ea"/>
                <a:ea typeface="+mn-ea"/>
              </a:endParaRPr>
            </a:p>
          </p:txBody>
        </p:sp>
        <p:sp>
          <p:nvSpPr>
            <p:cNvPr id="9" name="圆角矩形 8"/>
            <p:cNvSpPr/>
            <p:nvPr/>
          </p:nvSpPr>
          <p:spPr bwMode="auto">
            <a:xfrm>
              <a:off x="1052908" y="2415908"/>
              <a:ext cx="914400" cy="293012"/>
            </a:xfrm>
            <a:prstGeom prst="roundRect">
              <a:avLst/>
            </a:prstGeom>
            <a:solidFill>
              <a:schemeClr val="accent3">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chemeClr val="accent4">
                      <a:lumMod val="75000"/>
                    </a:schemeClr>
                  </a:solidFill>
                  <a:latin typeface="+mn-ea"/>
                </a:rPr>
                <a:t>触发</a:t>
              </a:r>
              <a:endParaRPr lang="en-US" altLang="zh-CN" sz="1400" b="1" smtClean="0">
                <a:solidFill>
                  <a:schemeClr val="accent4">
                    <a:lumMod val="75000"/>
                  </a:schemeClr>
                </a:solidFill>
                <a:latin typeface="+mn-ea"/>
              </a:endParaRPr>
            </a:p>
          </p:txBody>
        </p:sp>
        <p:sp>
          <p:nvSpPr>
            <p:cNvPr id="10" name="圆角矩形 9"/>
            <p:cNvSpPr/>
            <p:nvPr/>
          </p:nvSpPr>
          <p:spPr bwMode="auto">
            <a:xfrm>
              <a:off x="1052908" y="1767836"/>
              <a:ext cx="914400" cy="293012"/>
            </a:xfrm>
            <a:prstGeom prst="roundRect">
              <a:avLst/>
            </a:prstGeom>
            <a:solidFill>
              <a:schemeClr val="accent3">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accent4">
                      <a:lumMod val="75000"/>
                    </a:schemeClr>
                  </a:solidFill>
                  <a:latin typeface="+mn-ea"/>
                </a:rPr>
                <a:t>钩子程序</a:t>
              </a:r>
              <a:endParaRPr lang="en-US" altLang="zh-CN" sz="1400" b="1" smtClean="0">
                <a:solidFill>
                  <a:schemeClr val="accent4">
                    <a:lumMod val="75000"/>
                  </a:schemeClr>
                </a:solidFill>
                <a:latin typeface="+mn-ea"/>
              </a:endParaRPr>
            </a:p>
          </p:txBody>
        </p:sp>
        <p:sp>
          <p:nvSpPr>
            <p:cNvPr id="11" name="文本框 10"/>
            <p:cNvSpPr txBox="1"/>
            <p:nvPr/>
          </p:nvSpPr>
          <p:spPr>
            <a:xfrm>
              <a:off x="695107" y="1218818"/>
              <a:ext cx="1800493" cy="369332"/>
            </a:xfrm>
            <a:prstGeom prst="rect">
              <a:avLst/>
            </a:prstGeom>
            <a:noFill/>
          </p:spPr>
          <p:txBody>
            <a:bodyPr wrap="none" rtlCol="0">
              <a:spAutoFit/>
            </a:bodyPr>
            <a:lstStyle/>
            <a:p>
              <a:pPr algn="ctr"/>
              <a:r>
                <a:rPr lang="zh-CN" altLang="en-US" b="1" smtClean="0">
                  <a:solidFill>
                    <a:schemeClr val="accent4">
                      <a:lumMod val="50000"/>
                    </a:schemeClr>
                  </a:solidFill>
                  <a:latin typeface="微软雅黑" panose="020B0503020204020204" pitchFamily="34" charset="-122"/>
                  <a:ea typeface="微软雅黑" panose="020B0503020204020204" pitchFamily="34" charset="-122"/>
                </a:rPr>
                <a:t>版本控制服务器</a:t>
              </a:r>
            </a:p>
          </p:txBody>
        </p:sp>
        <p:sp>
          <p:nvSpPr>
            <p:cNvPr id="12" name="圆角矩形 11"/>
            <p:cNvSpPr/>
            <p:nvPr/>
          </p:nvSpPr>
          <p:spPr bwMode="auto">
            <a:xfrm>
              <a:off x="3431704" y="1408088"/>
              <a:ext cx="914400" cy="293012"/>
            </a:xfrm>
            <a:prstGeom prst="roundRect">
              <a:avLst/>
            </a:prstGeom>
            <a:solidFill>
              <a:schemeClr val="accent5">
                <a:lumMod val="75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chemeClr val="bg1"/>
                  </a:solidFill>
                  <a:latin typeface="+mn-ea"/>
                </a:rPr>
                <a:t>通知</a:t>
              </a:r>
              <a:endParaRPr lang="en-US" altLang="zh-CN" sz="1400" b="1" smtClean="0">
                <a:solidFill>
                  <a:schemeClr val="bg1"/>
                </a:solidFill>
                <a:latin typeface="+mn-ea"/>
              </a:endParaRPr>
            </a:p>
          </p:txBody>
        </p:sp>
        <p:sp>
          <p:nvSpPr>
            <p:cNvPr id="13" name="圆角矩形 12"/>
            <p:cNvSpPr/>
            <p:nvPr/>
          </p:nvSpPr>
          <p:spPr bwMode="auto">
            <a:xfrm>
              <a:off x="5087888" y="1408088"/>
              <a:ext cx="914400" cy="293012"/>
            </a:xfrm>
            <a:prstGeom prst="roundRect">
              <a:avLst/>
            </a:prstGeom>
            <a:solidFill>
              <a:schemeClr val="accent5">
                <a:lumMod val="75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a:solidFill>
                    <a:schemeClr val="bg1"/>
                  </a:solidFill>
                </a:rPr>
                <a:t>Jenkins</a:t>
              </a:r>
              <a:endParaRPr lang="en-US" altLang="zh-CN" sz="1400" b="1" smtClean="0">
                <a:solidFill>
                  <a:schemeClr val="bg1"/>
                </a:solidFill>
                <a:latin typeface="+mn-ea"/>
              </a:endParaRPr>
            </a:p>
          </p:txBody>
        </p:sp>
        <p:sp>
          <p:nvSpPr>
            <p:cNvPr id="14" name="圆角矩形 13"/>
            <p:cNvSpPr/>
            <p:nvPr/>
          </p:nvSpPr>
          <p:spPr bwMode="auto">
            <a:xfrm>
              <a:off x="5094140" y="2415908"/>
              <a:ext cx="914400" cy="293012"/>
            </a:xfrm>
            <a:prstGeom prst="roundRect">
              <a:avLst/>
            </a:prstGeom>
            <a:solidFill>
              <a:schemeClr val="accent5">
                <a:lumMod val="75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400" b="1" smtClean="0">
                  <a:solidFill>
                    <a:schemeClr val="bg1"/>
                  </a:solidFill>
                </a:rPr>
                <a:t>调用</a:t>
              </a:r>
              <a:endParaRPr lang="en-US" altLang="zh-CN" sz="1400" b="1" smtClean="0">
                <a:solidFill>
                  <a:schemeClr val="bg1"/>
                </a:solidFill>
                <a:latin typeface="+mn-ea"/>
              </a:endParaRPr>
            </a:p>
          </p:txBody>
        </p:sp>
        <p:sp>
          <p:nvSpPr>
            <p:cNvPr id="15" name="圆角矩形 14"/>
            <p:cNvSpPr/>
            <p:nvPr/>
          </p:nvSpPr>
          <p:spPr bwMode="auto">
            <a:xfrm>
              <a:off x="7420435" y="2415908"/>
              <a:ext cx="914400" cy="293012"/>
            </a:xfrm>
            <a:prstGeom prst="roundRect">
              <a:avLst/>
            </a:prstGeom>
            <a:solidFill>
              <a:schemeClr val="accent5">
                <a:lumMod val="75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400" b="1" smtClean="0">
                  <a:solidFill>
                    <a:schemeClr val="bg1"/>
                  </a:solidFill>
                </a:rPr>
                <a:t>调用</a:t>
              </a:r>
              <a:endParaRPr lang="en-US" altLang="zh-CN" sz="1400" b="1" smtClean="0">
                <a:solidFill>
                  <a:schemeClr val="bg1"/>
                </a:solidFill>
                <a:latin typeface="+mn-ea"/>
              </a:endParaRPr>
            </a:p>
          </p:txBody>
        </p:sp>
        <p:sp>
          <p:nvSpPr>
            <p:cNvPr id="16" name="圆角矩形 15"/>
            <p:cNvSpPr/>
            <p:nvPr/>
          </p:nvSpPr>
          <p:spPr bwMode="auto">
            <a:xfrm>
              <a:off x="9746730" y="2415908"/>
              <a:ext cx="914400" cy="293012"/>
            </a:xfrm>
            <a:prstGeom prst="roundRect">
              <a:avLst/>
            </a:prstGeom>
            <a:solidFill>
              <a:schemeClr val="accent5">
                <a:lumMod val="75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zh-CN" altLang="en-US" sz="1400" b="1" smtClean="0">
                  <a:solidFill>
                    <a:schemeClr val="bg1"/>
                  </a:solidFill>
                </a:rPr>
                <a:t>调用</a:t>
              </a:r>
              <a:endParaRPr lang="en-US" altLang="zh-CN" sz="1400" b="1" smtClean="0">
                <a:solidFill>
                  <a:schemeClr val="bg1"/>
                </a:solidFill>
                <a:latin typeface="+mn-ea"/>
              </a:endParaRPr>
            </a:p>
          </p:txBody>
        </p:sp>
        <p:sp>
          <p:nvSpPr>
            <p:cNvPr id="17" name="圆角矩形 16"/>
            <p:cNvSpPr/>
            <p:nvPr/>
          </p:nvSpPr>
          <p:spPr bwMode="auto">
            <a:xfrm>
              <a:off x="4825008" y="3161613"/>
              <a:ext cx="1440160" cy="293012"/>
            </a:xfrm>
            <a:prstGeom prst="roundRect">
              <a:avLst/>
            </a:prstGeom>
            <a:solidFill>
              <a:schemeClr val="accent1">
                <a:lumMod val="75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err="1" smtClean="0">
                  <a:solidFill>
                    <a:schemeClr val="bg1"/>
                  </a:solidFill>
                </a:rPr>
                <a:t>Git</a:t>
              </a:r>
              <a:r>
                <a:rPr lang="en-US" altLang="zh-CN" sz="1400" b="1" smtClean="0">
                  <a:solidFill>
                    <a:schemeClr val="bg1"/>
                  </a:solidFill>
                </a:rPr>
                <a:t>/</a:t>
              </a:r>
              <a:r>
                <a:rPr lang="en-US" altLang="zh-CN" sz="1400" b="1" err="1" smtClean="0">
                  <a:solidFill>
                    <a:schemeClr val="bg1"/>
                  </a:solidFill>
                </a:rPr>
                <a:t>SVN</a:t>
              </a:r>
              <a:r>
                <a:rPr lang="zh-CN" altLang="en-US" sz="1400" b="1" smtClean="0">
                  <a:solidFill>
                    <a:schemeClr val="bg1"/>
                  </a:solidFill>
                </a:rPr>
                <a:t>插件</a:t>
              </a:r>
              <a:endParaRPr lang="en-US" altLang="zh-CN" sz="1400" b="1" smtClean="0">
                <a:solidFill>
                  <a:schemeClr val="bg1"/>
                </a:solidFill>
                <a:latin typeface="+mn-ea"/>
              </a:endParaRPr>
            </a:p>
          </p:txBody>
        </p:sp>
        <p:sp>
          <p:nvSpPr>
            <p:cNvPr id="18" name="圆角矩形 17"/>
            <p:cNvSpPr/>
            <p:nvPr/>
          </p:nvSpPr>
          <p:spPr bwMode="auto">
            <a:xfrm>
              <a:off x="7154416" y="3161613"/>
              <a:ext cx="1440160" cy="293012"/>
            </a:xfrm>
            <a:prstGeom prst="roundRect">
              <a:avLst/>
            </a:prstGeom>
            <a:solidFill>
              <a:schemeClr val="accent1">
                <a:lumMod val="75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bg1"/>
                  </a:solidFill>
                </a:rPr>
                <a:t>Maven</a:t>
              </a:r>
              <a:r>
                <a:rPr lang="zh-CN" altLang="en-US" sz="1400" b="1" smtClean="0">
                  <a:solidFill>
                    <a:schemeClr val="bg1"/>
                  </a:solidFill>
                </a:rPr>
                <a:t>插件</a:t>
              </a:r>
              <a:endParaRPr lang="en-US" altLang="zh-CN" sz="1400" b="1" smtClean="0">
                <a:solidFill>
                  <a:schemeClr val="bg1"/>
                </a:solidFill>
                <a:latin typeface="+mn-ea"/>
              </a:endParaRPr>
            </a:p>
          </p:txBody>
        </p:sp>
        <p:sp>
          <p:nvSpPr>
            <p:cNvPr id="19" name="圆角矩形 18"/>
            <p:cNvSpPr/>
            <p:nvPr/>
          </p:nvSpPr>
          <p:spPr bwMode="auto">
            <a:xfrm>
              <a:off x="9015798" y="3161613"/>
              <a:ext cx="2376264" cy="293012"/>
            </a:xfrm>
            <a:prstGeom prst="roundRect">
              <a:avLst/>
            </a:prstGeom>
            <a:solidFill>
              <a:schemeClr val="accent1">
                <a:lumMod val="75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algn="ctr" defTabSz="914400" fontAlgn="base">
                <a:spcBef>
                  <a:spcPct val="0"/>
                </a:spcBef>
                <a:spcAft>
                  <a:spcPct val="0"/>
                </a:spcAft>
              </a:pPr>
              <a:r>
                <a:rPr lang="en-US" altLang="zh-CN" sz="1400" b="1" smtClean="0">
                  <a:solidFill>
                    <a:schemeClr val="bg1"/>
                  </a:solidFill>
                </a:rPr>
                <a:t>Deploy To Web</a:t>
              </a:r>
              <a:r>
                <a:rPr lang="zh-CN" altLang="en-US" sz="1400" b="1" smtClean="0">
                  <a:solidFill>
                    <a:schemeClr val="bg1"/>
                  </a:solidFill>
                </a:rPr>
                <a:t>容器插件</a:t>
              </a:r>
              <a:endParaRPr lang="en-US" altLang="zh-CN" sz="1400" b="1" smtClean="0">
                <a:solidFill>
                  <a:schemeClr val="bg1"/>
                </a:solidFill>
                <a:latin typeface="+mn-ea"/>
              </a:endParaRPr>
            </a:p>
          </p:txBody>
        </p:sp>
        <p:cxnSp>
          <p:nvCxnSpPr>
            <p:cNvPr id="21" name="肘形连接符 20"/>
            <p:cNvCxnSpPr>
              <a:stCxn id="10" idx="3"/>
              <a:endCxn id="12" idx="1"/>
            </p:cNvCxnSpPr>
            <p:nvPr/>
          </p:nvCxnSpPr>
          <p:spPr>
            <a:xfrm flipV="1">
              <a:off x="1967308" y="1554594"/>
              <a:ext cx="1464396" cy="359748"/>
            </a:xfrm>
            <a:prstGeom prst="bentConnector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3"/>
              <a:endCxn id="13" idx="1"/>
            </p:cNvCxnSpPr>
            <p:nvPr/>
          </p:nvCxnSpPr>
          <p:spPr>
            <a:xfrm>
              <a:off x="4346104" y="1554594"/>
              <a:ext cx="74178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3" idx="2"/>
              <a:endCxn id="14" idx="0"/>
            </p:cNvCxnSpPr>
            <p:nvPr/>
          </p:nvCxnSpPr>
          <p:spPr>
            <a:xfrm>
              <a:off x="5545088" y="1701100"/>
              <a:ext cx="6252" cy="7148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5545088" y="2057332"/>
              <a:ext cx="4658842" cy="351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15" idx="0"/>
            </p:cNvCxnSpPr>
            <p:nvPr/>
          </p:nvCxnSpPr>
          <p:spPr>
            <a:xfrm>
              <a:off x="7874496" y="2057332"/>
              <a:ext cx="3139" cy="3585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16" idx="0"/>
            </p:cNvCxnSpPr>
            <p:nvPr/>
          </p:nvCxnSpPr>
          <p:spPr>
            <a:xfrm>
              <a:off x="10200791" y="2057332"/>
              <a:ext cx="3139" cy="3585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4" idx="2"/>
              <a:endCxn id="17" idx="0"/>
            </p:cNvCxnSpPr>
            <p:nvPr/>
          </p:nvCxnSpPr>
          <p:spPr>
            <a:xfrm flipH="1">
              <a:off x="5545088" y="2708920"/>
              <a:ext cx="6252" cy="45269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5" idx="2"/>
              <a:endCxn id="18" idx="0"/>
            </p:cNvCxnSpPr>
            <p:nvPr/>
          </p:nvCxnSpPr>
          <p:spPr>
            <a:xfrm flipH="1">
              <a:off x="7874496" y="2708920"/>
              <a:ext cx="3139" cy="45269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6" idx="2"/>
              <a:endCxn id="19" idx="0"/>
            </p:cNvCxnSpPr>
            <p:nvPr/>
          </p:nvCxnSpPr>
          <p:spPr>
            <a:xfrm>
              <a:off x="10203930" y="2708920"/>
              <a:ext cx="0" cy="45269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bwMode="auto">
            <a:xfrm>
              <a:off x="3431704" y="3161613"/>
              <a:ext cx="914400" cy="293012"/>
            </a:xfrm>
            <a:prstGeom prst="roundRect">
              <a:avLst/>
            </a:prstGeom>
            <a:solidFill>
              <a:srgbClr val="002060"/>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a:solidFill>
                    <a:schemeClr val="bg1"/>
                  </a:solidFill>
                  <a:latin typeface="+mn-ea"/>
                </a:rPr>
                <a:t>获取</a:t>
              </a:r>
              <a:endParaRPr lang="en-US" altLang="zh-CN" sz="1400" b="1" smtClean="0">
                <a:solidFill>
                  <a:schemeClr val="bg1"/>
                </a:solidFill>
                <a:latin typeface="+mn-ea"/>
              </a:endParaRPr>
            </a:p>
          </p:txBody>
        </p:sp>
        <p:cxnSp>
          <p:nvCxnSpPr>
            <p:cNvPr id="53" name="直接箭头连接符 52"/>
            <p:cNvCxnSpPr>
              <a:stCxn id="5" idx="0"/>
              <a:endCxn id="7" idx="2"/>
            </p:cNvCxnSpPr>
            <p:nvPr/>
          </p:nvCxnSpPr>
          <p:spPr>
            <a:xfrm flipV="1">
              <a:off x="1510108" y="4615589"/>
              <a:ext cx="0" cy="654261"/>
            </a:xfrm>
            <a:prstGeom prst="straightConnector1">
              <a:avLst/>
            </a:prstGeom>
            <a:ln w="25400">
              <a:solidFill>
                <a:srgbClr val="2BCD6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7" idx="0"/>
              <a:endCxn id="8" idx="2"/>
            </p:cNvCxnSpPr>
            <p:nvPr/>
          </p:nvCxnSpPr>
          <p:spPr>
            <a:xfrm flipV="1">
              <a:off x="1510108" y="3518784"/>
              <a:ext cx="0" cy="232709"/>
            </a:xfrm>
            <a:prstGeom prst="straightConnector1">
              <a:avLst/>
            </a:prstGeom>
            <a:ln w="25400">
              <a:solidFill>
                <a:srgbClr val="2BCD6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8" idx="0"/>
              <a:endCxn id="9" idx="2"/>
            </p:cNvCxnSpPr>
            <p:nvPr/>
          </p:nvCxnSpPr>
          <p:spPr>
            <a:xfrm flipV="1">
              <a:off x="1510108" y="2708920"/>
              <a:ext cx="0" cy="377816"/>
            </a:xfrm>
            <a:prstGeom prst="straightConnector1">
              <a:avLst/>
            </a:prstGeom>
            <a:ln w="25400">
              <a:solidFill>
                <a:srgbClr val="2BCD6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 idx="0"/>
            </p:cNvCxnSpPr>
            <p:nvPr/>
          </p:nvCxnSpPr>
          <p:spPr>
            <a:xfrm flipV="1">
              <a:off x="1510108" y="2057332"/>
              <a:ext cx="0" cy="358576"/>
            </a:xfrm>
            <a:prstGeom prst="straightConnector1">
              <a:avLst/>
            </a:prstGeom>
            <a:ln w="25400">
              <a:solidFill>
                <a:srgbClr val="2BCD6F"/>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17" idx="1"/>
              <a:endCxn id="48" idx="3"/>
            </p:cNvCxnSpPr>
            <p:nvPr/>
          </p:nvCxnSpPr>
          <p:spPr>
            <a:xfrm flipH="1">
              <a:off x="4346104" y="3308119"/>
              <a:ext cx="478904"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bwMode="auto">
            <a:xfrm>
              <a:off x="5087888" y="3899487"/>
              <a:ext cx="914400" cy="293012"/>
            </a:xfrm>
            <a:prstGeom prst="roundRect">
              <a:avLst/>
            </a:prstGeom>
            <a:solidFill>
              <a:schemeClr val="accent2">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bg1"/>
                  </a:solidFill>
                  <a:latin typeface="+mn-ea"/>
                </a:rPr>
                <a:t>源码</a:t>
              </a:r>
              <a:endParaRPr lang="en-US" altLang="zh-CN" sz="1400" b="1" smtClean="0">
                <a:solidFill>
                  <a:schemeClr val="bg1"/>
                </a:solidFill>
                <a:latin typeface="+mn-ea"/>
              </a:endParaRPr>
            </a:p>
          </p:txBody>
        </p:sp>
        <p:sp>
          <p:nvSpPr>
            <p:cNvPr id="66" name="圆角矩形 65"/>
            <p:cNvSpPr/>
            <p:nvPr/>
          </p:nvSpPr>
          <p:spPr bwMode="auto">
            <a:xfrm>
              <a:off x="7417296" y="3897114"/>
              <a:ext cx="914400" cy="293012"/>
            </a:xfrm>
            <a:prstGeom prst="roundRect">
              <a:avLst/>
            </a:prstGeom>
            <a:solidFill>
              <a:schemeClr val="accent2">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bg1"/>
                  </a:solidFill>
                  <a:latin typeface="+mn-ea"/>
                </a:rPr>
                <a:t>打包</a:t>
              </a:r>
              <a:endParaRPr lang="en-US" altLang="zh-CN" sz="1400" b="1" smtClean="0">
                <a:solidFill>
                  <a:schemeClr val="bg1"/>
                </a:solidFill>
                <a:latin typeface="+mn-ea"/>
              </a:endParaRPr>
            </a:p>
          </p:txBody>
        </p:sp>
        <p:cxnSp>
          <p:nvCxnSpPr>
            <p:cNvPr id="68" name="直接箭头连接符 67"/>
            <p:cNvCxnSpPr>
              <a:stCxn id="63" idx="3"/>
              <a:endCxn id="66" idx="1"/>
            </p:cNvCxnSpPr>
            <p:nvPr/>
          </p:nvCxnSpPr>
          <p:spPr>
            <a:xfrm flipV="1">
              <a:off x="6002288" y="4043620"/>
              <a:ext cx="1415008" cy="237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9" name="圆角矩形 68"/>
            <p:cNvSpPr/>
            <p:nvPr/>
          </p:nvSpPr>
          <p:spPr bwMode="auto">
            <a:xfrm>
              <a:off x="8618851" y="3897114"/>
              <a:ext cx="914400" cy="293012"/>
            </a:xfrm>
            <a:prstGeom prst="roundRect">
              <a:avLst/>
            </a:prstGeom>
            <a:solidFill>
              <a:schemeClr val="accent2">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b="1" smtClean="0">
                  <a:solidFill>
                    <a:schemeClr val="bg1"/>
                  </a:solidFill>
                  <a:latin typeface="+mn-ea"/>
                </a:rPr>
                <a:t>WAR</a:t>
              </a:r>
              <a:r>
                <a:rPr lang="zh-CN" altLang="en-US" sz="1400" b="1" smtClean="0">
                  <a:solidFill>
                    <a:schemeClr val="bg1"/>
                  </a:solidFill>
                  <a:latin typeface="+mn-ea"/>
                </a:rPr>
                <a:t>包</a:t>
              </a:r>
              <a:endParaRPr lang="en-US" altLang="zh-CN" sz="1400" b="1" smtClean="0">
                <a:solidFill>
                  <a:schemeClr val="bg1"/>
                </a:solidFill>
                <a:latin typeface="+mn-ea"/>
              </a:endParaRPr>
            </a:p>
          </p:txBody>
        </p:sp>
        <p:sp>
          <p:nvSpPr>
            <p:cNvPr id="70" name="圆角矩形 69"/>
            <p:cNvSpPr/>
            <p:nvPr/>
          </p:nvSpPr>
          <p:spPr bwMode="auto">
            <a:xfrm>
              <a:off x="9743591" y="3897114"/>
              <a:ext cx="914400" cy="293012"/>
            </a:xfrm>
            <a:prstGeom prst="roundRect">
              <a:avLst/>
            </a:prstGeom>
            <a:solidFill>
              <a:schemeClr val="accent2">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smtClean="0">
                  <a:solidFill>
                    <a:schemeClr val="bg1"/>
                  </a:solidFill>
                  <a:latin typeface="+mn-ea"/>
                </a:rPr>
                <a:t>部署</a:t>
              </a:r>
              <a:endParaRPr lang="en-US" altLang="zh-CN" sz="1400" b="1" smtClean="0">
                <a:solidFill>
                  <a:schemeClr val="bg1"/>
                </a:solidFill>
                <a:latin typeface="+mn-ea"/>
              </a:endParaRPr>
            </a:p>
          </p:txBody>
        </p:sp>
        <p:cxnSp>
          <p:nvCxnSpPr>
            <p:cNvPr id="72" name="直接箭头连接符 71"/>
            <p:cNvCxnSpPr>
              <a:stCxn id="66" idx="3"/>
              <a:endCxn id="69" idx="1"/>
            </p:cNvCxnSpPr>
            <p:nvPr/>
          </p:nvCxnSpPr>
          <p:spPr>
            <a:xfrm>
              <a:off x="8331696" y="4043620"/>
              <a:ext cx="287155" cy="0"/>
            </a:xfrm>
            <a:prstGeom prst="straightConnector1">
              <a:avLst/>
            </a:prstGeom>
            <a:ln w="254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9" idx="3"/>
              <a:endCxn id="70" idx="1"/>
            </p:cNvCxnSpPr>
            <p:nvPr/>
          </p:nvCxnSpPr>
          <p:spPr>
            <a:xfrm>
              <a:off x="9533251" y="4043620"/>
              <a:ext cx="210340" cy="0"/>
            </a:xfrm>
            <a:prstGeom prst="straightConnector1">
              <a:avLst/>
            </a:prstGeom>
            <a:ln w="254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8" idx="2"/>
              <a:endCxn id="66" idx="0"/>
            </p:cNvCxnSpPr>
            <p:nvPr/>
          </p:nvCxnSpPr>
          <p:spPr>
            <a:xfrm>
              <a:off x="7874496" y="3454625"/>
              <a:ext cx="0" cy="442489"/>
            </a:xfrm>
            <a:prstGeom prst="straightConnector1">
              <a:avLst/>
            </a:prstGeom>
            <a:ln w="254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19" idx="2"/>
              <a:endCxn id="70" idx="0"/>
            </p:cNvCxnSpPr>
            <p:nvPr/>
          </p:nvCxnSpPr>
          <p:spPr>
            <a:xfrm flipH="1">
              <a:off x="10200791" y="3454625"/>
              <a:ext cx="3139" cy="442489"/>
            </a:xfrm>
            <a:prstGeom prst="straightConnector1">
              <a:avLst/>
            </a:prstGeom>
            <a:ln w="254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bwMode="auto">
            <a:xfrm>
              <a:off x="9743591" y="4904330"/>
              <a:ext cx="914400" cy="432048"/>
            </a:xfrm>
            <a:prstGeom prst="roundRect">
              <a:avLst/>
            </a:prstGeom>
            <a:solidFill>
              <a:schemeClr val="accent4">
                <a:lumMod val="75000"/>
              </a:schemeClr>
            </a:solidFill>
            <a:ln w="9525" cap="flat" cmpd="sng" algn="ctr">
              <a:solidFill>
                <a:schemeClr val="accent1"/>
              </a:solidFill>
              <a:prstDash val="solid"/>
              <a:round/>
              <a:headEnd type="none" w="med" len="med"/>
              <a:tailEnd type="none" w="med" len="med"/>
            </a:ln>
            <a:effectLst/>
          </p:spPr>
          <p:txBody>
            <a:bodyPr vert="horz" wrap="square" lIns="43200" tIns="40019" rIns="43200" bIns="40019"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b="1" smtClean="0">
                  <a:solidFill>
                    <a:schemeClr val="bg1"/>
                  </a:solidFill>
                  <a:latin typeface="+mn-ea"/>
                </a:rPr>
                <a:t>Tomcat/Jetty</a:t>
              </a:r>
            </a:p>
          </p:txBody>
        </p:sp>
        <p:cxnSp>
          <p:nvCxnSpPr>
            <p:cNvPr id="81" name="直接箭头连接符 80"/>
            <p:cNvCxnSpPr>
              <a:stCxn id="70" idx="2"/>
              <a:endCxn id="79" idx="0"/>
            </p:cNvCxnSpPr>
            <p:nvPr/>
          </p:nvCxnSpPr>
          <p:spPr>
            <a:xfrm>
              <a:off x="10200791" y="4190126"/>
              <a:ext cx="0" cy="714204"/>
            </a:xfrm>
            <a:prstGeom prst="straightConnector1">
              <a:avLst/>
            </a:prstGeom>
            <a:ln w="254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曲线连接符 85"/>
            <p:cNvCxnSpPr>
              <a:endCxn id="63" idx="1"/>
            </p:cNvCxnSpPr>
            <p:nvPr/>
          </p:nvCxnSpPr>
          <p:spPr>
            <a:xfrm>
              <a:off x="3422192" y="3298116"/>
              <a:ext cx="1665696" cy="747877"/>
            </a:xfrm>
            <a:prstGeom prst="curvedConnector3">
              <a:avLst>
                <a:gd name="adj1" fmla="val -62712"/>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764338" y="5660710"/>
              <a:ext cx="2808503" cy="1024603"/>
              <a:chOff x="8764338" y="5660710"/>
              <a:chExt cx="2808503" cy="1024603"/>
            </a:xfrm>
          </p:grpSpPr>
          <p:pic>
            <p:nvPicPr>
              <p:cNvPr id="82" name="图片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4177" y="5660710"/>
                <a:ext cx="1933228" cy="1008641"/>
              </a:xfrm>
              <a:prstGeom prst="rect">
                <a:avLst/>
              </a:prstGeom>
            </p:spPr>
          </p:pic>
          <p:sp>
            <p:nvSpPr>
              <p:cNvPr id="94" name="文本框 93"/>
              <p:cNvSpPr txBox="1"/>
              <p:nvPr/>
            </p:nvSpPr>
            <p:spPr>
              <a:xfrm>
                <a:off x="8764338" y="5669650"/>
                <a:ext cx="461665" cy="1015663"/>
              </a:xfrm>
              <a:prstGeom prst="rect">
                <a:avLst/>
              </a:prstGeom>
              <a:noFill/>
            </p:spPr>
            <p:txBody>
              <a:bodyPr vert="eaVert" wrap="none" rtlCol="0">
                <a:spAutoFit/>
              </a:bodyPr>
              <a:lstStyle/>
              <a:p>
                <a:pPr algn="ctr"/>
                <a:r>
                  <a:rPr lang="zh-CN" altLang="en-US" b="1" smtClean="0">
                    <a:solidFill>
                      <a:schemeClr val="tx2">
                        <a:lumMod val="50000"/>
                      </a:schemeClr>
                    </a:solidFill>
                    <a:latin typeface="微软雅黑" panose="020B0503020204020204" pitchFamily="34" charset="-122"/>
                    <a:ea typeface="微软雅黑" panose="020B0503020204020204" pitchFamily="34" charset="-122"/>
                  </a:rPr>
                  <a:t>测试用户</a:t>
                </a:r>
              </a:p>
            </p:txBody>
          </p:sp>
          <p:sp>
            <p:nvSpPr>
              <p:cNvPr id="95" name="文本框 94"/>
              <p:cNvSpPr txBox="1"/>
              <p:nvPr/>
            </p:nvSpPr>
            <p:spPr>
              <a:xfrm>
                <a:off x="11111176" y="5666703"/>
                <a:ext cx="461665" cy="1015663"/>
              </a:xfrm>
              <a:prstGeom prst="rect">
                <a:avLst/>
              </a:prstGeom>
              <a:noFill/>
            </p:spPr>
            <p:txBody>
              <a:bodyPr vert="eaVert" wrap="none" rtlCol="0">
                <a:spAutoFit/>
              </a:bodyPr>
              <a:lstStyle/>
              <a:p>
                <a:pPr algn="ctr"/>
                <a:r>
                  <a:rPr lang="zh-CN" altLang="en-US" b="1">
                    <a:solidFill>
                      <a:schemeClr val="tx2">
                        <a:lumMod val="50000"/>
                      </a:schemeClr>
                    </a:solidFill>
                    <a:latin typeface="微软雅黑" panose="020B0503020204020204" pitchFamily="34" charset="-122"/>
                    <a:ea typeface="微软雅黑" panose="020B0503020204020204" pitchFamily="34" charset="-122"/>
                  </a:rPr>
                  <a:t>最终</a:t>
                </a:r>
                <a:r>
                  <a:rPr lang="zh-CN" altLang="en-US" b="1" smtClean="0">
                    <a:solidFill>
                      <a:schemeClr val="tx2">
                        <a:lumMod val="50000"/>
                      </a:schemeClr>
                    </a:solidFill>
                    <a:latin typeface="微软雅黑" panose="020B0503020204020204" pitchFamily="34" charset="-122"/>
                    <a:ea typeface="微软雅黑" panose="020B0503020204020204" pitchFamily="34" charset="-122"/>
                  </a:rPr>
                  <a:t>用户</a:t>
                </a:r>
              </a:p>
            </p:txBody>
          </p:sp>
        </p:grpSp>
      </p:grpSp>
    </p:spTree>
    <p:extLst>
      <p:ext uri="{BB962C8B-B14F-4D97-AF65-F5344CB8AC3E}">
        <p14:creationId xmlns:p14="http://schemas.microsoft.com/office/powerpoint/2010/main" val="3528913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5</a:t>
            </a:fld>
            <a:endParaRPr lang="zh-CN" altLang="en-US"/>
          </a:p>
        </p:txBody>
      </p:sp>
      <p:sp>
        <p:nvSpPr>
          <p:cNvPr id="3" name="标题 2"/>
          <p:cNvSpPr>
            <a:spLocks noGrp="1"/>
          </p:cNvSpPr>
          <p:nvPr>
            <p:ph type="title"/>
          </p:nvPr>
        </p:nvSpPr>
        <p:spPr/>
        <p:txBody>
          <a:bodyPr/>
          <a:lstStyle/>
          <a:p>
            <a:r>
              <a:rPr lang="zh-CN" altLang="en-US" smtClean="0"/>
              <a:t>应用架构</a:t>
            </a:r>
            <a:endParaRPr lang="zh-CN" altLang="en-US"/>
          </a:p>
        </p:txBody>
      </p:sp>
      <p:grpSp>
        <p:nvGrpSpPr>
          <p:cNvPr id="131" name="组合 130"/>
          <p:cNvGrpSpPr/>
          <p:nvPr/>
        </p:nvGrpSpPr>
        <p:grpSpPr>
          <a:xfrm>
            <a:off x="9430217" y="3936286"/>
            <a:ext cx="877163" cy="1086874"/>
            <a:chOff x="9430217" y="3936286"/>
            <a:chExt cx="877163" cy="1086874"/>
          </a:xfrm>
        </p:grpSpPr>
        <p:sp>
          <p:nvSpPr>
            <p:cNvPr id="6" name="文本框 5"/>
            <p:cNvSpPr txBox="1"/>
            <p:nvPr/>
          </p:nvSpPr>
          <p:spPr>
            <a:xfrm>
              <a:off x="9430217" y="4653828"/>
              <a:ext cx="877163" cy="369332"/>
            </a:xfrm>
            <a:prstGeom prst="rect">
              <a:avLst/>
            </a:prstGeom>
            <a:noFill/>
          </p:spPr>
          <p:txBody>
            <a:bodyPr wrap="none" rtlCol="0">
              <a:spAutoFit/>
            </a:bodyPr>
            <a:lstStyle/>
            <a:p>
              <a:pPr algn="ctr"/>
              <a:r>
                <a:rPr lang="zh-CN" altLang="en-US" b="1" smtClean="0">
                  <a:latin typeface="微软雅黑" panose="020B0503020204020204" pitchFamily="34" charset="-122"/>
                  <a:ea typeface="微软雅黑" panose="020B0503020204020204" pitchFamily="34" charset="-122"/>
                </a:rPr>
                <a:t>微服务</a:t>
              </a:r>
            </a:p>
          </p:txBody>
        </p:sp>
        <p:pic>
          <p:nvPicPr>
            <p:cNvPr id="14" name="图片 13"/>
            <p:cNvPicPr>
              <a:picLocks noChangeAspect="1"/>
            </p:cNvPicPr>
            <p:nvPr/>
          </p:nvPicPr>
          <p:blipFill>
            <a:blip r:embed="rId2"/>
            <a:stretch>
              <a:fillRect/>
            </a:stretch>
          </p:blipFill>
          <p:spPr>
            <a:xfrm>
              <a:off x="9613360" y="3936286"/>
              <a:ext cx="457706" cy="800400"/>
            </a:xfrm>
            <a:prstGeom prst="rect">
              <a:avLst/>
            </a:prstGeom>
          </p:spPr>
        </p:pic>
      </p:grpSp>
      <p:grpSp>
        <p:nvGrpSpPr>
          <p:cNvPr id="32" name="组合 31"/>
          <p:cNvGrpSpPr/>
          <p:nvPr/>
        </p:nvGrpSpPr>
        <p:grpSpPr>
          <a:xfrm>
            <a:off x="5747867" y="2450716"/>
            <a:ext cx="1504066" cy="1108850"/>
            <a:chOff x="6626144" y="3313461"/>
            <a:chExt cx="1504066" cy="1108850"/>
          </a:xfrm>
        </p:grpSpPr>
        <p:sp>
          <p:nvSpPr>
            <p:cNvPr id="11" name="文本框 10"/>
            <p:cNvSpPr txBox="1"/>
            <p:nvPr/>
          </p:nvSpPr>
          <p:spPr>
            <a:xfrm>
              <a:off x="6626144" y="4052979"/>
              <a:ext cx="1504066" cy="369332"/>
            </a:xfrm>
            <a:prstGeom prst="rect">
              <a:avLst/>
            </a:prstGeom>
            <a:noFill/>
          </p:spPr>
          <p:txBody>
            <a:bodyPr wrap="none" rtlCol="0">
              <a:spAutoFit/>
            </a:bodyPr>
            <a:lstStyle/>
            <a:p>
              <a:pPr algn="ctr"/>
              <a:r>
                <a:rPr lang="en-US" altLang="zh-CN" b="1" err="1" smtClean="0">
                  <a:solidFill>
                    <a:srgbClr val="6E8BC3"/>
                  </a:solidFill>
                  <a:latin typeface="微软雅黑" panose="020B0503020204020204" pitchFamily="34" charset="-122"/>
                  <a:ea typeface="微软雅黑" panose="020B0503020204020204" pitchFamily="34" charset="-122"/>
                </a:rPr>
                <a:t>Redis</a:t>
              </a:r>
              <a:r>
                <a:rPr lang="zh-CN" altLang="en-US" b="1" smtClean="0">
                  <a:solidFill>
                    <a:srgbClr val="6E8BC3"/>
                  </a:solidFill>
                  <a:latin typeface="微软雅黑" panose="020B0503020204020204" pitchFamily="34" charset="-122"/>
                  <a:ea typeface="微软雅黑" panose="020B0503020204020204" pitchFamily="34" charset="-122"/>
                </a:rPr>
                <a:t>服务器</a:t>
              </a:r>
            </a:p>
          </p:txBody>
        </p:sp>
        <p:pic>
          <p:nvPicPr>
            <p:cNvPr id="15" name="图片 14"/>
            <p:cNvPicPr>
              <a:picLocks noChangeAspect="1"/>
            </p:cNvPicPr>
            <p:nvPr/>
          </p:nvPicPr>
          <p:blipFill>
            <a:blip r:embed="rId3"/>
            <a:stretch>
              <a:fillRect/>
            </a:stretch>
          </p:blipFill>
          <p:spPr>
            <a:xfrm>
              <a:off x="7122739" y="3313461"/>
              <a:ext cx="457706" cy="800400"/>
            </a:xfrm>
            <a:prstGeom prst="rect">
              <a:avLst/>
            </a:prstGeom>
          </p:spPr>
        </p:pic>
      </p:grpSp>
      <p:grpSp>
        <p:nvGrpSpPr>
          <p:cNvPr id="27" name="组合 26"/>
          <p:cNvGrpSpPr/>
          <p:nvPr/>
        </p:nvGrpSpPr>
        <p:grpSpPr>
          <a:xfrm>
            <a:off x="7636524" y="1052736"/>
            <a:ext cx="1223413" cy="1108850"/>
            <a:chOff x="7729370" y="1268760"/>
            <a:chExt cx="1223413" cy="1108850"/>
          </a:xfrm>
        </p:grpSpPr>
        <p:sp>
          <p:nvSpPr>
            <p:cNvPr id="16" name="文本框 15"/>
            <p:cNvSpPr txBox="1"/>
            <p:nvPr/>
          </p:nvSpPr>
          <p:spPr>
            <a:xfrm>
              <a:off x="7729370" y="2008278"/>
              <a:ext cx="1223413" cy="369332"/>
            </a:xfrm>
            <a:prstGeom prst="rect">
              <a:avLst/>
            </a:prstGeom>
            <a:noFill/>
          </p:spPr>
          <p:txBody>
            <a:bodyPr wrap="none" rtlCol="0">
              <a:spAutoFit/>
            </a:bodyPr>
            <a:lstStyle/>
            <a:p>
              <a:pPr algn="ctr"/>
              <a:r>
                <a:rPr lang="en-US" altLang="zh-CN" b="1" err="1" smtClean="0">
                  <a:latin typeface="微软雅黑" panose="020B0503020204020204" pitchFamily="34" charset="-122"/>
                  <a:ea typeface="微软雅黑" panose="020B0503020204020204" pitchFamily="34" charset="-122"/>
                </a:rPr>
                <a:t>Logstash</a:t>
              </a:r>
              <a:endParaRPr lang="zh-CN" altLang="en-US" b="1" smtClean="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a:stretch>
              <a:fillRect/>
            </a:stretch>
          </p:blipFill>
          <p:spPr>
            <a:xfrm>
              <a:off x="8112224" y="1268760"/>
              <a:ext cx="457706" cy="800400"/>
            </a:xfrm>
            <a:prstGeom prst="rect">
              <a:avLst/>
            </a:prstGeom>
          </p:spPr>
        </p:pic>
      </p:grpSp>
      <p:grpSp>
        <p:nvGrpSpPr>
          <p:cNvPr id="29" name="组合 28"/>
          <p:cNvGrpSpPr/>
          <p:nvPr/>
        </p:nvGrpSpPr>
        <p:grpSpPr>
          <a:xfrm>
            <a:off x="5612798" y="1052736"/>
            <a:ext cx="1661480" cy="1108850"/>
            <a:chOff x="5988977" y="1268760"/>
            <a:chExt cx="1661480" cy="1108850"/>
          </a:xfrm>
        </p:grpSpPr>
        <p:sp>
          <p:nvSpPr>
            <p:cNvPr id="19" name="文本框 18"/>
            <p:cNvSpPr txBox="1"/>
            <p:nvPr/>
          </p:nvSpPr>
          <p:spPr>
            <a:xfrm>
              <a:off x="5988977" y="2008278"/>
              <a:ext cx="1661480" cy="369332"/>
            </a:xfrm>
            <a:prstGeom prst="rect">
              <a:avLst/>
            </a:prstGeom>
            <a:noFill/>
          </p:spPr>
          <p:txBody>
            <a:bodyPr wrap="none" rtlCol="0">
              <a:spAutoFit/>
            </a:bodyPr>
            <a:lstStyle/>
            <a:p>
              <a:pPr algn="ctr"/>
              <a:r>
                <a:rPr lang="en-US" altLang="zh-CN" b="1" err="1" smtClean="0">
                  <a:latin typeface="微软雅黑" panose="020B0503020204020204" pitchFamily="34" charset="-122"/>
                  <a:ea typeface="微软雅黑" panose="020B0503020204020204" pitchFamily="34" charset="-122"/>
                </a:rPr>
                <a:t>Elasticsearch</a:t>
              </a:r>
              <a:endParaRPr lang="zh-CN" altLang="en-US" b="1" smtClean="0">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4"/>
            <a:stretch>
              <a:fillRect/>
            </a:stretch>
          </p:blipFill>
          <p:spPr>
            <a:xfrm>
              <a:off x="6590864" y="1268760"/>
              <a:ext cx="457706" cy="800400"/>
            </a:xfrm>
            <a:prstGeom prst="rect">
              <a:avLst/>
            </a:prstGeom>
          </p:spPr>
        </p:pic>
      </p:grpSp>
      <p:grpSp>
        <p:nvGrpSpPr>
          <p:cNvPr id="30" name="组合 29"/>
          <p:cNvGrpSpPr/>
          <p:nvPr/>
        </p:nvGrpSpPr>
        <p:grpSpPr>
          <a:xfrm>
            <a:off x="4266564" y="1052736"/>
            <a:ext cx="980269" cy="1108850"/>
            <a:chOff x="4637635" y="1268760"/>
            <a:chExt cx="980269" cy="1108850"/>
          </a:xfrm>
        </p:grpSpPr>
        <p:sp>
          <p:nvSpPr>
            <p:cNvPr id="21" name="文本框 20"/>
            <p:cNvSpPr txBox="1"/>
            <p:nvPr/>
          </p:nvSpPr>
          <p:spPr>
            <a:xfrm>
              <a:off x="4637635" y="2008278"/>
              <a:ext cx="980269" cy="369332"/>
            </a:xfrm>
            <a:prstGeom prst="rect">
              <a:avLst/>
            </a:prstGeom>
            <a:noFill/>
          </p:spPr>
          <p:txBody>
            <a:bodyPr wrap="none" rtlCol="0">
              <a:spAutoFit/>
            </a:bodyPr>
            <a:lstStyle/>
            <a:p>
              <a:pPr algn="ctr"/>
              <a:r>
                <a:rPr lang="en-US" altLang="zh-CN" b="1" err="1" smtClean="0">
                  <a:latin typeface="微软雅黑" panose="020B0503020204020204" pitchFamily="34" charset="-122"/>
                  <a:ea typeface="微软雅黑" panose="020B0503020204020204" pitchFamily="34" charset="-122"/>
                </a:rPr>
                <a:t>Kibana</a:t>
              </a:r>
              <a:endParaRPr lang="zh-CN" altLang="en-US" b="1" smtClean="0">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5"/>
            <a:stretch>
              <a:fillRect/>
            </a:stretch>
          </p:blipFill>
          <p:spPr>
            <a:xfrm>
              <a:off x="4898916" y="1268760"/>
              <a:ext cx="457706" cy="800400"/>
            </a:xfrm>
            <a:prstGeom prst="rect">
              <a:avLst/>
            </a:prstGeom>
          </p:spPr>
        </p:pic>
      </p:grpSp>
      <p:grpSp>
        <p:nvGrpSpPr>
          <p:cNvPr id="130" name="组合 129"/>
          <p:cNvGrpSpPr/>
          <p:nvPr/>
        </p:nvGrpSpPr>
        <p:grpSpPr>
          <a:xfrm>
            <a:off x="9420751" y="1060729"/>
            <a:ext cx="842924" cy="1094841"/>
            <a:chOff x="9420751" y="1060729"/>
            <a:chExt cx="842924" cy="1094841"/>
          </a:xfrm>
        </p:grpSpPr>
        <p:sp>
          <p:nvSpPr>
            <p:cNvPr id="25" name="文本框 24"/>
            <p:cNvSpPr txBox="1"/>
            <p:nvPr/>
          </p:nvSpPr>
          <p:spPr>
            <a:xfrm>
              <a:off x="9420751" y="1786238"/>
              <a:ext cx="842924" cy="369332"/>
            </a:xfrm>
            <a:prstGeom prst="rect">
              <a:avLst/>
            </a:prstGeom>
            <a:noFill/>
          </p:spPr>
          <p:txBody>
            <a:bodyPr wrap="none" rtlCol="0">
              <a:spAutoFit/>
            </a:bodyPr>
            <a:lstStyle/>
            <a:p>
              <a:pPr algn="ctr"/>
              <a:r>
                <a:rPr lang="en-US" altLang="zh-CN" b="1" smtClean="0">
                  <a:latin typeface="微软雅黑" panose="020B0503020204020204" pitchFamily="34" charset="-122"/>
                  <a:ea typeface="微软雅黑" panose="020B0503020204020204" pitchFamily="34" charset="-122"/>
                </a:rPr>
                <a:t>Kafka</a:t>
              </a:r>
              <a:endParaRPr lang="zh-CN" altLang="en-US" b="1" smtClean="0">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4"/>
            <a:stretch>
              <a:fillRect/>
            </a:stretch>
          </p:blipFill>
          <p:spPr>
            <a:xfrm>
              <a:off x="9613360" y="1060729"/>
              <a:ext cx="457706" cy="800400"/>
            </a:xfrm>
            <a:prstGeom prst="rect">
              <a:avLst/>
            </a:prstGeom>
          </p:spPr>
        </p:pic>
      </p:grpSp>
      <p:grpSp>
        <p:nvGrpSpPr>
          <p:cNvPr id="35" name="组合 34"/>
          <p:cNvGrpSpPr/>
          <p:nvPr/>
        </p:nvGrpSpPr>
        <p:grpSpPr>
          <a:xfrm>
            <a:off x="9314803" y="5495282"/>
            <a:ext cx="1107996" cy="1102070"/>
            <a:chOff x="9685874" y="5152472"/>
            <a:chExt cx="1107996" cy="1102070"/>
          </a:xfrm>
        </p:grpSpPr>
        <p:pic>
          <p:nvPicPr>
            <p:cNvPr id="33" name="图片 32"/>
            <p:cNvPicPr>
              <a:picLocks noChangeAspect="1"/>
            </p:cNvPicPr>
            <p:nvPr/>
          </p:nvPicPr>
          <p:blipFill>
            <a:blip r:embed="rId6"/>
            <a:stretch>
              <a:fillRect/>
            </a:stretch>
          </p:blipFill>
          <p:spPr>
            <a:xfrm>
              <a:off x="10011016" y="5152472"/>
              <a:ext cx="457706" cy="800400"/>
            </a:xfrm>
            <a:prstGeom prst="rect">
              <a:avLst/>
            </a:prstGeom>
          </p:spPr>
        </p:pic>
        <p:sp>
          <p:nvSpPr>
            <p:cNvPr id="34" name="文本框 33"/>
            <p:cNvSpPr txBox="1"/>
            <p:nvPr/>
          </p:nvSpPr>
          <p:spPr>
            <a:xfrm>
              <a:off x="9685874" y="5885210"/>
              <a:ext cx="1107996" cy="369332"/>
            </a:xfrm>
            <a:prstGeom prst="rect">
              <a:avLst/>
            </a:prstGeom>
            <a:noFill/>
          </p:spPr>
          <p:txBody>
            <a:bodyPr wrap="none" rtlCol="0">
              <a:spAutoFit/>
            </a:bodyPr>
            <a:lstStyle/>
            <a:p>
              <a:pPr algn="ctr"/>
              <a:r>
                <a:rPr lang="zh-CN" altLang="en-US" b="1" smtClean="0">
                  <a:solidFill>
                    <a:srgbClr val="37E080"/>
                  </a:solidFill>
                  <a:latin typeface="微软雅黑" panose="020B0503020204020204" pitchFamily="34" charset="-122"/>
                  <a:ea typeface="微软雅黑" panose="020B0503020204020204" pitchFamily="34" charset="-122"/>
                </a:rPr>
                <a:t>配置中心</a:t>
              </a:r>
            </a:p>
          </p:txBody>
        </p:sp>
      </p:grpSp>
      <p:grpSp>
        <p:nvGrpSpPr>
          <p:cNvPr id="39" name="组合 38"/>
          <p:cNvGrpSpPr/>
          <p:nvPr/>
        </p:nvGrpSpPr>
        <p:grpSpPr>
          <a:xfrm>
            <a:off x="7694232" y="5495282"/>
            <a:ext cx="1107996" cy="1102070"/>
            <a:chOff x="9685876" y="5152472"/>
            <a:chExt cx="1107996" cy="1102070"/>
          </a:xfrm>
        </p:grpSpPr>
        <p:pic>
          <p:nvPicPr>
            <p:cNvPr id="40" name="图片 39"/>
            <p:cNvPicPr>
              <a:picLocks noChangeAspect="1"/>
            </p:cNvPicPr>
            <p:nvPr/>
          </p:nvPicPr>
          <p:blipFill>
            <a:blip r:embed="rId6"/>
            <a:stretch>
              <a:fillRect/>
            </a:stretch>
          </p:blipFill>
          <p:spPr>
            <a:xfrm>
              <a:off x="10011016" y="5152472"/>
              <a:ext cx="457706" cy="800400"/>
            </a:xfrm>
            <a:prstGeom prst="rect">
              <a:avLst/>
            </a:prstGeom>
          </p:spPr>
        </p:pic>
        <p:sp>
          <p:nvSpPr>
            <p:cNvPr id="41" name="文本框 40"/>
            <p:cNvSpPr txBox="1"/>
            <p:nvPr/>
          </p:nvSpPr>
          <p:spPr>
            <a:xfrm>
              <a:off x="9685876" y="5885210"/>
              <a:ext cx="1107996" cy="369332"/>
            </a:xfrm>
            <a:prstGeom prst="rect">
              <a:avLst/>
            </a:prstGeom>
            <a:noFill/>
          </p:spPr>
          <p:txBody>
            <a:bodyPr wrap="none" rtlCol="0">
              <a:spAutoFit/>
            </a:bodyPr>
            <a:lstStyle/>
            <a:p>
              <a:pPr algn="ctr"/>
              <a:r>
                <a:rPr lang="zh-CN" altLang="en-US" b="1" smtClean="0">
                  <a:solidFill>
                    <a:srgbClr val="33D97A"/>
                  </a:solidFill>
                  <a:latin typeface="微软雅黑" panose="020B0503020204020204" pitchFamily="34" charset="-122"/>
                  <a:ea typeface="微软雅黑" panose="020B0503020204020204" pitchFamily="34" charset="-122"/>
                </a:rPr>
                <a:t>注册中心</a:t>
              </a:r>
            </a:p>
          </p:txBody>
        </p:sp>
      </p:grpSp>
      <p:grpSp>
        <p:nvGrpSpPr>
          <p:cNvPr id="42" name="组合 41"/>
          <p:cNvGrpSpPr/>
          <p:nvPr/>
        </p:nvGrpSpPr>
        <p:grpSpPr>
          <a:xfrm>
            <a:off x="7691653" y="3190233"/>
            <a:ext cx="1107996" cy="1102070"/>
            <a:chOff x="9685877" y="5152472"/>
            <a:chExt cx="1107996" cy="1102070"/>
          </a:xfrm>
        </p:grpSpPr>
        <p:pic>
          <p:nvPicPr>
            <p:cNvPr id="43" name="图片 42"/>
            <p:cNvPicPr>
              <a:picLocks noChangeAspect="1"/>
            </p:cNvPicPr>
            <p:nvPr/>
          </p:nvPicPr>
          <p:blipFill>
            <a:blip r:embed="rId6"/>
            <a:stretch>
              <a:fillRect/>
            </a:stretch>
          </p:blipFill>
          <p:spPr>
            <a:xfrm>
              <a:off x="10011016" y="5152472"/>
              <a:ext cx="457706" cy="800400"/>
            </a:xfrm>
            <a:prstGeom prst="rect">
              <a:avLst/>
            </a:prstGeom>
          </p:spPr>
        </p:pic>
        <p:sp>
          <p:nvSpPr>
            <p:cNvPr id="44" name="文本框 43"/>
            <p:cNvSpPr txBox="1"/>
            <p:nvPr/>
          </p:nvSpPr>
          <p:spPr>
            <a:xfrm>
              <a:off x="9685877" y="5885210"/>
              <a:ext cx="1107996" cy="369332"/>
            </a:xfrm>
            <a:prstGeom prst="rect">
              <a:avLst/>
            </a:prstGeom>
            <a:noFill/>
          </p:spPr>
          <p:txBody>
            <a:bodyPr wrap="none" rtlCol="0">
              <a:spAutoFit/>
            </a:bodyPr>
            <a:lstStyle/>
            <a:p>
              <a:pPr algn="ctr"/>
              <a:r>
                <a:rPr lang="zh-CN" altLang="en-US" b="1" smtClean="0">
                  <a:solidFill>
                    <a:srgbClr val="2BCD6F"/>
                  </a:solidFill>
                  <a:latin typeface="微软雅黑" panose="020B0503020204020204" pitchFamily="34" charset="-122"/>
                  <a:ea typeface="微软雅黑" panose="020B0503020204020204" pitchFamily="34" charset="-122"/>
                </a:rPr>
                <a:t>服务监控</a:t>
              </a:r>
            </a:p>
          </p:txBody>
        </p:sp>
      </p:grpSp>
      <p:cxnSp>
        <p:nvCxnSpPr>
          <p:cNvPr id="47" name="直接箭头连接符 46"/>
          <p:cNvCxnSpPr>
            <a:stCxn id="14" idx="3"/>
            <a:endCxn id="24" idx="1"/>
          </p:cNvCxnSpPr>
          <p:nvPr/>
        </p:nvCxnSpPr>
        <p:spPr>
          <a:xfrm>
            <a:off x="10071066" y="4336486"/>
            <a:ext cx="766431" cy="0"/>
          </a:xfrm>
          <a:prstGeom prst="straightConnector1">
            <a:avLst/>
          </a:prstGeom>
          <a:ln w="25400">
            <a:solidFill>
              <a:srgbClr val="51793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6" idx="2"/>
            <a:endCxn id="33" idx="0"/>
          </p:cNvCxnSpPr>
          <p:nvPr/>
        </p:nvCxnSpPr>
        <p:spPr>
          <a:xfrm flipH="1">
            <a:off x="9868798" y="5023160"/>
            <a:ext cx="1" cy="4721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6" idx="1"/>
            <a:endCxn id="40" idx="3"/>
          </p:cNvCxnSpPr>
          <p:nvPr/>
        </p:nvCxnSpPr>
        <p:spPr>
          <a:xfrm rot="10800000" flipV="1">
            <a:off x="8477079" y="4838494"/>
            <a:ext cx="953139" cy="1056988"/>
          </a:xfrm>
          <a:prstGeom prst="bentConnector3">
            <a:avLst>
              <a:gd name="adj1" fmla="val 153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5" idx="3"/>
            <a:endCxn id="40" idx="1"/>
          </p:cNvCxnSpPr>
          <p:nvPr/>
        </p:nvCxnSpPr>
        <p:spPr>
          <a:xfrm flipV="1">
            <a:off x="6531365" y="5895482"/>
            <a:ext cx="148800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4" idx="2"/>
            <a:endCxn id="40" idx="0"/>
          </p:cNvCxnSpPr>
          <p:nvPr/>
        </p:nvCxnSpPr>
        <p:spPr>
          <a:xfrm>
            <a:off x="8245651" y="4292303"/>
            <a:ext cx="2574" cy="12029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6" idx="1"/>
            <a:endCxn id="18" idx="3"/>
          </p:cNvCxnSpPr>
          <p:nvPr/>
        </p:nvCxnSpPr>
        <p:spPr>
          <a:xfrm flipH="1" flipV="1">
            <a:off x="8477084" y="1452936"/>
            <a:ext cx="1136276" cy="799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18" idx="1"/>
            <a:endCxn id="20" idx="3"/>
          </p:cNvCxnSpPr>
          <p:nvPr/>
        </p:nvCxnSpPr>
        <p:spPr>
          <a:xfrm flipH="1">
            <a:off x="6672391" y="1452936"/>
            <a:ext cx="134698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20" idx="1"/>
            <a:endCxn id="23" idx="3"/>
          </p:cNvCxnSpPr>
          <p:nvPr/>
        </p:nvCxnSpPr>
        <p:spPr>
          <a:xfrm flipH="1">
            <a:off x="4985551" y="1452936"/>
            <a:ext cx="122913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9836903" y="2850916"/>
            <a:ext cx="0" cy="11397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9836903" y="2155571"/>
            <a:ext cx="0" cy="69534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82" idx="3"/>
            <a:endCxn id="15" idx="1"/>
          </p:cNvCxnSpPr>
          <p:nvPr/>
        </p:nvCxnSpPr>
        <p:spPr>
          <a:xfrm flipV="1">
            <a:off x="4994093" y="2850916"/>
            <a:ext cx="1250369" cy="5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85" name="图片 84"/>
          <p:cNvPicPr>
            <a:picLocks noChangeAspect="1"/>
          </p:cNvPicPr>
          <p:nvPr/>
        </p:nvPicPr>
        <p:blipFill>
          <a:blip r:embed="rId7"/>
          <a:stretch>
            <a:fillRect/>
          </a:stretch>
        </p:blipFill>
        <p:spPr>
          <a:xfrm>
            <a:off x="4508406" y="5514487"/>
            <a:ext cx="457706" cy="800400"/>
          </a:xfrm>
          <a:prstGeom prst="rect">
            <a:avLst/>
          </a:prstGeom>
        </p:spPr>
      </p:pic>
      <p:cxnSp>
        <p:nvCxnSpPr>
          <p:cNvPr id="87" name="直接箭头连接符 86"/>
          <p:cNvCxnSpPr>
            <a:stCxn id="85" idx="3"/>
            <a:endCxn id="45" idx="1"/>
          </p:cNvCxnSpPr>
          <p:nvPr/>
        </p:nvCxnSpPr>
        <p:spPr>
          <a:xfrm>
            <a:off x="4966112" y="5914687"/>
            <a:ext cx="1051585" cy="5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5" idx="0"/>
            <a:endCxn id="91" idx="2"/>
          </p:cNvCxnSpPr>
          <p:nvPr/>
        </p:nvCxnSpPr>
        <p:spPr>
          <a:xfrm flipV="1">
            <a:off x="4737259" y="3559565"/>
            <a:ext cx="4856" cy="19549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95" name="组合 94"/>
          <p:cNvGrpSpPr/>
          <p:nvPr/>
        </p:nvGrpSpPr>
        <p:grpSpPr>
          <a:xfrm>
            <a:off x="5881272" y="5514487"/>
            <a:ext cx="877163" cy="1050141"/>
            <a:chOff x="6252343" y="5514487"/>
            <a:chExt cx="877163" cy="1050141"/>
          </a:xfrm>
        </p:grpSpPr>
        <p:pic>
          <p:nvPicPr>
            <p:cNvPr id="45" name="图片 44"/>
            <p:cNvPicPr>
              <a:picLocks noChangeAspect="1"/>
            </p:cNvPicPr>
            <p:nvPr/>
          </p:nvPicPr>
          <p:blipFill>
            <a:blip r:embed="rId8"/>
            <a:stretch>
              <a:fillRect/>
            </a:stretch>
          </p:blipFill>
          <p:spPr>
            <a:xfrm>
              <a:off x="6388768" y="5514487"/>
              <a:ext cx="513668" cy="801582"/>
            </a:xfrm>
            <a:prstGeom prst="rect">
              <a:avLst/>
            </a:prstGeom>
          </p:spPr>
        </p:pic>
        <p:sp>
          <p:nvSpPr>
            <p:cNvPr id="90" name="文本框 89"/>
            <p:cNvSpPr txBox="1"/>
            <p:nvPr/>
          </p:nvSpPr>
          <p:spPr>
            <a:xfrm>
              <a:off x="6252343" y="6195296"/>
              <a:ext cx="877163" cy="369332"/>
            </a:xfrm>
            <a:prstGeom prst="rect">
              <a:avLst/>
            </a:prstGeom>
            <a:noFill/>
          </p:spPr>
          <p:txBody>
            <a:bodyPr wrap="none" rtlCol="0">
              <a:spAutoFit/>
            </a:bodyPr>
            <a:lstStyle/>
            <a:p>
              <a:pPr algn="ctr"/>
              <a:r>
                <a:rPr lang="zh-CN" altLang="en-US" b="1" smtClean="0">
                  <a:solidFill>
                    <a:srgbClr val="FD7B49"/>
                  </a:solidFill>
                  <a:latin typeface="微软雅黑" panose="020B0503020204020204" pitchFamily="34" charset="-122"/>
                  <a:ea typeface="微软雅黑" panose="020B0503020204020204" pitchFamily="34" charset="-122"/>
                </a:rPr>
                <a:t>防火墙</a:t>
              </a:r>
            </a:p>
          </p:txBody>
        </p:sp>
      </p:grpSp>
      <p:grpSp>
        <p:nvGrpSpPr>
          <p:cNvPr id="94" name="组合 93"/>
          <p:cNvGrpSpPr/>
          <p:nvPr/>
        </p:nvGrpSpPr>
        <p:grpSpPr>
          <a:xfrm>
            <a:off x="4303533" y="2450716"/>
            <a:ext cx="877163" cy="1108849"/>
            <a:chOff x="4674604" y="2450716"/>
            <a:chExt cx="877163" cy="1108849"/>
          </a:xfrm>
        </p:grpSpPr>
        <p:pic>
          <p:nvPicPr>
            <p:cNvPr id="82" name="图片 81"/>
            <p:cNvPicPr>
              <a:picLocks noChangeAspect="1"/>
            </p:cNvPicPr>
            <p:nvPr/>
          </p:nvPicPr>
          <p:blipFill>
            <a:blip r:embed="rId8"/>
            <a:stretch>
              <a:fillRect/>
            </a:stretch>
          </p:blipFill>
          <p:spPr>
            <a:xfrm>
              <a:off x="4851496" y="2450716"/>
              <a:ext cx="513668" cy="801582"/>
            </a:xfrm>
            <a:prstGeom prst="rect">
              <a:avLst/>
            </a:prstGeom>
          </p:spPr>
        </p:pic>
        <p:sp>
          <p:nvSpPr>
            <p:cNvPr id="91" name="文本框 90"/>
            <p:cNvSpPr txBox="1"/>
            <p:nvPr/>
          </p:nvSpPr>
          <p:spPr>
            <a:xfrm>
              <a:off x="4674604" y="3190233"/>
              <a:ext cx="877163" cy="369332"/>
            </a:xfrm>
            <a:prstGeom prst="rect">
              <a:avLst/>
            </a:prstGeom>
            <a:noFill/>
          </p:spPr>
          <p:txBody>
            <a:bodyPr wrap="none" rtlCol="0">
              <a:spAutoFit/>
            </a:bodyPr>
            <a:lstStyle/>
            <a:p>
              <a:pPr algn="ctr"/>
              <a:r>
                <a:rPr lang="zh-CN" altLang="en-US" b="1" smtClean="0">
                  <a:solidFill>
                    <a:srgbClr val="FB8356"/>
                  </a:solidFill>
                  <a:latin typeface="微软雅黑" panose="020B0503020204020204" pitchFamily="34" charset="-122"/>
                  <a:ea typeface="微软雅黑" panose="020B0503020204020204" pitchFamily="34" charset="-122"/>
                </a:rPr>
                <a:t>防火墙</a:t>
              </a:r>
            </a:p>
          </p:txBody>
        </p:sp>
      </p:grpSp>
      <p:sp>
        <p:nvSpPr>
          <p:cNvPr id="96" name="文本框 95"/>
          <p:cNvSpPr txBox="1"/>
          <p:nvPr/>
        </p:nvSpPr>
        <p:spPr>
          <a:xfrm>
            <a:off x="4169070" y="6195296"/>
            <a:ext cx="1117615" cy="369332"/>
          </a:xfrm>
          <a:prstGeom prst="rect">
            <a:avLst/>
          </a:prstGeom>
          <a:noFill/>
        </p:spPr>
        <p:txBody>
          <a:bodyPr wrap="none" rtlCol="0">
            <a:spAutoFit/>
          </a:bodyPr>
          <a:lstStyle/>
          <a:p>
            <a:pPr algn="ctr"/>
            <a:r>
              <a:rPr lang="en-US" altLang="zh-CN" b="1" smtClean="0">
                <a:solidFill>
                  <a:srgbClr val="6BFFFF"/>
                </a:solidFill>
                <a:latin typeface="微软雅黑" panose="020B0503020204020204" pitchFamily="34" charset="-122"/>
                <a:ea typeface="微软雅黑" panose="020B0503020204020204" pitchFamily="34" charset="-122"/>
              </a:rPr>
              <a:t>API </a:t>
            </a:r>
            <a:r>
              <a:rPr lang="zh-CN" altLang="en-US" b="1" smtClean="0">
                <a:solidFill>
                  <a:srgbClr val="6BFFFF"/>
                </a:solidFill>
                <a:latin typeface="微软雅黑" panose="020B0503020204020204" pitchFamily="34" charset="-122"/>
                <a:ea typeface="微软雅黑" panose="020B0503020204020204" pitchFamily="34" charset="-122"/>
              </a:rPr>
              <a:t>网关</a:t>
            </a:r>
          </a:p>
        </p:txBody>
      </p:sp>
      <p:cxnSp>
        <p:nvCxnSpPr>
          <p:cNvPr id="100" name="直接连接符 99"/>
          <p:cNvCxnSpPr/>
          <p:nvPr/>
        </p:nvCxnSpPr>
        <p:spPr>
          <a:xfrm>
            <a:off x="8245645" y="2850915"/>
            <a:ext cx="1591258" cy="239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2" name="肘形连接符 101"/>
          <p:cNvCxnSpPr/>
          <p:nvPr/>
        </p:nvCxnSpPr>
        <p:spPr>
          <a:xfrm flipV="1">
            <a:off x="5067257" y="4537026"/>
            <a:ext cx="4460800" cy="43608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5067257" y="4973112"/>
            <a:ext cx="0" cy="6161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860833" y="5589240"/>
            <a:ext cx="206424"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27" name="组合 126"/>
          <p:cNvGrpSpPr/>
          <p:nvPr/>
        </p:nvGrpSpPr>
        <p:grpSpPr>
          <a:xfrm>
            <a:off x="2063552" y="5514487"/>
            <a:ext cx="1959191" cy="1050141"/>
            <a:chOff x="2434623" y="5514487"/>
            <a:chExt cx="1959191" cy="1050141"/>
          </a:xfrm>
        </p:grpSpPr>
        <p:pic>
          <p:nvPicPr>
            <p:cNvPr id="108" name="图片 107"/>
            <p:cNvPicPr>
              <a:picLocks noChangeAspect="1"/>
            </p:cNvPicPr>
            <p:nvPr/>
          </p:nvPicPr>
          <p:blipFill>
            <a:blip r:embed="rId9"/>
            <a:stretch>
              <a:fillRect/>
            </a:stretch>
          </p:blipFill>
          <p:spPr>
            <a:xfrm>
              <a:off x="3082623" y="5514487"/>
              <a:ext cx="457706" cy="800400"/>
            </a:xfrm>
            <a:prstGeom prst="rect">
              <a:avLst/>
            </a:prstGeom>
          </p:spPr>
        </p:pic>
        <p:sp>
          <p:nvSpPr>
            <p:cNvPr id="109" name="文本框 108"/>
            <p:cNvSpPr txBox="1"/>
            <p:nvPr/>
          </p:nvSpPr>
          <p:spPr>
            <a:xfrm>
              <a:off x="2434623" y="6195296"/>
              <a:ext cx="1959191" cy="369332"/>
            </a:xfrm>
            <a:prstGeom prst="rect">
              <a:avLst/>
            </a:prstGeom>
            <a:noFill/>
          </p:spPr>
          <p:txBody>
            <a:bodyPr wrap="none" rtlCol="0">
              <a:spAutoFit/>
            </a:bodyPr>
            <a:lstStyle/>
            <a:p>
              <a:pPr algn="ctr"/>
              <a:r>
                <a:rPr lang="en-US" altLang="zh-CN" b="1" err="1" smtClean="0">
                  <a:solidFill>
                    <a:srgbClr val="205FE3"/>
                  </a:solidFill>
                  <a:latin typeface="微软雅黑" panose="020B0503020204020204" pitchFamily="34" charset="-122"/>
                  <a:ea typeface="微软雅黑" panose="020B0503020204020204" pitchFamily="34" charset="-122"/>
                </a:rPr>
                <a:t>F5</a:t>
              </a:r>
              <a:r>
                <a:rPr lang="en-US" altLang="zh-CN" b="1" smtClean="0">
                  <a:solidFill>
                    <a:srgbClr val="205FE3"/>
                  </a:solidFill>
                  <a:latin typeface="微软雅黑" panose="020B0503020204020204" pitchFamily="34" charset="-122"/>
                  <a:ea typeface="微软雅黑" panose="020B0503020204020204" pitchFamily="34" charset="-122"/>
                </a:rPr>
                <a:t>/</a:t>
              </a:r>
              <a:r>
                <a:rPr lang="en-US" altLang="zh-CN" b="1" err="1" smtClean="0">
                  <a:solidFill>
                    <a:srgbClr val="205FE3"/>
                  </a:solidFill>
                  <a:latin typeface="微软雅黑" panose="020B0503020204020204" pitchFamily="34" charset="-122"/>
                  <a:ea typeface="微软雅黑" panose="020B0503020204020204" pitchFamily="34" charset="-122"/>
                </a:rPr>
                <a:t>Nginx</a:t>
              </a:r>
              <a:r>
                <a:rPr lang="zh-CN" altLang="en-US" b="1" smtClean="0">
                  <a:solidFill>
                    <a:srgbClr val="205FE3"/>
                  </a:solidFill>
                  <a:latin typeface="微软雅黑" panose="020B0503020204020204" pitchFamily="34" charset="-122"/>
                  <a:ea typeface="微软雅黑" panose="020B0503020204020204" pitchFamily="34" charset="-122"/>
                </a:rPr>
                <a:t>服务器</a:t>
              </a:r>
            </a:p>
          </p:txBody>
        </p:sp>
      </p:grpSp>
      <p:grpSp>
        <p:nvGrpSpPr>
          <p:cNvPr id="110" name="组合 109"/>
          <p:cNvGrpSpPr/>
          <p:nvPr/>
        </p:nvGrpSpPr>
        <p:grpSpPr>
          <a:xfrm>
            <a:off x="2497235" y="2450716"/>
            <a:ext cx="877163" cy="1108849"/>
            <a:chOff x="4674604" y="2450716"/>
            <a:chExt cx="877163" cy="1108849"/>
          </a:xfrm>
        </p:grpSpPr>
        <p:pic>
          <p:nvPicPr>
            <p:cNvPr id="111" name="图片 110"/>
            <p:cNvPicPr>
              <a:picLocks noChangeAspect="1"/>
            </p:cNvPicPr>
            <p:nvPr/>
          </p:nvPicPr>
          <p:blipFill>
            <a:blip r:embed="rId8"/>
            <a:stretch>
              <a:fillRect/>
            </a:stretch>
          </p:blipFill>
          <p:spPr>
            <a:xfrm>
              <a:off x="4851496" y="2450716"/>
              <a:ext cx="513668" cy="801582"/>
            </a:xfrm>
            <a:prstGeom prst="rect">
              <a:avLst/>
            </a:prstGeom>
          </p:spPr>
        </p:pic>
        <p:sp>
          <p:nvSpPr>
            <p:cNvPr id="112" name="文本框 111"/>
            <p:cNvSpPr txBox="1"/>
            <p:nvPr/>
          </p:nvSpPr>
          <p:spPr>
            <a:xfrm>
              <a:off x="4674604" y="3190233"/>
              <a:ext cx="877163" cy="369332"/>
            </a:xfrm>
            <a:prstGeom prst="rect">
              <a:avLst/>
            </a:prstGeom>
            <a:noFill/>
          </p:spPr>
          <p:txBody>
            <a:bodyPr wrap="none" rtlCol="0">
              <a:spAutoFit/>
            </a:bodyPr>
            <a:lstStyle/>
            <a:p>
              <a:pPr algn="ctr"/>
              <a:r>
                <a:rPr lang="zh-CN" altLang="en-US" b="1" smtClean="0">
                  <a:solidFill>
                    <a:srgbClr val="FB885E"/>
                  </a:solidFill>
                  <a:latin typeface="微软雅黑" panose="020B0503020204020204" pitchFamily="34" charset="-122"/>
                  <a:ea typeface="微软雅黑" panose="020B0503020204020204" pitchFamily="34" charset="-122"/>
                </a:rPr>
                <a:t>防火墙</a:t>
              </a:r>
            </a:p>
          </p:txBody>
        </p:sp>
      </p:grpSp>
      <p:cxnSp>
        <p:nvCxnSpPr>
          <p:cNvPr id="114" name="直接连接符 113"/>
          <p:cNvCxnSpPr>
            <a:stCxn id="108" idx="3"/>
            <a:endCxn id="85" idx="1"/>
          </p:cNvCxnSpPr>
          <p:nvPr/>
        </p:nvCxnSpPr>
        <p:spPr>
          <a:xfrm>
            <a:off x="3169258" y="5914687"/>
            <a:ext cx="133914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12" idx="2"/>
            <a:endCxn id="108" idx="0"/>
          </p:cNvCxnSpPr>
          <p:nvPr/>
        </p:nvCxnSpPr>
        <p:spPr>
          <a:xfrm>
            <a:off x="2935817" y="3559565"/>
            <a:ext cx="4588" cy="19549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349416" y="1261638"/>
            <a:ext cx="1152128" cy="4226522"/>
            <a:chOff x="407368" y="1268760"/>
            <a:chExt cx="1152128" cy="4226522"/>
          </a:xfrm>
        </p:grpSpPr>
        <p:sp>
          <p:nvSpPr>
            <p:cNvPr id="123" name="矩形 122"/>
            <p:cNvSpPr/>
            <p:nvPr/>
          </p:nvSpPr>
          <p:spPr bwMode="auto">
            <a:xfrm>
              <a:off x="407368" y="1268760"/>
              <a:ext cx="1152128" cy="4226522"/>
            </a:xfrm>
            <a:prstGeom prst="rect">
              <a:avLst/>
            </a:prstGeom>
            <a:noFill/>
            <a:ln w="9525" cap="flat" cmpd="sng" algn="ctr">
              <a:solidFill>
                <a:srgbClr val="558ED5"/>
              </a:solidFill>
              <a:prstDash val="solid"/>
              <a:round/>
              <a:headEnd type="none" w="med" len="med"/>
              <a:tailEnd type="none" w="med" len="med"/>
            </a:ln>
            <a:effectLst/>
          </p:spPr>
          <p:txBody>
            <a:bodyPr vert="horz" wrap="square" lIns="43200" tIns="40019" rIns="43200" bIns="40019"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mn-ea"/>
                <a:ea typeface="+mn-ea"/>
              </a:endParaRPr>
            </a:p>
          </p:txBody>
        </p:sp>
        <p:sp>
          <p:nvSpPr>
            <p:cNvPr id="117" name="classroom-pc_73575"/>
            <p:cNvSpPr>
              <a:spLocks noChangeAspect="1"/>
            </p:cNvSpPr>
            <p:nvPr/>
          </p:nvSpPr>
          <p:spPr bwMode="auto">
            <a:xfrm>
              <a:off x="709779" y="1534572"/>
              <a:ext cx="609685" cy="463129"/>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tx2">
                <a:lumMod val="60000"/>
                <a:lumOff val="40000"/>
              </a:schemeClr>
            </a:solidFill>
            <a:ln>
              <a:noFill/>
            </a:ln>
          </p:spPr>
        </p:sp>
        <p:sp>
          <p:nvSpPr>
            <p:cNvPr id="118" name="notebook_35960"/>
            <p:cNvSpPr>
              <a:spLocks noChangeAspect="1"/>
            </p:cNvSpPr>
            <p:nvPr/>
          </p:nvSpPr>
          <p:spPr bwMode="auto">
            <a:xfrm>
              <a:off x="709779" y="2723780"/>
              <a:ext cx="609685" cy="376503"/>
            </a:xfrm>
            <a:custGeom>
              <a:avLst/>
              <a:gdLst>
                <a:gd name="connsiteX0" fmla="*/ 228193 w 605169"/>
                <a:gd name="connsiteY0" fmla="*/ 345064 h 373715"/>
                <a:gd name="connsiteX1" fmla="*/ 228193 w 605169"/>
                <a:gd name="connsiteY1" fmla="*/ 354376 h 373715"/>
                <a:gd name="connsiteX2" fmla="*/ 369089 w 605169"/>
                <a:gd name="connsiteY2" fmla="*/ 354376 h 373715"/>
                <a:gd name="connsiteX3" fmla="*/ 369089 w 605169"/>
                <a:gd name="connsiteY3" fmla="*/ 345064 h 373715"/>
                <a:gd name="connsiteX4" fmla="*/ 67580 w 605169"/>
                <a:gd name="connsiteY4" fmla="*/ 323755 h 373715"/>
                <a:gd name="connsiteX5" fmla="*/ 295952 w 605169"/>
                <a:gd name="connsiteY5" fmla="*/ 323755 h 373715"/>
                <a:gd name="connsiteX6" fmla="*/ 309217 w 605169"/>
                <a:gd name="connsiteY6" fmla="*/ 323755 h 373715"/>
                <a:gd name="connsiteX7" fmla="*/ 537589 w 605169"/>
                <a:gd name="connsiteY7" fmla="*/ 323755 h 373715"/>
                <a:gd name="connsiteX8" fmla="*/ 605169 w 605169"/>
                <a:gd name="connsiteY8" fmla="*/ 327158 h 373715"/>
                <a:gd name="connsiteX9" fmla="*/ 605169 w 605169"/>
                <a:gd name="connsiteY9" fmla="*/ 373715 h 373715"/>
                <a:gd name="connsiteX10" fmla="*/ 0 w 605169"/>
                <a:gd name="connsiteY10" fmla="*/ 373715 h 373715"/>
                <a:gd name="connsiteX11" fmla="*/ 0 w 605169"/>
                <a:gd name="connsiteY11" fmla="*/ 327158 h 373715"/>
                <a:gd name="connsiteX12" fmla="*/ 102912 w 605169"/>
                <a:gd name="connsiteY12" fmla="*/ 35256 h 373715"/>
                <a:gd name="connsiteX13" fmla="*/ 102912 w 605169"/>
                <a:gd name="connsiteY13" fmla="*/ 274353 h 373715"/>
                <a:gd name="connsiteX14" fmla="*/ 502437 w 605169"/>
                <a:gd name="connsiteY14" fmla="*/ 274353 h 373715"/>
                <a:gd name="connsiteX15" fmla="*/ 502437 w 605169"/>
                <a:gd name="connsiteY15" fmla="*/ 35256 h 373715"/>
                <a:gd name="connsiteX16" fmla="*/ 67602 w 605169"/>
                <a:gd name="connsiteY16" fmla="*/ 0 h 373715"/>
                <a:gd name="connsiteX17" fmla="*/ 537568 w 605169"/>
                <a:gd name="connsiteY17" fmla="*/ 0 h 373715"/>
                <a:gd name="connsiteX18" fmla="*/ 537568 w 605169"/>
                <a:gd name="connsiteY18" fmla="*/ 309430 h 373715"/>
                <a:gd name="connsiteX19" fmla="*/ 67602 w 605169"/>
                <a:gd name="connsiteY19" fmla="*/ 309430 h 37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5169" h="373715">
                  <a:moveTo>
                    <a:pt x="228193" y="345064"/>
                  </a:moveTo>
                  <a:lnTo>
                    <a:pt x="228193" y="354376"/>
                  </a:lnTo>
                  <a:lnTo>
                    <a:pt x="369089" y="354376"/>
                  </a:lnTo>
                  <a:lnTo>
                    <a:pt x="369089" y="345064"/>
                  </a:lnTo>
                  <a:close/>
                  <a:moveTo>
                    <a:pt x="67580" y="323755"/>
                  </a:moveTo>
                  <a:lnTo>
                    <a:pt x="295952" y="323755"/>
                  </a:lnTo>
                  <a:lnTo>
                    <a:pt x="309217" y="323755"/>
                  </a:lnTo>
                  <a:lnTo>
                    <a:pt x="537589" y="323755"/>
                  </a:lnTo>
                  <a:lnTo>
                    <a:pt x="605169" y="327158"/>
                  </a:lnTo>
                  <a:lnTo>
                    <a:pt x="605169" y="373715"/>
                  </a:lnTo>
                  <a:lnTo>
                    <a:pt x="0" y="373715"/>
                  </a:lnTo>
                  <a:lnTo>
                    <a:pt x="0" y="327158"/>
                  </a:lnTo>
                  <a:close/>
                  <a:moveTo>
                    <a:pt x="102912" y="35256"/>
                  </a:moveTo>
                  <a:lnTo>
                    <a:pt x="102912" y="274353"/>
                  </a:lnTo>
                  <a:lnTo>
                    <a:pt x="502437" y="274353"/>
                  </a:lnTo>
                  <a:lnTo>
                    <a:pt x="502437" y="35256"/>
                  </a:lnTo>
                  <a:close/>
                  <a:moveTo>
                    <a:pt x="67602" y="0"/>
                  </a:moveTo>
                  <a:lnTo>
                    <a:pt x="537568" y="0"/>
                  </a:lnTo>
                  <a:lnTo>
                    <a:pt x="537568" y="309430"/>
                  </a:lnTo>
                  <a:lnTo>
                    <a:pt x="67602" y="309430"/>
                  </a:lnTo>
                  <a:close/>
                </a:path>
              </a:pathLst>
            </a:custGeom>
            <a:solidFill>
              <a:schemeClr val="accent1"/>
            </a:solidFill>
            <a:ln>
              <a:noFill/>
            </a:ln>
          </p:spPr>
        </p:sp>
        <p:sp>
          <p:nvSpPr>
            <p:cNvPr id="119" name="squared-tablet_15404"/>
            <p:cNvSpPr>
              <a:spLocks noChangeAspect="1"/>
            </p:cNvSpPr>
            <p:nvPr/>
          </p:nvSpPr>
          <p:spPr bwMode="auto">
            <a:xfrm rot="16200000" flipH="1">
              <a:off x="818693" y="3686501"/>
              <a:ext cx="391855" cy="452132"/>
            </a:xfrm>
            <a:custGeom>
              <a:avLst/>
              <a:gdLst>
                <a:gd name="connsiteX0" fmla="*/ 241730 w 520326"/>
                <a:gd name="connsiteY0" fmla="*/ 524933 h 600364"/>
                <a:gd name="connsiteX1" fmla="*/ 241730 w 520326"/>
                <a:gd name="connsiteY1" fmla="*/ 554332 h 600364"/>
                <a:gd name="connsiteX2" fmla="*/ 278596 w 520326"/>
                <a:gd name="connsiteY2" fmla="*/ 554332 h 600364"/>
                <a:gd name="connsiteX3" fmla="*/ 278596 w 520326"/>
                <a:gd name="connsiteY3" fmla="*/ 524933 h 600364"/>
                <a:gd name="connsiteX4" fmla="*/ 234356 w 520326"/>
                <a:gd name="connsiteY4" fmla="*/ 511153 h 600364"/>
                <a:gd name="connsiteX5" fmla="*/ 286891 w 520326"/>
                <a:gd name="connsiteY5" fmla="*/ 511153 h 600364"/>
                <a:gd name="connsiteX6" fmla="*/ 294264 w 520326"/>
                <a:gd name="connsiteY6" fmla="*/ 518503 h 600364"/>
                <a:gd name="connsiteX7" fmla="*/ 294264 w 520326"/>
                <a:gd name="connsiteY7" fmla="*/ 560762 h 600364"/>
                <a:gd name="connsiteX8" fmla="*/ 286891 w 520326"/>
                <a:gd name="connsiteY8" fmla="*/ 568112 h 600364"/>
                <a:gd name="connsiteX9" fmla="*/ 234356 w 520326"/>
                <a:gd name="connsiteY9" fmla="*/ 568112 h 600364"/>
                <a:gd name="connsiteX10" fmla="*/ 226061 w 520326"/>
                <a:gd name="connsiteY10" fmla="*/ 560762 h 600364"/>
                <a:gd name="connsiteX11" fmla="*/ 226061 w 520326"/>
                <a:gd name="connsiteY11" fmla="*/ 518503 h 600364"/>
                <a:gd name="connsiteX12" fmla="*/ 234356 w 520326"/>
                <a:gd name="connsiteY12" fmla="*/ 511153 h 600364"/>
                <a:gd name="connsiteX13" fmla="*/ 60950 w 520326"/>
                <a:gd name="connsiteY13" fmla="*/ 65332 h 600364"/>
                <a:gd name="connsiteX14" fmla="*/ 60950 w 520326"/>
                <a:gd name="connsiteY14" fmla="*/ 482510 h 600364"/>
                <a:gd name="connsiteX15" fmla="*/ 460298 w 520326"/>
                <a:gd name="connsiteY15" fmla="*/ 482510 h 600364"/>
                <a:gd name="connsiteX16" fmla="*/ 460298 w 520326"/>
                <a:gd name="connsiteY16" fmla="*/ 65332 h 600364"/>
                <a:gd name="connsiteX17" fmla="*/ 53571 w 520326"/>
                <a:gd name="connsiteY17" fmla="*/ 50597 h 600364"/>
                <a:gd name="connsiteX18" fmla="*/ 467676 w 520326"/>
                <a:gd name="connsiteY18" fmla="*/ 50597 h 600364"/>
                <a:gd name="connsiteX19" fmla="*/ 475054 w 520326"/>
                <a:gd name="connsiteY19" fmla="*/ 57964 h 600364"/>
                <a:gd name="connsiteX20" fmla="*/ 475054 w 520326"/>
                <a:gd name="connsiteY20" fmla="*/ 489878 h 600364"/>
                <a:gd name="connsiteX21" fmla="*/ 467676 w 520326"/>
                <a:gd name="connsiteY21" fmla="*/ 497245 h 600364"/>
                <a:gd name="connsiteX22" fmla="*/ 53571 w 520326"/>
                <a:gd name="connsiteY22" fmla="*/ 497245 h 600364"/>
                <a:gd name="connsiteX23" fmla="*/ 45271 w 520326"/>
                <a:gd name="connsiteY23" fmla="*/ 489878 h 600364"/>
                <a:gd name="connsiteX24" fmla="*/ 45271 w 520326"/>
                <a:gd name="connsiteY24" fmla="*/ 57964 h 600364"/>
                <a:gd name="connsiteX25" fmla="*/ 53571 w 520326"/>
                <a:gd name="connsiteY25" fmla="*/ 50597 h 600364"/>
                <a:gd name="connsiteX26" fmla="*/ 15683 w 520326"/>
                <a:gd name="connsiteY26" fmla="*/ 15654 h 600364"/>
                <a:gd name="connsiteX27" fmla="*/ 15683 w 520326"/>
                <a:gd name="connsiteY27" fmla="*/ 585631 h 600364"/>
                <a:gd name="connsiteX28" fmla="*/ 505565 w 520326"/>
                <a:gd name="connsiteY28" fmla="*/ 585631 h 600364"/>
                <a:gd name="connsiteX29" fmla="*/ 505565 w 520326"/>
                <a:gd name="connsiteY29" fmla="*/ 15654 h 600364"/>
                <a:gd name="connsiteX30" fmla="*/ 7380 w 520326"/>
                <a:gd name="connsiteY30" fmla="*/ 0 h 600364"/>
                <a:gd name="connsiteX31" fmla="*/ 512946 w 520326"/>
                <a:gd name="connsiteY31" fmla="*/ 0 h 600364"/>
                <a:gd name="connsiteX32" fmla="*/ 520326 w 520326"/>
                <a:gd name="connsiteY32" fmla="*/ 7366 h 600364"/>
                <a:gd name="connsiteX33" fmla="*/ 520326 w 520326"/>
                <a:gd name="connsiteY33" fmla="*/ 592998 h 600364"/>
                <a:gd name="connsiteX34" fmla="*/ 512946 w 520326"/>
                <a:gd name="connsiteY34" fmla="*/ 600364 h 600364"/>
                <a:gd name="connsiteX35" fmla="*/ 7380 w 520326"/>
                <a:gd name="connsiteY35" fmla="*/ 600364 h 600364"/>
                <a:gd name="connsiteX36" fmla="*/ 0 w 520326"/>
                <a:gd name="connsiteY36" fmla="*/ 592998 h 600364"/>
                <a:gd name="connsiteX37" fmla="*/ 0 w 520326"/>
                <a:gd name="connsiteY37" fmla="*/ 7366 h 600364"/>
                <a:gd name="connsiteX38" fmla="*/ 7380 w 520326"/>
                <a:gd name="connsiteY38" fmla="*/ 0 h 60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20326" h="600364">
                  <a:moveTo>
                    <a:pt x="241730" y="524933"/>
                  </a:moveTo>
                  <a:lnTo>
                    <a:pt x="241730" y="554332"/>
                  </a:lnTo>
                  <a:lnTo>
                    <a:pt x="278596" y="554332"/>
                  </a:lnTo>
                  <a:lnTo>
                    <a:pt x="278596" y="524933"/>
                  </a:lnTo>
                  <a:close/>
                  <a:moveTo>
                    <a:pt x="234356" y="511153"/>
                  </a:moveTo>
                  <a:lnTo>
                    <a:pt x="286891" y="511153"/>
                  </a:lnTo>
                  <a:cubicBezTo>
                    <a:pt x="290578" y="511153"/>
                    <a:pt x="294264" y="513909"/>
                    <a:pt x="294264" y="518503"/>
                  </a:cubicBezTo>
                  <a:lnTo>
                    <a:pt x="294264" y="560762"/>
                  </a:lnTo>
                  <a:cubicBezTo>
                    <a:pt x="294264" y="565356"/>
                    <a:pt x="290578" y="568112"/>
                    <a:pt x="286891" y="568112"/>
                  </a:cubicBezTo>
                  <a:lnTo>
                    <a:pt x="234356" y="568112"/>
                  </a:lnTo>
                  <a:cubicBezTo>
                    <a:pt x="229748" y="568112"/>
                    <a:pt x="226061" y="565356"/>
                    <a:pt x="226061" y="560762"/>
                  </a:cubicBezTo>
                  <a:lnTo>
                    <a:pt x="226061" y="518503"/>
                  </a:lnTo>
                  <a:cubicBezTo>
                    <a:pt x="226061" y="513909"/>
                    <a:pt x="229748" y="511153"/>
                    <a:pt x="234356" y="511153"/>
                  </a:cubicBezTo>
                  <a:close/>
                  <a:moveTo>
                    <a:pt x="60950" y="65332"/>
                  </a:moveTo>
                  <a:lnTo>
                    <a:pt x="60950" y="482510"/>
                  </a:lnTo>
                  <a:lnTo>
                    <a:pt x="460298" y="482510"/>
                  </a:lnTo>
                  <a:lnTo>
                    <a:pt x="460298" y="65332"/>
                  </a:lnTo>
                  <a:close/>
                  <a:moveTo>
                    <a:pt x="53571" y="50597"/>
                  </a:moveTo>
                  <a:lnTo>
                    <a:pt x="467676" y="50597"/>
                  </a:lnTo>
                  <a:cubicBezTo>
                    <a:pt x="471365" y="50597"/>
                    <a:pt x="475054" y="53360"/>
                    <a:pt x="475054" y="57964"/>
                  </a:cubicBezTo>
                  <a:lnTo>
                    <a:pt x="475054" y="489878"/>
                  </a:lnTo>
                  <a:cubicBezTo>
                    <a:pt x="475054" y="493561"/>
                    <a:pt x="472287" y="497245"/>
                    <a:pt x="467676" y="497245"/>
                  </a:cubicBezTo>
                  <a:lnTo>
                    <a:pt x="53571" y="497245"/>
                  </a:lnTo>
                  <a:cubicBezTo>
                    <a:pt x="48960" y="497245"/>
                    <a:pt x="45271" y="493561"/>
                    <a:pt x="45271" y="489878"/>
                  </a:cubicBezTo>
                  <a:lnTo>
                    <a:pt x="45271" y="57964"/>
                  </a:lnTo>
                  <a:cubicBezTo>
                    <a:pt x="45271" y="53360"/>
                    <a:pt x="48960" y="50597"/>
                    <a:pt x="53571" y="50597"/>
                  </a:cubicBezTo>
                  <a:close/>
                  <a:moveTo>
                    <a:pt x="15683" y="15654"/>
                  </a:moveTo>
                  <a:lnTo>
                    <a:pt x="15683" y="585631"/>
                  </a:lnTo>
                  <a:lnTo>
                    <a:pt x="505565" y="585631"/>
                  </a:lnTo>
                  <a:lnTo>
                    <a:pt x="505565" y="15654"/>
                  </a:lnTo>
                  <a:close/>
                  <a:moveTo>
                    <a:pt x="7380" y="0"/>
                  </a:moveTo>
                  <a:lnTo>
                    <a:pt x="512946" y="0"/>
                  </a:lnTo>
                  <a:cubicBezTo>
                    <a:pt x="517559" y="0"/>
                    <a:pt x="520326" y="3683"/>
                    <a:pt x="520326" y="7366"/>
                  </a:cubicBezTo>
                  <a:lnTo>
                    <a:pt x="520326" y="592998"/>
                  </a:lnTo>
                  <a:cubicBezTo>
                    <a:pt x="520326" y="597602"/>
                    <a:pt x="517559" y="600364"/>
                    <a:pt x="512946" y="600364"/>
                  </a:cubicBezTo>
                  <a:lnTo>
                    <a:pt x="7380" y="600364"/>
                  </a:lnTo>
                  <a:cubicBezTo>
                    <a:pt x="3690" y="600364"/>
                    <a:pt x="0" y="597602"/>
                    <a:pt x="0" y="592998"/>
                  </a:cubicBezTo>
                  <a:lnTo>
                    <a:pt x="0" y="7366"/>
                  </a:lnTo>
                  <a:cubicBezTo>
                    <a:pt x="0" y="3683"/>
                    <a:pt x="3690" y="0"/>
                    <a:pt x="7380" y="0"/>
                  </a:cubicBezTo>
                  <a:close/>
                </a:path>
              </a:pathLst>
            </a:custGeom>
            <a:solidFill>
              <a:schemeClr val="accent1"/>
            </a:solidFill>
            <a:ln w="12700">
              <a:solidFill>
                <a:srgbClr val="558ED5"/>
              </a:solidFill>
            </a:ln>
          </p:spPr>
        </p:sp>
        <p:sp>
          <p:nvSpPr>
            <p:cNvPr id="120" name="smartphone_159860"/>
            <p:cNvSpPr>
              <a:spLocks noChangeAspect="1"/>
            </p:cNvSpPr>
            <p:nvPr/>
          </p:nvSpPr>
          <p:spPr bwMode="auto">
            <a:xfrm>
              <a:off x="816905" y="4569552"/>
              <a:ext cx="333053" cy="552127"/>
            </a:xfrm>
            <a:custGeom>
              <a:avLst/>
              <a:gdLst>
                <a:gd name="connsiteX0" fmla="*/ 151631 w 364964"/>
                <a:gd name="connsiteY0" fmla="*/ 514916 h 605028"/>
                <a:gd name="connsiteX1" fmla="*/ 213192 w 364964"/>
                <a:gd name="connsiteY1" fmla="*/ 514916 h 605028"/>
                <a:gd name="connsiteX2" fmla="*/ 228420 w 364964"/>
                <a:gd name="connsiteY2" fmla="*/ 530123 h 605028"/>
                <a:gd name="connsiteX3" fmla="*/ 213192 w 364964"/>
                <a:gd name="connsiteY3" fmla="*/ 545330 h 605028"/>
                <a:gd name="connsiteX4" fmla="*/ 151631 w 364964"/>
                <a:gd name="connsiteY4" fmla="*/ 545330 h 605028"/>
                <a:gd name="connsiteX5" fmla="*/ 136403 w 364964"/>
                <a:gd name="connsiteY5" fmla="*/ 530123 h 605028"/>
                <a:gd name="connsiteX6" fmla="*/ 151631 w 364964"/>
                <a:gd name="connsiteY6" fmla="*/ 514916 h 605028"/>
                <a:gd name="connsiteX7" fmla="*/ 30359 w 364964"/>
                <a:gd name="connsiteY7" fmla="*/ 482854 h 605028"/>
                <a:gd name="connsiteX8" fmla="*/ 30359 w 364964"/>
                <a:gd name="connsiteY8" fmla="*/ 557938 h 605028"/>
                <a:gd name="connsiteX9" fmla="*/ 47071 w 364964"/>
                <a:gd name="connsiteY9" fmla="*/ 574624 h 605028"/>
                <a:gd name="connsiteX10" fmla="*/ 317800 w 364964"/>
                <a:gd name="connsiteY10" fmla="*/ 574624 h 605028"/>
                <a:gd name="connsiteX11" fmla="*/ 334512 w 364964"/>
                <a:gd name="connsiteY11" fmla="*/ 557938 h 605028"/>
                <a:gd name="connsiteX12" fmla="*/ 334512 w 364964"/>
                <a:gd name="connsiteY12" fmla="*/ 482854 h 605028"/>
                <a:gd name="connsiteX13" fmla="*/ 30359 w 364964"/>
                <a:gd name="connsiteY13" fmla="*/ 108918 h 605028"/>
                <a:gd name="connsiteX14" fmla="*/ 30359 w 364964"/>
                <a:gd name="connsiteY14" fmla="*/ 452728 h 605028"/>
                <a:gd name="connsiteX15" fmla="*/ 334512 w 364964"/>
                <a:gd name="connsiteY15" fmla="*/ 452728 h 605028"/>
                <a:gd name="connsiteX16" fmla="*/ 334512 w 364964"/>
                <a:gd name="connsiteY16" fmla="*/ 108918 h 605028"/>
                <a:gd name="connsiteX17" fmla="*/ 47071 w 364964"/>
                <a:gd name="connsiteY17" fmla="*/ 30312 h 605028"/>
                <a:gd name="connsiteX18" fmla="*/ 30359 w 364964"/>
                <a:gd name="connsiteY18" fmla="*/ 46997 h 605028"/>
                <a:gd name="connsiteX19" fmla="*/ 30359 w 364964"/>
                <a:gd name="connsiteY19" fmla="*/ 78606 h 605028"/>
                <a:gd name="connsiteX20" fmla="*/ 334605 w 364964"/>
                <a:gd name="connsiteY20" fmla="*/ 78606 h 605028"/>
                <a:gd name="connsiteX21" fmla="*/ 334605 w 364964"/>
                <a:gd name="connsiteY21" fmla="*/ 46997 h 605028"/>
                <a:gd name="connsiteX22" fmla="*/ 317893 w 364964"/>
                <a:gd name="connsiteY22" fmla="*/ 30312 h 605028"/>
                <a:gd name="connsiteX23" fmla="*/ 47071 w 364964"/>
                <a:gd name="connsiteY23" fmla="*/ 0 h 605028"/>
                <a:gd name="connsiteX24" fmla="*/ 317893 w 364964"/>
                <a:gd name="connsiteY24" fmla="*/ 0 h 605028"/>
                <a:gd name="connsiteX25" fmla="*/ 364964 w 364964"/>
                <a:gd name="connsiteY25" fmla="*/ 46997 h 605028"/>
                <a:gd name="connsiteX26" fmla="*/ 364964 w 364964"/>
                <a:gd name="connsiteY26" fmla="*/ 557938 h 605028"/>
                <a:gd name="connsiteX27" fmla="*/ 317893 w 364964"/>
                <a:gd name="connsiteY27" fmla="*/ 605028 h 605028"/>
                <a:gd name="connsiteX28" fmla="*/ 47071 w 364964"/>
                <a:gd name="connsiteY28" fmla="*/ 605028 h 605028"/>
                <a:gd name="connsiteX29" fmla="*/ 0 w 364964"/>
                <a:gd name="connsiteY29" fmla="*/ 558031 h 605028"/>
                <a:gd name="connsiteX30" fmla="*/ 0 w 364964"/>
                <a:gd name="connsiteY30" fmla="*/ 46997 h 605028"/>
                <a:gd name="connsiteX31" fmla="*/ 47071 w 364964"/>
                <a:gd name="connsiteY31"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64964" h="605028">
                  <a:moveTo>
                    <a:pt x="151631" y="514916"/>
                  </a:moveTo>
                  <a:lnTo>
                    <a:pt x="213192" y="514916"/>
                  </a:lnTo>
                  <a:cubicBezTo>
                    <a:pt x="221642" y="514916"/>
                    <a:pt x="228420" y="521685"/>
                    <a:pt x="228420" y="530123"/>
                  </a:cubicBezTo>
                  <a:cubicBezTo>
                    <a:pt x="228420" y="538468"/>
                    <a:pt x="221642" y="545330"/>
                    <a:pt x="213192" y="545330"/>
                  </a:cubicBezTo>
                  <a:lnTo>
                    <a:pt x="151631" y="545330"/>
                  </a:lnTo>
                  <a:cubicBezTo>
                    <a:pt x="143274" y="545330"/>
                    <a:pt x="136403" y="538468"/>
                    <a:pt x="136403" y="530123"/>
                  </a:cubicBezTo>
                  <a:cubicBezTo>
                    <a:pt x="136403" y="521685"/>
                    <a:pt x="143274" y="514916"/>
                    <a:pt x="151631" y="514916"/>
                  </a:cubicBezTo>
                  <a:close/>
                  <a:moveTo>
                    <a:pt x="30359" y="482854"/>
                  </a:moveTo>
                  <a:lnTo>
                    <a:pt x="30359" y="557938"/>
                  </a:lnTo>
                  <a:cubicBezTo>
                    <a:pt x="30359" y="567208"/>
                    <a:pt x="37880" y="574624"/>
                    <a:pt x="47071" y="574624"/>
                  </a:cubicBezTo>
                  <a:lnTo>
                    <a:pt x="317800" y="574624"/>
                  </a:lnTo>
                  <a:cubicBezTo>
                    <a:pt x="327084" y="574624"/>
                    <a:pt x="334512" y="567023"/>
                    <a:pt x="334512" y="557938"/>
                  </a:cubicBezTo>
                  <a:lnTo>
                    <a:pt x="334512" y="482854"/>
                  </a:lnTo>
                  <a:close/>
                  <a:moveTo>
                    <a:pt x="30359" y="108918"/>
                  </a:moveTo>
                  <a:lnTo>
                    <a:pt x="30359" y="452728"/>
                  </a:lnTo>
                  <a:lnTo>
                    <a:pt x="334512" y="452728"/>
                  </a:lnTo>
                  <a:lnTo>
                    <a:pt x="334512" y="108918"/>
                  </a:lnTo>
                  <a:close/>
                  <a:moveTo>
                    <a:pt x="47071" y="30312"/>
                  </a:moveTo>
                  <a:cubicBezTo>
                    <a:pt x="37880" y="30312"/>
                    <a:pt x="30359" y="37727"/>
                    <a:pt x="30359" y="46997"/>
                  </a:cubicBezTo>
                  <a:lnTo>
                    <a:pt x="30359" y="78606"/>
                  </a:lnTo>
                  <a:lnTo>
                    <a:pt x="334605" y="78606"/>
                  </a:lnTo>
                  <a:lnTo>
                    <a:pt x="334605" y="46997"/>
                  </a:lnTo>
                  <a:cubicBezTo>
                    <a:pt x="334605" y="37727"/>
                    <a:pt x="327084" y="30312"/>
                    <a:pt x="317893" y="30312"/>
                  </a:cubicBezTo>
                  <a:close/>
                  <a:moveTo>
                    <a:pt x="47071" y="0"/>
                  </a:moveTo>
                  <a:lnTo>
                    <a:pt x="317893" y="0"/>
                  </a:lnTo>
                  <a:cubicBezTo>
                    <a:pt x="343889" y="0"/>
                    <a:pt x="364964" y="21135"/>
                    <a:pt x="364964" y="46997"/>
                  </a:cubicBezTo>
                  <a:lnTo>
                    <a:pt x="364964" y="557938"/>
                  </a:lnTo>
                  <a:cubicBezTo>
                    <a:pt x="364964" y="583893"/>
                    <a:pt x="343796" y="604843"/>
                    <a:pt x="317893" y="605028"/>
                  </a:cubicBezTo>
                  <a:lnTo>
                    <a:pt x="47071" y="605028"/>
                  </a:lnTo>
                  <a:cubicBezTo>
                    <a:pt x="21075" y="605028"/>
                    <a:pt x="0" y="583893"/>
                    <a:pt x="0" y="558031"/>
                  </a:cubicBezTo>
                  <a:lnTo>
                    <a:pt x="0" y="46997"/>
                  </a:lnTo>
                  <a:cubicBezTo>
                    <a:pt x="0" y="21042"/>
                    <a:pt x="21168" y="0"/>
                    <a:pt x="47071" y="0"/>
                  </a:cubicBezTo>
                  <a:close/>
                </a:path>
              </a:pathLst>
            </a:custGeom>
            <a:solidFill>
              <a:schemeClr val="accent1"/>
            </a:solidFill>
            <a:ln>
              <a:noFill/>
            </a:ln>
          </p:spPr>
        </p:sp>
      </p:grpSp>
      <p:cxnSp>
        <p:nvCxnSpPr>
          <p:cNvPr id="126" name="直接箭头连接符 125"/>
          <p:cNvCxnSpPr>
            <a:stCxn id="123" idx="3"/>
            <a:endCxn id="112" idx="1"/>
          </p:cNvCxnSpPr>
          <p:nvPr/>
        </p:nvCxnSpPr>
        <p:spPr>
          <a:xfrm>
            <a:off x="1501544" y="3374899"/>
            <a:ext cx="99569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endCxn id="43" idx="0"/>
          </p:cNvCxnSpPr>
          <p:nvPr/>
        </p:nvCxnSpPr>
        <p:spPr>
          <a:xfrm>
            <a:off x="8245645" y="2850915"/>
            <a:ext cx="0" cy="3393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endCxn id="15" idx="3"/>
          </p:cNvCxnSpPr>
          <p:nvPr/>
        </p:nvCxnSpPr>
        <p:spPr>
          <a:xfrm flipH="1">
            <a:off x="6702168" y="2850915"/>
            <a:ext cx="1543477"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41" name="组合 140"/>
          <p:cNvGrpSpPr/>
          <p:nvPr/>
        </p:nvGrpSpPr>
        <p:grpSpPr>
          <a:xfrm>
            <a:off x="10662559" y="3936286"/>
            <a:ext cx="877163" cy="1086873"/>
            <a:chOff x="10662559" y="3936286"/>
            <a:chExt cx="877163" cy="1086873"/>
          </a:xfrm>
        </p:grpSpPr>
        <p:pic>
          <p:nvPicPr>
            <p:cNvPr id="24" name="图片 23"/>
            <p:cNvPicPr>
              <a:picLocks noChangeAspect="1"/>
            </p:cNvPicPr>
            <p:nvPr/>
          </p:nvPicPr>
          <p:blipFill>
            <a:blip r:embed="rId10"/>
            <a:stretch>
              <a:fillRect/>
            </a:stretch>
          </p:blipFill>
          <p:spPr>
            <a:xfrm>
              <a:off x="10837497" y="3936286"/>
              <a:ext cx="590963" cy="800400"/>
            </a:xfrm>
            <a:prstGeom prst="rect">
              <a:avLst/>
            </a:prstGeom>
          </p:spPr>
        </p:pic>
        <p:sp>
          <p:nvSpPr>
            <p:cNvPr id="140" name="文本框 139"/>
            <p:cNvSpPr txBox="1"/>
            <p:nvPr/>
          </p:nvSpPr>
          <p:spPr>
            <a:xfrm>
              <a:off x="10662559" y="4653827"/>
              <a:ext cx="877163" cy="369332"/>
            </a:xfrm>
            <a:prstGeom prst="rect">
              <a:avLst/>
            </a:prstGeom>
            <a:noFill/>
          </p:spPr>
          <p:txBody>
            <a:bodyPr wrap="none" rtlCol="0">
              <a:spAutoFit/>
            </a:bodyPr>
            <a:lstStyle/>
            <a:p>
              <a:pPr algn="ctr"/>
              <a:r>
                <a:rPr lang="zh-CN" altLang="en-US" b="1" smtClean="0">
                  <a:solidFill>
                    <a:srgbClr val="57823A"/>
                  </a:solidFill>
                  <a:latin typeface="微软雅黑" panose="020B0503020204020204" pitchFamily="34" charset="-122"/>
                  <a:ea typeface="微软雅黑" panose="020B0503020204020204" pitchFamily="34" charset="-122"/>
                </a:rPr>
                <a:t>数据库</a:t>
              </a:r>
            </a:p>
          </p:txBody>
        </p:sp>
      </p:grpSp>
    </p:spTree>
    <p:extLst>
      <p:ext uri="{BB962C8B-B14F-4D97-AF65-F5344CB8AC3E}">
        <p14:creationId xmlns:p14="http://schemas.microsoft.com/office/powerpoint/2010/main" val="1867016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6</a:t>
            </a:fld>
            <a:endParaRPr lang="zh-CN" altLang="en-US"/>
          </a:p>
        </p:txBody>
      </p:sp>
      <p:sp>
        <p:nvSpPr>
          <p:cNvPr id="3" name="标题 2"/>
          <p:cNvSpPr>
            <a:spLocks noGrp="1"/>
          </p:cNvSpPr>
          <p:nvPr>
            <p:ph type="title"/>
          </p:nvPr>
        </p:nvSpPr>
        <p:spPr/>
        <p:txBody>
          <a:bodyPr/>
          <a:lstStyle/>
          <a:p>
            <a:r>
              <a:rPr lang="zh-CN" altLang="en-US" smtClean="0"/>
              <a:t>硬件资源</a:t>
            </a:r>
            <a:r>
              <a:rPr lang="zh-CN" altLang="en-US"/>
              <a:t>列表</a:t>
            </a:r>
          </a:p>
        </p:txBody>
      </p:sp>
      <p:graphicFrame>
        <p:nvGraphicFramePr>
          <p:cNvPr id="6" name="表格 5"/>
          <p:cNvGraphicFramePr>
            <a:graphicFrameLocks noGrp="1"/>
          </p:cNvGraphicFramePr>
          <p:nvPr>
            <p:extLst>
              <p:ext uri="{D42A27DB-BD31-4B8C-83A1-F6EECF244321}">
                <p14:modId xmlns:p14="http://schemas.microsoft.com/office/powerpoint/2010/main" val="1253740524"/>
              </p:ext>
            </p:extLst>
          </p:nvPr>
        </p:nvGraphicFramePr>
        <p:xfrm>
          <a:off x="599380" y="1772816"/>
          <a:ext cx="10892235" cy="4754880"/>
        </p:xfrm>
        <a:graphic>
          <a:graphicData uri="http://schemas.openxmlformats.org/drawingml/2006/table">
            <a:tbl>
              <a:tblPr firstRow="1" bandRow="1">
                <a:tableStyleId>{5C22544A-7EE6-4342-B048-85BDC9FD1C3A}</a:tableStyleId>
              </a:tblPr>
              <a:tblGrid>
                <a:gridCol w="2011818"/>
                <a:gridCol w="2520280"/>
                <a:gridCol w="6360137"/>
              </a:tblGrid>
              <a:tr h="360040">
                <a:tc>
                  <a:txBody>
                    <a:bodyPr/>
                    <a:lstStyle/>
                    <a:p>
                      <a:pPr algn="ctr"/>
                      <a:r>
                        <a:rPr lang="zh-CN" altLang="en-US" smtClean="0">
                          <a:latin typeface="+mn-ea"/>
                          <a:ea typeface="+mn-ea"/>
                        </a:rPr>
                        <a:t>类别</a:t>
                      </a:r>
                      <a:endParaRPr lang="zh-CN" altLang="en-US">
                        <a:latin typeface="+mn-ea"/>
                        <a:ea typeface="+mn-ea"/>
                      </a:endParaRPr>
                    </a:p>
                  </a:txBody>
                  <a:tcPr anchor="ctr"/>
                </a:tc>
                <a:tc>
                  <a:txBody>
                    <a:bodyPr/>
                    <a:lstStyle/>
                    <a:p>
                      <a:pPr algn="ctr"/>
                      <a:r>
                        <a:rPr lang="zh-CN" altLang="en-US" smtClean="0">
                          <a:latin typeface="+mn-ea"/>
                          <a:ea typeface="+mn-ea"/>
                        </a:rPr>
                        <a:t>硬件资源数量（个）</a:t>
                      </a:r>
                      <a:endParaRPr lang="zh-CN" altLang="en-US">
                        <a:latin typeface="+mn-ea"/>
                        <a:ea typeface="+mn-ea"/>
                      </a:endParaRPr>
                    </a:p>
                  </a:txBody>
                  <a:tcPr anchor="ctr"/>
                </a:tc>
                <a:tc>
                  <a:txBody>
                    <a:bodyPr/>
                    <a:lstStyle/>
                    <a:p>
                      <a:pPr algn="ctr"/>
                      <a:r>
                        <a:rPr lang="zh-CN" altLang="en-US" smtClean="0">
                          <a:latin typeface="+mn-ea"/>
                          <a:ea typeface="+mn-ea"/>
                        </a:rPr>
                        <a:t>说明</a:t>
                      </a:r>
                      <a:endParaRPr lang="zh-CN" altLang="en-US">
                        <a:latin typeface="+mn-ea"/>
                        <a:ea typeface="+mn-ea"/>
                      </a:endParaRPr>
                    </a:p>
                  </a:txBody>
                  <a:tcPr anchor="ctr"/>
                </a:tc>
              </a:tr>
              <a:tr h="360040">
                <a:tc>
                  <a:txBody>
                    <a:bodyPr/>
                    <a:lstStyle/>
                    <a:p>
                      <a:r>
                        <a:rPr lang="zh-CN" altLang="en-US" smtClean="0">
                          <a:latin typeface="+mn-ea"/>
                          <a:ea typeface="+mn-ea"/>
                        </a:rPr>
                        <a:t>注册中心</a:t>
                      </a:r>
                      <a:endParaRPr lang="zh-CN" altLang="en-US">
                        <a:latin typeface="+mn-ea"/>
                        <a:ea typeface="+mn-ea"/>
                      </a:endParaRPr>
                    </a:p>
                  </a:txBody>
                  <a:tcPr/>
                </a:tc>
                <a:tc>
                  <a:txBody>
                    <a:bodyPr/>
                    <a:lstStyle/>
                    <a:p>
                      <a:pPr algn="ctr"/>
                      <a:r>
                        <a:rPr lang="en-US" altLang="zh-CN" smtClean="0">
                          <a:latin typeface="+mn-ea"/>
                          <a:ea typeface="+mn-ea"/>
                        </a:rPr>
                        <a:t>3+</a:t>
                      </a:r>
                      <a:endParaRPr lang="zh-CN" altLang="en-US">
                        <a:latin typeface="+mn-ea"/>
                        <a:ea typeface="+mn-ea"/>
                      </a:endParaRPr>
                    </a:p>
                  </a:txBody>
                  <a:tcPr/>
                </a:tc>
                <a:tc>
                  <a:txBody>
                    <a:bodyPr/>
                    <a:lstStyle/>
                    <a:p>
                      <a:r>
                        <a:rPr lang="zh-CN" altLang="en-US" smtClean="0">
                          <a:latin typeface="+mn-ea"/>
                          <a:ea typeface="+mn-ea"/>
                        </a:rPr>
                        <a:t>最少</a:t>
                      </a:r>
                      <a:r>
                        <a:rPr lang="en-US" altLang="zh-CN" smtClean="0">
                          <a:latin typeface="+mn-ea"/>
                          <a:ea typeface="+mn-ea"/>
                        </a:rPr>
                        <a:t>3</a:t>
                      </a:r>
                      <a:r>
                        <a:rPr lang="zh-CN" altLang="en-US" smtClean="0">
                          <a:latin typeface="+mn-ea"/>
                          <a:ea typeface="+mn-ea"/>
                        </a:rPr>
                        <a:t>个节点用于相互注册，注意数量建议最好为奇数个</a:t>
                      </a:r>
                      <a:endParaRPr lang="zh-CN" altLang="en-US">
                        <a:latin typeface="+mn-ea"/>
                        <a:ea typeface="+mn-ea"/>
                      </a:endParaRPr>
                    </a:p>
                  </a:txBody>
                  <a:tcPr/>
                </a:tc>
              </a:tr>
              <a:tr h="360040">
                <a:tc>
                  <a:txBody>
                    <a:bodyPr/>
                    <a:lstStyle/>
                    <a:p>
                      <a:r>
                        <a:rPr lang="zh-CN" altLang="en-US" smtClean="0">
                          <a:latin typeface="+mn-ea"/>
                          <a:ea typeface="+mn-ea"/>
                        </a:rPr>
                        <a:t>微服务应用</a:t>
                      </a:r>
                      <a:endParaRPr lang="zh-CN" altLang="en-US">
                        <a:latin typeface="+mn-ea"/>
                        <a:ea typeface="+mn-ea"/>
                      </a:endParaRPr>
                    </a:p>
                  </a:txBody>
                  <a:tcPr/>
                </a:tc>
                <a:tc>
                  <a:txBody>
                    <a:bodyPr/>
                    <a:lstStyle/>
                    <a:p>
                      <a:pPr algn="ctr"/>
                      <a:r>
                        <a:rPr lang="en-US" altLang="zh-CN" smtClean="0">
                          <a:latin typeface="+mn-ea"/>
                          <a:ea typeface="+mn-ea"/>
                        </a:rPr>
                        <a:t>3+</a:t>
                      </a:r>
                      <a:endParaRPr lang="zh-CN" altLang="en-US">
                        <a:latin typeface="+mn-ea"/>
                        <a:ea typeface="+mn-ea"/>
                      </a:endParaRPr>
                    </a:p>
                  </a:txBody>
                  <a:tcPr/>
                </a:tc>
                <a:tc>
                  <a:txBody>
                    <a:bodyPr/>
                    <a:lstStyle/>
                    <a:p>
                      <a:r>
                        <a:rPr lang="zh-CN" altLang="en-US" smtClean="0">
                          <a:latin typeface="+mn-ea"/>
                          <a:ea typeface="+mn-ea"/>
                        </a:rPr>
                        <a:t>可根据具体运行的场景，再做拓展</a:t>
                      </a:r>
                      <a:endParaRPr lang="zh-CN" altLang="en-US">
                        <a:latin typeface="+mn-ea"/>
                        <a:ea typeface="+mn-ea"/>
                      </a:endParaRPr>
                    </a:p>
                  </a:txBody>
                  <a:tcPr/>
                </a:tc>
              </a:tr>
              <a:tr h="360040">
                <a:tc>
                  <a:txBody>
                    <a:bodyPr/>
                    <a:lstStyle/>
                    <a:p>
                      <a:r>
                        <a:rPr lang="zh-CN" altLang="en-US" smtClean="0">
                          <a:latin typeface="+mn-ea"/>
                          <a:ea typeface="+mn-ea"/>
                        </a:rPr>
                        <a:t>微服务监控中心</a:t>
                      </a:r>
                      <a:endParaRPr lang="zh-CN" altLang="en-US">
                        <a:latin typeface="+mn-ea"/>
                        <a:ea typeface="+mn-ea"/>
                      </a:endParaRPr>
                    </a:p>
                  </a:txBody>
                  <a:tcPr/>
                </a:tc>
                <a:tc>
                  <a:txBody>
                    <a:bodyPr/>
                    <a:lstStyle/>
                    <a:p>
                      <a:pPr algn="ctr"/>
                      <a:r>
                        <a:rPr lang="en-US" altLang="zh-CN" smtClean="0">
                          <a:latin typeface="+mn-ea"/>
                          <a:ea typeface="+mn-ea"/>
                        </a:rPr>
                        <a:t>0~3</a:t>
                      </a:r>
                      <a:endParaRPr lang="zh-CN" altLang="en-US">
                        <a:latin typeface="+mn-ea"/>
                        <a:ea typeface="+mn-ea"/>
                      </a:endParaRPr>
                    </a:p>
                  </a:txBody>
                  <a:tcPr/>
                </a:tc>
                <a:tc rowSpan="2">
                  <a:txBody>
                    <a:bodyPr/>
                    <a:lstStyle/>
                    <a:p>
                      <a:pPr algn="l"/>
                      <a:r>
                        <a:rPr lang="zh-CN" altLang="en-US" smtClean="0">
                          <a:latin typeface="+mn-ea"/>
                          <a:ea typeface="+mn-ea"/>
                        </a:rPr>
                        <a:t>如注册中心服务器性能满足，可复用注册中心</a:t>
                      </a:r>
                      <a:endParaRPr lang="zh-CN" altLang="en-US">
                        <a:latin typeface="+mn-ea"/>
                        <a:ea typeface="+mn-ea"/>
                      </a:endParaRPr>
                    </a:p>
                  </a:txBody>
                  <a:tcPr anchor="ctr"/>
                </a:tc>
              </a:tr>
              <a:tr h="3600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zh-CN" altLang="en-US" smtClean="0">
                          <a:latin typeface="+mn-ea"/>
                          <a:ea typeface="+mn-ea"/>
                        </a:rPr>
                        <a:t>配置中心</a:t>
                      </a:r>
                    </a:p>
                  </a:txBody>
                  <a:tcPr/>
                </a:tc>
                <a:tc>
                  <a:txBody>
                    <a:bodyPr/>
                    <a:lstStyle/>
                    <a:p>
                      <a:pPr algn="ctr"/>
                      <a:r>
                        <a:rPr lang="en-US" altLang="zh-CN" smtClean="0">
                          <a:latin typeface="+mn-ea"/>
                          <a:ea typeface="+mn-ea"/>
                        </a:rPr>
                        <a:t>0~3</a:t>
                      </a:r>
                      <a:endParaRPr lang="zh-CN" altLang="en-US">
                        <a:latin typeface="+mn-ea"/>
                        <a:ea typeface="+mn-ea"/>
                      </a:endParaRPr>
                    </a:p>
                  </a:txBody>
                  <a:tcPr/>
                </a:tc>
                <a:tc vMerge="1">
                  <a:txBody>
                    <a:bodyPr/>
                    <a:lstStyle/>
                    <a:p>
                      <a:endParaRPr lang="zh-CN" altLang="en-US" dirty="0"/>
                    </a:p>
                  </a:txBody>
                  <a:tcPr/>
                </a:tc>
              </a:tr>
              <a:tr h="360040">
                <a:tc>
                  <a:txBody>
                    <a:bodyPr/>
                    <a:lstStyle/>
                    <a:p>
                      <a:r>
                        <a:rPr lang="zh-CN" altLang="en-US" smtClean="0">
                          <a:latin typeface="+mn-ea"/>
                          <a:ea typeface="+mn-ea"/>
                        </a:rPr>
                        <a:t>缓存服务</a:t>
                      </a:r>
                      <a:endParaRPr lang="zh-CN" altLang="en-US">
                        <a:latin typeface="+mn-ea"/>
                        <a:ea typeface="+mn-ea"/>
                      </a:endParaRPr>
                    </a:p>
                  </a:txBody>
                  <a:tcPr/>
                </a:tc>
                <a:tc>
                  <a:txBody>
                    <a:bodyPr/>
                    <a:lstStyle/>
                    <a:p>
                      <a:pPr algn="ctr"/>
                      <a:r>
                        <a:rPr lang="en-US" altLang="zh-CN" smtClean="0">
                          <a:latin typeface="+mn-ea"/>
                          <a:ea typeface="+mn-ea"/>
                        </a:rPr>
                        <a:t>  0~3+</a:t>
                      </a:r>
                      <a:endParaRPr lang="zh-CN" altLang="en-US">
                        <a:latin typeface="+mn-ea"/>
                        <a:ea typeface="+mn-ea"/>
                      </a:endParaRP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zh-CN" altLang="en-US" smtClean="0">
                          <a:latin typeface="+mn-ea"/>
                          <a:ea typeface="+mn-ea"/>
                        </a:rPr>
                        <a:t>集群主从服务，注意数量建议最好为奇数个，可复用注册中心</a:t>
                      </a:r>
                    </a:p>
                  </a:txBody>
                  <a:tcPr/>
                </a:tc>
              </a:tr>
              <a:tr h="360040">
                <a:tc>
                  <a:txBody>
                    <a:bodyPr/>
                    <a:lstStyle/>
                    <a:p>
                      <a:r>
                        <a:rPr lang="zh-CN" altLang="en-US" smtClean="0">
                          <a:latin typeface="+mn-ea"/>
                          <a:ea typeface="+mn-ea"/>
                        </a:rPr>
                        <a:t>数据库</a:t>
                      </a:r>
                      <a:endParaRPr lang="zh-CN" altLang="en-US">
                        <a:latin typeface="+mn-ea"/>
                        <a:ea typeface="+mn-ea"/>
                      </a:endParaRPr>
                    </a:p>
                  </a:txBody>
                  <a:tcPr/>
                </a:tc>
                <a:tc>
                  <a:txBody>
                    <a:bodyPr/>
                    <a:lstStyle/>
                    <a:p>
                      <a:pPr algn="ctr"/>
                      <a:r>
                        <a:rPr lang="en-US" altLang="zh-CN" smtClean="0">
                          <a:latin typeface="+mn-ea"/>
                          <a:ea typeface="+mn-ea"/>
                        </a:rPr>
                        <a:t>2</a:t>
                      </a:r>
                      <a:endParaRPr lang="zh-CN" altLang="en-US">
                        <a:latin typeface="+mn-ea"/>
                        <a:ea typeface="+mn-ea"/>
                      </a:endParaRPr>
                    </a:p>
                  </a:txBody>
                  <a:tcPr/>
                </a:tc>
                <a:tc>
                  <a:txBody>
                    <a:bodyPr/>
                    <a:lstStyle/>
                    <a:p>
                      <a:r>
                        <a:rPr lang="en-US" altLang="zh-CN" err="1" smtClean="0">
                          <a:latin typeface="+mn-ea"/>
                          <a:ea typeface="+mn-ea"/>
                        </a:rPr>
                        <a:t>RAC</a:t>
                      </a:r>
                      <a:r>
                        <a:rPr lang="zh-CN" altLang="en-US" smtClean="0">
                          <a:latin typeface="+mn-ea"/>
                          <a:ea typeface="+mn-ea"/>
                        </a:rPr>
                        <a:t>方式</a:t>
                      </a:r>
                      <a:endParaRPr lang="zh-CN" altLang="en-US">
                        <a:latin typeface="+mn-ea"/>
                        <a:ea typeface="+mn-ea"/>
                      </a:endParaRPr>
                    </a:p>
                  </a:txBody>
                  <a:tcPr/>
                </a:tc>
              </a:tr>
              <a:tr h="360040">
                <a:tc>
                  <a:txBody>
                    <a:bodyPr/>
                    <a:lstStyle/>
                    <a:p>
                      <a:r>
                        <a:rPr lang="en-US" altLang="zh-CN" smtClean="0">
                          <a:latin typeface="+mn-ea"/>
                          <a:ea typeface="+mn-ea"/>
                        </a:rPr>
                        <a:t>API</a:t>
                      </a:r>
                      <a:r>
                        <a:rPr lang="zh-CN" altLang="en-US" smtClean="0">
                          <a:latin typeface="+mn-ea"/>
                          <a:ea typeface="+mn-ea"/>
                        </a:rPr>
                        <a:t>网关</a:t>
                      </a:r>
                      <a:endParaRPr lang="zh-CN" altLang="en-US">
                        <a:latin typeface="+mn-ea"/>
                        <a:ea typeface="+mn-ea"/>
                      </a:endParaRPr>
                    </a:p>
                  </a:txBody>
                  <a:tcPr/>
                </a:tc>
                <a:tc>
                  <a:txBody>
                    <a:bodyPr/>
                    <a:lstStyle/>
                    <a:p>
                      <a:pPr algn="ctr"/>
                      <a:r>
                        <a:rPr lang="en-US" altLang="zh-CN" smtClean="0">
                          <a:latin typeface="+mn-ea"/>
                          <a:ea typeface="+mn-ea"/>
                        </a:rPr>
                        <a:t>0~2</a:t>
                      </a:r>
                      <a:endParaRPr lang="zh-CN" altLang="en-US">
                        <a:latin typeface="+mn-ea"/>
                        <a:ea typeface="+mn-ea"/>
                      </a:endParaRP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zh-CN" altLang="en-US" smtClean="0">
                          <a:latin typeface="+mn-ea"/>
                          <a:ea typeface="+mn-ea"/>
                        </a:rPr>
                        <a:t>如注册中心服务器性能满足，可复用注册中心</a:t>
                      </a:r>
                    </a:p>
                  </a:txBody>
                  <a:tcPr/>
                </a:tc>
              </a:tr>
              <a:tr h="360040">
                <a:tc>
                  <a:txBody>
                    <a:bodyPr/>
                    <a:lstStyle/>
                    <a:p>
                      <a:r>
                        <a:rPr lang="en-US" altLang="zh-CN" smtClean="0">
                          <a:latin typeface="+mn-ea"/>
                          <a:ea typeface="+mn-ea"/>
                        </a:rPr>
                        <a:t>Kafka</a:t>
                      </a:r>
                      <a:endParaRPr lang="zh-CN" altLang="en-US">
                        <a:latin typeface="+mn-ea"/>
                        <a:ea typeface="+mn-ea"/>
                      </a:endParaRPr>
                    </a:p>
                  </a:txBody>
                  <a:tcPr/>
                </a:tc>
                <a:tc>
                  <a:txBody>
                    <a:bodyPr/>
                    <a:lstStyle/>
                    <a:p>
                      <a:pPr algn="ctr"/>
                      <a:r>
                        <a:rPr lang="en-US" altLang="zh-CN" smtClean="0">
                          <a:latin typeface="+mn-ea"/>
                          <a:ea typeface="+mn-ea"/>
                        </a:rPr>
                        <a:t>3</a:t>
                      </a:r>
                      <a:endParaRPr lang="zh-CN" altLang="en-US">
                        <a:latin typeface="+mn-ea"/>
                        <a:ea typeface="+mn-ea"/>
                      </a:endParaRPr>
                    </a:p>
                  </a:txBody>
                  <a:tcPr/>
                </a:tc>
                <a:tc>
                  <a:txBody>
                    <a:bodyPr/>
                    <a:lstStyle/>
                    <a:p>
                      <a:r>
                        <a:rPr lang="zh-CN" altLang="en-US" smtClean="0">
                          <a:latin typeface="+mn-ea"/>
                          <a:ea typeface="+mn-ea"/>
                        </a:rPr>
                        <a:t>用于海量日志数据采集</a:t>
                      </a:r>
                      <a:endParaRPr lang="zh-CN" altLang="en-US">
                        <a:latin typeface="+mn-ea"/>
                        <a:ea typeface="+mn-ea"/>
                      </a:endParaRPr>
                    </a:p>
                  </a:txBody>
                  <a:tcPr/>
                </a:tc>
              </a:tr>
              <a:tr h="360040">
                <a:tc>
                  <a:txBody>
                    <a:bodyPr/>
                    <a:lstStyle/>
                    <a:p>
                      <a:r>
                        <a:rPr lang="en-US" altLang="zh-CN" err="1" smtClean="0">
                          <a:latin typeface="+mn-ea"/>
                          <a:ea typeface="+mn-ea"/>
                        </a:rPr>
                        <a:t>RabbitMQ</a:t>
                      </a:r>
                      <a:endParaRPr lang="zh-CN" altLang="en-US">
                        <a:latin typeface="+mn-ea"/>
                        <a:ea typeface="+mn-ea"/>
                      </a:endParaRPr>
                    </a:p>
                  </a:txBody>
                  <a:tcPr/>
                </a:tc>
                <a:tc>
                  <a:txBody>
                    <a:bodyPr/>
                    <a:lstStyle/>
                    <a:p>
                      <a:pPr algn="ctr"/>
                      <a:r>
                        <a:rPr lang="en-US" altLang="zh-CN" smtClean="0">
                          <a:latin typeface="+mn-ea"/>
                          <a:ea typeface="+mn-ea"/>
                        </a:rPr>
                        <a:t>3+</a:t>
                      </a:r>
                      <a:endParaRPr lang="zh-CN" altLang="en-US">
                        <a:latin typeface="+mn-ea"/>
                        <a:ea typeface="+mn-ea"/>
                      </a:endParaRP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zh-CN" altLang="en-US" smtClean="0">
                          <a:latin typeface="+mn-ea"/>
                          <a:ea typeface="+mn-ea"/>
                        </a:rPr>
                        <a:t>稳定可靠性的消息组件</a:t>
                      </a:r>
                    </a:p>
                  </a:txBody>
                  <a:tcPr/>
                </a:tc>
              </a:tr>
              <a:tr h="360040">
                <a:tc>
                  <a:txBody>
                    <a:bodyPr/>
                    <a:lstStyle/>
                    <a:p>
                      <a:r>
                        <a:rPr lang="en-US" altLang="zh-CN" smtClean="0">
                          <a:latin typeface="+mn-ea"/>
                          <a:ea typeface="+mn-ea"/>
                        </a:rPr>
                        <a:t>Zookeeper</a:t>
                      </a:r>
                      <a:endParaRPr lang="zh-CN" altLang="en-US">
                        <a:latin typeface="+mn-ea"/>
                        <a:ea typeface="+mn-ea"/>
                      </a:endParaRPr>
                    </a:p>
                  </a:txBody>
                  <a:tcPr/>
                </a:tc>
                <a:tc>
                  <a:txBody>
                    <a:bodyPr/>
                    <a:lstStyle/>
                    <a:p>
                      <a:pPr algn="ctr"/>
                      <a:r>
                        <a:rPr lang="en-US" altLang="zh-CN" smtClean="0">
                          <a:latin typeface="+mn-ea"/>
                          <a:ea typeface="+mn-ea"/>
                        </a:rPr>
                        <a:t>3+</a:t>
                      </a:r>
                      <a:endParaRPr lang="zh-CN" altLang="en-US">
                        <a:latin typeface="+mn-ea"/>
                        <a:ea typeface="+mn-ea"/>
                      </a:endParaRPr>
                    </a:p>
                  </a:txBody>
                  <a:tcPr/>
                </a:tc>
                <a:tc>
                  <a:txBody>
                    <a:bodyPr/>
                    <a:lstStyle/>
                    <a:p>
                      <a:endParaRPr lang="zh-CN" altLang="en-US">
                        <a:latin typeface="+mn-ea"/>
                        <a:ea typeface="+mn-ea"/>
                      </a:endParaRPr>
                    </a:p>
                  </a:txBody>
                  <a:tcPr/>
                </a:tc>
              </a:tr>
              <a:tr h="360040">
                <a:tc>
                  <a:txBody>
                    <a:bodyPr/>
                    <a:lstStyle/>
                    <a:p>
                      <a:r>
                        <a:rPr lang="en-US" altLang="zh-CN" smtClean="0">
                          <a:latin typeface="+mn-ea"/>
                          <a:ea typeface="+mn-ea"/>
                        </a:rPr>
                        <a:t>ELK</a:t>
                      </a:r>
                      <a:endParaRPr lang="zh-CN" altLang="en-US">
                        <a:latin typeface="+mn-ea"/>
                        <a:ea typeface="+mn-ea"/>
                      </a:endParaRPr>
                    </a:p>
                  </a:txBody>
                  <a:tcPr/>
                </a:tc>
                <a:tc>
                  <a:txBody>
                    <a:bodyPr/>
                    <a:lstStyle/>
                    <a:p>
                      <a:pPr algn="ctr"/>
                      <a:r>
                        <a:rPr lang="en-US" altLang="zh-CN" smtClean="0">
                          <a:latin typeface="+mn-ea"/>
                          <a:ea typeface="+mn-ea"/>
                        </a:rPr>
                        <a:t>3+</a:t>
                      </a:r>
                      <a:endParaRPr lang="zh-CN" altLang="en-US">
                        <a:latin typeface="+mn-ea"/>
                        <a:ea typeface="+mn-ea"/>
                      </a:endParaRPr>
                    </a:p>
                  </a:txBody>
                  <a:tcPr/>
                </a:tc>
                <a:tc>
                  <a:txBody>
                    <a:bodyPr/>
                    <a:lstStyle/>
                    <a:p>
                      <a:endParaRPr lang="zh-CN" altLang="en-US">
                        <a:latin typeface="+mn-ea"/>
                        <a:ea typeface="+mn-ea"/>
                      </a:endParaRPr>
                    </a:p>
                  </a:txBody>
                  <a:tcPr/>
                </a:tc>
              </a:tr>
              <a:tr h="360040">
                <a:tc>
                  <a:txBody>
                    <a:bodyPr/>
                    <a:lstStyle/>
                    <a:p>
                      <a:r>
                        <a:rPr lang="zh-CN" altLang="en-US" b="1" smtClean="0">
                          <a:solidFill>
                            <a:schemeClr val="bg1"/>
                          </a:solidFill>
                          <a:latin typeface="+mn-ea"/>
                          <a:ea typeface="+mn-ea"/>
                        </a:rPr>
                        <a:t>合计</a:t>
                      </a:r>
                      <a:endParaRPr lang="zh-CN" altLang="en-US" b="1">
                        <a:solidFill>
                          <a:schemeClr val="bg1"/>
                        </a:solidFill>
                        <a:latin typeface="+mn-ea"/>
                        <a:ea typeface="+mn-ea"/>
                      </a:endParaRPr>
                    </a:p>
                  </a:txBody>
                  <a:tcPr>
                    <a:solidFill>
                      <a:schemeClr val="accent1">
                        <a:lumMod val="50000"/>
                      </a:schemeClr>
                    </a:solidFill>
                  </a:tcPr>
                </a:tc>
                <a:tc>
                  <a:txBody>
                    <a:bodyPr/>
                    <a:lstStyle/>
                    <a:p>
                      <a:pPr algn="ctr"/>
                      <a:r>
                        <a:rPr lang="en-US" altLang="zh-CN" b="1" smtClean="0">
                          <a:latin typeface="+mn-ea"/>
                          <a:ea typeface="+mn-ea"/>
                        </a:rPr>
                        <a:t>20+</a:t>
                      </a:r>
                      <a:endParaRPr lang="zh-CN" altLang="en-US" b="1">
                        <a:latin typeface="+mn-ea"/>
                        <a:ea typeface="+mn-ea"/>
                      </a:endParaRPr>
                    </a:p>
                  </a:txBody>
                  <a:tcPr/>
                </a:tc>
                <a:tc>
                  <a:txBody>
                    <a:bodyPr/>
                    <a:lstStyle/>
                    <a:p>
                      <a:endParaRPr lang="zh-CN" altLang="en-US">
                        <a:latin typeface="+mn-ea"/>
                        <a:ea typeface="+mn-ea"/>
                      </a:endParaRPr>
                    </a:p>
                  </a:txBody>
                  <a:tcPr/>
                </a:tc>
              </a:tr>
            </a:tbl>
          </a:graphicData>
        </a:graphic>
      </p:graphicFrame>
      <p:sp>
        <p:nvSpPr>
          <p:cNvPr id="7" name="文本框 6"/>
          <p:cNvSpPr txBox="1"/>
          <p:nvPr/>
        </p:nvSpPr>
        <p:spPr>
          <a:xfrm>
            <a:off x="479376" y="980728"/>
            <a:ext cx="11541808" cy="646331"/>
          </a:xfrm>
          <a:prstGeom prst="rect">
            <a:avLst/>
          </a:prstGeom>
          <a:noFill/>
        </p:spPr>
        <p:txBody>
          <a:bodyPr wrap="square" rtlCol="0">
            <a:spAutoFit/>
          </a:bodyPr>
          <a:lstStyle/>
          <a:p>
            <a:r>
              <a:rPr lang="zh-CN" altLang="en-US" b="1" smtClean="0">
                <a:latin typeface="微软雅黑" panose="020B0503020204020204" pitchFamily="34" charset="-122"/>
                <a:ea typeface="微软雅黑" panose="020B0503020204020204" pitchFamily="34" charset="-122"/>
              </a:rPr>
              <a:t>硬件资源怼服务器要求最少要求</a:t>
            </a:r>
            <a:r>
              <a:rPr lang="en-US" altLang="zh-CN" b="1" smtClean="0">
                <a:latin typeface="微软雅黑" panose="020B0503020204020204" pitchFamily="34" charset="-122"/>
                <a:ea typeface="微软雅黑" panose="020B0503020204020204" pitchFamily="34" charset="-122"/>
              </a:rPr>
              <a:t>8</a:t>
            </a:r>
            <a:r>
              <a:rPr lang="zh-CN" altLang="en-US" b="1" smtClean="0">
                <a:latin typeface="微软雅黑" panose="020B0503020204020204" pitchFamily="34" charset="-122"/>
                <a:ea typeface="微软雅黑" panose="020B0503020204020204" pitchFamily="34" charset="-122"/>
              </a:rPr>
              <a:t>核，内存至少</a:t>
            </a:r>
            <a:r>
              <a:rPr lang="en-US" altLang="zh-CN" b="1" err="1" smtClean="0">
                <a:latin typeface="微软雅黑" panose="020B0503020204020204" pitchFamily="34" charset="-122"/>
                <a:ea typeface="微软雅黑" panose="020B0503020204020204" pitchFamily="34" charset="-122"/>
              </a:rPr>
              <a:t>16G</a:t>
            </a:r>
            <a:r>
              <a:rPr lang="zh-CN" altLang="en-US" b="1" smtClean="0">
                <a:latin typeface="微软雅黑" panose="020B0503020204020204" pitchFamily="34" charset="-122"/>
                <a:ea typeface="微软雅黑" panose="020B0503020204020204" pitchFamily="34" charset="-122"/>
              </a:rPr>
              <a:t>或者</a:t>
            </a:r>
            <a:r>
              <a:rPr lang="en-US" altLang="zh-CN" b="1" err="1" smtClean="0">
                <a:latin typeface="微软雅黑" panose="020B0503020204020204" pitchFamily="34" charset="-122"/>
                <a:ea typeface="微软雅黑" panose="020B0503020204020204" pitchFamily="34" charset="-122"/>
              </a:rPr>
              <a:t>16G</a:t>
            </a:r>
            <a:r>
              <a:rPr lang="zh-CN" altLang="en-US" b="1" smtClean="0">
                <a:latin typeface="微软雅黑" panose="020B0503020204020204" pitchFamily="34" charset="-122"/>
                <a:ea typeface="微软雅黑" panose="020B0503020204020204" pitchFamily="34" charset="-122"/>
              </a:rPr>
              <a:t>以上，承载的运行节点数目</a:t>
            </a:r>
            <a:r>
              <a:rPr lang="en-US" altLang="zh-CN" b="1" smtClean="0">
                <a:latin typeface="微软雅黑" panose="020B0503020204020204" pitchFamily="34" charset="-122"/>
                <a:ea typeface="微软雅黑" panose="020B0503020204020204" pitchFamily="34" charset="-122"/>
              </a:rPr>
              <a:t>4</a:t>
            </a:r>
            <a:r>
              <a:rPr lang="zh-CN" altLang="en-US" b="1" smtClean="0">
                <a:latin typeface="微软雅黑" panose="020B0503020204020204" pitchFamily="34" charset="-122"/>
                <a:ea typeface="微软雅黑" panose="020B0503020204020204" pitchFamily="34" charset="-122"/>
              </a:rPr>
              <a:t>个，除数据库需为物理机之外，其他应用服务器均不做要求</a:t>
            </a:r>
          </a:p>
        </p:txBody>
      </p:sp>
    </p:spTree>
    <p:extLst>
      <p:ext uri="{BB962C8B-B14F-4D97-AF65-F5344CB8AC3E}">
        <p14:creationId xmlns:p14="http://schemas.microsoft.com/office/powerpoint/2010/main" val="764395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7</a:t>
            </a:fld>
            <a:endParaRPr lang="zh-CN" altLang="en-US"/>
          </a:p>
        </p:txBody>
      </p:sp>
      <p:sp>
        <p:nvSpPr>
          <p:cNvPr id="3" name="标题 2"/>
          <p:cNvSpPr>
            <a:spLocks noGrp="1"/>
          </p:cNvSpPr>
          <p:nvPr>
            <p:ph type="title"/>
          </p:nvPr>
        </p:nvSpPr>
        <p:spPr/>
        <p:txBody>
          <a:bodyPr/>
          <a:lstStyle/>
          <a:p>
            <a:r>
              <a:rPr lang="zh-CN" altLang="en-US" smtClean="0"/>
              <a:t>数据架构（</a:t>
            </a:r>
            <a:r>
              <a:rPr lang="en-US" altLang="zh-CN" smtClean="0"/>
              <a:t>1</a:t>
            </a:r>
            <a:r>
              <a:rPr lang="zh-CN" altLang="en-US" smtClean="0"/>
              <a:t>）</a:t>
            </a:r>
            <a:endParaRPr lang="zh-CN" altLang="en-US"/>
          </a:p>
        </p:txBody>
      </p:sp>
      <p:sp>
        <p:nvSpPr>
          <p:cNvPr id="4" name="文本框 3"/>
          <p:cNvSpPr txBox="1"/>
          <p:nvPr/>
        </p:nvSpPr>
        <p:spPr>
          <a:xfrm>
            <a:off x="398236" y="816819"/>
            <a:ext cx="9043668" cy="369332"/>
          </a:xfrm>
          <a:prstGeom prst="rect">
            <a:avLst/>
          </a:prstGeom>
          <a:noFill/>
        </p:spPr>
        <p:txBody>
          <a:bodyPr wrap="square" rtlCol="0">
            <a:spAutoFit/>
          </a:bodyPr>
          <a:lstStyle/>
          <a:p>
            <a:pPr algn="ctr"/>
            <a:r>
              <a:rPr lang="zh-CN" altLang="en-US" b="1" smtClean="0">
                <a:solidFill>
                  <a:srgbClr val="002060"/>
                </a:solidFill>
                <a:latin typeface="微软雅黑" panose="020B0503020204020204" pitchFamily="34" charset="-122"/>
                <a:ea typeface="微软雅黑" panose="020B0503020204020204" pitchFamily="34" charset="-122"/>
              </a:rPr>
              <a:t>采用</a:t>
            </a:r>
            <a:r>
              <a:rPr lang="en-US" altLang="zh-CN" b="1" smtClean="0">
                <a:solidFill>
                  <a:srgbClr val="002060"/>
                </a:solidFill>
                <a:latin typeface="微软雅黑" panose="020B0503020204020204" pitchFamily="34" charset="-122"/>
                <a:ea typeface="微软雅黑" panose="020B0503020204020204" pitchFamily="34" charset="-122"/>
              </a:rPr>
              <a:t>Oracle</a:t>
            </a:r>
            <a:r>
              <a:rPr lang="zh-CN" altLang="en-US" b="1" smtClean="0">
                <a:solidFill>
                  <a:srgbClr val="002060"/>
                </a:solidFill>
                <a:latin typeface="微软雅黑" panose="020B0503020204020204" pitchFamily="34" charset="-122"/>
                <a:ea typeface="微软雅黑" panose="020B0503020204020204" pitchFamily="34" charset="-122"/>
              </a:rPr>
              <a:t>做集中式存储，为防止数据库单点对数据的丢失，</a:t>
            </a:r>
            <a:r>
              <a:rPr lang="en-US" altLang="zh-CN" b="1">
                <a:solidFill>
                  <a:srgbClr val="002060"/>
                </a:solidFill>
                <a:latin typeface="微软雅黑" panose="020B0503020204020204" pitchFamily="34" charset="-122"/>
                <a:ea typeface="微软雅黑" panose="020B0503020204020204" pitchFamily="34" charset="-122"/>
              </a:rPr>
              <a:t> Oracle</a:t>
            </a:r>
            <a:r>
              <a:rPr lang="zh-CN" altLang="en-US" b="1">
                <a:solidFill>
                  <a:srgbClr val="002060"/>
                </a:solidFill>
                <a:latin typeface="微软雅黑" panose="020B0503020204020204" pitchFamily="34" charset="-122"/>
                <a:ea typeface="微软雅黑" panose="020B0503020204020204" pitchFamily="34" charset="-122"/>
              </a:rPr>
              <a:t>需</a:t>
            </a:r>
            <a:r>
              <a:rPr lang="en-US" altLang="zh-CN" b="1" err="1">
                <a:solidFill>
                  <a:srgbClr val="002060"/>
                </a:solidFill>
                <a:latin typeface="微软雅黑" panose="020B0503020204020204" pitchFamily="34" charset="-122"/>
                <a:ea typeface="微软雅黑" panose="020B0503020204020204" pitchFamily="34" charset="-122"/>
              </a:rPr>
              <a:t>RAC</a:t>
            </a:r>
            <a:endParaRPr lang="zh-CN" altLang="en-US" b="1" smtClean="0">
              <a:solidFill>
                <a:srgbClr val="00206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63352" y="1268760"/>
            <a:ext cx="11664484" cy="5535324"/>
          </a:xfrm>
          <a:prstGeom prst="rect">
            <a:avLst/>
          </a:prstGeom>
        </p:spPr>
      </p:pic>
    </p:spTree>
    <p:extLst>
      <p:ext uri="{BB962C8B-B14F-4D97-AF65-F5344CB8AC3E}">
        <p14:creationId xmlns:p14="http://schemas.microsoft.com/office/powerpoint/2010/main" val="2954542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8</a:t>
            </a:fld>
            <a:endParaRPr lang="zh-CN" altLang="en-US"/>
          </a:p>
        </p:txBody>
      </p:sp>
      <p:sp>
        <p:nvSpPr>
          <p:cNvPr id="3" name="标题 2"/>
          <p:cNvSpPr>
            <a:spLocks noGrp="1"/>
          </p:cNvSpPr>
          <p:nvPr>
            <p:ph type="title"/>
          </p:nvPr>
        </p:nvSpPr>
        <p:spPr/>
        <p:txBody>
          <a:bodyPr/>
          <a:lstStyle/>
          <a:p>
            <a:r>
              <a:rPr lang="zh-CN" altLang="en-US"/>
              <a:t>数据架构</a:t>
            </a:r>
            <a:r>
              <a:rPr lang="zh-CN" altLang="en-US" smtClean="0"/>
              <a:t>（</a:t>
            </a:r>
            <a:r>
              <a:rPr lang="en-US" altLang="zh-CN" smtClean="0"/>
              <a:t>2</a:t>
            </a:r>
            <a:r>
              <a:rPr lang="zh-CN" altLang="en-US" smtClean="0"/>
              <a:t>）</a:t>
            </a:r>
            <a:endParaRPr lang="zh-CN" altLang="en-US"/>
          </a:p>
        </p:txBody>
      </p:sp>
      <p:pic>
        <p:nvPicPr>
          <p:cNvPr id="5" name="图片 4"/>
          <p:cNvPicPr>
            <a:picLocks noChangeAspect="1"/>
          </p:cNvPicPr>
          <p:nvPr/>
        </p:nvPicPr>
        <p:blipFill>
          <a:blip r:embed="rId2"/>
          <a:stretch>
            <a:fillRect/>
          </a:stretch>
        </p:blipFill>
        <p:spPr>
          <a:xfrm>
            <a:off x="407368" y="940120"/>
            <a:ext cx="11377264" cy="5781355"/>
          </a:xfrm>
          <a:prstGeom prst="rect">
            <a:avLst/>
          </a:prstGeom>
        </p:spPr>
      </p:pic>
    </p:spTree>
    <p:extLst>
      <p:ext uri="{BB962C8B-B14F-4D97-AF65-F5344CB8AC3E}">
        <p14:creationId xmlns:p14="http://schemas.microsoft.com/office/powerpoint/2010/main" val="3999469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81E22-3C25-4ADE-8E71-C3A089A82B30}" type="slidenum">
              <a:rPr lang="zh-CN" altLang="en-US" smtClean="0"/>
              <a:pPr/>
              <a:t>9</a:t>
            </a:fld>
            <a:endParaRPr lang="zh-CN" altLang="en-US"/>
          </a:p>
        </p:txBody>
      </p:sp>
      <p:sp>
        <p:nvSpPr>
          <p:cNvPr id="3" name="标题 2"/>
          <p:cNvSpPr>
            <a:spLocks noGrp="1"/>
          </p:cNvSpPr>
          <p:nvPr>
            <p:ph type="title"/>
          </p:nvPr>
        </p:nvSpPr>
        <p:spPr/>
        <p:txBody>
          <a:bodyPr/>
          <a:lstStyle/>
          <a:p>
            <a:r>
              <a:rPr lang="zh-CN" altLang="en-US"/>
              <a:t>数据</a:t>
            </a:r>
            <a:r>
              <a:rPr lang="zh-CN" altLang="en-US"/>
              <a:t>架构</a:t>
            </a:r>
            <a:r>
              <a:rPr lang="zh-CN" altLang="en-US" smtClean="0"/>
              <a:t>（</a:t>
            </a:r>
            <a:r>
              <a:rPr lang="en-US" altLang="zh-CN" smtClean="0"/>
              <a:t>3</a:t>
            </a:r>
            <a:r>
              <a:rPr lang="zh-CN" altLang="en-US" smtClean="0"/>
              <a:t>）</a:t>
            </a:r>
            <a:endParaRPr lang="zh-CN" altLang="en-US"/>
          </a:p>
        </p:txBody>
      </p:sp>
      <p:pic>
        <p:nvPicPr>
          <p:cNvPr id="4" name="图片 3"/>
          <p:cNvPicPr>
            <a:picLocks noChangeAspect="1"/>
          </p:cNvPicPr>
          <p:nvPr/>
        </p:nvPicPr>
        <p:blipFill>
          <a:blip r:embed="rId2"/>
          <a:stretch>
            <a:fillRect/>
          </a:stretch>
        </p:blipFill>
        <p:spPr>
          <a:xfrm>
            <a:off x="1055440" y="1089806"/>
            <a:ext cx="10009112" cy="5449106"/>
          </a:xfrm>
          <a:prstGeom prst="rect">
            <a:avLst/>
          </a:prstGeom>
        </p:spPr>
      </p:pic>
    </p:spTree>
    <p:extLst>
      <p:ext uri="{BB962C8B-B14F-4D97-AF65-F5344CB8AC3E}">
        <p14:creationId xmlns:p14="http://schemas.microsoft.com/office/powerpoint/2010/main" val="3541724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Office 2007-2010">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dhyjtad">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a:spPr>
      <a:bodyPr vert="horz" wrap="square" lIns="43200" tIns="40019" rIns="43200" bIns="40019" numCol="1" rtlCol="0"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tx1"/>
            </a:solidFill>
            <a:effectLst/>
            <a:latin typeface="+mn-ea"/>
            <a:ea typeface="+mn-ea"/>
          </a:defRPr>
        </a:defPPr>
      </a:lstStyle>
    </a:spDef>
    <a:txDef>
      <a:spPr>
        <a:noFill/>
      </a:spPr>
      <a:bodyPr wrap="square" rtlCol="0">
        <a:spAutoFit/>
      </a:bodyPr>
      <a:lstStyle>
        <a:defPPr algn="ctr">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16344</TotalTime>
  <Words>4530</Words>
  <Application>Microsoft Office PowerPoint</Application>
  <PresentationFormat>宽屏</PresentationFormat>
  <Paragraphs>856</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华文细黑</vt:lpstr>
      <vt:lpstr>宋体</vt:lpstr>
      <vt:lpstr>Microsoft YaHei</vt:lpstr>
      <vt:lpstr>Microsoft YaHei</vt:lpstr>
      <vt:lpstr>Arial</vt:lpstr>
      <vt:lpstr>Calibri</vt:lpstr>
      <vt:lpstr>Courier New</vt:lpstr>
      <vt:lpstr>Wingdings</vt:lpstr>
      <vt:lpstr>Office 主题</vt:lpstr>
      <vt:lpstr>概念</vt:lpstr>
      <vt:lpstr>系统架构</vt:lpstr>
      <vt:lpstr>功能架构</vt:lpstr>
      <vt:lpstr>技术架构</vt:lpstr>
      <vt:lpstr>应用架构</vt:lpstr>
      <vt:lpstr>硬件资源列表</vt:lpstr>
      <vt:lpstr>数据架构（1）</vt:lpstr>
      <vt:lpstr>数据架构（2）</vt:lpstr>
      <vt:lpstr>数据架构（3）</vt:lpstr>
      <vt:lpstr>运行机制</vt:lpstr>
      <vt:lpstr>SpingCloud调用机制</vt:lpstr>
      <vt:lpstr>平台环境技术组件一览图</vt:lpstr>
      <vt:lpstr>技术路线</vt:lpstr>
      <vt:lpstr>平台搭建及演化</vt:lpstr>
      <vt:lpstr>阶段一：技术实现</vt:lpstr>
      <vt:lpstr>阶段一：微服务业务划分</vt:lpstr>
      <vt:lpstr>阶段一：试点</vt:lpstr>
      <vt:lpstr>Spring Cloud —— 主要组件介绍</vt:lpstr>
      <vt:lpstr>Spring Cloud —— Eureka使用</vt:lpstr>
      <vt:lpstr>Spring Cloud —— 熔断原理</vt:lpstr>
      <vt:lpstr>Spring Cloud —— 服务降级</vt:lpstr>
      <vt:lpstr>Spring Cloud  —— Zipkin</vt:lpstr>
      <vt:lpstr>微服务入门开发 —— SpringBoot基础（1）</vt:lpstr>
      <vt:lpstr>微服务入门开发 —— SpringBoot基础（2）</vt:lpstr>
      <vt:lpstr>微服务入门开发—— 注册中心-Eureka（1）</vt:lpstr>
      <vt:lpstr>微服务入门开发—— 注册中心-Eureka （2）</vt:lpstr>
      <vt:lpstr>微服务入门开发—— 注册中心-Eureka （3）</vt:lpstr>
      <vt:lpstr>微服务入门开发—— 向注册中心注册服务</vt:lpstr>
      <vt:lpstr>微服务入门开发—— 微服务之间如何调用</vt:lpstr>
      <vt:lpstr>微服务入门开发—— Ribbon机制</vt:lpstr>
      <vt:lpstr>微服务入门开发—— Feign机制</vt:lpstr>
      <vt:lpstr>微服务入门开发—— Hystrix+Feign</vt:lpstr>
      <vt:lpstr>微服务入门开发—— Hystrix+Ribbon</vt:lpstr>
      <vt:lpstr>微服务入门开发—— Zipkin（1）</vt:lpstr>
      <vt:lpstr>微服务入门开发—— Zipkin（2）</vt:lpstr>
      <vt:lpstr>微服务入门开发—— Zipkin（3）</vt:lpstr>
      <vt:lpstr>微服务入门开发-RabbitMQ（1~3页PPT）</vt:lpstr>
      <vt:lpstr>微服务入门开发-Zookeeper（1~3页PPT）</vt:lpstr>
      <vt:lpstr>微服务入门开发-Redis</vt:lpstr>
      <vt:lpstr>统一日志平台</vt:lpstr>
      <vt:lpstr>统一日志平台</vt:lpstr>
      <vt:lpstr>统一日志平台-功能模块</vt:lpstr>
      <vt:lpstr>统一日志平台-功能特点</vt:lpstr>
      <vt:lpstr>Jenkins：自动化部署实现原理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重点工作</dc:title>
  <dc:creator>黄璞</dc:creator>
  <cp:lastModifiedBy>王 勇</cp:lastModifiedBy>
  <cp:revision>7441</cp:revision>
  <dcterms:created xsi:type="dcterms:W3CDTF">2015-10-27T07:42:09Z</dcterms:created>
  <dcterms:modified xsi:type="dcterms:W3CDTF">2018-08-26T11:37:00Z</dcterms:modified>
</cp:coreProperties>
</file>