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76" r:id="rId6"/>
    <p:sldId id="258" r:id="rId7"/>
    <p:sldId id="280" r:id="rId8"/>
    <p:sldId id="260" r:id="rId9"/>
    <p:sldId id="261" r:id="rId10"/>
    <p:sldId id="262" r:id="rId11"/>
    <p:sldId id="281" r:id="rId12"/>
    <p:sldId id="263" r:id="rId13"/>
    <p:sldId id="264" r:id="rId14"/>
    <p:sldId id="290" r:id="rId15"/>
    <p:sldId id="291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D54CC-C819-4C74-A30E-A9474DC64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5E79-4C3B-434C-9807-63F1AE2950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" y="2076450"/>
            <a:ext cx="7105650" cy="173355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" y="3810000"/>
            <a:ext cx="7105650" cy="6413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10515600" cy="488496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2095501"/>
            <a:ext cx="7321550" cy="2284412"/>
          </a:xfrm>
        </p:spPr>
        <p:txBody>
          <a:bodyPr anchor="ctr" anchorCtr="0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250" y="4589463"/>
            <a:ext cx="732155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3789"/>
            <a:ext cx="5181600" cy="47331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3789"/>
            <a:ext cx="5181600" cy="47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4428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8192"/>
            <a:ext cx="5157787" cy="39919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4428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8192"/>
            <a:ext cx="5183188" cy="3991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779" y="2040773"/>
            <a:ext cx="7066547" cy="1745163"/>
          </a:xfrm>
        </p:spPr>
        <p:txBody>
          <a:bodyPr anchor="b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275343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275343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875543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53600" y="1267325"/>
            <a:ext cx="1600200" cy="4909637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1267325"/>
            <a:ext cx="8771021" cy="4909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199" y="131763"/>
            <a:ext cx="9685421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4C91-A4CA-4EBE-8AF8-1DBB3ECEA6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D154-DEB9-4DCD-801B-B3341D74A2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image" Target="../media/image13.png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notesSlide" Target="../notesSlides/notesSlide13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2" Type="http://schemas.openxmlformats.org/officeDocument/2006/relationships/notesSlide" Target="../notesSlides/notesSlide3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1.xml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10.png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51CTO</a:t>
            </a:r>
            <a:r>
              <a:rPr lang="zh-CN" altLang="en-US" dirty="0"/>
              <a:t>网页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指导老师：严滑  姓名：赵有田</a:t>
            </a:r>
            <a:endParaRPr lang="zh-CN" altLang="en-US" dirty="0"/>
          </a:p>
        </p:txBody>
      </p:sp>
      <p:pic>
        <p:nvPicPr>
          <p:cNvPr id="4" name="图片 3" descr="logo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205" y="289560"/>
            <a:ext cx="2713990" cy="762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1230" y="1634490"/>
            <a:ext cx="5733415" cy="4411345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/>
        </p:nvGraphicFramePr>
        <p:xfrm>
          <a:off x="373380" y="1205865"/>
          <a:ext cx="5215890" cy="222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7019925" imgH="2219325" progId="Paint.Picture">
                  <p:embed/>
                </p:oleObj>
              </mc:Choice>
              <mc:Fallback>
                <p:oleObj name="" r:id="rId2" imgW="7019925" imgH="22193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380" y="1205865"/>
                        <a:ext cx="5215890" cy="222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4360" y="1630680"/>
            <a:ext cx="701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span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563880" y="231648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95400" y="1634490"/>
            <a:ext cx="701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span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2153920" y="1630680"/>
            <a:ext cx="960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span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3007360" y="1634490"/>
            <a:ext cx="701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span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3815080" y="1634490"/>
            <a:ext cx="701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span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4714240" y="1634490"/>
            <a:ext cx="701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span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1417320" y="231648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153920" y="231648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007360" y="231648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15080" y="231648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714240" y="231648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24890" y="3962400"/>
            <a:ext cx="3218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正常显示时，</a:t>
            </a:r>
            <a:r>
              <a:rPr lang="en-US" altLang="zh-CN"/>
              <a:t>div</a:t>
            </a:r>
            <a:r>
              <a:rPr lang="zh-CN" altLang="en-US"/>
              <a:t>全部隐藏，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第一张的</a:t>
            </a:r>
            <a:r>
              <a:rPr lang="en-US" altLang="zh-CN"/>
              <a:t>span</a:t>
            </a:r>
            <a:r>
              <a:rPr lang="zh-CN" altLang="en-US"/>
              <a:t>隐藏，</a:t>
            </a:r>
            <a:r>
              <a:rPr lang="en-US" altLang="zh-CN"/>
              <a:t>div</a:t>
            </a:r>
            <a:r>
              <a:rPr lang="zh-CN" altLang="en-US"/>
              <a:t>显示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简单聊天室</a:t>
            </a:r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5" y="1464310"/>
            <a:ext cx="3933190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70320" y="2354580"/>
            <a:ext cx="3444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功能：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1.</a:t>
            </a:r>
            <a:r>
              <a:rPr lang="zh-CN" altLang="en-US"/>
              <a:t>打开页面自动弹出小窗口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2.</a:t>
            </a:r>
            <a:r>
              <a:rPr lang="zh-CN" altLang="en-US"/>
              <a:t>客户可以缩小窗口到右下角，或关闭窗口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3.</a:t>
            </a:r>
            <a:r>
              <a:rPr lang="zh-CN" altLang="en-US"/>
              <a:t>可以实现简单的对话输入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4.</a:t>
            </a:r>
            <a:r>
              <a:rPr lang="zh-CN" altLang="en-US"/>
              <a:t>设置了发送快捷键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0800000">
            <a:off x="4732655" y="3304540"/>
            <a:ext cx="1046480" cy="635000"/>
          </a:xfrm>
          <a:prstGeom prst="rt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30" name="直角三角形 29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0800000" flipH="1">
            <a:off x="5922010" y="3999230"/>
            <a:ext cx="984885" cy="635000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72" name="任意多边形 71"/>
          <p:cNvSpPr/>
          <p:nvPr>
            <p:custDataLst>
              <p:tags r:id="rId3"/>
            </p:custDataLst>
          </p:nvPr>
        </p:nvSpPr>
        <p:spPr>
          <a:xfrm>
            <a:off x="1517650" y="3311525"/>
            <a:ext cx="4185285" cy="628015"/>
          </a:xfrm>
          <a:custGeom>
            <a:avLst/>
            <a:gdLst>
              <a:gd name="connsiteX0" fmla="*/ 0 w 2859503"/>
              <a:gd name="connsiteY0" fmla="*/ 0 h 627831"/>
              <a:gd name="connsiteX1" fmla="*/ 2242050 w 2859503"/>
              <a:gd name="connsiteY1" fmla="*/ 0 h 627831"/>
              <a:gd name="connsiteX2" fmla="*/ 2859503 w 2859503"/>
              <a:gd name="connsiteY2" fmla="*/ 627831 h 627831"/>
              <a:gd name="connsiteX3" fmla="*/ 617453 w 2859503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503" h="627831">
                <a:moveTo>
                  <a:pt x="0" y="0"/>
                </a:moveTo>
                <a:lnTo>
                  <a:pt x="2242050" y="0"/>
                </a:lnTo>
                <a:lnTo>
                  <a:pt x="2859503" y="627831"/>
                </a:lnTo>
                <a:lnTo>
                  <a:pt x="617453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主要特点是点击</a:t>
            </a:r>
            <a:r>
              <a:rPr lang="en-US" altLang="zh-CN" dirty="0">
                <a:solidFill>
                  <a:schemeClr val="accent1"/>
                </a:solidFill>
              </a:rPr>
              <a:t>table</a:t>
            </a:r>
            <a:r>
              <a:rPr lang="zh-CN" altLang="en-US" dirty="0">
                <a:solidFill>
                  <a:schemeClr val="accent1"/>
                </a:solidFill>
              </a:rPr>
              <a:t>换页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1" name="任意多边形 80"/>
          <p:cNvSpPr/>
          <p:nvPr>
            <p:custDataLst>
              <p:tags r:id="rId4"/>
            </p:custDataLst>
          </p:nvPr>
        </p:nvSpPr>
        <p:spPr>
          <a:xfrm>
            <a:off x="5988685" y="4006215"/>
            <a:ext cx="4206875" cy="628015"/>
          </a:xfrm>
          <a:custGeom>
            <a:avLst/>
            <a:gdLst>
              <a:gd name="connsiteX0" fmla="*/ 617453 w 2850244"/>
              <a:gd name="connsiteY0" fmla="*/ 0 h 627831"/>
              <a:gd name="connsiteX1" fmla="*/ 2850244 w 2850244"/>
              <a:gd name="connsiteY1" fmla="*/ 0 h 627831"/>
              <a:gd name="connsiteX2" fmla="*/ 2232791 w 2850244"/>
              <a:gd name="connsiteY2" fmla="*/ 627831 h 627831"/>
              <a:gd name="connsiteX3" fmla="*/ 0 w 2850244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244" h="627831">
                <a:moveTo>
                  <a:pt x="617453" y="0"/>
                </a:moveTo>
                <a:lnTo>
                  <a:pt x="2850244" y="0"/>
                </a:lnTo>
                <a:lnTo>
                  <a:pt x="2232791" y="627831"/>
                </a:lnTo>
                <a:lnTo>
                  <a:pt x="0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量多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副页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4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24175" y="235902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圆角矩形 4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4175" y="2406650"/>
            <a:ext cx="5483860" cy="546100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900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遇到问题是可以上网查查资料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圆角矩形 4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4175" y="365442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4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4175" y="3702050"/>
            <a:ext cx="5483860" cy="85661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遇到陌生的知识点，最好动手实践一下才能理解的更深刻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7" name="圆角矩形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24175" y="494982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圆角矩形 4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24175" y="499732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多思考、多动手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361950" y="11652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总结</a:t>
            </a:r>
            <a:endParaRPr lang="zh-CN" altLang="en-US" smtClean="0"/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谢谢大家</a:t>
            </a:r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4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24175" y="21875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圆角矩形 4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24175" y="22350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网页浏览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圆角矩形 4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4175" y="32162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圆角矩形 4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4175" y="32637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登录、注册网页详解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7" name="圆角矩形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24175" y="42449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圆角矩形 4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24175" y="42924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主页、详情页、副页详解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9" name="圆角矩形 4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24175" y="5273675"/>
            <a:ext cx="5483854" cy="593725"/>
          </a:xfrm>
          <a:prstGeom prst="roundRect">
            <a:avLst>
              <a:gd name="adj" fmla="val 21444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圆角矩形 4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4175" y="5321173"/>
            <a:ext cx="5483854" cy="507365"/>
          </a:xfrm>
          <a:prstGeom prst="roundRect">
            <a:avLst>
              <a:gd name="adj" fmla="val 24653"/>
            </a:avLst>
          </a:pr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</a:rPr>
              <a:t>总结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17"/>
          <p:cNvSpPr/>
          <p:nvPr>
            <p:custDataLst>
              <p:tags r:id="rId1"/>
            </p:custDataLst>
          </p:nvPr>
        </p:nvSpPr>
        <p:spPr>
          <a:xfrm rot="8735029">
            <a:off x="4032037" y="2894460"/>
            <a:ext cx="1385748" cy="1409346"/>
          </a:xfrm>
          <a:custGeom>
            <a:avLst/>
            <a:gdLst>
              <a:gd name="connsiteX0" fmla="*/ 0 w 1044000"/>
              <a:gd name="connsiteY0" fmla="*/ 1044000 h 1044000"/>
              <a:gd name="connsiteX1" fmla="*/ 0 w 1044000"/>
              <a:gd name="connsiteY1" fmla="*/ 0 h 1044000"/>
              <a:gd name="connsiteX2" fmla="*/ 1044000 w 1044000"/>
              <a:gd name="connsiteY2" fmla="*/ 1044000 h 1044000"/>
              <a:gd name="connsiteX3" fmla="*/ 0 w 1044000"/>
              <a:gd name="connsiteY3" fmla="*/ 1044000 h 1044000"/>
              <a:gd name="connsiteX0-1" fmla="*/ 0 w 1032691"/>
              <a:gd name="connsiteY0-2" fmla="*/ 1044000 h 1044000"/>
              <a:gd name="connsiteX1-3" fmla="*/ 0 w 1032691"/>
              <a:gd name="connsiteY1-4" fmla="*/ 0 h 1044000"/>
              <a:gd name="connsiteX2-5" fmla="*/ 1032691 w 1032691"/>
              <a:gd name="connsiteY2-6" fmla="*/ 1021931 h 1044000"/>
              <a:gd name="connsiteX3-7" fmla="*/ 0 w 1032691"/>
              <a:gd name="connsiteY3-8" fmla="*/ 1044000 h 1044000"/>
              <a:gd name="connsiteX0-9" fmla="*/ 0 w 1025171"/>
              <a:gd name="connsiteY0-10" fmla="*/ 1044000 h 1044000"/>
              <a:gd name="connsiteX1-11" fmla="*/ 0 w 1025171"/>
              <a:gd name="connsiteY1-12" fmla="*/ 0 h 1044000"/>
              <a:gd name="connsiteX2-13" fmla="*/ 1025171 w 1025171"/>
              <a:gd name="connsiteY2-14" fmla="*/ 1015279 h 1044000"/>
              <a:gd name="connsiteX3-15" fmla="*/ 0 w 1025171"/>
              <a:gd name="connsiteY3-16" fmla="*/ 1044000 h 10440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025171" h="1044000">
                <a:moveTo>
                  <a:pt x="0" y="1044000"/>
                </a:moveTo>
                <a:lnTo>
                  <a:pt x="0" y="0"/>
                </a:lnTo>
                <a:lnTo>
                  <a:pt x="1025171" y="1015279"/>
                </a:lnTo>
                <a:lnTo>
                  <a:pt x="0" y="1044000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2" name="直角三角形 18"/>
          <p:cNvSpPr/>
          <p:nvPr>
            <p:custDataLst>
              <p:tags r:id="rId2"/>
            </p:custDataLst>
          </p:nvPr>
        </p:nvSpPr>
        <p:spPr bwMode="auto">
          <a:xfrm rot="17766875" flipH="1">
            <a:off x="4623017" y="2149030"/>
            <a:ext cx="1411489" cy="1409344"/>
          </a:xfrm>
          <a:custGeom>
            <a:avLst/>
            <a:gdLst>
              <a:gd name="connsiteX0" fmla="*/ 0 w 1044000"/>
              <a:gd name="connsiteY0" fmla="*/ 1044000 h 1044000"/>
              <a:gd name="connsiteX1" fmla="*/ 0 w 1044000"/>
              <a:gd name="connsiteY1" fmla="*/ 0 h 1044000"/>
              <a:gd name="connsiteX2" fmla="*/ 1044000 w 1044000"/>
              <a:gd name="connsiteY2" fmla="*/ 1044000 h 1044000"/>
              <a:gd name="connsiteX3" fmla="*/ 0 w 1044000"/>
              <a:gd name="connsiteY3" fmla="*/ 1044000 h 1044000"/>
              <a:gd name="connsiteX0-1" fmla="*/ 0 w 1044000"/>
              <a:gd name="connsiteY0-2" fmla="*/ 1038282 h 1038282"/>
              <a:gd name="connsiteX1-3" fmla="*/ 19509 w 1044000"/>
              <a:gd name="connsiteY1-4" fmla="*/ 0 h 1038282"/>
              <a:gd name="connsiteX2-5" fmla="*/ 1044000 w 1044000"/>
              <a:gd name="connsiteY2-6" fmla="*/ 1038282 h 1038282"/>
              <a:gd name="connsiteX3-7" fmla="*/ 0 w 1044000"/>
              <a:gd name="connsiteY3-8" fmla="*/ 1038282 h 1038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44000" h="1038282">
                <a:moveTo>
                  <a:pt x="0" y="1038282"/>
                </a:moveTo>
                <a:lnTo>
                  <a:pt x="19509" y="0"/>
                </a:lnTo>
                <a:lnTo>
                  <a:pt x="1044000" y="1038282"/>
                </a:lnTo>
                <a:lnTo>
                  <a:pt x="0" y="1038282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3" name="直角三角形 18"/>
          <p:cNvSpPr/>
          <p:nvPr>
            <p:custDataLst>
              <p:tags r:id="rId3"/>
            </p:custDataLst>
          </p:nvPr>
        </p:nvSpPr>
        <p:spPr bwMode="auto">
          <a:xfrm rot="1526299">
            <a:off x="3971974" y="2589852"/>
            <a:ext cx="1945626" cy="810855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  <a:gd name="connsiteX0-9" fmla="*/ 0 w 1426677"/>
              <a:gd name="connsiteY0-10" fmla="*/ 737846 h 737846"/>
              <a:gd name="connsiteX1-11" fmla="*/ 6145 w 1426677"/>
              <a:gd name="connsiteY1-12" fmla="*/ 0 h 737846"/>
              <a:gd name="connsiteX2-13" fmla="*/ 1426677 w 1426677"/>
              <a:gd name="connsiteY2-14" fmla="*/ 735860 h 737846"/>
              <a:gd name="connsiteX3-15" fmla="*/ 0 w 1426677"/>
              <a:gd name="connsiteY3-16" fmla="*/ 737846 h 737846"/>
              <a:gd name="connsiteX0-17" fmla="*/ 0 w 1426677"/>
              <a:gd name="connsiteY0-18" fmla="*/ 734277 h 734277"/>
              <a:gd name="connsiteX1-19" fmla="*/ 4915 w 1426677"/>
              <a:gd name="connsiteY1-20" fmla="*/ 0 h 734277"/>
              <a:gd name="connsiteX2-21" fmla="*/ 1426677 w 1426677"/>
              <a:gd name="connsiteY2-22" fmla="*/ 732291 h 734277"/>
              <a:gd name="connsiteX3-23" fmla="*/ 0 w 1426677"/>
              <a:gd name="connsiteY3-24" fmla="*/ 734277 h 734277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1426677" h="734277">
                <a:moveTo>
                  <a:pt x="0" y="734277"/>
                </a:moveTo>
                <a:cubicBezTo>
                  <a:pt x="2048" y="488328"/>
                  <a:pt x="2867" y="245949"/>
                  <a:pt x="4915" y="0"/>
                </a:cubicBezTo>
                <a:lnTo>
                  <a:pt x="1426677" y="732291"/>
                </a:lnTo>
                <a:lnTo>
                  <a:pt x="0" y="734277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5" name="直角三角形 18"/>
          <p:cNvSpPr/>
          <p:nvPr>
            <p:custDataLst>
              <p:tags r:id="rId4"/>
            </p:custDataLst>
          </p:nvPr>
        </p:nvSpPr>
        <p:spPr bwMode="auto">
          <a:xfrm rot="4226299" flipV="1">
            <a:off x="3974118" y="2589854"/>
            <a:ext cx="1945626" cy="795840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6" name="直角三角形 16"/>
          <p:cNvSpPr/>
          <p:nvPr>
            <p:custDataLst>
              <p:tags r:id="rId5"/>
            </p:custDataLst>
          </p:nvPr>
        </p:nvSpPr>
        <p:spPr>
          <a:xfrm rot="19919728">
            <a:off x="5906873" y="3372823"/>
            <a:ext cx="1392184" cy="1420070"/>
          </a:xfrm>
          <a:custGeom>
            <a:avLst/>
            <a:gdLst>
              <a:gd name="connsiteX0" fmla="*/ 0 w 1084668"/>
              <a:gd name="connsiteY0" fmla="*/ 1044000 h 1044000"/>
              <a:gd name="connsiteX1" fmla="*/ 0 w 1084668"/>
              <a:gd name="connsiteY1" fmla="*/ 0 h 1044000"/>
              <a:gd name="connsiteX2" fmla="*/ 1084668 w 1084668"/>
              <a:gd name="connsiteY2" fmla="*/ 1044000 h 1044000"/>
              <a:gd name="connsiteX3" fmla="*/ 0 w 1084668"/>
              <a:gd name="connsiteY3" fmla="*/ 1044000 h 1044000"/>
              <a:gd name="connsiteX0-1" fmla="*/ 0 w 1034143"/>
              <a:gd name="connsiteY0-2" fmla="*/ 1044000 h 1044000"/>
              <a:gd name="connsiteX1-3" fmla="*/ 0 w 1034143"/>
              <a:gd name="connsiteY1-4" fmla="*/ 0 h 1044000"/>
              <a:gd name="connsiteX2-5" fmla="*/ 1034143 w 1034143"/>
              <a:gd name="connsiteY2-6" fmla="*/ 1033108 h 1044000"/>
              <a:gd name="connsiteX3-7" fmla="*/ 0 w 1034143"/>
              <a:gd name="connsiteY3-8" fmla="*/ 1044000 h 1044000"/>
              <a:gd name="connsiteX0-9" fmla="*/ 0 w 1026123"/>
              <a:gd name="connsiteY0-10" fmla="*/ 1044000 h 1044000"/>
              <a:gd name="connsiteX1-11" fmla="*/ 0 w 1026123"/>
              <a:gd name="connsiteY1-12" fmla="*/ 0 h 1044000"/>
              <a:gd name="connsiteX2-13" fmla="*/ 1026123 w 1026123"/>
              <a:gd name="connsiteY2-14" fmla="*/ 1019407 h 1044000"/>
              <a:gd name="connsiteX3-15" fmla="*/ 0 w 1026123"/>
              <a:gd name="connsiteY3-16" fmla="*/ 1044000 h 1044000"/>
              <a:gd name="connsiteX0-17" fmla="*/ 0 w 1026123"/>
              <a:gd name="connsiteY0-18" fmla="*/ 1049854 h 1049854"/>
              <a:gd name="connsiteX1-19" fmla="*/ 2459 w 1026123"/>
              <a:gd name="connsiteY1-20" fmla="*/ 0 h 1049854"/>
              <a:gd name="connsiteX2-21" fmla="*/ 1026123 w 1026123"/>
              <a:gd name="connsiteY2-22" fmla="*/ 1025261 h 1049854"/>
              <a:gd name="connsiteX3-23" fmla="*/ 0 w 1026123"/>
              <a:gd name="connsiteY3-24" fmla="*/ 1049854 h 1049854"/>
              <a:gd name="connsiteX0-25" fmla="*/ 0 w 1028582"/>
              <a:gd name="connsiteY0-26" fmla="*/ 1049854 h 1049854"/>
              <a:gd name="connsiteX1-27" fmla="*/ 2459 w 1028582"/>
              <a:gd name="connsiteY1-28" fmla="*/ 0 h 1049854"/>
              <a:gd name="connsiteX2-29" fmla="*/ 1028582 w 1028582"/>
              <a:gd name="connsiteY2-30" fmla="*/ 1019406 h 1049854"/>
              <a:gd name="connsiteX3-31" fmla="*/ 0 w 1028582"/>
              <a:gd name="connsiteY3-32" fmla="*/ 1049854 h 1049854"/>
              <a:gd name="connsiteX0-33" fmla="*/ 0 w 1030280"/>
              <a:gd name="connsiteY0-34" fmla="*/ 1049854 h 1049854"/>
              <a:gd name="connsiteX1-35" fmla="*/ 2459 w 1030280"/>
              <a:gd name="connsiteY1-36" fmla="*/ 0 h 1049854"/>
              <a:gd name="connsiteX2-37" fmla="*/ 1030280 w 1030280"/>
              <a:gd name="connsiteY2-38" fmla="*/ 1023563 h 1049854"/>
              <a:gd name="connsiteX3-39" fmla="*/ 0 w 1030280"/>
              <a:gd name="connsiteY3-40" fmla="*/ 1049854 h 1049854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1030280" h="1049854">
                <a:moveTo>
                  <a:pt x="0" y="1049854"/>
                </a:moveTo>
                <a:cubicBezTo>
                  <a:pt x="820" y="699903"/>
                  <a:pt x="1639" y="349951"/>
                  <a:pt x="2459" y="0"/>
                </a:cubicBezTo>
                <a:lnTo>
                  <a:pt x="1030280" y="1023563"/>
                </a:lnTo>
                <a:lnTo>
                  <a:pt x="0" y="1049854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7" name="直角三角形 16"/>
          <p:cNvSpPr/>
          <p:nvPr>
            <p:custDataLst>
              <p:tags r:id="rId6"/>
            </p:custDataLst>
          </p:nvPr>
        </p:nvSpPr>
        <p:spPr>
          <a:xfrm rot="16244303">
            <a:off x="5656967" y="2457929"/>
            <a:ext cx="1392183" cy="1420070"/>
          </a:xfrm>
          <a:custGeom>
            <a:avLst/>
            <a:gdLst>
              <a:gd name="connsiteX0" fmla="*/ 0 w 1084668"/>
              <a:gd name="connsiteY0" fmla="*/ 1044000 h 1044000"/>
              <a:gd name="connsiteX1" fmla="*/ 0 w 1084668"/>
              <a:gd name="connsiteY1" fmla="*/ 0 h 1044000"/>
              <a:gd name="connsiteX2" fmla="*/ 1084668 w 1084668"/>
              <a:gd name="connsiteY2" fmla="*/ 1044000 h 1044000"/>
              <a:gd name="connsiteX3" fmla="*/ 0 w 1084668"/>
              <a:gd name="connsiteY3" fmla="*/ 1044000 h 1044000"/>
              <a:gd name="connsiteX0-1" fmla="*/ 0 w 1034143"/>
              <a:gd name="connsiteY0-2" fmla="*/ 1044000 h 1044000"/>
              <a:gd name="connsiteX1-3" fmla="*/ 0 w 1034143"/>
              <a:gd name="connsiteY1-4" fmla="*/ 0 h 1044000"/>
              <a:gd name="connsiteX2-5" fmla="*/ 1034143 w 1034143"/>
              <a:gd name="connsiteY2-6" fmla="*/ 1033108 h 1044000"/>
              <a:gd name="connsiteX3-7" fmla="*/ 0 w 1034143"/>
              <a:gd name="connsiteY3-8" fmla="*/ 1044000 h 1044000"/>
              <a:gd name="connsiteX0-9" fmla="*/ 0 w 1026123"/>
              <a:gd name="connsiteY0-10" fmla="*/ 1044000 h 1044000"/>
              <a:gd name="connsiteX1-11" fmla="*/ 0 w 1026123"/>
              <a:gd name="connsiteY1-12" fmla="*/ 0 h 1044000"/>
              <a:gd name="connsiteX2-13" fmla="*/ 1026123 w 1026123"/>
              <a:gd name="connsiteY2-14" fmla="*/ 1019407 h 1044000"/>
              <a:gd name="connsiteX3-15" fmla="*/ 0 w 1026123"/>
              <a:gd name="connsiteY3-16" fmla="*/ 1044000 h 1044000"/>
              <a:gd name="connsiteX0-17" fmla="*/ 0 w 1026123"/>
              <a:gd name="connsiteY0-18" fmla="*/ 1049854 h 1049854"/>
              <a:gd name="connsiteX1-19" fmla="*/ 2459 w 1026123"/>
              <a:gd name="connsiteY1-20" fmla="*/ 0 h 1049854"/>
              <a:gd name="connsiteX2-21" fmla="*/ 1026123 w 1026123"/>
              <a:gd name="connsiteY2-22" fmla="*/ 1025261 h 1049854"/>
              <a:gd name="connsiteX3-23" fmla="*/ 0 w 1026123"/>
              <a:gd name="connsiteY3-24" fmla="*/ 1049854 h 1049854"/>
              <a:gd name="connsiteX0-25" fmla="*/ 0 w 1028582"/>
              <a:gd name="connsiteY0-26" fmla="*/ 1049854 h 1049854"/>
              <a:gd name="connsiteX1-27" fmla="*/ 2459 w 1028582"/>
              <a:gd name="connsiteY1-28" fmla="*/ 0 h 1049854"/>
              <a:gd name="connsiteX2-29" fmla="*/ 1028582 w 1028582"/>
              <a:gd name="connsiteY2-30" fmla="*/ 1019406 h 1049854"/>
              <a:gd name="connsiteX3-31" fmla="*/ 0 w 1028582"/>
              <a:gd name="connsiteY3-32" fmla="*/ 1049854 h 1049854"/>
              <a:gd name="connsiteX0-33" fmla="*/ 0 w 1030280"/>
              <a:gd name="connsiteY0-34" fmla="*/ 1049854 h 1049854"/>
              <a:gd name="connsiteX1-35" fmla="*/ 2459 w 1030280"/>
              <a:gd name="connsiteY1-36" fmla="*/ 0 h 1049854"/>
              <a:gd name="connsiteX2-37" fmla="*/ 1030280 w 1030280"/>
              <a:gd name="connsiteY2-38" fmla="*/ 1023563 h 1049854"/>
              <a:gd name="connsiteX3-39" fmla="*/ 0 w 1030280"/>
              <a:gd name="connsiteY3-40" fmla="*/ 1049854 h 1049854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1030280" h="1049854">
                <a:moveTo>
                  <a:pt x="0" y="1049854"/>
                </a:moveTo>
                <a:cubicBezTo>
                  <a:pt x="820" y="699903"/>
                  <a:pt x="1639" y="349951"/>
                  <a:pt x="2459" y="0"/>
                </a:cubicBezTo>
                <a:lnTo>
                  <a:pt x="1030280" y="1023563"/>
                </a:lnTo>
                <a:lnTo>
                  <a:pt x="0" y="1049854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8" name="直角三角形 18"/>
          <p:cNvSpPr/>
          <p:nvPr>
            <p:custDataLst>
              <p:tags r:id="rId7"/>
            </p:custDataLst>
          </p:nvPr>
        </p:nvSpPr>
        <p:spPr>
          <a:xfrm rot="18452732" flipV="1">
            <a:off x="4409578" y="4391755"/>
            <a:ext cx="1945626" cy="795841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9" name="直角三角形 18"/>
          <p:cNvSpPr/>
          <p:nvPr>
            <p:custDataLst>
              <p:tags r:id="rId8"/>
            </p:custDataLst>
          </p:nvPr>
        </p:nvSpPr>
        <p:spPr>
          <a:xfrm rot="15790348">
            <a:off x="4411722" y="4391756"/>
            <a:ext cx="1945626" cy="795840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0" name="直角三角形 19"/>
          <p:cNvSpPr/>
          <p:nvPr>
            <p:custDataLst>
              <p:tags r:id="rId9"/>
            </p:custDataLst>
          </p:nvPr>
        </p:nvSpPr>
        <p:spPr>
          <a:xfrm rot="4949222">
            <a:off x="4353806" y="3853328"/>
            <a:ext cx="1415780" cy="1411490"/>
          </a:xfrm>
          <a:prstGeom prst="rtTriangle">
            <a:avLst/>
          </a:prstGeom>
          <a:solidFill>
            <a:schemeClr val="accent1">
              <a:lumMod val="50000"/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1" name="直角三角形 18"/>
          <p:cNvSpPr/>
          <p:nvPr>
            <p:custDataLst>
              <p:tags r:id="rId10"/>
            </p:custDataLst>
          </p:nvPr>
        </p:nvSpPr>
        <p:spPr>
          <a:xfrm rot="11806846" flipV="1">
            <a:off x="5743843" y="3289162"/>
            <a:ext cx="1945626" cy="797985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2" name="直角三角形 18"/>
          <p:cNvSpPr/>
          <p:nvPr>
            <p:custDataLst>
              <p:tags r:id="rId11"/>
            </p:custDataLst>
          </p:nvPr>
        </p:nvSpPr>
        <p:spPr>
          <a:xfrm rot="9144457">
            <a:off x="5750279" y="3287018"/>
            <a:ext cx="1945623" cy="795840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3" name="直角三角形 18"/>
          <p:cNvSpPr/>
          <p:nvPr>
            <p:custDataLst>
              <p:tags r:id="rId12"/>
            </p:custDataLst>
          </p:nvPr>
        </p:nvSpPr>
        <p:spPr>
          <a:xfrm rot="608928" flipV="1">
            <a:off x="3680238" y="3613077"/>
            <a:ext cx="1945626" cy="795840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4" name="直角三角形 18"/>
          <p:cNvSpPr/>
          <p:nvPr>
            <p:custDataLst>
              <p:tags r:id="rId13"/>
            </p:custDataLst>
          </p:nvPr>
        </p:nvSpPr>
        <p:spPr>
          <a:xfrm rot="19538754">
            <a:off x="3684528" y="3613077"/>
            <a:ext cx="1945626" cy="797985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5" name="直角三角形 18"/>
          <p:cNvSpPr/>
          <p:nvPr>
            <p:custDataLst>
              <p:tags r:id="rId14"/>
            </p:custDataLst>
          </p:nvPr>
        </p:nvSpPr>
        <p:spPr>
          <a:xfrm rot="8131421" flipV="1">
            <a:off x="5087436" y="2480453"/>
            <a:ext cx="1945626" cy="795840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6" name="直角三角形 18"/>
          <p:cNvSpPr/>
          <p:nvPr>
            <p:custDataLst>
              <p:tags r:id="rId15"/>
            </p:custDataLst>
          </p:nvPr>
        </p:nvSpPr>
        <p:spPr>
          <a:xfrm rot="5469032">
            <a:off x="5088508" y="2472944"/>
            <a:ext cx="1945626" cy="797985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27" name="文本框 302"/>
          <p:cNvSpPr txBox="1"/>
          <p:nvPr>
            <p:custDataLst>
              <p:tags r:id="rId16"/>
            </p:custDataLst>
          </p:nvPr>
        </p:nvSpPr>
        <p:spPr>
          <a:xfrm>
            <a:off x="437221" y="1395096"/>
            <a:ext cx="2934986" cy="5426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注册页面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文本框 303"/>
          <p:cNvSpPr txBox="1"/>
          <p:nvPr>
            <p:custDataLst>
              <p:tags r:id="rId17"/>
            </p:custDataLst>
          </p:nvPr>
        </p:nvSpPr>
        <p:spPr>
          <a:xfrm>
            <a:off x="692307" y="2047313"/>
            <a:ext cx="2936885" cy="1065080"/>
          </a:xfrm>
          <a:prstGeom prst="rect">
            <a:avLst/>
          </a:prstGeom>
          <a:noFill/>
        </p:spPr>
        <p:txBody>
          <a:bodyPr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动态结构多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</a:rPr>
              <a:t>条件判断复杂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严密的逻辑思维</a:t>
            </a:r>
            <a:endParaRPr lang="zh-CN" altLang="en-US" sz="2000" dirty="0" smtClean="0"/>
          </a:p>
        </p:txBody>
      </p:sp>
      <p:sp>
        <p:nvSpPr>
          <p:cNvPr id="29" name="文本框 304"/>
          <p:cNvSpPr txBox="1"/>
          <p:nvPr>
            <p:custDataLst>
              <p:tags r:id="rId18"/>
            </p:custDataLst>
          </p:nvPr>
        </p:nvSpPr>
        <p:spPr>
          <a:xfrm>
            <a:off x="437855" y="3112395"/>
            <a:ext cx="2934353" cy="5983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>
            <a:normAutofit lnSpcReduction="10000"/>
          </a:bodyPr>
          <a:lstStyle>
            <a:defPPr>
              <a:defRPr lang="zh-CN"/>
            </a:defPPr>
            <a:lvl1pPr algn="ctr">
              <a:spcBef>
                <a:spcPts val="0"/>
              </a:spcBef>
              <a:spcAft>
                <a:spcPts val="0"/>
              </a:spcAft>
              <a:defRPr sz="2000">
                <a:latin typeface="微软雅黑" panose="020B0503020204020204" charset="-122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主页面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文本框 305"/>
          <p:cNvSpPr txBox="1"/>
          <p:nvPr>
            <p:custDataLst>
              <p:tags r:id="rId19"/>
            </p:custDataLst>
          </p:nvPr>
        </p:nvSpPr>
        <p:spPr>
          <a:xfrm>
            <a:off x="669925" y="3764915"/>
            <a:ext cx="2769870" cy="1265555"/>
          </a:xfrm>
          <a:prstGeom prst="rect">
            <a:avLst/>
          </a:prstGeom>
          <a:noFill/>
        </p:spPr>
        <p:txBody>
          <a:bodyPr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下拉侧拉菜单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</a:rPr>
              <a:t>轮播图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3.</a:t>
            </a:r>
            <a:r>
              <a:rPr lang="zh-CN" altLang="en-US" sz="2000" dirty="0"/>
              <a:t>点击事件换页且量多</a:t>
            </a:r>
            <a:endParaRPr lang="zh-CN" altLang="en-US" sz="2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4.</a:t>
            </a:r>
            <a:r>
              <a:rPr lang="zh-CN" altLang="en-US" sz="2000" dirty="0"/>
              <a:t>排版布局复杂</a:t>
            </a:r>
            <a:endParaRPr lang="en-US" altLang="zh-CN" sz="2000" dirty="0"/>
          </a:p>
        </p:txBody>
      </p:sp>
      <p:sp>
        <p:nvSpPr>
          <p:cNvPr id="31" name="文本框 306"/>
          <p:cNvSpPr txBox="1"/>
          <p:nvPr>
            <p:custDataLst>
              <p:tags r:id="rId20"/>
            </p:custDataLst>
          </p:nvPr>
        </p:nvSpPr>
        <p:spPr>
          <a:xfrm>
            <a:off x="7969943" y="3710683"/>
            <a:ext cx="2932379" cy="649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副页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本框 307"/>
          <p:cNvSpPr txBox="1"/>
          <p:nvPr>
            <p:custDataLst>
              <p:tags r:id="rId21"/>
            </p:custDataLst>
          </p:nvPr>
        </p:nvSpPr>
        <p:spPr>
          <a:xfrm>
            <a:off x="8198837" y="4488389"/>
            <a:ext cx="2936878" cy="760185"/>
          </a:xfrm>
          <a:prstGeom prst="rect">
            <a:avLst/>
          </a:prstGeom>
          <a:noFill/>
        </p:spPr>
        <p:txBody>
          <a:bodyPr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点击事件换页面、量多</a:t>
            </a:r>
            <a:endParaRPr lang="zh-CN" altLang="en-US" sz="2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2.</a:t>
            </a:r>
            <a:r>
              <a:rPr lang="zh-CN" altLang="en-US" sz="2000" dirty="0"/>
              <a:t>排版布局</a:t>
            </a:r>
            <a:r>
              <a:rPr lang="en-US" altLang="zh-CN" sz="2000" dirty="0"/>
              <a:t>css</a:t>
            </a:r>
            <a:r>
              <a:rPr lang="zh-CN" altLang="en-US" sz="2000" dirty="0"/>
              <a:t>修饰</a:t>
            </a:r>
            <a:endParaRPr lang="zh-CN" altLang="en-US" sz="2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sp>
        <p:nvSpPr>
          <p:cNvPr id="33" name="文本框 308"/>
          <p:cNvSpPr txBox="1"/>
          <p:nvPr>
            <p:custDataLst>
              <p:tags r:id="rId22"/>
            </p:custDataLst>
          </p:nvPr>
        </p:nvSpPr>
        <p:spPr>
          <a:xfrm>
            <a:off x="7970122" y="1913073"/>
            <a:ext cx="2932379" cy="6521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spcBef>
                <a:spcPts val="0"/>
              </a:spcBef>
              <a:spcAft>
                <a:spcPts val="0"/>
              </a:spcAft>
              <a:defRPr sz="2000">
                <a:latin typeface="微软雅黑" panose="020B0503020204020204" charset="-122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登录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文本框 309"/>
          <p:cNvSpPr txBox="1"/>
          <p:nvPr>
            <p:custDataLst>
              <p:tags r:id="rId23"/>
            </p:custDataLst>
          </p:nvPr>
        </p:nvSpPr>
        <p:spPr>
          <a:xfrm>
            <a:off x="8199117" y="2626397"/>
            <a:ext cx="2936878" cy="821500"/>
          </a:xfrm>
          <a:prstGeom prst="rect">
            <a:avLst/>
          </a:prstGeom>
          <a:noFill/>
        </p:spPr>
        <p:txBody>
          <a:bodyPr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点击事件换页面</a:t>
            </a:r>
            <a:endParaRPr lang="zh-CN" altLang="en-US" sz="2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2.</a:t>
            </a:r>
            <a:r>
              <a:rPr lang="zh-CN" altLang="en-US" sz="2000" dirty="0"/>
              <a:t>正则条件判断</a:t>
            </a:r>
            <a:endParaRPr lang="zh-CN" altLang="en-US" sz="2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sp>
        <p:nvSpPr>
          <p:cNvPr id="35" name="直角三角形 18"/>
          <p:cNvSpPr/>
          <p:nvPr>
            <p:custDataLst>
              <p:tags r:id="rId24"/>
            </p:custDataLst>
          </p:nvPr>
        </p:nvSpPr>
        <p:spPr>
          <a:xfrm rot="15103628" flipV="1">
            <a:off x="5434947" y="4235160"/>
            <a:ext cx="1945625" cy="795841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36" name="直角三角形 18"/>
          <p:cNvSpPr/>
          <p:nvPr>
            <p:custDataLst>
              <p:tags r:id="rId25"/>
            </p:custDataLst>
          </p:nvPr>
        </p:nvSpPr>
        <p:spPr>
          <a:xfrm rot="12441239">
            <a:off x="5441382" y="4239451"/>
            <a:ext cx="1945623" cy="795840"/>
          </a:xfrm>
          <a:custGeom>
            <a:avLst/>
            <a:gdLst>
              <a:gd name="connsiteX0" fmla="*/ 0 w 1440000"/>
              <a:gd name="connsiteY0" fmla="*/ 720000 h 720000"/>
              <a:gd name="connsiteX1" fmla="*/ 0 w 1440000"/>
              <a:gd name="connsiteY1" fmla="*/ 0 h 720000"/>
              <a:gd name="connsiteX2" fmla="*/ 1440000 w 1440000"/>
              <a:gd name="connsiteY2" fmla="*/ 720000 h 720000"/>
              <a:gd name="connsiteX3" fmla="*/ 0 w 1440000"/>
              <a:gd name="connsiteY3" fmla="*/ 720000 h 720000"/>
              <a:gd name="connsiteX0-1" fmla="*/ 0 w 1426677"/>
              <a:gd name="connsiteY0-2" fmla="*/ 720000 h 720000"/>
              <a:gd name="connsiteX1-3" fmla="*/ 0 w 1426677"/>
              <a:gd name="connsiteY1-4" fmla="*/ 0 h 720000"/>
              <a:gd name="connsiteX2-5" fmla="*/ 1426677 w 1426677"/>
              <a:gd name="connsiteY2-6" fmla="*/ 718014 h 720000"/>
              <a:gd name="connsiteX3-7" fmla="*/ 0 w 1426677"/>
              <a:gd name="connsiteY3-8" fmla="*/ 720000 h 72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6677" h="720000">
                <a:moveTo>
                  <a:pt x="0" y="720000"/>
                </a:moveTo>
                <a:lnTo>
                  <a:pt x="0" y="0"/>
                </a:lnTo>
                <a:lnTo>
                  <a:pt x="1426677" y="718014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37" name="直角三角形 16"/>
          <p:cNvSpPr/>
          <p:nvPr>
            <p:custDataLst>
              <p:tags r:id="rId26"/>
            </p:custDataLst>
          </p:nvPr>
        </p:nvSpPr>
        <p:spPr>
          <a:xfrm rot="1616510">
            <a:off x="5323399" y="4059262"/>
            <a:ext cx="1392184" cy="1417924"/>
          </a:xfrm>
          <a:custGeom>
            <a:avLst/>
            <a:gdLst>
              <a:gd name="connsiteX0" fmla="*/ 0 w 1084668"/>
              <a:gd name="connsiteY0" fmla="*/ 1044000 h 1044000"/>
              <a:gd name="connsiteX1" fmla="*/ 0 w 1084668"/>
              <a:gd name="connsiteY1" fmla="*/ 0 h 1044000"/>
              <a:gd name="connsiteX2" fmla="*/ 1084668 w 1084668"/>
              <a:gd name="connsiteY2" fmla="*/ 1044000 h 1044000"/>
              <a:gd name="connsiteX3" fmla="*/ 0 w 1084668"/>
              <a:gd name="connsiteY3" fmla="*/ 1044000 h 1044000"/>
              <a:gd name="connsiteX0-1" fmla="*/ 0 w 1034143"/>
              <a:gd name="connsiteY0-2" fmla="*/ 1044000 h 1044000"/>
              <a:gd name="connsiteX1-3" fmla="*/ 0 w 1034143"/>
              <a:gd name="connsiteY1-4" fmla="*/ 0 h 1044000"/>
              <a:gd name="connsiteX2-5" fmla="*/ 1034143 w 1034143"/>
              <a:gd name="connsiteY2-6" fmla="*/ 1033108 h 1044000"/>
              <a:gd name="connsiteX3-7" fmla="*/ 0 w 1034143"/>
              <a:gd name="connsiteY3-8" fmla="*/ 1044000 h 1044000"/>
              <a:gd name="connsiteX0-9" fmla="*/ 0 w 1026123"/>
              <a:gd name="connsiteY0-10" fmla="*/ 1044000 h 1044000"/>
              <a:gd name="connsiteX1-11" fmla="*/ 0 w 1026123"/>
              <a:gd name="connsiteY1-12" fmla="*/ 0 h 1044000"/>
              <a:gd name="connsiteX2-13" fmla="*/ 1026123 w 1026123"/>
              <a:gd name="connsiteY2-14" fmla="*/ 1019407 h 1044000"/>
              <a:gd name="connsiteX3-15" fmla="*/ 0 w 1026123"/>
              <a:gd name="connsiteY3-16" fmla="*/ 1044000 h 1044000"/>
              <a:gd name="connsiteX0-17" fmla="*/ 0 w 1026123"/>
              <a:gd name="connsiteY0-18" fmla="*/ 1049854 h 1049854"/>
              <a:gd name="connsiteX1-19" fmla="*/ 2459 w 1026123"/>
              <a:gd name="connsiteY1-20" fmla="*/ 0 h 1049854"/>
              <a:gd name="connsiteX2-21" fmla="*/ 1026123 w 1026123"/>
              <a:gd name="connsiteY2-22" fmla="*/ 1025261 h 1049854"/>
              <a:gd name="connsiteX3-23" fmla="*/ 0 w 1026123"/>
              <a:gd name="connsiteY3-24" fmla="*/ 1049854 h 1049854"/>
              <a:gd name="connsiteX0-25" fmla="*/ 0 w 1028582"/>
              <a:gd name="connsiteY0-26" fmla="*/ 1049854 h 1049854"/>
              <a:gd name="connsiteX1-27" fmla="*/ 2459 w 1028582"/>
              <a:gd name="connsiteY1-28" fmla="*/ 0 h 1049854"/>
              <a:gd name="connsiteX2-29" fmla="*/ 1028582 w 1028582"/>
              <a:gd name="connsiteY2-30" fmla="*/ 1019406 h 1049854"/>
              <a:gd name="connsiteX3-31" fmla="*/ 0 w 1028582"/>
              <a:gd name="connsiteY3-32" fmla="*/ 1049854 h 1049854"/>
              <a:gd name="connsiteX0-33" fmla="*/ 0 w 1030280"/>
              <a:gd name="connsiteY0-34" fmla="*/ 1049854 h 1049854"/>
              <a:gd name="connsiteX1-35" fmla="*/ 2459 w 1030280"/>
              <a:gd name="connsiteY1-36" fmla="*/ 0 h 1049854"/>
              <a:gd name="connsiteX2-37" fmla="*/ 1030280 w 1030280"/>
              <a:gd name="connsiteY2-38" fmla="*/ 1023563 h 1049854"/>
              <a:gd name="connsiteX3-39" fmla="*/ 0 w 1030280"/>
              <a:gd name="connsiteY3-40" fmla="*/ 1049854 h 1049854"/>
            </a:gdLst>
            <a:ahLst/>
            <a:cxnLst>
              <a:cxn ang="0">
                <a:pos x="connsiteX0-33" y="connsiteY0-34"/>
              </a:cxn>
              <a:cxn ang="0">
                <a:pos x="connsiteX1-35" y="connsiteY1-36"/>
              </a:cxn>
              <a:cxn ang="0">
                <a:pos x="connsiteX2-37" y="connsiteY2-38"/>
              </a:cxn>
              <a:cxn ang="0">
                <a:pos x="connsiteX3-39" y="connsiteY3-40"/>
              </a:cxn>
            </a:cxnLst>
            <a:rect l="l" t="t" r="r" b="b"/>
            <a:pathLst>
              <a:path w="1030280" h="1049854">
                <a:moveTo>
                  <a:pt x="0" y="1049854"/>
                </a:moveTo>
                <a:cubicBezTo>
                  <a:pt x="820" y="699903"/>
                  <a:pt x="1639" y="349951"/>
                  <a:pt x="2459" y="0"/>
                </a:cubicBezTo>
                <a:lnTo>
                  <a:pt x="1030280" y="1023563"/>
                </a:lnTo>
                <a:lnTo>
                  <a:pt x="0" y="1049854"/>
                </a:ln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38" name="文本框 306"/>
          <p:cNvSpPr txBox="1"/>
          <p:nvPr>
            <p:custDataLst>
              <p:tags r:id="rId27"/>
            </p:custDataLst>
          </p:nvPr>
        </p:nvSpPr>
        <p:spPr>
          <a:xfrm>
            <a:off x="439717" y="4937812"/>
            <a:ext cx="2932453" cy="5002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详情页</a:t>
            </a:r>
            <a:endParaRPr lang="zh-CN" alt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文本框 307"/>
          <p:cNvSpPr txBox="1"/>
          <p:nvPr>
            <p:custDataLst>
              <p:tags r:id="rId28"/>
            </p:custDataLst>
          </p:nvPr>
        </p:nvSpPr>
        <p:spPr>
          <a:xfrm>
            <a:off x="692167" y="5437507"/>
            <a:ext cx="2936878" cy="1064258"/>
          </a:xfrm>
          <a:prstGeom prst="rect">
            <a:avLst/>
          </a:prstGeom>
          <a:noFill/>
        </p:spPr>
        <p:txBody>
          <a:bodyPr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1.</a:t>
            </a:r>
            <a:r>
              <a:rPr lang="zh-CN" altLang="en-US" sz="2000" dirty="0"/>
              <a:t>量多</a:t>
            </a:r>
            <a:endParaRPr lang="zh-CN" altLang="en-US" sz="2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2.onmouseover</a:t>
            </a:r>
            <a:r>
              <a:rPr lang="zh-CN" altLang="en-US" sz="2000" dirty="0">
                <a:solidFill>
                  <a:srgbClr val="FF0000"/>
                </a:solidFill>
              </a:rPr>
              <a:t>事件换页面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3.</a:t>
            </a:r>
            <a:r>
              <a:rPr lang="zh-CN" altLang="en-US" sz="2000" dirty="0"/>
              <a:t>弹出小广告聊天室</a:t>
            </a:r>
            <a:endParaRPr lang="zh-CN" altLang="en-US" sz="2000" dirty="0"/>
          </a:p>
        </p:txBody>
      </p:sp>
      <p:sp>
        <p:nvSpPr>
          <p:cNvPr id="40" name="文本框 39"/>
          <p:cNvSpPr txBox="1"/>
          <p:nvPr>
            <p:custDataLst>
              <p:tags r:id="rId29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原网页浏览</a:t>
            </a:r>
            <a:endParaRPr lang="zh-CN" altLang="en-US" dirty="0"/>
          </a:p>
        </p:txBody>
      </p:sp>
    </p:spTree>
    <p:custDataLst>
      <p:tags r:id="rId3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3014980" y="141605"/>
            <a:ext cx="1581785" cy="3683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输入框获取焦点</a:t>
            </a:r>
            <a:endParaRPr lang="zh-CN" altLang="en-US" sz="1400"/>
          </a:p>
        </p:txBody>
      </p:sp>
      <p:sp>
        <p:nvSpPr>
          <p:cNvPr id="6" name="流程图: 过程 5"/>
          <p:cNvSpPr/>
          <p:nvPr/>
        </p:nvSpPr>
        <p:spPr>
          <a:xfrm>
            <a:off x="1737360" y="728980"/>
            <a:ext cx="4138295" cy="325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输入框下方弹出提示性文字，事先预留，并</a:t>
            </a:r>
            <a:r>
              <a:rPr lang="en-US" altLang="zh-CN" sz="1200"/>
              <a:t>disply:none</a:t>
            </a:r>
            <a:endParaRPr lang="en-US" altLang="zh-CN" sz="1200"/>
          </a:p>
        </p:txBody>
      </p:sp>
      <p:sp>
        <p:nvSpPr>
          <p:cNvPr id="7" name="流程图: 决策 6"/>
          <p:cNvSpPr/>
          <p:nvPr/>
        </p:nvSpPr>
        <p:spPr>
          <a:xfrm>
            <a:off x="1812290" y="1405255"/>
            <a:ext cx="3987800" cy="4756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判断输入框内容是否改变，用</a:t>
            </a:r>
            <a:r>
              <a:rPr lang="en-US" altLang="zh-CN" sz="1200"/>
              <a:t>oninput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sp>
        <p:nvSpPr>
          <p:cNvPr id="8" name="流程图: 决策 7"/>
          <p:cNvSpPr/>
          <p:nvPr/>
        </p:nvSpPr>
        <p:spPr>
          <a:xfrm>
            <a:off x="2365375" y="2100580"/>
            <a:ext cx="2882265" cy="450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输入框有</a:t>
            </a:r>
            <a:r>
              <a:rPr lang="en-US" altLang="zh-CN" sz="1200"/>
              <a:t>@</a:t>
            </a:r>
            <a:r>
              <a:rPr lang="zh-CN" altLang="en-US" sz="1200"/>
              <a:t>符合</a:t>
            </a:r>
            <a:endParaRPr lang="zh-CN" altLang="en-US" sz="1200"/>
          </a:p>
        </p:txBody>
      </p:sp>
      <p:sp>
        <p:nvSpPr>
          <p:cNvPr id="11" name="流程图: 过程 10"/>
          <p:cNvSpPr/>
          <p:nvPr/>
        </p:nvSpPr>
        <p:spPr>
          <a:xfrm>
            <a:off x="2119630" y="2776220"/>
            <a:ext cx="3386455" cy="3486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供客户选择的邮箱种类出现，客户点击即可</a:t>
            </a:r>
            <a:endParaRPr lang="zh-CN" altLang="en-US" sz="1200"/>
          </a:p>
        </p:txBody>
      </p:sp>
      <p:sp>
        <p:nvSpPr>
          <p:cNvPr id="13" name="流程图: 决策 12"/>
          <p:cNvSpPr/>
          <p:nvPr/>
        </p:nvSpPr>
        <p:spPr>
          <a:xfrm>
            <a:off x="5974715" y="1847215"/>
            <a:ext cx="2719705" cy="9582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邮箱种类内容消失，正则判断是否为手机号</a:t>
            </a:r>
            <a:endParaRPr lang="zh-CN" altLang="en-US" sz="1200">
              <a:sym typeface="+mn-ea"/>
            </a:endParaRPr>
          </a:p>
          <a:p>
            <a:pPr algn="ctr"/>
            <a:endParaRPr lang="zh-CN" altLang="en-US"/>
          </a:p>
        </p:txBody>
      </p:sp>
      <p:sp>
        <p:nvSpPr>
          <p:cNvPr id="14" name="流程图: 决策 13"/>
          <p:cNvSpPr/>
          <p:nvPr/>
        </p:nvSpPr>
        <p:spPr>
          <a:xfrm>
            <a:off x="2621280" y="3490595"/>
            <a:ext cx="2377440" cy="450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邮箱正则判断</a:t>
            </a:r>
            <a:endParaRPr lang="zh-CN" altLang="en-US" sz="1200"/>
          </a:p>
        </p:txBody>
      </p:sp>
      <p:sp>
        <p:nvSpPr>
          <p:cNvPr id="15" name="流程图: 过程 14"/>
          <p:cNvSpPr/>
          <p:nvPr/>
        </p:nvSpPr>
        <p:spPr>
          <a:xfrm>
            <a:off x="5685155" y="3456940"/>
            <a:ext cx="916305" cy="518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提示输入正确格式</a:t>
            </a:r>
            <a:endParaRPr lang="zh-CN" altLang="en-US" sz="1200"/>
          </a:p>
        </p:txBody>
      </p:sp>
      <p:cxnSp>
        <p:nvCxnSpPr>
          <p:cNvPr id="16" name="直接箭头连接符 15"/>
          <p:cNvCxnSpPr>
            <a:stCxn id="8" idx="3"/>
            <a:endCxn id="13" idx="1"/>
          </p:cNvCxnSpPr>
          <p:nvPr/>
        </p:nvCxnSpPr>
        <p:spPr>
          <a:xfrm>
            <a:off x="5247640" y="2326005"/>
            <a:ext cx="7270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06085" y="2036445"/>
            <a:ext cx="468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否</a:t>
            </a:r>
            <a:endParaRPr lang="zh-CN" altLang="en-US" sz="1600"/>
          </a:p>
        </p:txBody>
      </p:sp>
      <p:sp>
        <p:nvSpPr>
          <p:cNvPr id="18" name="流程图: 过程 17"/>
          <p:cNvSpPr/>
          <p:nvPr/>
        </p:nvSpPr>
        <p:spPr>
          <a:xfrm>
            <a:off x="1941195" y="4213860"/>
            <a:ext cx="3743960" cy="312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下方验证码输入框、用户名输入框、密码输入框出现</a:t>
            </a:r>
            <a:endParaRPr lang="zh-CN" altLang="en-US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336790" y="2805430"/>
            <a:ext cx="8890" cy="159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1" idx="0"/>
          </p:cNvCxnSpPr>
          <p:nvPr/>
        </p:nvCxnSpPr>
        <p:spPr>
          <a:xfrm>
            <a:off x="3806825" y="2551430"/>
            <a:ext cx="6350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23735" y="3510280"/>
            <a:ext cx="428625" cy="411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是</a:t>
            </a:r>
            <a:endParaRPr lang="zh-CN" altLang="en-US" sz="1600"/>
          </a:p>
        </p:txBody>
      </p:sp>
      <p:sp>
        <p:nvSpPr>
          <p:cNvPr id="24" name="流程图: 过程 23"/>
          <p:cNvSpPr/>
          <p:nvPr/>
        </p:nvSpPr>
        <p:spPr>
          <a:xfrm>
            <a:off x="8182610" y="3161665"/>
            <a:ext cx="975360" cy="5353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提示输入正确手机号</a:t>
            </a:r>
            <a:endParaRPr lang="zh-CN" altLang="en-US" sz="1200"/>
          </a:p>
        </p:txBody>
      </p:sp>
      <p:sp>
        <p:nvSpPr>
          <p:cNvPr id="25" name="流程图: 决策 24"/>
          <p:cNvSpPr/>
          <p:nvPr/>
        </p:nvSpPr>
        <p:spPr>
          <a:xfrm>
            <a:off x="1877060" y="4650740"/>
            <a:ext cx="3857625" cy="546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判断用户名、密码框是否不为空，</a:t>
            </a:r>
            <a:endParaRPr lang="en-US" altLang="zh-CN" sz="1200"/>
          </a:p>
        </p:txBody>
      </p:sp>
      <p:sp>
        <p:nvSpPr>
          <p:cNvPr id="26" name="流程图: 决策 25"/>
          <p:cNvSpPr/>
          <p:nvPr/>
        </p:nvSpPr>
        <p:spPr>
          <a:xfrm>
            <a:off x="1314450" y="5433060"/>
            <a:ext cx="4998720" cy="807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  <a:p>
            <a:pPr algn="ctr"/>
            <a:r>
              <a:rPr lang="zh-CN" altLang="en-US" sz="1200"/>
              <a:t>判断以上提示输入框是否不为空、正则判断函数是否返回</a:t>
            </a:r>
            <a:r>
              <a:rPr lang="en-US" altLang="zh-CN" sz="1200"/>
              <a:t>true</a:t>
            </a:r>
            <a:r>
              <a:rPr lang="zh-CN" altLang="en-US" sz="1200"/>
              <a:t>，</a:t>
            </a:r>
            <a:r>
              <a:rPr lang="zh-CN" altLang="en-US" sz="1200">
                <a:sym typeface="+mn-ea"/>
              </a:rPr>
              <a:t>验证码函数是否返回</a:t>
            </a:r>
            <a:r>
              <a:rPr lang="en-US" altLang="zh-CN" sz="1200">
                <a:sym typeface="+mn-ea"/>
              </a:rPr>
              <a:t>true</a:t>
            </a:r>
            <a:endParaRPr lang="en-US" altLang="zh-CN" sz="1200"/>
          </a:p>
          <a:p>
            <a:pPr algn="ctr"/>
            <a:endParaRPr lang="zh-CN" altLang="en-US" sz="1200"/>
          </a:p>
        </p:txBody>
      </p:sp>
      <p:sp>
        <p:nvSpPr>
          <p:cNvPr id="27" name="流程图: 可选过程 26"/>
          <p:cNvSpPr/>
          <p:nvPr/>
        </p:nvSpPr>
        <p:spPr>
          <a:xfrm>
            <a:off x="3202940" y="6408420"/>
            <a:ext cx="1219200" cy="365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提交</a:t>
            </a:r>
            <a:endParaRPr lang="zh-CN" altLang="en-US" sz="1200"/>
          </a:p>
        </p:txBody>
      </p:sp>
      <p:sp>
        <p:nvSpPr>
          <p:cNvPr id="28" name="流程图: 过程 27"/>
          <p:cNvSpPr/>
          <p:nvPr/>
        </p:nvSpPr>
        <p:spPr>
          <a:xfrm>
            <a:off x="6831330" y="4717415"/>
            <a:ext cx="1326515" cy="4127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提示不能为空</a:t>
            </a:r>
            <a:endParaRPr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4010660" y="6071235"/>
            <a:ext cx="4724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是</a:t>
            </a:r>
            <a:endParaRPr lang="zh-CN" altLang="en-US" sz="1600"/>
          </a:p>
        </p:txBody>
      </p:sp>
      <p:sp>
        <p:nvSpPr>
          <p:cNvPr id="30" name="流程图: 过程 29"/>
          <p:cNvSpPr/>
          <p:nvPr/>
        </p:nvSpPr>
        <p:spPr>
          <a:xfrm>
            <a:off x="7048500" y="5536565"/>
            <a:ext cx="1134110" cy="600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提示信息不全或错误</a:t>
            </a:r>
            <a:endParaRPr lang="zh-CN" altLang="en-US" sz="1200"/>
          </a:p>
        </p:txBody>
      </p:sp>
      <p:cxnSp>
        <p:nvCxnSpPr>
          <p:cNvPr id="31" name="直接箭头连接符 30"/>
          <p:cNvCxnSpPr>
            <a:stCxn id="26" idx="2"/>
            <a:endCxn id="27" idx="0"/>
          </p:cNvCxnSpPr>
          <p:nvPr/>
        </p:nvCxnSpPr>
        <p:spPr>
          <a:xfrm flipH="1">
            <a:off x="3812540" y="6240780"/>
            <a:ext cx="1270" cy="16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2"/>
            <a:endCxn id="7" idx="0"/>
          </p:cNvCxnSpPr>
          <p:nvPr/>
        </p:nvCxnSpPr>
        <p:spPr>
          <a:xfrm flipH="1">
            <a:off x="3806190" y="1054100"/>
            <a:ext cx="635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2"/>
            <a:endCxn id="6" idx="0"/>
          </p:cNvCxnSpPr>
          <p:nvPr/>
        </p:nvCxnSpPr>
        <p:spPr>
          <a:xfrm>
            <a:off x="3806190" y="509905"/>
            <a:ext cx="63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8" idx="0"/>
          </p:cNvCxnSpPr>
          <p:nvPr/>
        </p:nvCxnSpPr>
        <p:spPr>
          <a:xfrm>
            <a:off x="3806190" y="1880870"/>
            <a:ext cx="635" cy="21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2"/>
            <a:endCxn id="14" idx="0"/>
          </p:cNvCxnSpPr>
          <p:nvPr/>
        </p:nvCxnSpPr>
        <p:spPr>
          <a:xfrm flipH="1">
            <a:off x="3810000" y="3124835"/>
            <a:ext cx="3175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2"/>
            <a:endCxn id="18" idx="0"/>
          </p:cNvCxnSpPr>
          <p:nvPr/>
        </p:nvCxnSpPr>
        <p:spPr>
          <a:xfrm>
            <a:off x="3810000" y="3941445"/>
            <a:ext cx="3175" cy="272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2"/>
            <a:endCxn id="25" idx="0"/>
          </p:cNvCxnSpPr>
          <p:nvPr/>
        </p:nvCxnSpPr>
        <p:spPr>
          <a:xfrm flipH="1">
            <a:off x="3806190" y="4526280"/>
            <a:ext cx="6985" cy="12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2"/>
            <a:endCxn id="26" idx="0"/>
          </p:cNvCxnSpPr>
          <p:nvPr/>
        </p:nvCxnSpPr>
        <p:spPr>
          <a:xfrm>
            <a:off x="3806190" y="5196840"/>
            <a:ext cx="762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426450" y="2473325"/>
            <a:ext cx="487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否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3813810" y="2551430"/>
            <a:ext cx="398145" cy="228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是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3853815" y="3954780"/>
            <a:ext cx="398145" cy="243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是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3806825" y="5217795"/>
            <a:ext cx="398145" cy="209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是</a:t>
            </a:r>
            <a:endParaRPr lang="zh-CN" altLang="en-US" sz="1400"/>
          </a:p>
        </p:txBody>
      </p:sp>
      <p:cxnSp>
        <p:nvCxnSpPr>
          <p:cNvPr id="44" name="直接箭头连接符 43"/>
          <p:cNvCxnSpPr>
            <a:stCxn id="14" idx="3"/>
            <a:endCxn id="15" idx="1"/>
          </p:cNvCxnSpPr>
          <p:nvPr/>
        </p:nvCxnSpPr>
        <p:spPr>
          <a:xfrm>
            <a:off x="4998720" y="3716020"/>
            <a:ext cx="686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968240" y="3467100"/>
            <a:ext cx="655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否</a:t>
            </a:r>
            <a:endParaRPr lang="zh-CN" altLang="en-US" sz="1400"/>
          </a:p>
        </p:txBody>
      </p:sp>
      <p:cxnSp>
        <p:nvCxnSpPr>
          <p:cNvPr id="46" name="直接箭头连接符 45"/>
          <p:cNvCxnSpPr>
            <a:stCxn id="25" idx="3"/>
            <a:endCxn id="28" idx="1"/>
          </p:cNvCxnSpPr>
          <p:nvPr/>
        </p:nvCxnSpPr>
        <p:spPr>
          <a:xfrm>
            <a:off x="5734685" y="4923790"/>
            <a:ext cx="1096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58840" y="4747260"/>
            <a:ext cx="594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否</a:t>
            </a:r>
            <a:endParaRPr lang="zh-CN" altLang="en-US" sz="1400"/>
          </a:p>
        </p:txBody>
      </p:sp>
      <p:cxnSp>
        <p:nvCxnSpPr>
          <p:cNvPr id="48" name="直接箭头连接符 47"/>
          <p:cNvCxnSpPr>
            <a:stCxn id="26" idx="3"/>
            <a:endCxn id="30" idx="1"/>
          </p:cNvCxnSpPr>
          <p:nvPr/>
        </p:nvCxnSpPr>
        <p:spPr>
          <a:xfrm>
            <a:off x="6313170" y="5836920"/>
            <a:ext cx="73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869055" y="1866900"/>
            <a:ext cx="398145" cy="259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是</a:t>
            </a:r>
            <a:endParaRPr lang="zh-CN" altLang="en-US" sz="1400"/>
          </a:p>
        </p:txBody>
      </p:sp>
      <p:cxnSp>
        <p:nvCxnSpPr>
          <p:cNvPr id="50" name="直接箭头连接符 49"/>
          <p:cNvCxnSpPr>
            <a:stCxn id="13" idx="3"/>
            <a:endCxn id="24" idx="0"/>
          </p:cNvCxnSpPr>
          <p:nvPr/>
        </p:nvCxnSpPr>
        <p:spPr>
          <a:xfrm flipH="1">
            <a:off x="8670290" y="2326640"/>
            <a:ext cx="24130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决策 50"/>
          <p:cNvSpPr/>
          <p:nvPr/>
        </p:nvSpPr>
        <p:spPr>
          <a:xfrm>
            <a:off x="8936355" y="2373630"/>
            <a:ext cx="2987040" cy="8909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失去焦点判断邮箱或者手机号格式是否正确</a:t>
            </a:r>
            <a:endParaRPr lang="zh-CN" altLang="en-US" sz="140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3813810" y="1874520"/>
            <a:ext cx="6640830" cy="8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1" idx="0"/>
          </p:cNvCxnSpPr>
          <p:nvPr/>
        </p:nvCxnSpPr>
        <p:spPr>
          <a:xfrm flipH="1">
            <a:off x="10429875" y="1874520"/>
            <a:ext cx="952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图: 过程 55"/>
          <p:cNvSpPr/>
          <p:nvPr/>
        </p:nvSpPr>
        <p:spPr>
          <a:xfrm>
            <a:off x="9977755" y="397510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提示文字出现</a:t>
            </a:r>
            <a:endParaRPr lang="zh-CN" altLang="en-US" sz="1400"/>
          </a:p>
        </p:txBody>
      </p:sp>
      <p:cxnSp>
        <p:nvCxnSpPr>
          <p:cNvPr id="57" name="直接箭头连接符 56"/>
          <p:cNvCxnSpPr>
            <a:stCxn id="51" idx="3"/>
          </p:cNvCxnSpPr>
          <p:nvPr/>
        </p:nvCxnSpPr>
        <p:spPr>
          <a:xfrm flipH="1">
            <a:off x="11917680" y="2819400"/>
            <a:ext cx="5715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1" idx="2"/>
            <a:endCxn id="56" idx="0"/>
          </p:cNvCxnSpPr>
          <p:nvPr/>
        </p:nvCxnSpPr>
        <p:spPr>
          <a:xfrm>
            <a:off x="10429875" y="3264535"/>
            <a:ext cx="508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338435" y="3426460"/>
            <a:ext cx="398145" cy="548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400"/>
              <a:t>否</a:t>
            </a:r>
            <a:endParaRPr lang="zh-CN" altLang="en-US" sz="140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9113520" y="5013960"/>
            <a:ext cx="27736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9144000" y="4343400"/>
            <a:ext cx="0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18" idx="3"/>
          </p:cNvCxnSpPr>
          <p:nvPr/>
        </p:nvCxnSpPr>
        <p:spPr>
          <a:xfrm flipH="1" flipV="1">
            <a:off x="5685155" y="4370070"/>
            <a:ext cx="34588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1607800" y="3150235"/>
            <a:ext cx="41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是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8426450" y="141605"/>
            <a:ext cx="3460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</a:rPr>
              <a:t>注册页面思维流程图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1450" y="553656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否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0800000" flipV="1">
            <a:off x="5143674" y="2187575"/>
            <a:ext cx="635239" cy="635240"/>
          </a:xfrm>
          <a:prstGeom prst="rt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14" name="平行四边形 13"/>
          <p:cNvSpPr/>
          <p:nvPr>
            <p:custDataLst>
              <p:tags r:id="rId2"/>
            </p:custDataLst>
          </p:nvPr>
        </p:nvSpPr>
        <p:spPr bwMode="auto">
          <a:xfrm>
            <a:off x="2843478" y="2192603"/>
            <a:ext cx="2859503" cy="629683"/>
          </a:xfrm>
          <a:prstGeom prst="parallelogram">
            <a:avLst>
              <a:gd name="adj" fmla="val 98347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轮播图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直角三角形 20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0800000">
            <a:off x="5151082" y="4219230"/>
            <a:ext cx="637092" cy="637092"/>
          </a:xfrm>
          <a:prstGeom prst="rtTriangl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26" name="直角三角形 25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0800000" flipH="1" flipV="1">
            <a:off x="5922284" y="2883931"/>
            <a:ext cx="635240" cy="635240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32" name="平行四边形 31"/>
          <p:cNvSpPr/>
          <p:nvPr>
            <p:custDataLst>
              <p:tags r:id="rId5"/>
            </p:custDataLst>
          </p:nvPr>
        </p:nvSpPr>
        <p:spPr bwMode="auto">
          <a:xfrm flipH="1">
            <a:off x="5988685" y="2886075"/>
            <a:ext cx="3154680" cy="628015"/>
          </a:xfrm>
          <a:prstGeom prst="parallelogram">
            <a:avLst>
              <a:gd name="adj" fmla="val 98347"/>
            </a:avLst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下拉侧拉菜单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9" name="直角三角形 3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0800000" flipH="1">
            <a:off x="5922284" y="4897066"/>
            <a:ext cx="635240" cy="635238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73" name="任意多边形 72"/>
          <p:cNvSpPr/>
          <p:nvPr>
            <p:custDataLst>
              <p:tags r:id="rId7"/>
            </p:custDataLst>
          </p:nvPr>
        </p:nvSpPr>
        <p:spPr>
          <a:xfrm>
            <a:off x="2841625" y="4226639"/>
            <a:ext cx="2861356" cy="627831"/>
          </a:xfrm>
          <a:custGeom>
            <a:avLst/>
            <a:gdLst>
              <a:gd name="connsiteX0" fmla="*/ 0 w 2861356"/>
              <a:gd name="connsiteY0" fmla="*/ 0 h 627831"/>
              <a:gd name="connsiteX1" fmla="*/ 2243903 w 2861356"/>
              <a:gd name="connsiteY1" fmla="*/ 0 h 627831"/>
              <a:gd name="connsiteX2" fmla="*/ 2861356 w 2861356"/>
              <a:gd name="connsiteY2" fmla="*/ 627831 h 627831"/>
              <a:gd name="connsiteX3" fmla="*/ 617453 w 2861356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1356" h="627831">
                <a:moveTo>
                  <a:pt x="0" y="0"/>
                </a:moveTo>
                <a:lnTo>
                  <a:pt x="2243903" y="0"/>
                </a:lnTo>
                <a:lnTo>
                  <a:pt x="2861356" y="627831"/>
                </a:lnTo>
                <a:lnTo>
                  <a:pt x="617453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点击事件</a:t>
            </a:r>
            <a:r>
              <a:rPr lang="en-US" altLang="zh-CN" dirty="0">
                <a:solidFill>
                  <a:schemeClr val="accent1"/>
                </a:solidFill>
              </a:rPr>
              <a:t>table</a:t>
            </a:r>
            <a:r>
              <a:rPr lang="zh-CN" altLang="en-US" dirty="0">
                <a:solidFill>
                  <a:schemeClr val="accent1"/>
                </a:solidFill>
              </a:rPr>
              <a:t>换页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2" name="任意多边形 81"/>
          <p:cNvSpPr/>
          <p:nvPr>
            <p:custDataLst>
              <p:tags r:id="rId8"/>
            </p:custDataLst>
          </p:nvPr>
        </p:nvSpPr>
        <p:spPr>
          <a:xfrm>
            <a:off x="5988956" y="4904474"/>
            <a:ext cx="2850244" cy="627831"/>
          </a:xfrm>
          <a:custGeom>
            <a:avLst/>
            <a:gdLst>
              <a:gd name="connsiteX0" fmla="*/ 617453 w 2850244"/>
              <a:gd name="connsiteY0" fmla="*/ 0 h 627831"/>
              <a:gd name="connsiteX1" fmla="*/ 2850244 w 2850244"/>
              <a:gd name="connsiteY1" fmla="*/ 0 h 627831"/>
              <a:gd name="connsiteX2" fmla="*/ 2232791 w 2850244"/>
              <a:gd name="connsiteY2" fmla="*/ 627831 h 627831"/>
              <a:gd name="connsiteX3" fmla="*/ 0 w 2850244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244" h="627831">
                <a:moveTo>
                  <a:pt x="617453" y="0"/>
                </a:moveTo>
                <a:lnTo>
                  <a:pt x="2850244" y="0"/>
                </a:lnTo>
                <a:lnTo>
                  <a:pt x="2232791" y="627831"/>
                </a:lnTo>
                <a:lnTo>
                  <a:pt x="0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accent2"/>
                </a:solidFill>
              </a:rPr>
              <a:t>排版布局注意事项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361950" y="131763"/>
            <a:ext cx="9925050" cy="8016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主页面主要特点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3400" y="175260"/>
            <a:ext cx="3078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轮播图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247140"/>
            <a:ext cx="4439285" cy="5453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21080" y="1789430"/>
            <a:ext cx="3606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1.6</a:t>
            </a:r>
            <a:r>
              <a:rPr lang="zh-CN" altLang="en-US"/>
              <a:t>张图片全部放在一个</a:t>
            </a:r>
            <a:r>
              <a:rPr lang="en-US" altLang="zh-CN"/>
              <a:t>div</a:t>
            </a:r>
            <a:r>
              <a:rPr lang="zh-CN" altLang="en-US"/>
              <a:t>盒子里。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2.6</a:t>
            </a:r>
            <a:r>
              <a:rPr lang="zh-CN" altLang="en-US"/>
              <a:t>张图片全部绝对定位并且透明度全部设置为零</a:t>
            </a:r>
            <a:r>
              <a:rPr lang="en-US" altLang="zh-CN"/>
              <a:t>,</a:t>
            </a:r>
            <a:r>
              <a:rPr lang="zh-CN" altLang="en-US"/>
              <a:t>所有焦点宽度为</a:t>
            </a:r>
            <a:r>
              <a:rPr lang="en-US" altLang="zh-CN"/>
              <a:t>5px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第一张图片透明度为</a:t>
            </a:r>
            <a:r>
              <a:rPr lang="en-US" altLang="zh-CN"/>
              <a:t>1</a:t>
            </a:r>
            <a:r>
              <a:rPr lang="zh-CN" altLang="en-US"/>
              <a:t>，第一个焦点的长度为</a:t>
            </a:r>
            <a:r>
              <a:rPr lang="en-US" altLang="zh-CN"/>
              <a:t>15px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0" y="1938655"/>
            <a:ext cx="6324600" cy="4570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36565" y="1276350"/>
            <a:ext cx="4041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控制图片轮播的核心</a:t>
            </a:r>
            <a:r>
              <a:rPr lang="en-US" altLang="zh-CN" sz="2400"/>
              <a:t>js</a:t>
            </a:r>
            <a:r>
              <a:rPr lang="zh-CN" altLang="en-US" sz="2400"/>
              <a:t>代码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17620" y="80546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下拉侧拉菜单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14780"/>
            <a:ext cx="6355715" cy="5060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6250" y="1336040"/>
            <a:ext cx="462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主要用到</a:t>
            </a:r>
            <a:r>
              <a:rPr lang="en-US" altLang="zh-CN"/>
              <a:t>css</a:t>
            </a:r>
            <a:r>
              <a:rPr lang="zh-CN" altLang="en-US"/>
              <a:t>中的</a:t>
            </a:r>
            <a:r>
              <a:rPr lang="en-US" altLang="zh-CN"/>
              <a:t>hover</a:t>
            </a:r>
            <a:r>
              <a:rPr lang="zh-CN" altLang="en-US"/>
              <a:t>，排版模型如下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1809750"/>
            <a:ext cx="4916805" cy="4586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09765" y="2068830"/>
            <a:ext cx="1417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爷爷</a:t>
            </a:r>
            <a:r>
              <a:rPr lang="en-US" altLang="zh-CN" sz="2000" b="1"/>
              <a:t>div</a:t>
            </a:r>
            <a:endParaRPr lang="en-US" altLang="zh-CN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7181215" y="3169920"/>
            <a:ext cx="675005" cy="2636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/>
              <a:t>爸爸</a:t>
            </a:r>
            <a:endParaRPr lang="en-US" altLang="zh-CN" sz="3200"/>
          </a:p>
        </p:txBody>
      </p:sp>
      <p:sp>
        <p:nvSpPr>
          <p:cNvPr id="12" name="文本框 11"/>
          <p:cNvSpPr txBox="1"/>
          <p:nvPr/>
        </p:nvSpPr>
        <p:spPr>
          <a:xfrm>
            <a:off x="8618220" y="3596640"/>
            <a:ext cx="1402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孙子</a:t>
            </a:r>
            <a:endParaRPr lang="zh-CN" altLang="en-US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1950" y="132080"/>
            <a:ext cx="9491345" cy="80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点击事件</a:t>
            </a:r>
            <a:r>
              <a:rPr lang="en-US" altLang="zh-CN" smtClean="0"/>
              <a:t>table</a:t>
            </a:r>
            <a:r>
              <a:rPr lang="zh-CN" altLang="en-US" smtClean="0"/>
              <a:t>换页和排版布局</a:t>
            </a:r>
            <a:endParaRPr lang="zh-CN" altLang="en-US" smtClean="0"/>
          </a:p>
        </p:txBody>
      </p:sp>
      <p:graphicFrame>
        <p:nvGraphicFramePr>
          <p:cNvPr id="3" name="对象 2"/>
          <p:cNvGraphicFramePr/>
          <p:nvPr/>
        </p:nvGraphicFramePr>
        <p:xfrm>
          <a:off x="165735" y="1078865"/>
          <a:ext cx="7186295" cy="53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1430000" imgH="4743450" progId="Paint.Picture">
                  <p:embed/>
                </p:oleObj>
              </mc:Choice>
              <mc:Fallback>
                <p:oleObj name="" r:id="rId2" imgW="11430000" imgH="47434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735" y="1078865"/>
                        <a:ext cx="7186295" cy="538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52030" y="1078865"/>
            <a:ext cx="39154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下面的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en-US" altLang="zh-CN"/>
              <a:t>div</a:t>
            </a:r>
            <a:r>
              <a:rPr lang="zh-CN" altLang="en-US"/>
              <a:t>对应上面</a:t>
            </a:r>
            <a:r>
              <a:rPr lang="en-US" altLang="zh-CN"/>
              <a:t>7</a:t>
            </a:r>
            <a:r>
              <a:rPr lang="zh-CN" altLang="en-US"/>
              <a:t>个</a:t>
            </a:r>
            <a:r>
              <a:rPr lang="en-US" altLang="zh-CN"/>
              <a:t>li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CSS</a:t>
            </a:r>
            <a:r>
              <a:rPr lang="zh-CN" altLang="en-US"/>
              <a:t>中把第二个</a:t>
            </a:r>
            <a:r>
              <a:rPr lang="en-US" altLang="zh-CN"/>
              <a:t>li</a:t>
            </a:r>
            <a:r>
              <a:rPr lang="zh-CN" altLang="en-US"/>
              <a:t>下的</a:t>
            </a:r>
            <a:r>
              <a:rPr lang="en-US" altLang="zh-CN"/>
              <a:t>div</a:t>
            </a:r>
            <a:r>
              <a:rPr lang="zh-CN" altLang="en-US"/>
              <a:t>显示，其余全部隐藏。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</a:t>
            </a:r>
            <a:r>
              <a:rPr lang="en-US" altLang="zh-CN"/>
              <a:t>js</a:t>
            </a:r>
            <a:r>
              <a:rPr lang="zh-CN" altLang="en-US"/>
              <a:t>中写点击事件函数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030" y="2429510"/>
            <a:ext cx="4312920" cy="40316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0800000" flipV="1">
            <a:off x="4344035" y="2449830"/>
            <a:ext cx="970915" cy="944880"/>
          </a:xfrm>
          <a:prstGeom prst="rt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14" name="平行四边形 13"/>
          <p:cNvSpPr/>
          <p:nvPr>
            <p:custDataLst>
              <p:tags r:id="rId2"/>
            </p:custDataLst>
          </p:nvPr>
        </p:nvSpPr>
        <p:spPr bwMode="auto">
          <a:xfrm>
            <a:off x="1007745" y="2449830"/>
            <a:ext cx="4307205" cy="944245"/>
          </a:xfrm>
          <a:prstGeom prst="parallelogram">
            <a:avLst>
              <a:gd name="adj" fmla="val 98347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吸顶式导航</a:t>
            </a:r>
            <a:r>
              <a:rPr lang="zh-CN" altLang="en-US" sz="2400" dirty="0">
                <a:solidFill>
                  <a:schemeClr val="accent1"/>
                </a:solidFill>
                <a:sym typeface="+mn-ea"/>
              </a:rPr>
              <a:t>下拉侧拉菜单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 algn="ctr">
              <a:defRPr/>
            </a:pP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直角三角形 25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0800000" flipH="1" flipV="1">
            <a:off x="5431227" y="2532260"/>
            <a:ext cx="861546" cy="861546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30" name="直角三角形 29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0800000" flipH="1">
            <a:off x="5431227" y="3738074"/>
            <a:ext cx="861546" cy="861546"/>
          </a:xfrm>
          <a:prstGeom prst="rtTriangl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 dirty="0"/>
          </a:p>
        </p:txBody>
      </p:sp>
      <p:sp>
        <p:nvSpPr>
          <p:cNvPr id="32" name="平行四边形 31"/>
          <p:cNvSpPr/>
          <p:nvPr>
            <p:custDataLst>
              <p:tags r:id="rId5"/>
            </p:custDataLst>
          </p:nvPr>
        </p:nvSpPr>
        <p:spPr bwMode="auto">
          <a:xfrm flipH="1">
            <a:off x="5431114" y="2542788"/>
            <a:ext cx="4722073" cy="851747"/>
          </a:xfrm>
          <a:prstGeom prst="parallelogram">
            <a:avLst>
              <a:gd name="adj" fmla="val 98347"/>
            </a:avLst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</a:rPr>
              <a:t>onmouseover</a:t>
            </a:r>
            <a:r>
              <a:rPr lang="zh-CN" altLang="en-US" sz="2400" dirty="0">
                <a:solidFill>
                  <a:schemeClr val="accent1"/>
                </a:solidFill>
              </a:rPr>
              <a:t>事件换页面内容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81" name="任意多边形 80"/>
          <p:cNvSpPr/>
          <p:nvPr>
            <p:custDataLst>
              <p:tags r:id="rId6"/>
            </p:custDataLst>
          </p:nvPr>
        </p:nvSpPr>
        <p:spPr>
          <a:xfrm>
            <a:off x="5314909" y="3738527"/>
            <a:ext cx="4722073" cy="851747"/>
          </a:xfrm>
          <a:custGeom>
            <a:avLst/>
            <a:gdLst>
              <a:gd name="connsiteX0" fmla="*/ 617453 w 2850244"/>
              <a:gd name="connsiteY0" fmla="*/ 0 h 627831"/>
              <a:gd name="connsiteX1" fmla="*/ 2850244 w 2850244"/>
              <a:gd name="connsiteY1" fmla="*/ 0 h 627831"/>
              <a:gd name="connsiteX2" fmla="*/ 2232791 w 2850244"/>
              <a:gd name="connsiteY2" fmla="*/ 627831 h 627831"/>
              <a:gd name="connsiteX3" fmla="*/ 0 w 2850244"/>
              <a:gd name="connsiteY3" fmla="*/ 627831 h 62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244" h="627831">
                <a:moveTo>
                  <a:pt x="617453" y="0"/>
                </a:moveTo>
                <a:lnTo>
                  <a:pt x="2850244" y="0"/>
                </a:lnTo>
                <a:lnTo>
                  <a:pt x="2232791" y="627831"/>
                </a:lnTo>
                <a:lnTo>
                  <a:pt x="0" y="6278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简单聊天室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227965" y="147003"/>
            <a:ext cx="9925050" cy="8016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详情页四个主要特点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70" y="3510915"/>
            <a:ext cx="4691380" cy="17125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3_1"/>
  <p:tag name="KSO_WM_UNIT_ID" val="custom160499_9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4"/>
  <p:tag name="KSO_WM_UNIT_ID" val="custom160499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4_1"/>
  <p:tag name="KSO_WM_UNIT_ID" val="custom160499_9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9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1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23*l_i*1_1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2"/>
  <p:tag name="KSO_WM_UNIT_ID" val="custom160499_23*l_i*1_2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23*l_i*1_3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4"/>
  <p:tag name="KSO_WM_UNIT_ID" val="custom160499_23*l_i*1_4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5"/>
  <p:tag name="KSO_WM_UNIT_ID" val="custom160499_23*l_i*1_5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6"/>
  <p:tag name="KSO_WM_UNIT_ID" val="custom160499_23*l_i*1_6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7"/>
  <p:tag name="KSO_WM_UNIT_ID" val="custom160499_23*l_i*1_7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8"/>
  <p:tag name="KSO_WM_UNIT_ID" val="custom160499_23*l_i*1_8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9"/>
  <p:tag name="KSO_WM_UNIT_ID" val="custom160499_23*l_i*1_9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0"/>
  <p:tag name="KSO_WM_UNIT_ID" val="custom160499_23*l_i*1_10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1"/>
  <p:tag name="KSO_WM_UNIT_ID" val="custom160499_23*l_i*1_11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2"/>
  <p:tag name="KSO_WM_UNIT_ID" val="custom160499_23*l_i*1_12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3"/>
  <p:tag name="KSO_WM_UNIT_ID" val="custom160499_23*l_i*1_13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4"/>
  <p:tag name="KSO_WM_UNIT_ID" val="custom160499_23*l_i*1_14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5"/>
  <p:tag name="KSO_WM_UNIT_ID" val="custom160499_23*l_i*1_15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a"/>
  <p:tag name="KSO_WM_UNIT_INDEX" val="1_1_1"/>
  <p:tag name="KSO_WM_UNIT_ID" val="custom160499_23*l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12"/>
  <p:tag name="KSO_WM_DIAGRAM_GROUP_CODE" val="l1-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1_1"/>
  <p:tag name="KSO_WM_UNIT_ID" val="custom160499_2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7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a"/>
  <p:tag name="KSO_WM_UNIT_INDEX" val="1_3_1"/>
  <p:tag name="KSO_WM_UNIT_ID" val="custom160499_23*l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12"/>
  <p:tag name="KSO_WM_DIAGRAM_GROUP_CODE" val="l1-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3_1"/>
  <p:tag name="KSO_WM_UNIT_ID" val="custom160499_23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7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a"/>
  <p:tag name="KSO_WM_UNIT_INDEX" val="1_4_1"/>
  <p:tag name="KSO_WM_UNIT_ID" val="custom160499_23*l_h_a*1_4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12"/>
  <p:tag name="KSO_WM_DIAGRAM_GROUP_CODE" val="l1-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4_1"/>
  <p:tag name="KSO_WM_UNIT_ID" val="custom160499_23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7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a"/>
  <p:tag name="KSO_WM_UNIT_INDEX" val="1_2_1"/>
  <p:tag name="KSO_WM_UNIT_ID" val="custom160499_23*l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12"/>
  <p:tag name="KSO_WM_DIAGRAM_GROUP_CODE" val="l1-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2_1"/>
  <p:tag name="KSO_WM_UNIT_ID" val="custom160499_23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7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6"/>
  <p:tag name="KSO_WM_UNIT_ID" val="custom160499_23*l_i*1_16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b"/>
  <p:tag name="KSO_WM_UNIT_INDEX" val="1"/>
  <p:tag name="KSO_WM_UNIT_ID" val="custom160499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7"/>
  <p:tag name="KSO_WM_UNIT_ID" val="custom160499_23*l_i*1_17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8"/>
  <p:tag name="KSO_WM_UNIT_ID" val="custom160499_23*l_i*1_18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a"/>
  <p:tag name="KSO_WM_UNIT_INDEX" val="1_5_1"/>
  <p:tag name="KSO_WM_UNIT_ID" val="custom160499_23*l_h_a*1_5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12"/>
  <p:tag name="KSO_WM_DIAGRAM_GROUP_CODE" val="l1-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5_1"/>
  <p:tag name="KSO_WM_UNIT_ID" val="custom160499_23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17"/>
  <p:tag name="KSO_WM_DIAGRAM_GROUP_CODE" val="l1-3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23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33*159"/>
  <p:tag name="KSO_WM_SLIDE_SIZE" val="682*344"/>
  <p:tag name="KSO_WM_DIAGRAM_GROUP_CODE" val="l1-3"/>
</p:tagLst>
</file>

<file path=ppt/tags/tag46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16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16*l_i*1_3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5"/>
  <p:tag name="KSO_WM_UNIT_ID" val="custom160499_16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0、12、18、24、25、26、28、29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7"/>
  <p:tag name="KSO_WM_UNIT_ID" val="custom160499_16*l_i*1_7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9"/>
  <p:tag name="KSO_WM_UNIT_ID" val="custom160499_16*l_i*1_9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1"/>
  <p:tag name="KSO_WM_UNIT_ID" val="custom160499_16*l_i*1_11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3_1"/>
  <p:tag name="KSO_WM_UNIT_ID" val="custom160499_16*l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4_1"/>
  <p:tag name="KSO_WM_UNIT_ID" val="custom160499_16*l_h_f*1_4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16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24*172"/>
  <p:tag name="KSO_WM_SLIDE_SIZE" val="472*264"/>
  <p:tag name="KSO_WM_DIAGRAM_GROUP_CODE" val="l1-2"/>
</p:tagLst>
</file>

<file path=ppt/tags/tag57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00"/>
  <p:tag name="KSO_WM_SLIDE_SIZE" val="828*42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5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1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6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61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16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16*l_i*1_3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7"/>
  <p:tag name="KSO_WM_UNIT_ID" val="custom160499_16*l_i*1_7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8"/>
  <p:tag name="KSO_WM_UNIT_ID" val="custom160499_16*l_i*1_8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9"/>
  <p:tag name="KSO_WM_UNIT_ID" val="custom160499_16*l_i*1_9"/>
  <p:tag name="KSO_WM_UNIT_CLEAR" val="1"/>
  <p:tag name="KSO_WM_UNIT_LAYERLEVEL" val="1_1"/>
  <p:tag name="KSO_WM_DIAGRAM_GROUP_CODE" val="l1-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2_1"/>
  <p:tag name="KSO_WM_UNIT_ID" val="custom160499_16*l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16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24*172"/>
  <p:tag name="KSO_WM_SLIDE_SIZE" val="472*264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1_1"/>
  <p:tag name="KSO_WM_UNIT_ID" val="custom160499_9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8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72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2"/>
  <p:tag name="KSO_WM_UNIT_ID" val="custom160499_14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5"/>
  <p:tag name="KSO_WM_UNIT_ID" val="custom160499_14*l_i*1_5"/>
  <p:tag name="KSO_WM_UNIT_CLEAR" val="1"/>
  <p:tag name="KSO_WM_UNIT_LAYERLEVEL" val="1_1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1_1"/>
  <p:tag name="KSO_WM_UNIT_ID" val="custom160499_14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2_1"/>
  <p:tag name="KSO_WM_UNIT_ID" val="custom160499_14*l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14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14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24*207"/>
  <p:tag name="KSO_WM_SLIDE_SIZE" val="472*158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1"/>
  <p:tag name="KSO_WM_UNIT_ID" val="custom160499_8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2"/>
  <p:tag name="KSO_WM_UNIT_ID" val="custom160499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1_1"/>
  <p:tag name="KSO_WM_UNIT_ID" val="custom160499_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2"/>
  <p:tag name="KSO_WM_UNIT_ID" val="custom160499_8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2_1"/>
  <p:tag name="KSO_WM_UNIT_ID" val="custom160499_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i"/>
  <p:tag name="KSO_WM_UNIT_INDEX" val="1_3"/>
  <p:tag name="KSO_WM_UNIT_ID" val="custom160499_8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3_1"/>
  <p:tag name="KSO_WM_UNIT_ID" val="custom160499_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8*a*1"/>
  <p:tag name="KSO_WM_UNIT_CLEAR" val="1"/>
  <p:tag name="KSO_WM_UNIT_LAYERLEVEL" val="1"/>
  <p:tag name="KSO_WM_UNIT_ISCONTENTSTITLE" val="1"/>
  <p:tag name="KSO_WM_UNIT_VALUE" val="23"/>
  <p:tag name="KSO_WM_UNIT_HIGHLIGHT" val="0"/>
  <p:tag name="KSO_WM_UNIT_COMPATIBLE" val="0"/>
  <p:tag name="KSO_WM_UNIT_PRESET_TEXT" val="CONTENTS"/>
</p:tagLst>
</file>

<file path=ppt/tags/tag86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a"/>
  <p:tag name="KSO_WM_UNIT_INDEX" val="1"/>
  <p:tag name="KSO_WM_UNIT_ID" val="custom160499_2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谢谢大家"/>
</p:tagLst>
</file>

<file path=ppt/tags/tag88.xml><?xml version="1.0" encoding="utf-8"?>
<p:tagLst xmlns:p="http://schemas.openxmlformats.org/presentationml/2006/main">
  <p:tag name="KSO_WM_TEMPLATE_CATEGORY" val="custom"/>
  <p:tag name="KSO_WM_TEMPLATE_INDEX" val="160499"/>
  <p:tag name="KSO_WM_TAG_VERSION" val="1.0"/>
  <p:tag name="KSO_WM_SLIDE_ID" val="custom160499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9"/>
  <p:tag name="KSO_WM_UNIT_TYPE" val="l_h_f"/>
  <p:tag name="KSO_WM_UNIT_INDEX" val="1_2_1"/>
  <p:tag name="KSO_WM_UNIT_ID" val="custom160499_9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2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4E6"/>
      </a:accent1>
      <a:accent2>
        <a:srgbClr val="0076B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宽屏</PresentationFormat>
  <Paragraphs>213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黑体</vt:lpstr>
      <vt:lpstr/>
      <vt:lpstr>Arial Unicode MS</vt:lpstr>
      <vt:lpstr>Segoe Print</vt:lpstr>
      <vt:lpstr>1_Office 主题</vt:lpstr>
      <vt:lpstr>Paint.Picture</vt:lpstr>
      <vt:lpstr>Paint.Picture</vt:lpstr>
      <vt:lpstr>51CTO网页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</cp:revision>
  <dcterms:created xsi:type="dcterms:W3CDTF">2015-05-05T08:02:00Z</dcterms:created>
  <dcterms:modified xsi:type="dcterms:W3CDTF">2017-08-21T01:44:22Z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