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16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7" r:id="rId12"/>
    <p:sldId id="308" r:id="rId13"/>
    <p:sldId id="306" r:id="rId14"/>
    <p:sldId id="310" r:id="rId15"/>
    <p:sldId id="311" r:id="rId16"/>
    <p:sldId id="312" r:id="rId17"/>
    <p:sldId id="313" r:id="rId18"/>
    <p:sldId id="314" r:id="rId19"/>
    <p:sldId id="316" r:id="rId20"/>
    <p:sldId id="315" r:id="rId21"/>
    <p:sldId id="317" r:id="rId22"/>
    <p:sldId id="318" r:id="rId23"/>
  </p:sldIdLst>
  <p:sldSz cx="9144000" cy="6858000" type="screen4x3"/>
  <p:notesSz cx="7099300" cy="10234613"/>
  <p:embeddedFontLst>
    <p:embeddedFont>
      <p:font typeface="Verdana" panose="020B0604030504040204" pitchFamily="34" charset="0"/>
      <p:regular r:id="rId24"/>
      <p:bold r:id="rId25"/>
      <p:italic r:id="rId26"/>
      <p:boldItalic r:id="rId27"/>
    </p:embeddedFont>
    <p:embeddedFont>
      <p:font typeface="Wingdings 3" panose="05040102010807070707" pitchFamily="18" charset="2"/>
      <p:regular r:id="rId28"/>
    </p:embeddedFont>
    <p:embeddedFont>
      <p:font typeface="Lucida Sans Unicode" panose="020B0602030504020204" pitchFamily="34" charset="0"/>
      <p:regular r:id="rId29"/>
    </p:embeddedFont>
    <p:embeddedFont>
      <p:font typeface="Wingdings 2" panose="05020102010507070707" pitchFamily="18" charset="2"/>
      <p:regular r:id="rId30"/>
    </p:embeddedFont>
  </p:embeddedFontLst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AA06"/>
    <a:srgbClr val="24F2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0" autoAdjust="0"/>
    <p:restoredTop sz="94643" autoAdjust="0"/>
  </p:normalViewPr>
  <p:slideViewPr>
    <p:cSldViewPr>
      <p:cViewPr>
        <p:scale>
          <a:sx n="100" d="100"/>
          <a:sy n="100" d="100"/>
        </p:scale>
        <p:origin x="-594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olo rettangolo 9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uppo 1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Figura a mano libera 6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7" name="Figura a mano libera 7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latin typeface="+mn-lt"/>
                <a:cs typeface="+mn-cs"/>
              </a:endParaRPr>
            </a:p>
          </p:txBody>
        </p:sp>
        <p:sp>
          <p:nvSpPr>
            <p:cNvPr id="8" name="Figura a mano libera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cxnSp>
          <p:nvCxnSpPr>
            <p:cNvPr id="10" name="Connettore 1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it-IT" smtClean="0"/>
              <a:t>Fare clic per modificare lo stile del sottotitolo dello schema</a:t>
            </a:r>
            <a:endParaRPr lang="en-US"/>
          </a:p>
        </p:txBody>
      </p:sp>
      <p:sp>
        <p:nvSpPr>
          <p:cNvPr id="11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0368D78D-6C76-442C-977D-7939844D06EC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12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13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15718C8-2F01-48ED-B334-4FD0C65B7B7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C752BA-46DE-4607-AEC8-559685DD96FF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E6831-632D-476A-B1CA-6A6F23D7A65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6F2AF-AE49-41F3-85B2-CA7FF9510C96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B49153-5333-4615-BA66-3CE2E71BB2CA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Titolo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4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01A78-BE9B-4E4D-AD5E-0335C3D2BC13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5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CE1066-87C7-4D70-BB5A-0160C5FA2A0F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allone 6"/>
          <p:cNvSpPr/>
          <p:nvPr/>
        </p:nvSpPr>
        <p:spPr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Gallone 7"/>
          <p:cNvSpPr/>
          <p:nvPr/>
        </p:nvSpPr>
        <p:spPr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447F46A-9B16-44AE-926B-32BE72E02E9F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7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8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EDD96F9-E106-41F6-9FDB-C0B9EC294021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8" name="Titolo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E4D6010-9CBE-4529-B637-D4C72498B33A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761368E-B4BD-45DE-8A0A-4AA7B1538186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EDC8ABC-1337-41EF-B0F1-B6049C32ABF2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9A8A588-B308-4F7E-BE26-65FA9DF9E9E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6E671E3-7AA1-43DE-9E28-3E130496D1C9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60F2362-B099-40F1-B7E8-A500AEE9BDC2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F3738C-2911-42E6-AD06-C72A7AA70FFD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3" name="Segnaposto piè di pagina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4C0239-CF8F-4BE2-93D3-ADCF138D815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A20C3D9-872A-40BF-838B-C4D541119827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BEC33607-5D97-464B-96EB-BEA7668967B5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igura a mano libera 7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6" name="Figura a mano libera 8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7" name="Triangolo rettangolo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8" name="Connettore 1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Gallone 11"/>
          <p:cNvSpPr/>
          <p:nvPr/>
        </p:nvSpPr>
        <p:spPr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Gallone 12"/>
          <p:cNvSpPr/>
          <p:nvPr/>
        </p:nvSpPr>
        <p:spPr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it-IT" noProof="0" smtClean="0"/>
              <a:t>Fare clic sull'icona per inserire un'immagine</a:t>
            </a:r>
            <a:endParaRPr lang="en-US" noProof="0" dirty="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1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214FC66D-5E2B-46A9-A305-87C000F3D5C9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12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13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DE20AF14-26D0-4097-B952-126A1EBF9BCC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igura a mano libera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2" name="Figura a mano libera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4" name="Triangolo rettangolo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15" name="Connettore 1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it-IT" smtClean="0"/>
              <a:t>Fare clic per modificare lo stile del titolo</a:t>
            </a:r>
            <a:endParaRPr lang="en-US"/>
          </a:p>
        </p:txBody>
      </p:sp>
      <p:sp>
        <p:nvSpPr>
          <p:cNvPr id="1033" name="Segnaposto testo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smtClean="0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F1CFF07-6CAB-43F2-9F27-ECAD74543038}" type="datetimeFigureOut">
              <a:rPr lang="it-IT"/>
              <a:pPr>
                <a:defRPr/>
              </a:pPr>
              <a:t>20/09/2015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9999381-A219-401F-8F01-DFDE7EB59407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4" r:id="rId2"/>
    <p:sldLayoutId id="2147483829" r:id="rId3"/>
    <p:sldLayoutId id="2147483830" r:id="rId4"/>
    <p:sldLayoutId id="2147483831" r:id="rId5"/>
    <p:sldLayoutId id="2147483832" r:id="rId6"/>
    <p:sldLayoutId id="2147483825" r:id="rId7"/>
    <p:sldLayoutId id="2147483833" r:id="rId8"/>
    <p:sldLayoutId id="2147483834" r:id="rId9"/>
    <p:sldLayoutId id="2147483826" r:id="rId10"/>
    <p:sldLayoutId id="214748382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it-IT" dirty="0" smtClean="0"/>
              <a:t> </a:t>
            </a:r>
            <a:endParaRPr lang="it-IT" dirty="0"/>
          </a:p>
        </p:txBody>
      </p:sp>
      <p:sp>
        <p:nvSpPr>
          <p:cNvPr id="13314" name="Sottotitolo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/>
            <a:r>
              <a:rPr lang="it-IT" smtClean="0"/>
              <a:t>Gli ordini D.E.S. in PortAlGas </a:t>
            </a:r>
          </a:p>
        </p:txBody>
      </p:sp>
      <p:pic>
        <p:nvPicPr>
          <p:cNvPr id="13315" name="Immagine 3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333375"/>
            <a:ext cx="6300787" cy="314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29" name="Picture 2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107950" y="1484313"/>
            <a:ext cx="8893175" cy="4324350"/>
          </a:xfrm>
        </p:spPr>
      </p:pic>
      <p:pic>
        <p:nvPicPr>
          <p:cNvPr id="33812" name="Picture 2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484313"/>
            <a:ext cx="9144000" cy="4249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5" name="Rectangle 3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Menu D.E.S. 1</a:t>
            </a:r>
          </a:p>
        </p:txBody>
      </p:sp>
      <p:pic>
        <p:nvPicPr>
          <p:cNvPr id="22532" name="Immagine 26" descr="734869_10200164344063822_1010656215_n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701040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5448300" y="541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423862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3219450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5667375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657975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6610350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609600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7315200" y="470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2545" name="Rectangle 17"/>
          <p:cNvSpPr>
            <a:spLocks noChangeArrowheads="1"/>
          </p:cNvSpPr>
          <p:nvPr/>
        </p:nvSpPr>
        <p:spPr bwMode="auto">
          <a:xfrm>
            <a:off x="6486525" y="409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Menu D.E.S. 2</a:t>
            </a:r>
          </a:p>
        </p:txBody>
      </p:sp>
      <p:pic>
        <p:nvPicPr>
          <p:cNvPr id="23554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5" name="Rectangle 4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23556" name="Rectangle 5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3557" name="Rectangle 6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3558" name="Rectangle 7"/>
          <p:cNvSpPr>
            <a:spLocks noChangeArrowheads="1"/>
          </p:cNvSpPr>
          <p:nvPr/>
        </p:nvSpPr>
        <p:spPr bwMode="auto">
          <a:xfrm>
            <a:off x="701040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3559" name="Rectangle 8"/>
          <p:cNvSpPr>
            <a:spLocks noChangeArrowheads="1"/>
          </p:cNvSpPr>
          <p:nvPr/>
        </p:nvSpPr>
        <p:spPr bwMode="auto">
          <a:xfrm>
            <a:off x="5448300" y="541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3560" name="Rectangle 9"/>
          <p:cNvSpPr>
            <a:spLocks noChangeArrowheads="1"/>
          </p:cNvSpPr>
          <p:nvPr/>
        </p:nvSpPr>
        <p:spPr bwMode="auto">
          <a:xfrm>
            <a:off x="423862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3561" name="Rectangle 10"/>
          <p:cNvSpPr>
            <a:spLocks noChangeArrowheads="1"/>
          </p:cNvSpPr>
          <p:nvPr/>
        </p:nvSpPr>
        <p:spPr bwMode="auto">
          <a:xfrm>
            <a:off x="3219450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3562" name="Rectangle 11"/>
          <p:cNvSpPr>
            <a:spLocks noChangeArrowheads="1"/>
          </p:cNvSpPr>
          <p:nvPr/>
        </p:nvSpPr>
        <p:spPr bwMode="auto">
          <a:xfrm>
            <a:off x="5667375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3563" name="Rectangle 12"/>
          <p:cNvSpPr>
            <a:spLocks noChangeArrowheads="1"/>
          </p:cNvSpPr>
          <p:nvPr/>
        </p:nvSpPr>
        <p:spPr bwMode="auto">
          <a:xfrm>
            <a:off x="6657975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3564" name="Rectangle 13"/>
          <p:cNvSpPr>
            <a:spLocks noChangeArrowheads="1"/>
          </p:cNvSpPr>
          <p:nvPr/>
        </p:nvSpPr>
        <p:spPr bwMode="auto">
          <a:xfrm>
            <a:off x="6610350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3565" name="Rectangle 14"/>
          <p:cNvSpPr>
            <a:spLocks noChangeArrowheads="1"/>
          </p:cNvSpPr>
          <p:nvPr/>
        </p:nvSpPr>
        <p:spPr bwMode="auto">
          <a:xfrm>
            <a:off x="609600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3566" name="Rectangle 15"/>
          <p:cNvSpPr>
            <a:spLocks noChangeArrowheads="1"/>
          </p:cNvSpPr>
          <p:nvPr/>
        </p:nvSpPr>
        <p:spPr bwMode="auto">
          <a:xfrm>
            <a:off x="7315200" y="470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3567" name="Rectangle 16"/>
          <p:cNvSpPr>
            <a:spLocks noChangeArrowheads="1"/>
          </p:cNvSpPr>
          <p:nvPr/>
        </p:nvSpPr>
        <p:spPr bwMode="auto">
          <a:xfrm>
            <a:off x="6486525" y="409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23568" name="Picture 18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388" y="1484313"/>
            <a:ext cx="8785225" cy="4525962"/>
          </a:xfrm>
        </p:spPr>
      </p:pic>
      <p:pic>
        <p:nvPicPr>
          <p:cNvPr id="23569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16238" y="3933825"/>
            <a:ext cx="9271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0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113" y="4365625"/>
            <a:ext cx="9271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1" name="Picture 2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063" y="3933825"/>
            <a:ext cx="9271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72" name="Picture 2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80063" y="4365625"/>
            <a:ext cx="1143000" cy="26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Menu D.E.S. 3</a:t>
            </a:r>
          </a:p>
        </p:txBody>
      </p:sp>
      <p:pic>
        <p:nvPicPr>
          <p:cNvPr id="24578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579" name="Rectangle 4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24580" name="Rectangle 5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81" name="Rectangle 6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82" name="Rectangle 7"/>
          <p:cNvSpPr>
            <a:spLocks noChangeArrowheads="1"/>
          </p:cNvSpPr>
          <p:nvPr/>
        </p:nvSpPr>
        <p:spPr bwMode="auto">
          <a:xfrm>
            <a:off x="701040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83" name="Rectangle 8"/>
          <p:cNvSpPr>
            <a:spLocks noChangeArrowheads="1"/>
          </p:cNvSpPr>
          <p:nvPr/>
        </p:nvSpPr>
        <p:spPr bwMode="auto">
          <a:xfrm>
            <a:off x="5448300" y="541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84" name="Rectangle 9"/>
          <p:cNvSpPr>
            <a:spLocks noChangeArrowheads="1"/>
          </p:cNvSpPr>
          <p:nvPr/>
        </p:nvSpPr>
        <p:spPr bwMode="auto">
          <a:xfrm>
            <a:off x="423862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3219450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86" name="Rectangle 11"/>
          <p:cNvSpPr>
            <a:spLocks noChangeArrowheads="1"/>
          </p:cNvSpPr>
          <p:nvPr/>
        </p:nvSpPr>
        <p:spPr bwMode="auto">
          <a:xfrm>
            <a:off x="5667375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87" name="Rectangle 12"/>
          <p:cNvSpPr>
            <a:spLocks noChangeArrowheads="1"/>
          </p:cNvSpPr>
          <p:nvPr/>
        </p:nvSpPr>
        <p:spPr bwMode="auto">
          <a:xfrm>
            <a:off x="6657975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88" name="Rectangle 13"/>
          <p:cNvSpPr>
            <a:spLocks noChangeArrowheads="1"/>
          </p:cNvSpPr>
          <p:nvPr/>
        </p:nvSpPr>
        <p:spPr bwMode="auto">
          <a:xfrm>
            <a:off x="6610350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89" name="Rectangle 14"/>
          <p:cNvSpPr>
            <a:spLocks noChangeArrowheads="1"/>
          </p:cNvSpPr>
          <p:nvPr/>
        </p:nvSpPr>
        <p:spPr bwMode="auto">
          <a:xfrm>
            <a:off x="609600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90" name="Rectangle 15"/>
          <p:cNvSpPr>
            <a:spLocks noChangeArrowheads="1"/>
          </p:cNvSpPr>
          <p:nvPr/>
        </p:nvSpPr>
        <p:spPr bwMode="auto">
          <a:xfrm>
            <a:off x="7315200" y="470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91" name="Rectangle 16"/>
          <p:cNvSpPr>
            <a:spLocks noChangeArrowheads="1"/>
          </p:cNvSpPr>
          <p:nvPr/>
        </p:nvSpPr>
        <p:spPr bwMode="auto">
          <a:xfrm>
            <a:off x="6486525" y="409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4592" name="Rectangle 22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7859713" cy="2235200"/>
          </a:xfrm>
        </p:spPr>
        <p:txBody>
          <a:bodyPr/>
          <a:lstStyle/>
          <a:p>
            <a:endParaRPr lang="it-IT" smtClean="0"/>
          </a:p>
        </p:txBody>
      </p:sp>
      <p:pic>
        <p:nvPicPr>
          <p:cNvPr id="24595" name="Picture 1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268413"/>
            <a:ext cx="8893175" cy="329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Menu D.E.S. 4</a:t>
            </a:r>
          </a:p>
        </p:txBody>
      </p:sp>
      <p:pic>
        <p:nvPicPr>
          <p:cNvPr id="25602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25604" name="Rectangle 5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701040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5607" name="Rectangle 8"/>
          <p:cNvSpPr>
            <a:spLocks noChangeArrowheads="1"/>
          </p:cNvSpPr>
          <p:nvPr/>
        </p:nvSpPr>
        <p:spPr bwMode="auto">
          <a:xfrm>
            <a:off x="5448300" y="541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423862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5609" name="Rectangle 10"/>
          <p:cNvSpPr>
            <a:spLocks noChangeArrowheads="1"/>
          </p:cNvSpPr>
          <p:nvPr/>
        </p:nvSpPr>
        <p:spPr bwMode="auto">
          <a:xfrm>
            <a:off x="3219450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5667375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5611" name="Rectangle 12"/>
          <p:cNvSpPr>
            <a:spLocks noChangeArrowheads="1"/>
          </p:cNvSpPr>
          <p:nvPr/>
        </p:nvSpPr>
        <p:spPr bwMode="auto">
          <a:xfrm>
            <a:off x="6657975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5612" name="Rectangle 13"/>
          <p:cNvSpPr>
            <a:spLocks noChangeArrowheads="1"/>
          </p:cNvSpPr>
          <p:nvPr/>
        </p:nvSpPr>
        <p:spPr bwMode="auto">
          <a:xfrm>
            <a:off x="6610350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5613" name="Rectangle 14"/>
          <p:cNvSpPr>
            <a:spLocks noChangeArrowheads="1"/>
          </p:cNvSpPr>
          <p:nvPr/>
        </p:nvSpPr>
        <p:spPr bwMode="auto">
          <a:xfrm>
            <a:off x="609600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5614" name="Rectangle 15"/>
          <p:cNvSpPr>
            <a:spLocks noChangeArrowheads="1"/>
          </p:cNvSpPr>
          <p:nvPr/>
        </p:nvSpPr>
        <p:spPr bwMode="auto">
          <a:xfrm>
            <a:off x="7315200" y="470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6486525" y="409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25616" name="Picture 17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79388" y="1481138"/>
            <a:ext cx="8856662" cy="4525962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3600" b="0" smtClean="0">
                <a:effectLst/>
              </a:rPr>
              <a:t>Menu D.E.S. 5</a:t>
            </a:r>
          </a:p>
        </p:txBody>
      </p:sp>
      <p:sp>
        <p:nvSpPr>
          <p:cNvPr id="3481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mtClean="0"/>
          </a:p>
        </p:txBody>
      </p:sp>
      <p:pic>
        <p:nvPicPr>
          <p:cNvPr id="34820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25538"/>
            <a:ext cx="8853487" cy="4729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822" name="AutoShape 6"/>
          <p:cNvSpPr>
            <a:spLocks noChangeArrowheads="1"/>
          </p:cNvSpPr>
          <p:nvPr/>
        </p:nvSpPr>
        <p:spPr bwMode="auto">
          <a:xfrm>
            <a:off x="6300788" y="2852738"/>
            <a:ext cx="1295400" cy="2159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1AAA0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34823" name="AutoShape 7"/>
          <p:cNvSpPr>
            <a:spLocks noChangeArrowheads="1"/>
          </p:cNvSpPr>
          <p:nvPr/>
        </p:nvSpPr>
        <p:spPr bwMode="auto">
          <a:xfrm>
            <a:off x="6300788" y="3429000"/>
            <a:ext cx="1584325" cy="28733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  <p:sp>
        <p:nvSpPr>
          <p:cNvPr id="34824" name="AutoShape 8"/>
          <p:cNvSpPr>
            <a:spLocks noChangeArrowheads="1"/>
          </p:cNvSpPr>
          <p:nvPr/>
        </p:nvSpPr>
        <p:spPr bwMode="auto">
          <a:xfrm>
            <a:off x="395288" y="3933825"/>
            <a:ext cx="8353425" cy="863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1AAA0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48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48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4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8" dur="2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nimBg="1"/>
      <p:bldP spid="34822" grpId="1" animBg="1"/>
      <p:bldP spid="34823" grpId="0" animBg="1"/>
      <p:bldP spid="34823" grpId="1" animBg="1"/>
      <p:bldP spid="3482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3600" b="0" smtClean="0">
                <a:effectLst/>
              </a:rPr>
              <a:t>Menu Referente D.E.S. </a:t>
            </a:r>
          </a:p>
        </p:txBody>
      </p:sp>
      <p:sp>
        <p:nvSpPr>
          <p:cNvPr id="3584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mtClean="0"/>
          </a:p>
        </p:txBody>
      </p:sp>
      <p:pic>
        <p:nvPicPr>
          <p:cNvPr id="35844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341438"/>
            <a:ext cx="8637588" cy="487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850" name="AutoShape 10"/>
          <p:cNvSpPr>
            <a:spLocks noChangeArrowheads="1"/>
          </p:cNvSpPr>
          <p:nvPr/>
        </p:nvSpPr>
        <p:spPr bwMode="auto">
          <a:xfrm>
            <a:off x="250825" y="4724400"/>
            <a:ext cx="8353425" cy="863600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1AAA0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388" y="1268413"/>
            <a:ext cx="8713787" cy="508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68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3600" b="0" smtClean="0">
                <a:effectLst/>
              </a:rPr>
              <a:t>Consegne Gasista</a:t>
            </a:r>
          </a:p>
        </p:txBody>
      </p:sp>
      <p:pic>
        <p:nvPicPr>
          <p:cNvPr id="36868" name="Immagine 26" descr="734869_10200164344063822_1010656215_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395288" y="4724400"/>
            <a:ext cx="8353425" cy="1081088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1AAA0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687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3600" b="0" smtClean="0">
                <a:effectLst/>
              </a:rPr>
              <a:t>Acquisto Gasisti</a:t>
            </a:r>
          </a:p>
        </p:txBody>
      </p:sp>
      <p:pic>
        <p:nvPicPr>
          <p:cNvPr id="37892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196975"/>
            <a:ext cx="8713788" cy="544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3600" b="0" smtClean="0">
                <a:effectLst/>
              </a:rPr>
              <a:t>Menu Referente D.E.S.</a:t>
            </a:r>
          </a:p>
        </p:txBody>
      </p:sp>
      <p:pic>
        <p:nvPicPr>
          <p:cNvPr id="38915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388" y="1196975"/>
            <a:ext cx="8713787" cy="554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r>
              <a:rPr lang="it-IT" smtClean="0"/>
              <a:t>Stampe e Gestione Ordini Condivisi</a:t>
            </a:r>
          </a:p>
        </p:txBody>
      </p:sp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57338"/>
            <a:ext cx="8713788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65" name="Immagine 26" descr="734869_10200164344063822_1010656215_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6" name="Rectangle 6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5770563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3600" b="0" smtClean="0">
                <a:effectLst/>
              </a:rPr>
              <a:t>Menu Titolare D.E.S.</a:t>
            </a:r>
          </a:p>
        </p:txBody>
      </p:sp>
      <p:sp>
        <p:nvSpPr>
          <p:cNvPr id="40967" name="AutoShape 7"/>
          <p:cNvSpPr>
            <a:spLocks noChangeArrowheads="1"/>
          </p:cNvSpPr>
          <p:nvPr/>
        </p:nvSpPr>
        <p:spPr bwMode="auto">
          <a:xfrm>
            <a:off x="7596188" y="3573463"/>
            <a:ext cx="792162" cy="430212"/>
          </a:xfrm>
          <a:prstGeom prst="roundRect">
            <a:avLst>
              <a:gd name="adj" fmla="val 16667"/>
            </a:avLst>
          </a:prstGeom>
          <a:noFill/>
          <a:ln w="38100">
            <a:solidFill>
              <a:srgbClr val="1AAA0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096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0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7" grpId="0" animBg="1"/>
      <p:bldP spid="4096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Il D.E.S._1</a:t>
            </a:r>
          </a:p>
        </p:txBody>
      </p:sp>
      <p:sp>
        <p:nvSpPr>
          <p:cNvPr id="256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000" smtClean="0"/>
              <a:t>Perché un DES?</a:t>
            </a:r>
          </a:p>
          <a:p>
            <a:pPr lvl="1"/>
            <a:r>
              <a:rPr lang="it-IT" sz="1800" smtClean="0"/>
              <a:t>Ordini troppo grandi per un piccolo gas: arance</a:t>
            </a:r>
            <a:r>
              <a:rPr lang="it-IT" sz="2000" smtClean="0"/>
              <a:t> </a:t>
            </a:r>
          </a:p>
          <a:p>
            <a:pPr lvl="1"/>
            <a:endParaRPr lang="it-IT" sz="2000" smtClean="0"/>
          </a:p>
          <a:p>
            <a:endParaRPr lang="it-IT" smtClean="0"/>
          </a:p>
          <a:p>
            <a:r>
              <a:rPr lang="it-IT" sz="2000" smtClean="0"/>
              <a:t>Ordini Annullati</a:t>
            </a:r>
          </a:p>
          <a:p>
            <a:pPr lvl="1"/>
            <a:r>
              <a:rPr lang="it-IT" sz="1800" smtClean="0"/>
              <a:t>ordini al quale come singolo gas </a:t>
            </a:r>
            <a:br>
              <a:rPr lang="it-IT" sz="1800" smtClean="0"/>
            </a:br>
            <a:r>
              <a:rPr lang="it-IT" sz="1800" smtClean="0"/>
              <a:t>non si raggiunge </a:t>
            </a:r>
            <a:br>
              <a:rPr lang="it-IT" sz="1800" smtClean="0"/>
            </a:br>
            <a:r>
              <a:rPr lang="it-IT" sz="1800" smtClean="0"/>
              <a:t>il minimo d'ordine: vini </a:t>
            </a:r>
          </a:p>
        </p:txBody>
      </p:sp>
      <p:pic>
        <p:nvPicPr>
          <p:cNvPr id="14339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4341" name="Rectangle 10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14342" name="Immagin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4025" y="2276475"/>
            <a:ext cx="208597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3" name="Rectangle 12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25611" name="Immagin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67175" y="4005263"/>
            <a:ext cx="2246313" cy="2239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5843588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3600" b="0" smtClean="0">
                <a:effectLst/>
              </a:rPr>
              <a:t>Stampe D.E.S.</a:t>
            </a:r>
          </a:p>
        </p:txBody>
      </p:sp>
      <p:pic>
        <p:nvPicPr>
          <p:cNvPr id="39939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950" y="1989138"/>
            <a:ext cx="8856663" cy="391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9942" name="Rectangle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mtClean="0"/>
              <a:t>Stampa DES Gas Titolare</a:t>
            </a:r>
          </a:p>
        </p:txBody>
      </p:sp>
      <p:pic>
        <p:nvPicPr>
          <p:cNvPr id="3994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713" y="4221163"/>
            <a:ext cx="2286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it-IT" smtClean="0"/>
          </a:p>
        </p:txBody>
      </p:sp>
      <p:pic>
        <p:nvPicPr>
          <p:cNvPr id="41988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28575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Rectangle 5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5770563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3600" b="0" smtClean="0">
                <a:effectLst/>
              </a:rPr>
              <a:t>Menu Titolare D.E.S.</a:t>
            </a:r>
          </a:p>
        </p:txBody>
      </p:sp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296988"/>
            <a:ext cx="8642350" cy="5454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body" idx="1"/>
          </p:nvPr>
        </p:nvSpPr>
        <p:spPr>
          <a:xfrm>
            <a:off x="468313" y="1196975"/>
            <a:ext cx="8229600" cy="4525963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it-IT" smtClean="0"/>
              <a:t>Grazie a tutti!!! </a:t>
            </a:r>
          </a:p>
          <a:p>
            <a:pPr>
              <a:buFont typeface="Wingdings 3" pitchFamily="18" charset="2"/>
              <a:buNone/>
            </a:pPr>
            <a:endParaRPr lang="it-IT" smtClean="0"/>
          </a:p>
          <a:p>
            <a:pPr>
              <a:buFont typeface="Wingdings 3" pitchFamily="18" charset="2"/>
              <a:buNone/>
            </a:pPr>
            <a:endParaRPr lang="it-IT" smtClean="0"/>
          </a:p>
          <a:p>
            <a:pPr>
              <a:buFont typeface="Wingdings 3" pitchFamily="18" charset="2"/>
              <a:buNone/>
            </a:pPr>
            <a:endParaRPr lang="it-IT" smtClean="0"/>
          </a:p>
        </p:txBody>
      </p:sp>
      <p:pic>
        <p:nvPicPr>
          <p:cNvPr id="43011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28575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012" name="Rectangle 4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5770563" cy="1143000"/>
          </a:xfrm>
          <a:noFill/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r>
              <a:rPr lang="it-IT" sz="3600" b="0" smtClean="0">
                <a:effectLst/>
              </a:rPr>
              <a:t>Fine</a:t>
            </a:r>
          </a:p>
        </p:txBody>
      </p:sp>
      <p:sp>
        <p:nvSpPr>
          <p:cNvPr id="43015" name="AutoShape 7" descr="Risultati immagini per caffe pausa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it-IT"/>
          </a:p>
        </p:txBody>
      </p:sp>
      <p:sp>
        <p:nvSpPr>
          <p:cNvPr id="43017" name="AutoShape 9" descr="Risultati immagini per caffe pausa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it-IT"/>
          </a:p>
        </p:txBody>
      </p:sp>
      <p:sp>
        <p:nvSpPr>
          <p:cNvPr id="43019" name="AutoShape 11" descr="Risultati immagini per caffe pausa"/>
          <p:cNvSpPr>
            <a:spLocks noChangeAspect="1" noChangeArrowheads="1"/>
          </p:cNvSpPr>
          <p:nvPr/>
        </p:nvSpPr>
        <p:spPr bwMode="auto">
          <a:xfrm>
            <a:off x="5410200" y="3648075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it-IT"/>
          </a:p>
        </p:txBody>
      </p:sp>
      <p:sp>
        <p:nvSpPr>
          <p:cNvPr id="43021" name="AutoShape 13" descr="Risultati immagini per caffe pausa"/>
          <p:cNvSpPr>
            <a:spLocks noChangeAspect="1" noChangeArrowheads="1"/>
          </p:cNvSpPr>
          <p:nvPr/>
        </p:nvSpPr>
        <p:spPr bwMode="auto">
          <a:xfrm>
            <a:off x="155575" y="46038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it-IT"/>
          </a:p>
        </p:txBody>
      </p:sp>
      <p:sp>
        <p:nvSpPr>
          <p:cNvPr id="43023" name="AutoShape 15" descr="Risultati immagini per caffe pausa"/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it-IT"/>
          </a:p>
        </p:txBody>
      </p:sp>
      <p:pic>
        <p:nvPicPr>
          <p:cNvPr id="43024" name="Picture 16" descr="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00338" y="1989138"/>
            <a:ext cx="4032250" cy="40322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Il D.E.S._2</a:t>
            </a:r>
          </a:p>
        </p:txBody>
      </p:sp>
      <p:sp>
        <p:nvSpPr>
          <p:cNvPr id="266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000" smtClean="0"/>
              <a:t>Perché un DES?</a:t>
            </a:r>
          </a:p>
          <a:p>
            <a:pPr lvl="1"/>
            <a:r>
              <a:rPr lang="it-IT" sz="1800" smtClean="0"/>
              <a:t>Ordini che vengono già gestiti insieme fra Gas : Fontina... </a:t>
            </a:r>
          </a:p>
          <a:p>
            <a:pPr lvl="1"/>
            <a:endParaRPr lang="it-IT" sz="1800" smtClean="0"/>
          </a:p>
          <a:p>
            <a:endParaRPr lang="it-IT" smtClean="0"/>
          </a:p>
          <a:p>
            <a:endParaRPr lang="it-IT" smtClean="0"/>
          </a:p>
          <a:p>
            <a:endParaRPr lang="it-IT" smtClean="0"/>
          </a:p>
          <a:p>
            <a:r>
              <a:rPr lang="it-IT" sz="2000" smtClean="0"/>
              <a:t>Creare Rete</a:t>
            </a:r>
          </a:p>
          <a:p>
            <a:pPr lvl="1"/>
            <a:r>
              <a:rPr lang="it-IT" sz="1800" smtClean="0"/>
              <a:t>creare rete, sinergia, scambio, aiuto solidaristico, </a:t>
            </a:r>
            <a:br>
              <a:rPr lang="it-IT" sz="1800" smtClean="0"/>
            </a:br>
            <a:r>
              <a:rPr lang="it-IT" sz="1800" smtClean="0"/>
              <a:t>collaborazione con Produttori</a:t>
            </a:r>
            <a:br>
              <a:rPr lang="it-IT" sz="1800" smtClean="0"/>
            </a:br>
            <a:r>
              <a:rPr lang="it-IT" sz="1800" smtClean="0"/>
              <a:t>fra associazioni del territorio</a:t>
            </a:r>
            <a:br>
              <a:rPr lang="it-IT" sz="1800" smtClean="0"/>
            </a:br>
            <a:r>
              <a:rPr lang="it-IT" sz="1800" smtClean="0"/>
              <a:t>etc…</a:t>
            </a:r>
            <a:r>
              <a:rPr lang="it-IT" smtClean="0"/>
              <a:t> </a:t>
            </a:r>
          </a:p>
        </p:txBody>
      </p:sp>
      <p:pic>
        <p:nvPicPr>
          <p:cNvPr id="15363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4" name="Rectangle 5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5365" name="Rectangle 6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5366" name="Rectangle 8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5367" name="Rectangle 12"/>
          <p:cNvSpPr>
            <a:spLocks noChangeArrowheads="1"/>
          </p:cNvSpPr>
          <p:nvPr/>
        </p:nvSpPr>
        <p:spPr bwMode="auto">
          <a:xfrm>
            <a:off x="701040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15368" name="Immagin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2276475"/>
            <a:ext cx="27622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369" name="Rectangle 14"/>
          <p:cNvSpPr>
            <a:spLocks noChangeArrowheads="1"/>
          </p:cNvSpPr>
          <p:nvPr/>
        </p:nvSpPr>
        <p:spPr bwMode="auto">
          <a:xfrm>
            <a:off x="5448300" y="541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26637" name="Immagine 1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7900" y="4581525"/>
            <a:ext cx="2657475" cy="174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Come fare ?</a:t>
            </a:r>
          </a:p>
        </p:txBody>
      </p:sp>
      <p:sp>
        <p:nvSpPr>
          <p:cNvPr id="16386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r>
              <a:rPr lang="it-IT" sz="2000" smtClean="0"/>
              <a:t>di cosa ha bisogno un Des, gestionale che gli permetta di:</a:t>
            </a:r>
          </a:p>
          <a:p>
            <a:pPr lvl="1">
              <a:buFont typeface="Verdana" pitchFamily="34" charset="0"/>
              <a:buNone/>
            </a:pPr>
            <a:endParaRPr lang="it-IT" sz="1800" smtClean="0"/>
          </a:p>
          <a:p>
            <a:endParaRPr lang="it-IT" smtClean="0"/>
          </a:p>
          <a:p>
            <a:endParaRPr lang="it-IT" smtClean="0"/>
          </a:p>
          <a:p>
            <a:endParaRPr lang="it-IT" smtClean="0"/>
          </a:p>
        </p:txBody>
      </p:sp>
      <p:pic>
        <p:nvPicPr>
          <p:cNvPr id="16387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8" name="Rectangle 5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6389" name="Rectangle 6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6390" name="Rectangle 7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6391" name="Rectangle 8"/>
          <p:cNvSpPr>
            <a:spLocks noChangeArrowheads="1"/>
          </p:cNvSpPr>
          <p:nvPr/>
        </p:nvSpPr>
        <p:spPr bwMode="auto">
          <a:xfrm>
            <a:off x="701040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6392" name="Rectangle 10"/>
          <p:cNvSpPr>
            <a:spLocks noChangeArrowheads="1"/>
          </p:cNvSpPr>
          <p:nvPr/>
        </p:nvSpPr>
        <p:spPr bwMode="auto">
          <a:xfrm>
            <a:off x="5448300" y="541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6393" name="Rectangle 13"/>
          <p:cNvSpPr>
            <a:spLocks noChangeArrowheads="1"/>
          </p:cNvSpPr>
          <p:nvPr/>
        </p:nvSpPr>
        <p:spPr bwMode="auto">
          <a:xfrm>
            <a:off x="423862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27660" name="Immagin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8888" y="1268413"/>
            <a:ext cx="6057900" cy="417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766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Si dovrà_1</a:t>
            </a:r>
          </a:p>
        </p:txBody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000" smtClean="0"/>
              <a:t>gestire i produttori condivisi </a:t>
            </a:r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r>
              <a:rPr lang="it-IT" sz="2000" smtClean="0"/>
              <a:t>gestire un listino articoli condiviso</a:t>
            </a:r>
            <a:r>
              <a:rPr lang="it-IT" smtClean="0"/>
              <a:t> </a:t>
            </a:r>
            <a:endParaRPr lang="it-IT" sz="2000" smtClean="0"/>
          </a:p>
          <a:p>
            <a:endParaRPr lang="it-IT" smtClean="0"/>
          </a:p>
        </p:txBody>
      </p:sp>
      <p:pic>
        <p:nvPicPr>
          <p:cNvPr id="17411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2" name="Rectangle 5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7414" name="Rectangle 7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701040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7416" name="Rectangle 9"/>
          <p:cNvSpPr>
            <a:spLocks noChangeArrowheads="1"/>
          </p:cNvSpPr>
          <p:nvPr/>
        </p:nvSpPr>
        <p:spPr bwMode="auto">
          <a:xfrm>
            <a:off x="5448300" y="541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423862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7418" name="Rectangle 13"/>
          <p:cNvSpPr>
            <a:spLocks noChangeArrowheads="1"/>
          </p:cNvSpPr>
          <p:nvPr/>
        </p:nvSpPr>
        <p:spPr bwMode="auto">
          <a:xfrm>
            <a:off x="3219450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28684" name="Immagin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3438" y="1268413"/>
            <a:ext cx="29337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0" name="Rectangle 16"/>
          <p:cNvSpPr>
            <a:spLocks noChangeArrowheads="1"/>
          </p:cNvSpPr>
          <p:nvPr/>
        </p:nvSpPr>
        <p:spPr bwMode="auto">
          <a:xfrm>
            <a:off x="5667375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28687" name="Immagin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163" y="3789363"/>
            <a:ext cx="2362200" cy="2673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3" dur="1" fill="hold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11" name="Immagin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0338" y="1484313"/>
            <a:ext cx="305752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3"/>
          <p:cNvSpPr>
            <a:spLocks noGrp="1"/>
          </p:cNvSpPr>
          <p:nvPr>
            <p:ph type="body" idx="1"/>
          </p:nvPr>
        </p:nvSpPr>
        <p:spPr>
          <a:xfrm>
            <a:off x="323850" y="1341438"/>
            <a:ext cx="8229600" cy="4525962"/>
          </a:xfrm>
        </p:spPr>
        <p:txBody>
          <a:bodyPr/>
          <a:lstStyle/>
          <a:p>
            <a:r>
              <a:rPr lang="it-IT" sz="2000" smtClean="0"/>
              <a:t>gestire i singoli ordini in maniera autonoma da parte di ogni singolo gas</a:t>
            </a:r>
            <a:r>
              <a:rPr lang="it-IT" smtClean="0"/>
              <a:t> </a:t>
            </a:r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r>
              <a:rPr lang="it-IT" sz="2000" smtClean="0"/>
              <a:t>trasmettere al produttore i dati aggregati </a:t>
            </a:r>
          </a:p>
          <a:p>
            <a:endParaRPr lang="it-IT" sz="2000" smtClean="0"/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Si dovrà_2</a:t>
            </a:r>
          </a:p>
        </p:txBody>
      </p:sp>
      <p:pic>
        <p:nvPicPr>
          <p:cNvPr id="18436" name="Immagine 26" descr="734869_10200164344063822_1010656215_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8440" name="Rectangle 8"/>
          <p:cNvSpPr>
            <a:spLocks noChangeArrowheads="1"/>
          </p:cNvSpPr>
          <p:nvPr/>
        </p:nvSpPr>
        <p:spPr bwMode="auto">
          <a:xfrm>
            <a:off x="701040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5448300" y="541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423862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3219450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8444" name="Rectangle 13"/>
          <p:cNvSpPr>
            <a:spLocks noChangeArrowheads="1"/>
          </p:cNvSpPr>
          <p:nvPr/>
        </p:nvSpPr>
        <p:spPr bwMode="auto">
          <a:xfrm>
            <a:off x="5667375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8445" name="Rectangle 16"/>
          <p:cNvSpPr>
            <a:spLocks noChangeArrowheads="1"/>
          </p:cNvSpPr>
          <p:nvPr/>
        </p:nvSpPr>
        <p:spPr bwMode="auto">
          <a:xfrm>
            <a:off x="6657975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8446" name="Rectangle 18"/>
          <p:cNvSpPr>
            <a:spLocks noChangeArrowheads="1"/>
          </p:cNvSpPr>
          <p:nvPr/>
        </p:nvSpPr>
        <p:spPr bwMode="auto">
          <a:xfrm>
            <a:off x="6610350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29713" name="Immagin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325" y="3357563"/>
            <a:ext cx="2486025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2971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4" dur="1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000" smtClean="0"/>
              <a:t>esportare i dati distinguendo per ogni gas </a:t>
            </a:r>
            <a:br>
              <a:rPr lang="it-IT" sz="2000" smtClean="0"/>
            </a:br>
            <a:r>
              <a:rPr lang="it-IT" sz="2000" smtClean="0"/>
              <a:t>(e poi ricevere relative Fatture)</a:t>
            </a:r>
            <a:r>
              <a:rPr lang="it-IT" smtClean="0"/>
              <a:t> </a:t>
            </a:r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  <a:p>
            <a:endParaRPr lang="it-IT" sz="2000" smtClean="0"/>
          </a:p>
        </p:txBody>
      </p:sp>
      <p:sp>
        <p:nvSpPr>
          <p:cNvPr id="30724" name="Rectangle 4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Si dovrà_3</a:t>
            </a:r>
          </a:p>
        </p:txBody>
      </p:sp>
      <p:pic>
        <p:nvPicPr>
          <p:cNvPr id="19459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0" name="Rectangle 6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19461" name="Rectangle 7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462" name="Rectangle 8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463" name="Rectangle 9"/>
          <p:cNvSpPr>
            <a:spLocks noChangeArrowheads="1"/>
          </p:cNvSpPr>
          <p:nvPr/>
        </p:nvSpPr>
        <p:spPr bwMode="auto">
          <a:xfrm>
            <a:off x="701040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464" name="Rectangle 10"/>
          <p:cNvSpPr>
            <a:spLocks noChangeArrowheads="1"/>
          </p:cNvSpPr>
          <p:nvPr/>
        </p:nvSpPr>
        <p:spPr bwMode="auto">
          <a:xfrm>
            <a:off x="5448300" y="541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465" name="Rectangle 11"/>
          <p:cNvSpPr>
            <a:spLocks noChangeArrowheads="1"/>
          </p:cNvSpPr>
          <p:nvPr/>
        </p:nvSpPr>
        <p:spPr bwMode="auto">
          <a:xfrm>
            <a:off x="423862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466" name="Rectangle 12"/>
          <p:cNvSpPr>
            <a:spLocks noChangeArrowheads="1"/>
          </p:cNvSpPr>
          <p:nvPr/>
        </p:nvSpPr>
        <p:spPr bwMode="auto">
          <a:xfrm>
            <a:off x="3219450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467" name="Rectangle 13"/>
          <p:cNvSpPr>
            <a:spLocks noChangeArrowheads="1"/>
          </p:cNvSpPr>
          <p:nvPr/>
        </p:nvSpPr>
        <p:spPr bwMode="auto">
          <a:xfrm>
            <a:off x="5667375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468" name="Rectangle 14"/>
          <p:cNvSpPr>
            <a:spLocks noChangeArrowheads="1"/>
          </p:cNvSpPr>
          <p:nvPr/>
        </p:nvSpPr>
        <p:spPr bwMode="auto">
          <a:xfrm>
            <a:off x="6657975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469" name="Rectangle 15"/>
          <p:cNvSpPr>
            <a:spLocks noChangeArrowheads="1"/>
          </p:cNvSpPr>
          <p:nvPr/>
        </p:nvSpPr>
        <p:spPr bwMode="auto">
          <a:xfrm>
            <a:off x="6610350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19470" name="Rectangle 18"/>
          <p:cNvSpPr>
            <a:spLocks noChangeArrowheads="1"/>
          </p:cNvSpPr>
          <p:nvPr/>
        </p:nvSpPr>
        <p:spPr bwMode="auto">
          <a:xfrm>
            <a:off x="609600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30737" name="Immagin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6375" y="2492375"/>
            <a:ext cx="31623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073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61" name="Immagine 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3357563"/>
            <a:ext cx="26273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746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000" dirty="0" smtClean="0"/>
              <a:t>logica del Gas Titolare e del produttore condiviso</a:t>
            </a:r>
          </a:p>
          <a:p>
            <a:r>
              <a:rPr lang="it-IT" sz="2000" dirty="0" smtClean="0"/>
              <a:t>quando si crea un ordine per un produttore condiviso dal gas facenti parte di un </a:t>
            </a:r>
            <a:r>
              <a:rPr lang="it-IT" sz="2000" dirty="0" err="1" smtClean="0"/>
              <a:t>Des</a:t>
            </a:r>
            <a:r>
              <a:rPr lang="it-IT" sz="2000" dirty="0" smtClean="0"/>
              <a:t>, uno dei gas si propone come titolare dell'ordine e</a:t>
            </a:r>
            <a:r>
              <a:rPr lang="it-IT" sz="2300" dirty="0" smtClean="0"/>
              <a:t> </a:t>
            </a:r>
          </a:p>
          <a:p>
            <a:pPr lvl="1"/>
            <a:r>
              <a:rPr lang="it-IT" sz="2100" dirty="0" smtClean="0"/>
              <a:t> </a:t>
            </a:r>
            <a:r>
              <a:rPr lang="it-IT" sz="1800" dirty="0" smtClean="0"/>
              <a:t>metterà a disposizione il proprio listino degli articoli associati al produttore e potrà gestirne eventuali modifiche, per es il prezzo</a:t>
            </a:r>
          </a:p>
          <a:p>
            <a:pPr lvl="1"/>
            <a:r>
              <a:rPr lang="it-IT" sz="1800" dirty="0" smtClean="0"/>
              <a:t>accedere alle stampe:</a:t>
            </a:r>
          </a:p>
          <a:p>
            <a:pPr lvl="1"/>
            <a:r>
              <a:rPr lang="it-IT" sz="1800" dirty="0" smtClean="0"/>
              <a:t>elenco di tutti gli articoli acquistati</a:t>
            </a:r>
          </a:p>
          <a:p>
            <a:pPr lvl="1"/>
            <a:r>
              <a:rPr lang="it-IT" sz="1800" dirty="0" smtClean="0"/>
              <a:t>elenco di tutti gli articoli divisi </a:t>
            </a:r>
            <a:r>
              <a:rPr lang="it-IT" sz="1800" smtClean="0"/>
              <a:t>per gas</a:t>
            </a:r>
            <a:endParaRPr lang="it-IT" sz="1800" dirty="0" smtClean="0"/>
          </a:p>
        </p:txBody>
      </p:sp>
      <p:sp>
        <p:nvSpPr>
          <p:cNvPr id="31747" name="Rectangle 3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Gas Titolare</a:t>
            </a:r>
          </a:p>
        </p:txBody>
      </p:sp>
      <p:pic>
        <p:nvPicPr>
          <p:cNvPr id="20484" name="Immagine 26" descr="734869_10200164344063822_1010656215_n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20486" name="Rectangle 6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0487" name="Rectangle 7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0488" name="Rectangle 8"/>
          <p:cNvSpPr>
            <a:spLocks noChangeArrowheads="1"/>
          </p:cNvSpPr>
          <p:nvPr/>
        </p:nvSpPr>
        <p:spPr bwMode="auto">
          <a:xfrm>
            <a:off x="701040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0489" name="Rectangle 9"/>
          <p:cNvSpPr>
            <a:spLocks noChangeArrowheads="1"/>
          </p:cNvSpPr>
          <p:nvPr/>
        </p:nvSpPr>
        <p:spPr bwMode="auto">
          <a:xfrm>
            <a:off x="5448300" y="541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0490" name="Rectangle 10"/>
          <p:cNvSpPr>
            <a:spLocks noChangeArrowheads="1"/>
          </p:cNvSpPr>
          <p:nvPr/>
        </p:nvSpPr>
        <p:spPr bwMode="auto">
          <a:xfrm>
            <a:off x="423862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0491" name="Rectangle 11"/>
          <p:cNvSpPr>
            <a:spLocks noChangeArrowheads="1"/>
          </p:cNvSpPr>
          <p:nvPr/>
        </p:nvSpPr>
        <p:spPr bwMode="auto">
          <a:xfrm>
            <a:off x="3219450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0492" name="Rectangle 12"/>
          <p:cNvSpPr>
            <a:spLocks noChangeArrowheads="1"/>
          </p:cNvSpPr>
          <p:nvPr/>
        </p:nvSpPr>
        <p:spPr bwMode="auto">
          <a:xfrm>
            <a:off x="5667375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0493" name="Rectangle 13"/>
          <p:cNvSpPr>
            <a:spLocks noChangeArrowheads="1"/>
          </p:cNvSpPr>
          <p:nvPr/>
        </p:nvSpPr>
        <p:spPr bwMode="auto">
          <a:xfrm>
            <a:off x="6657975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0494" name="Rectangle 14"/>
          <p:cNvSpPr>
            <a:spLocks noChangeArrowheads="1"/>
          </p:cNvSpPr>
          <p:nvPr/>
        </p:nvSpPr>
        <p:spPr bwMode="auto">
          <a:xfrm>
            <a:off x="6610350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0495" name="Rectangle 15"/>
          <p:cNvSpPr>
            <a:spLocks noChangeArrowheads="1"/>
          </p:cNvSpPr>
          <p:nvPr/>
        </p:nvSpPr>
        <p:spPr bwMode="auto">
          <a:xfrm>
            <a:off x="609600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0496" name="Rectangle 18"/>
          <p:cNvSpPr>
            <a:spLocks noChangeArrowheads="1"/>
          </p:cNvSpPr>
          <p:nvPr/>
        </p:nvSpPr>
        <p:spPr bwMode="auto">
          <a:xfrm>
            <a:off x="7315200" y="470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1761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2000" dirty="0" smtClean="0"/>
              <a:t>ogni gas Associato </a:t>
            </a:r>
            <a:r>
              <a:rPr lang="it-IT" sz="2000" dirty="0" smtClean="0"/>
              <a:t>sarà </a:t>
            </a:r>
            <a:r>
              <a:rPr lang="it-IT" sz="2000" dirty="0" smtClean="0"/>
              <a:t>poi autonomo nella gestione del proprio ordine</a:t>
            </a:r>
            <a:r>
              <a:rPr lang="it-IT" dirty="0" smtClean="0"/>
              <a:t> </a:t>
            </a:r>
            <a:r>
              <a:rPr lang="it-IT" sz="2000" dirty="0" smtClean="0"/>
              <a:t>D.E.S.</a:t>
            </a:r>
          </a:p>
          <a:p>
            <a:r>
              <a:rPr lang="it-IT" sz="2000" dirty="0" smtClean="0"/>
              <a:t>utilizzando le funzionalità di </a:t>
            </a:r>
            <a:r>
              <a:rPr lang="it-IT" sz="2000" dirty="0" err="1" smtClean="0"/>
              <a:t>Portalgas</a:t>
            </a:r>
            <a:r>
              <a:rPr lang="it-IT" sz="2000" dirty="0" smtClean="0"/>
              <a:t> potrà:</a:t>
            </a:r>
          </a:p>
          <a:p>
            <a:pPr lvl="1"/>
            <a:r>
              <a:rPr lang="it-IT" sz="1800" dirty="0" smtClean="0"/>
              <a:t>Modificare il proprio Ordine </a:t>
            </a:r>
            <a:r>
              <a:rPr lang="it-IT" sz="1800" dirty="0" err="1" smtClean="0"/>
              <a:t>Des</a:t>
            </a:r>
            <a:r>
              <a:rPr lang="it-IT" sz="1800" dirty="0" smtClean="0"/>
              <a:t> </a:t>
            </a:r>
            <a:br>
              <a:rPr lang="it-IT" sz="1800" dirty="0" smtClean="0"/>
            </a:br>
            <a:r>
              <a:rPr lang="it-IT" sz="1600" dirty="0" smtClean="0"/>
              <a:t>(da parte di un referente </a:t>
            </a:r>
            <a:r>
              <a:rPr lang="it-IT" sz="1600" dirty="0" err="1" smtClean="0"/>
              <a:t>D.E.S.</a:t>
            </a:r>
            <a:r>
              <a:rPr lang="it-IT" sz="1600" dirty="0" smtClean="0"/>
              <a:t> degli acquisti)</a:t>
            </a:r>
          </a:p>
          <a:p>
            <a:pPr lvl="1"/>
            <a:r>
              <a:rPr lang="it-IT" sz="1800" dirty="0" smtClean="0"/>
              <a:t>effettuare stampe dettagliate dell'ordine</a:t>
            </a:r>
          </a:p>
          <a:p>
            <a:pPr lvl="1"/>
            <a:r>
              <a:rPr lang="it-IT" sz="1800" dirty="0" smtClean="0"/>
              <a:t>effettuare trasmissione al cassiere / tesoriere</a:t>
            </a:r>
          </a:p>
          <a:p>
            <a:pPr lvl="1"/>
            <a:r>
              <a:rPr lang="it-IT" sz="1800" dirty="0" smtClean="0"/>
              <a:t>effettuare la gestione del </a:t>
            </a:r>
            <a:br>
              <a:rPr lang="it-IT" sz="1800" dirty="0" smtClean="0"/>
            </a:br>
            <a:r>
              <a:rPr lang="it-IT" sz="1800" dirty="0" smtClean="0"/>
              <a:t>pagamento della fattura</a:t>
            </a:r>
            <a:r>
              <a:rPr lang="it-IT" dirty="0" smtClean="0"/>
              <a:t> </a:t>
            </a:r>
          </a:p>
        </p:txBody>
      </p:sp>
      <p:sp>
        <p:nvSpPr>
          <p:cNvPr id="32772" name="Rectangle 4"/>
          <p:cNvSpPr>
            <a:spLocks noGrp="1"/>
          </p:cNvSpPr>
          <p:nvPr>
            <p:ph type="title"/>
          </p:nvPr>
        </p:nvSpPr>
        <p:spPr bwMode="auto"/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>
              <a:defRPr/>
            </a:pPr>
            <a:r>
              <a:rPr lang="it-IT" sz="3600" smtClean="0">
                <a:effectLst/>
              </a:rPr>
              <a:t>Gas Associati</a:t>
            </a:r>
          </a:p>
        </p:txBody>
      </p:sp>
      <p:pic>
        <p:nvPicPr>
          <p:cNvPr id="21507" name="Immagine 26" descr="734869_10200164344063822_1010656215_n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16688" y="0"/>
            <a:ext cx="2624137" cy="1312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647700" y="4991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endParaRPr lang="it-IT"/>
          </a:p>
        </p:txBody>
      </p:sp>
      <p:sp>
        <p:nvSpPr>
          <p:cNvPr id="21509" name="Rectangle 7"/>
          <p:cNvSpPr>
            <a:spLocks noChangeArrowheads="1"/>
          </p:cNvSpPr>
          <p:nvPr/>
        </p:nvSpPr>
        <p:spPr bwMode="auto">
          <a:xfrm>
            <a:off x="5657850" y="3371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1510" name="Rectangle 8"/>
          <p:cNvSpPr>
            <a:spLocks noChangeArrowheads="1"/>
          </p:cNvSpPr>
          <p:nvPr/>
        </p:nvSpPr>
        <p:spPr bwMode="auto">
          <a:xfrm>
            <a:off x="2686050" y="4343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1511" name="Rectangle 9"/>
          <p:cNvSpPr>
            <a:spLocks noChangeArrowheads="1"/>
          </p:cNvSpPr>
          <p:nvPr/>
        </p:nvSpPr>
        <p:spPr bwMode="auto">
          <a:xfrm>
            <a:off x="7010400" y="28194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1512" name="Rectangle 10"/>
          <p:cNvSpPr>
            <a:spLocks noChangeArrowheads="1"/>
          </p:cNvSpPr>
          <p:nvPr/>
        </p:nvSpPr>
        <p:spPr bwMode="auto">
          <a:xfrm>
            <a:off x="5448300" y="5419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1513" name="Rectangle 11"/>
          <p:cNvSpPr>
            <a:spLocks noChangeArrowheads="1"/>
          </p:cNvSpPr>
          <p:nvPr/>
        </p:nvSpPr>
        <p:spPr bwMode="auto">
          <a:xfrm>
            <a:off x="4238625" y="2876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1514" name="Rectangle 12"/>
          <p:cNvSpPr>
            <a:spLocks noChangeArrowheads="1"/>
          </p:cNvSpPr>
          <p:nvPr/>
        </p:nvSpPr>
        <p:spPr bwMode="auto">
          <a:xfrm>
            <a:off x="3219450" y="2771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1515" name="Rectangle 13"/>
          <p:cNvSpPr>
            <a:spLocks noChangeArrowheads="1"/>
          </p:cNvSpPr>
          <p:nvPr/>
        </p:nvSpPr>
        <p:spPr bwMode="auto">
          <a:xfrm>
            <a:off x="5667375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1516" name="Rectangle 14"/>
          <p:cNvSpPr>
            <a:spLocks noChangeArrowheads="1"/>
          </p:cNvSpPr>
          <p:nvPr/>
        </p:nvSpPr>
        <p:spPr bwMode="auto">
          <a:xfrm>
            <a:off x="6657975" y="30384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1517" name="Rectangle 15"/>
          <p:cNvSpPr>
            <a:spLocks noChangeArrowheads="1"/>
          </p:cNvSpPr>
          <p:nvPr/>
        </p:nvSpPr>
        <p:spPr bwMode="auto">
          <a:xfrm>
            <a:off x="6610350" y="50006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1518" name="Rectangle 16"/>
          <p:cNvSpPr>
            <a:spLocks noChangeArrowheads="1"/>
          </p:cNvSpPr>
          <p:nvPr/>
        </p:nvSpPr>
        <p:spPr bwMode="auto">
          <a:xfrm>
            <a:off x="6096000" y="2457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1519" name="Rectangle 17"/>
          <p:cNvSpPr>
            <a:spLocks noChangeArrowheads="1"/>
          </p:cNvSpPr>
          <p:nvPr/>
        </p:nvSpPr>
        <p:spPr bwMode="auto">
          <a:xfrm>
            <a:off x="7315200" y="47053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sp>
        <p:nvSpPr>
          <p:cNvPr id="21520" name="Rectangle 19"/>
          <p:cNvSpPr>
            <a:spLocks noChangeArrowheads="1"/>
          </p:cNvSpPr>
          <p:nvPr/>
        </p:nvSpPr>
        <p:spPr bwMode="auto">
          <a:xfrm>
            <a:off x="6486525" y="40957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it-IT"/>
          </a:p>
        </p:txBody>
      </p:sp>
      <p:pic>
        <p:nvPicPr>
          <p:cNvPr id="32786" name="Immagine 1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752850"/>
            <a:ext cx="28575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278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le">
  <a:themeElements>
    <a:clrScheme name="Vial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Vial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Vial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Vial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2446</TotalTime>
  <Words>280</Words>
  <Application>Microsoft Office PowerPoint</Application>
  <PresentationFormat>Presentazione su schermo (4:3)</PresentationFormat>
  <Paragraphs>89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8" baseType="lpstr">
      <vt:lpstr>Arial</vt:lpstr>
      <vt:lpstr>Verdana</vt:lpstr>
      <vt:lpstr>Wingdings 3</vt:lpstr>
      <vt:lpstr>Lucida Sans Unicode</vt:lpstr>
      <vt:lpstr>Wingdings 2</vt:lpstr>
      <vt:lpstr>Viale</vt:lpstr>
      <vt:lpstr> </vt:lpstr>
      <vt:lpstr>Il D.E.S._1</vt:lpstr>
      <vt:lpstr>Il D.E.S._2</vt:lpstr>
      <vt:lpstr>Come fare ?</vt:lpstr>
      <vt:lpstr>Si dovrà_1</vt:lpstr>
      <vt:lpstr>Si dovrà_2</vt:lpstr>
      <vt:lpstr>Si dovrà_3</vt:lpstr>
      <vt:lpstr>Gas Titolare</vt:lpstr>
      <vt:lpstr>Gas Associati</vt:lpstr>
      <vt:lpstr>Menu D.E.S. 1</vt:lpstr>
      <vt:lpstr>Menu D.E.S. 2</vt:lpstr>
      <vt:lpstr>Menu D.E.S. 3</vt:lpstr>
      <vt:lpstr>Menu D.E.S. 4</vt:lpstr>
      <vt:lpstr>Menu D.E.S. 5</vt:lpstr>
      <vt:lpstr>Menu Referente D.E.S. </vt:lpstr>
      <vt:lpstr>Consegne Gasista</vt:lpstr>
      <vt:lpstr>Acquisto Gasisti</vt:lpstr>
      <vt:lpstr>Menu Referente D.E.S.</vt:lpstr>
      <vt:lpstr>Menu Titolare D.E.S.</vt:lpstr>
      <vt:lpstr>Stampe D.E.S.</vt:lpstr>
      <vt:lpstr>Menu Titolare D.E.S.</vt:lpstr>
      <vt:lpstr>Fine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Msiviero</dc:creator>
  <cp:lastModifiedBy>Msiviero</cp:lastModifiedBy>
  <cp:revision>78</cp:revision>
  <dcterms:created xsi:type="dcterms:W3CDTF">2013-03-18T17:53:47Z</dcterms:created>
  <dcterms:modified xsi:type="dcterms:W3CDTF">2015-09-19T22:09:53Z</dcterms:modified>
</cp:coreProperties>
</file>