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91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8" r:id="rId27"/>
    <p:sldId id="319" r:id="rId28"/>
    <p:sldId id="320" r:id="rId29"/>
    <p:sldId id="321" r:id="rId30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A06"/>
    <a:srgbClr val="24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43" autoAdjust="0"/>
  </p:normalViewPr>
  <p:slideViewPr>
    <p:cSldViewPr>
      <p:cViewPr>
        <p:scale>
          <a:sx n="100" d="100"/>
          <a:sy n="100" d="100"/>
        </p:scale>
        <p:origin x="-28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77CC179-8200-42D6-B0B6-6CE8DACD4C9C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E0FA62B9-55BC-4552-9A2F-B224ABF80BC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016574-55DF-4115-A3CF-A242384C1634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98215-C38F-449C-B3EC-2A32E308D00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8F2A-8A9E-4D2B-917F-A393F7940994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F1CF7-55A1-40D6-BEC7-3CEE8101EC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53103-0FFE-4B44-9AB0-4A790C352EC2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C3011-F7CF-4827-83E0-42762EB732D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allone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Gallone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FA858B-C94A-4F54-A33D-C050BF2ACA9F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2D86AF-B1A3-4CA5-A50D-9486A37E334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BBD5FC-7BEC-4231-8D9A-1CF2D918CC61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85ECF9B-7324-4FDD-84D8-DA776E48776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96317A3-BFB8-43EB-AE8C-FC0B625D3ACE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8EAD404-AF3A-42D7-96C9-230C2E42D52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A70DAB-EC31-4FB5-B4CF-65D55C048604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6C8D1F-4A80-41DF-A465-3A713F3F247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5932D-C3E0-4532-8F91-FB13A1C15992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3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78563E-7BC4-42D1-8528-B58B763FA87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604009A-DFC4-4F67-ADF8-258CFD1D72E3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B439C6-63CA-4EFF-AABF-452EE558382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igura a mano libera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allone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Gallone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1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D997159-8DAA-419C-B5B8-0F869AC95C77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3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56971E5-F275-4B18-BFE5-FA751E88462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33" name="Segnaposto tes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64165080-618F-4B48-894B-DD0D7CC2652B}" type="datetimeFigureOut">
              <a:rPr lang="it-IT"/>
              <a:pPr>
                <a:defRPr/>
              </a:pPr>
              <a:t>14/02/2017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B28C071-C5BF-42D0-BDC8-9BA112B237D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7" r:id="rId2"/>
    <p:sldLayoutId id="2147483829" r:id="rId3"/>
    <p:sldLayoutId id="2147483830" r:id="rId4"/>
    <p:sldLayoutId id="2147483831" r:id="rId5"/>
    <p:sldLayoutId id="2147483832" r:id="rId6"/>
    <p:sldLayoutId id="2147483826" r:id="rId7"/>
    <p:sldLayoutId id="2147483833" r:id="rId8"/>
    <p:sldLayoutId id="2147483834" r:id="rId9"/>
    <p:sldLayoutId id="2147483825" r:id="rId10"/>
    <p:sldLayoutId id="21474838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3314" name="Sottotitolo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it-IT" dirty="0" smtClean="0"/>
              <a:t>La vita di Un </a:t>
            </a:r>
            <a:r>
              <a:rPr lang="it-IT" dirty="0" smtClean="0"/>
              <a:t>Ordine </a:t>
            </a:r>
            <a:r>
              <a:rPr lang="it-IT" dirty="0" smtClean="0"/>
              <a:t>in </a:t>
            </a:r>
            <a:r>
              <a:rPr lang="it-IT" dirty="0" err="1" smtClean="0"/>
              <a:t>PortAlGas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Il Tesoriere </a:t>
            </a:r>
          </a:p>
          <a:p>
            <a:pPr marR="0" eaLnBrk="1" hangingPunct="1"/>
            <a:r>
              <a:rPr lang="it-IT" dirty="0" smtClean="0"/>
              <a:t> </a:t>
            </a:r>
            <a:endParaRPr lang="it-IT" dirty="0" smtClean="0"/>
          </a:p>
        </p:txBody>
      </p:sp>
      <p:pic>
        <p:nvPicPr>
          <p:cNvPr id="13315" name="Immagine 3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33375"/>
            <a:ext cx="6300787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2-2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 smtClean="0"/>
              <a:t>Selezionare </a:t>
            </a:r>
            <a:r>
              <a:rPr lang="it-IT" sz="1200" b="1" cap="small" dirty="0"/>
              <a:t>fra gli ordini in carico al Tesoriere, gli ordini da Elaborare </a:t>
            </a:r>
            <a:r>
              <a:rPr lang="it-IT" sz="1200" dirty="0" smtClean="0"/>
              <a:t> </a:t>
            </a:r>
            <a:endParaRPr lang="it-IT" sz="1200" dirty="0"/>
          </a:p>
        </p:txBody>
      </p:sp>
      <p:pic>
        <p:nvPicPr>
          <p:cNvPr id="6" name="Immagine 5" descr="D:\Users\eu24704\Downloads\aaa_Temp\Caso Uso Tesoriere\2015-11-02 12_03_29-PortAlGasNext -Passo 2 Gestisci gli ordini in elaborazione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18" y="1603975"/>
            <a:ext cx="7097910" cy="3409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422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2-3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Cliccare a fondo Pagina “Porta gli ordini allo stato in attesa del Pagamento”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03_29-PortAlGasNext -Passo 2 Gestisci gli ordini in elaborazione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712" y="1617168"/>
            <a:ext cx="5870594" cy="2037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D:\Users\eu24704\Downloads\aaa_Temp\Caso Uso Tesoriere\2015-11-02 12_03_29-PortAlGasNext -Passo 2 Gestisci gli ordini in elaborazione 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861048"/>
            <a:ext cx="5836533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55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3-1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</a:t>
            </a:r>
            <a:r>
              <a:rPr lang="it-IT" sz="1200" b="1" dirty="0"/>
              <a:t>3</a:t>
            </a:r>
            <a:r>
              <a:rPr lang="it-IT" sz="1200" dirty="0"/>
              <a:t> </a:t>
            </a:r>
            <a:r>
              <a:rPr lang="it-IT" sz="1200" b="1" cap="small" dirty="0"/>
              <a:t>Gestisci Richieste di Pagamento</a:t>
            </a:r>
            <a:endParaRPr lang="it-IT" sz="1200" dirty="0"/>
          </a:p>
        </p:txBody>
      </p:sp>
      <p:pic>
        <p:nvPicPr>
          <p:cNvPr id="10" name="Immagine 9" descr="D:\Users\eu24704\Downloads\aaa_Temp\Caso Uso Tesoriere\2015-11-02 12_10_06-PortAlGasNext - Passo 3 Manu Tesoriere - Gestisci Richieste di Pagamento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9861"/>
            <a:ext cx="4858385" cy="226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 descr="D:\Users\eu24704\Downloads\aaa_Temp\Caso Uso Tesoriere\2015-11-02 12_11_27-PortAlGasNext - Passo 3 Gestisci Richiesta di Pagamento 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717032"/>
            <a:ext cx="6268581" cy="2580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8614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3-2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Tramite il menù a </a:t>
            </a:r>
            <a:r>
              <a:rPr lang="it-IT" sz="1200" b="1" cap="small" dirty="0" err="1"/>
              <a:t>sx</a:t>
            </a:r>
            <a:r>
              <a:rPr lang="it-IT" sz="1200" b="1" cap="small" dirty="0"/>
              <a:t> Selezionare “Aggiungi una richiesta di pagamento di Ordini” 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11_27-PortAlGasNext - Passo 3 Gestisci Richiesta di Pagamento 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87554"/>
            <a:ext cx="6480720" cy="4017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431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3-3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6912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Alla richiesta di pagamento n° x, vengono aggiunti gli ordini  pronti per il pagamento, salvare con il solito tasto a fondo pagina</a:t>
            </a:r>
            <a:endParaRPr lang="it-IT" sz="1200" dirty="0"/>
          </a:p>
        </p:txBody>
      </p:sp>
      <p:pic>
        <p:nvPicPr>
          <p:cNvPr id="6" name="Immagine 5" descr="D:\Users\eu24704\Downloads\aaa_Temp\Caso Uso Tesoriere\2015-11-02 12_11_27-PortAlGasNext - Passo 3 Gestisci Richiesta di Pagamento 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1894"/>
            <a:ext cx="7920880" cy="40233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122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3-4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770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Salvataggio effettuato stato della richiesta “In lavorazione” sempre visibile in alto a destra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11_27-PortAlGasNext - Passo 3 Gestisci Richiesta di Pagamento 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97229"/>
            <a:ext cx="7632848" cy="39200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80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4-1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77033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</a:t>
            </a:r>
            <a:r>
              <a:rPr lang="it-IT" sz="1200" b="1" dirty="0"/>
              <a:t>4 </a:t>
            </a:r>
            <a:r>
              <a:rPr lang="it-IT" sz="1200" b="1" dirty="0">
                <a:solidFill>
                  <a:srgbClr val="0070C0"/>
                </a:solidFill>
              </a:rPr>
              <a:t>(Eventuale)</a:t>
            </a:r>
            <a:r>
              <a:rPr lang="it-IT" sz="1200" dirty="0">
                <a:solidFill>
                  <a:srgbClr val="0070C0"/>
                </a:solidFill>
              </a:rPr>
              <a:t> </a:t>
            </a:r>
            <a:r>
              <a:rPr lang="it-IT" sz="1200" dirty="0"/>
              <a:t>– </a:t>
            </a:r>
            <a:r>
              <a:rPr lang="it-IT" sz="1200" b="1" cap="small" dirty="0"/>
              <a:t>Inserimento Voce di Spesa generica</a:t>
            </a:r>
            <a:endParaRPr lang="it-IT" sz="1200" dirty="0"/>
          </a:p>
          <a:p>
            <a:r>
              <a:rPr lang="it-IT" sz="1200" b="1" cap="small" dirty="0"/>
              <a:t>Utile in caso di voci di spesa estemporanee da addebitare (o Accreditare) ai soci</a:t>
            </a:r>
            <a:endParaRPr lang="it-IT" sz="1200" dirty="0"/>
          </a:p>
        </p:txBody>
      </p:sp>
      <p:pic>
        <p:nvPicPr>
          <p:cNvPr id="6" name="Immagine 5" descr="D:\Users\eu24704\Downloads\aaa_Temp\Caso Uso Tesoriere\2015-11-02 12_26_19-PortAlGasNext -Passo 4 Eventuale Voce di Spesa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16832"/>
            <a:ext cx="7560840" cy="3888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5124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4-2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770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4 </a:t>
            </a:r>
            <a:r>
              <a:rPr lang="it-IT" sz="1200" b="1" dirty="0">
                <a:solidFill>
                  <a:srgbClr val="0070C0"/>
                </a:solidFill>
              </a:rPr>
              <a:t>(Eventuale</a:t>
            </a:r>
            <a:r>
              <a:rPr lang="it-IT" sz="1200" b="1" dirty="0" smtClean="0">
                <a:solidFill>
                  <a:srgbClr val="0070C0"/>
                </a:solidFill>
              </a:rPr>
              <a:t>)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26_19-PortAlGasNext -Passo 4 Eventuale Voce di Spesa 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1597228"/>
            <a:ext cx="5473045" cy="247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D:\Users\eu24704\Downloads\aaa_Temp\Caso Uso Tesoriere\2015-11-02 12_26_19-PortAlGasNext -Passo 4 Eventuale Voce di Spesa 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150" y="4077072"/>
            <a:ext cx="5568910" cy="2492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90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1232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4-3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770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4 </a:t>
            </a:r>
            <a:r>
              <a:rPr lang="it-IT" sz="1200" b="1" dirty="0">
                <a:solidFill>
                  <a:srgbClr val="0070C0"/>
                </a:solidFill>
              </a:rPr>
              <a:t>(Eventuale</a:t>
            </a:r>
            <a:r>
              <a:rPr lang="it-IT" sz="1200" b="1" dirty="0" smtClean="0">
                <a:solidFill>
                  <a:srgbClr val="0070C0"/>
                </a:solidFill>
              </a:rPr>
              <a:t>)</a:t>
            </a:r>
            <a:endParaRPr lang="it-IT" sz="1200" dirty="0"/>
          </a:p>
        </p:txBody>
      </p:sp>
      <p:pic>
        <p:nvPicPr>
          <p:cNvPr id="10" name="Immagine 9" descr="D:\Users\eu24704\Downloads\aaa_Temp\Caso Uso Tesoriere\2015-11-02 12_26_19-PortAlGasNext -Passo 4 Eventuale Voce di Spesa 4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66" y="1597228"/>
            <a:ext cx="5759102" cy="2695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magine 10" descr="D:\Users\eu24704\Downloads\aaa_Temp\Caso Uso Tesoriere\2015-11-02 12_26_19-PortAlGasNext -Passo 4 Eventuale Voce di Spesa 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293094"/>
            <a:ext cx="5616624" cy="230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422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57858" y="454229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5-1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5066" y="1320230"/>
            <a:ext cx="770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</a:t>
            </a:r>
            <a:r>
              <a:rPr lang="it-IT" sz="1200" b="1" dirty="0"/>
              <a:t>5</a:t>
            </a:r>
            <a:r>
              <a:rPr lang="it-IT" sz="1200" dirty="0"/>
              <a:t> – </a:t>
            </a:r>
            <a:r>
              <a:rPr lang="it-IT" sz="1200" b="1" cap="small" dirty="0"/>
              <a:t>Richiesta di Pagamento Completata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33_23-PortAlGasNext - Passo 5 Richiesta di Pagamento Completa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8" y="1597229"/>
            <a:ext cx="7886550" cy="3559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6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Il Referente - 1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:\Users\eu24704\Downloads\aaa_Temp\Caso Uso Tesoriere\2015-11-02 11_50_24-PortAlGasNext - Referente Passa ordine a Tesoriere 1 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59" y="1900025"/>
            <a:ext cx="7339905" cy="405071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467544" y="1312863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/>
              <a:t>REFERENTE</a:t>
            </a:r>
            <a:r>
              <a:rPr lang="it-IT" b="1" dirty="0"/>
              <a:t>:</a:t>
            </a:r>
            <a:r>
              <a:rPr lang="it-IT" dirty="0"/>
              <a:t> </a:t>
            </a:r>
            <a:r>
              <a:rPr lang="it-IT" sz="1200" b="1" cap="small" dirty="0"/>
              <a:t>Ogni Referente verifica il proprio ordine consegnato e completato con eventuali variazioni, lo invia al Tesoriere </a:t>
            </a:r>
            <a:r>
              <a:rPr lang="it-IT" sz="1200" b="1" cap="small" dirty="0" err="1"/>
              <a:t>uplodando</a:t>
            </a:r>
            <a:r>
              <a:rPr lang="it-IT" sz="1200" b="1" cap="small" dirty="0"/>
              <a:t> la Fattura ed inserendo il Totale finale della fattura inserita.</a:t>
            </a:r>
            <a:r>
              <a:rPr lang="it-IT" sz="1200" dirty="0"/>
              <a:t> </a:t>
            </a:r>
            <a:endParaRPr lang="it-IT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5-2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16360" y="1320230"/>
            <a:ext cx="770331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/>
              <a:t>Tramite la Lente posso verificare il dettaglio per ogni singolo utente</a:t>
            </a:r>
          </a:p>
        </p:txBody>
      </p:sp>
      <p:pic>
        <p:nvPicPr>
          <p:cNvPr id="6" name="Immagine 5" descr="D:\Users\eu24704\Downloads\aaa_Temp\Caso Uso Tesoriere\2015-11-02 12_33_23-PortAlGasNext - Passo 5 Richiesta di Pagamento Completa 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070" y="1591524"/>
            <a:ext cx="5770520" cy="2047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magine 7" descr="D:\Users\eu24704\Downloads\aaa_Temp\Caso Uso Tesoriere\2015-11-02 12_33_23-PortAlGasNext - Passo 5 Richiesta di Pagamento Completa 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717032"/>
            <a:ext cx="5404485" cy="3007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844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6-1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16360" y="1320230"/>
            <a:ext cx="8648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</a:t>
            </a:r>
            <a:r>
              <a:rPr lang="it-IT" sz="1200" b="1" dirty="0"/>
              <a:t>6</a:t>
            </a:r>
            <a:r>
              <a:rPr lang="it-IT" sz="1200" dirty="0"/>
              <a:t> – </a:t>
            </a:r>
            <a:r>
              <a:rPr lang="it-IT" sz="1200" b="1" cap="small" dirty="0"/>
              <a:t>Attivazione Richiesta di Pagamento ed invio </a:t>
            </a:r>
            <a:r>
              <a:rPr lang="it-IT" sz="1200" b="1" cap="small" dirty="0" smtClean="0"/>
              <a:t>Mail Tramite </a:t>
            </a:r>
            <a:r>
              <a:rPr lang="it-IT" sz="1200" b="1" cap="small" dirty="0"/>
              <a:t>l’icona modifica lo stato di elaborazione 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2_39_42-PortAlGasNext - Passo 6 Attivazione Richieste di Pagamento ed invio Mail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97229"/>
            <a:ext cx="6624736" cy="16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548680" y="3284984"/>
            <a:ext cx="64624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Si accede alla pagina che chiede se si desidera l’invio della mail automatica agli utenti </a:t>
            </a:r>
          </a:p>
        </p:txBody>
      </p:sp>
      <p:pic>
        <p:nvPicPr>
          <p:cNvPr id="10" name="Immagine 9" descr="D:\Users\eu24704\Downloads\aaa_Temp\Caso Uso Tesoriere\2015-11-02 12_39_42-PortAlGasNext - Passo 6 Attivazione Richieste di Pagamento ed invio Mail 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94566"/>
            <a:ext cx="5904656" cy="2858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796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6-2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16360" y="1316484"/>
            <a:ext cx="8648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/>
              <a:t>Con il consueto tasto di conferma la richiesta viene salvata e le mail inviate se richiesto</a:t>
            </a:r>
          </a:p>
        </p:txBody>
      </p:sp>
      <p:pic>
        <p:nvPicPr>
          <p:cNvPr id="8" name="Immagine 7" descr="D:\Users\eu24704\Downloads\aaa_Temp\Caso Uso Tesoriere\2015-11-02 12_39_42-PortAlGasNext - Passo 6 Attivazione Richieste di Pagamento ed invio Mail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72816"/>
            <a:ext cx="7776864" cy="2808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2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7-1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tangolo 5"/>
          <p:cNvSpPr/>
          <p:nvPr/>
        </p:nvSpPr>
        <p:spPr>
          <a:xfrm>
            <a:off x="251520" y="1299354"/>
            <a:ext cx="864812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7</a:t>
            </a:r>
            <a:r>
              <a:rPr lang="it-IT" sz="1200" dirty="0" smtClean="0"/>
              <a:t> </a:t>
            </a:r>
            <a:r>
              <a:rPr lang="it-IT" sz="1200" dirty="0"/>
              <a:t>– </a:t>
            </a:r>
            <a:r>
              <a:rPr lang="it-IT" sz="1200" b="1" cap="small" dirty="0"/>
              <a:t>Inserimento bonifici ricevuti dai </a:t>
            </a:r>
            <a:r>
              <a:rPr lang="it-IT" sz="1200" b="1" cap="small" dirty="0" smtClean="0"/>
              <a:t>Gasisti</a:t>
            </a:r>
          </a:p>
          <a:p>
            <a:endParaRPr lang="it-IT" sz="1200" dirty="0"/>
          </a:p>
          <a:p>
            <a:r>
              <a:rPr lang="it-IT" sz="1200" b="1" cap="small" dirty="0"/>
              <a:t>Cliccando sulla l’icona della matita nella richiesta di pagamento è possibile inserire i bonifici ricevuti, gestire gli utenti sollecitati etc.</a:t>
            </a:r>
            <a:endParaRPr lang="it-IT" sz="1200" dirty="0"/>
          </a:p>
          <a:p>
            <a:endParaRPr lang="it-IT" sz="1200" dirty="0"/>
          </a:p>
        </p:txBody>
      </p:sp>
      <p:pic>
        <p:nvPicPr>
          <p:cNvPr id="7" name="Immagine 6" descr="D:\Users\eu24704\Downloads\aaa_Temp\Caso Uso Tesoriere\2015-11-02 12_42_31-PortAlGasNext - Passo 7 - Inserimento Bonifici ricevuti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4" y="2132856"/>
            <a:ext cx="6984777" cy="2592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1547664" y="5085184"/>
            <a:ext cx="65527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dirty="0"/>
              <a:t>È possibile inserire un importo diverso qualora il bonifico ricevuto fosse di importo </a:t>
            </a:r>
            <a:r>
              <a:rPr lang="it-IT" sz="1200" dirty="0" smtClean="0"/>
              <a:t>sbagliato</a:t>
            </a:r>
          </a:p>
        </p:txBody>
      </p:sp>
    </p:spTree>
    <p:extLst>
      <p:ext uri="{BB962C8B-B14F-4D97-AF65-F5344CB8AC3E}">
        <p14:creationId xmlns:p14="http://schemas.microsoft.com/office/powerpoint/2010/main" val="102174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7</a:t>
            </a:r>
            <a:r>
              <a:rPr lang="it-IT" dirty="0" smtClean="0"/>
              <a:t>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tangolo 5"/>
          <p:cNvSpPr/>
          <p:nvPr/>
        </p:nvSpPr>
        <p:spPr>
          <a:xfrm>
            <a:off x="251520" y="1299354"/>
            <a:ext cx="86481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/>
              <a:t>Se l’importo è corretto basta semplicemente cliccare sul </a:t>
            </a:r>
            <a:r>
              <a:rPr lang="it-IT" sz="1200" b="1" dirty="0" err="1"/>
              <a:t>flag</a:t>
            </a:r>
            <a:r>
              <a:rPr lang="it-IT" sz="1200" b="1" dirty="0"/>
              <a:t> Saldato</a:t>
            </a:r>
          </a:p>
          <a:p>
            <a:endParaRPr lang="it-IT" sz="1200" b="1" dirty="0"/>
          </a:p>
          <a:p>
            <a:r>
              <a:rPr lang="it-IT" sz="1200" dirty="0"/>
              <a:t>I bonifici pagati sono in Verde quelli no in Rosso </a:t>
            </a:r>
          </a:p>
          <a:p>
            <a:endParaRPr lang="it-IT" sz="1200" dirty="0"/>
          </a:p>
          <a:p>
            <a:r>
              <a:rPr lang="it-IT" sz="1200" dirty="0"/>
              <a:t>Ricordarsi di salvare i dati tramite il pulsante</a:t>
            </a:r>
          </a:p>
          <a:p>
            <a:endParaRPr lang="it-IT" sz="1200" dirty="0"/>
          </a:p>
        </p:txBody>
      </p:sp>
      <p:pic>
        <p:nvPicPr>
          <p:cNvPr id="10" name="Immagine 9" descr="D:\Users\eu24704\Downloads\aaa_Temp\Caso Uso Tesoriere\2015-11-02 12_42_31-PortAlGasNext - Passo 7 - Inserimento Bonifici ricevuti 2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49512"/>
            <a:ext cx="7560840" cy="3139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0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8-1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ttangolo 5"/>
          <p:cNvSpPr/>
          <p:nvPr/>
        </p:nvSpPr>
        <p:spPr>
          <a:xfrm>
            <a:off x="251520" y="1299354"/>
            <a:ext cx="86481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>
                <a:latin typeface="Arial" panose="020B0604020202020204" pitchFamily="34" charset="0"/>
                <a:cs typeface="Arial" panose="020B0604020202020204" pitchFamily="34" charset="0"/>
              </a:rPr>
              <a:t>Passo 8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b="1" cap="small" dirty="0">
                <a:latin typeface="Arial" panose="020B0604020202020204" pitchFamily="34" charset="0"/>
                <a:cs typeface="Arial" panose="020B0604020202020204" pitchFamily="34" charset="0"/>
              </a:rPr>
              <a:t>Inserimento pagamento Fornitori </a:t>
            </a:r>
            <a:r>
              <a:rPr lang="it-IT" sz="1200" b="1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   -  </a:t>
            </a:r>
            <a:r>
              <a:rPr lang="it-IT" sz="1200" cap="small" dirty="0" smtClean="0">
                <a:latin typeface="Arial" panose="020B0604020202020204" pitchFamily="34" charset="0"/>
                <a:cs typeface="Arial" panose="020B0604020202020204" pitchFamily="34" charset="0"/>
              </a:rPr>
              <a:t>Tramite </a:t>
            </a:r>
            <a:r>
              <a:rPr lang="it-IT" sz="1200" cap="small" dirty="0">
                <a:latin typeface="Arial" panose="020B0604020202020204" pitchFamily="34" charset="0"/>
                <a:cs typeface="Arial" panose="020B0604020202020204" pitchFamily="34" charset="0"/>
              </a:rPr>
              <a:t>Pagamenti per consegna 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1200" cap="small" dirty="0">
                <a:latin typeface="Arial" panose="020B0604020202020204" pitchFamily="34" charset="0"/>
                <a:cs typeface="Arial" panose="020B0604020202020204" pitchFamily="34" charset="0"/>
              </a:rPr>
              <a:t>è possibile inserire quando è stato pagato un fornitore e per che importo 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D:\Users\eu24704\Downloads\aaa_Temp\Caso Uso Tesoriere\2015-11-02 12_46_41-PortAlGasNext - Passo 8 Inserimento Pagamenti Effettuati ai Fornitori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61019"/>
            <a:ext cx="7015737" cy="20599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363538" y="3890000"/>
            <a:ext cx="86409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se l’importo indicato dal referente è corretto basta cliccare su copia per recuperare l’importo senza doverlo digitare manualmente, inserire tramite calendario il giorno del pagamento e il </a:t>
            </a:r>
            <a:r>
              <a:rPr lang="it-IT" sz="1200" b="1" cap="small" dirty="0" err="1"/>
              <a:t>flag</a:t>
            </a:r>
            <a:r>
              <a:rPr lang="it-IT" sz="1200" b="1" cap="small" dirty="0"/>
              <a:t> saldato</a:t>
            </a:r>
            <a:endParaRPr lang="it-IT" sz="1200" dirty="0"/>
          </a:p>
        </p:txBody>
      </p:sp>
      <p:pic>
        <p:nvPicPr>
          <p:cNvPr id="8" name="Immagine 7" descr="D:\Users\eu24704\Downloads\aaa_Temp\Caso Uso Tesoriere\2015-11-02 12_46_41-PortAlGasNext - Passo 8 Inserimento Pagamenti Effettuati ai Fornitori 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351665"/>
            <a:ext cx="5688632" cy="22032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989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8-2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magine 8" descr="D:\Users\eu24704\Downloads\aaa_Temp\Caso Uso Tesoriere\2015-11-02 12_46_41-PortAlGasNext - Passo 8 Inserimento Pagamenti Effettuati ai Fornitori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12862"/>
            <a:ext cx="5544616" cy="2548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 descr="D:\Users\eu24704\Downloads\aaa_Temp\Caso Uso Tesoriere\2015-11-02 12_46_41-PortAlGasNext - Passo 8 Inserimento Pagamenti Effettuati ai Fornitori 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4005064"/>
            <a:ext cx="5616624" cy="25922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8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8-3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251520" y="1299354"/>
            <a:ext cx="8648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andare a fondo pagina per salvare i dati con il bottone salva</a:t>
            </a:r>
            <a:endParaRPr lang="it-IT" sz="1200" dirty="0"/>
          </a:p>
        </p:txBody>
      </p:sp>
      <p:pic>
        <p:nvPicPr>
          <p:cNvPr id="8" name="Immagine 7" descr="D:\Users\eu24704\Downloads\aaa_Temp\Caso Uso Tesoriere\2015-11-02 12_46_41-PortAlGasNext - Passo 8 Inserimento Pagamenti Effettuati ai Fornitori 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00808"/>
            <a:ext cx="7632848" cy="39604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980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9-1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251520" y="1299354"/>
            <a:ext cx="8648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/>
              <a:t>Passo finale</a:t>
            </a:r>
            <a:r>
              <a:rPr lang="it-IT" sz="1200" b="1" cap="small" dirty="0"/>
              <a:t> Controlli e </a:t>
            </a:r>
            <a:r>
              <a:rPr lang="it-IT" sz="1200" b="1" cap="small" dirty="0" smtClean="0"/>
              <a:t>monitoraggio  Tramite </a:t>
            </a:r>
            <a:r>
              <a:rPr lang="it-IT" sz="1200" b="1" cap="small" dirty="0"/>
              <a:t>pagamenti per Produttore</a:t>
            </a:r>
            <a:endParaRPr lang="it-IT" sz="1200" dirty="0"/>
          </a:p>
        </p:txBody>
      </p:sp>
      <p:pic>
        <p:nvPicPr>
          <p:cNvPr id="6" name="Immagine 5" descr="D:\Users\eu24704\Downloads\aaa_Temp\Caso Uso Tesoriere\2015-11-02 12_58_36-PortAlGasNext - Passo Finale - Controlli e Monitoraggio 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72816"/>
            <a:ext cx="7560840" cy="33648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852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43658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9-2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6"/>
          <p:cNvSpPr/>
          <p:nvPr/>
        </p:nvSpPr>
        <p:spPr>
          <a:xfrm>
            <a:off x="251520" y="1299354"/>
            <a:ext cx="864812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è possibile verificare i pagamenti effettuati per un produttore </a:t>
            </a:r>
            <a:endParaRPr lang="it-IT" sz="1200" dirty="0"/>
          </a:p>
        </p:txBody>
      </p:sp>
      <p:pic>
        <p:nvPicPr>
          <p:cNvPr id="8" name="Immagine 7" descr="D:\Users\eu24704\Downloads\aaa_Temp\Caso Uso Tesoriere\2015-11-02 12_58_36-PortAlGasNext - Passo Finale - Controlli e Monitoraggio1 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86" y="1576353"/>
            <a:ext cx="6237302" cy="18480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259914" y="3501008"/>
            <a:ext cx="813690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Tramite pagamenti Storici è possibile verificare tutti i  pagamenti dei produttori di una consegna </a:t>
            </a:r>
            <a:endParaRPr lang="it-IT" sz="1200" dirty="0"/>
          </a:p>
        </p:txBody>
      </p:sp>
      <p:pic>
        <p:nvPicPr>
          <p:cNvPr id="9" name="Immagine 8" descr="D:\Users\eu24704\Downloads\aaa_Temp\Caso Uso Tesoriere\2015-11-02 12_58_36-PortAlGasNext - Passo Finale - Controlli e Monitoraggio2 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778008"/>
            <a:ext cx="5802243" cy="287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46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Il Referente - 2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5" descr="D:\Users\eu24704\Downloads\aaa_Temp\Caso Uso Tesoriere\2015-11-02 11_53_38-PortAlGasNext - Referente UPLOAD Fattura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1312863"/>
            <a:ext cx="7848872" cy="4492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405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Il Referente - 3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magine 4" descr="D:\Users\eu24704\Downloads\aaa_Temp\Caso Uso Tesoriere\2015-11-02 11_50_24-PortAlGasNext - Referente Passa ordine a Tesoriere 2 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1312863"/>
            <a:ext cx="4176464" cy="29802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ttangolo 1"/>
          <p:cNvSpPr/>
          <p:nvPr/>
        </p:nvSpPr>
        <p:spPr>
          <a:xfrm>
            <a:off x="6169446" y="2996952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In caso di importi più bassi occorre giustificarne il motivo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1_50_24-PortAlGasNext - Referente Passa ordine a Tesoriere 3 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789040"/>
            <a:ext cx="4375006" cy="28909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7536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Il Referente - 4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Immagine 7" descr="D:\Users\eu24704\Downloads\aaa_Temp\Caso Uso Tesoriere\2015-11-02 11_50_24-PortAlGasNext - Referente Passa ordine a Tesoriere 4 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7560840" cy="352839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ttangolo 8"/>
          <p:cNvSpPr/>
          <p:nvPr/>
        </p:nvSpPr>
        <p:spPr>
          <a:xfrm>
            <a:off x="1403648" y="5301208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 smtClean="0"/>
              <a:t>Da qui in poi inizia la vera </a:t>
            </a:r>
            <a:r>
              <a:rPr lang="it-IT" sz="1200" b="1" cap="small" dirty="0" err="1" smtClean="0"/>
              <a:t>attivita’</a:t>
            </a:r>
            <a:r>
              <a:rPr lang="it-IT" sz="1200" b="1" cap="small" dirty="0" smtClean="0"/>
              <a:t> del Tesoriere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4575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– Fase 1-1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1 </a:t>
            </a:r>
            <a:r>
              <a:rPr lang="it-IT" sz="1200" b="1" dirty="0"/>
              <a:t>– TESORIERE</a:t>
            </a:r>
            <a:r>
              <a:rPr lang="it-IT" sz="1200" dirty="0"/>
              <a:t> – </a:t>
            </a:r>
            <a:r>
              <a:rPr lang="it-IT" sz="1200" b="1" cap="small" dirty="0"/>
              <a:t>Presa in carico ordini passati dai Referenti</a:t>
            </a:r>
            <a:r>
              <a:rPr lang="it-IT" sz="1200" dirty="0"/>
              <a:t> </a:t>
            </a:r>
          </a:p>
        </p:txBody>
      </p:sp>
      <p:pic>
        <p:nvPicPr>
          <p:cNvPr id="6" name="Immagine 5" descr="D:\Users\eu24704\Downloads\aaa_Temp\Caso Uso Tesoriere\2015-11-02 11_59_40-PortAlGasNext -Passo 1 Menu Tesoriere-Presa in carico Ordini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72349"/>
            <a:ext cx="6768752" cy="32248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969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1-</a:t>
            </a:r>
            <a:r>
              <a:rPr lang="it-IT" dirty="0" smtClean="0"/>
              <a:t>2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Evidenziati in giallo gli ordini che sono in attesa di essere presi in carico – Selezionarli </a:t>
            </a:r>
            <a:endParaRPr lang="it-IT" sz="1200" dirty="0"/>
          </a:p>
        </p:txBody>
      </p:sp>
      <p:pic>
        <p:nvPicPr>
          <p:cNvPr id="7" name="Immagine 6" descr="D:\Users\eu24704\Downloads\aaa_Temp\Caso Uso Tesoriere\2015-11-02 11_59_41-PortAlGasNext -Passo 1 - Presa in carico Ordini 1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89862"/>
            <a:ext cx="7776864" cy="41433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2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1-</a:t>
            </a:r>
            <a:r>
              <a:rPr lang="it-IT" dirty="0" smtClean="0"/>
              <a:t>3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cap="small" dirty="0"/>
              <a:t>Cliccare a fondo pagina “Prendi in carico …..”</a:t>
            </a:r>
            <a:endParaRPr lang="it-IT" sz="1200" dirty="0"/>
          </a:p>
        </p:txBody>
      </p:sp>
      <p:pic>
        <p:nvPicPr>
          <p:cNvPr id="6" name="Immagine 5" descr="D:\Users\eu24704\Downloads\aaa_Temp\Caso Uso Tesoriere\2015-11-02 11_59_41-PortAlGasNext -Passo 1 - Presa in carico Ordini 3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0808"/>
            <a:ext cx="7848872" cy="41764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43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467544" y="36907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it-IT" dirty="0" smtClean="0"/>
              <a:t>Il Tesoriere - </a:t>
            </a:r>
            <a:r>
              <a:rPr lang="it-IT" dirty="0"/>
              <a:t>Fase </a:t>
            </a:r>
            <a:r>
              <a:rPr lang="it-IT" dirty="0" smtClean="0"/>
              <a:t>2-1</a:t>
            </a:r>
            <a:endParaRPr lang="it-IT" dirty="0"/>
          </a:p>
        </p:txBody>
      </p:sp>
      <p:pic>
        <p:nvPicPr>
          <p:cNvPr id="14338" name="Immagine 26" descr="734869_10200164344063822_1010656215_n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ttangolo 8"/>
          <p:cNvSpPr/>
          <p:nvPr/>
        </p:nvSpPr>
        <p:spPr>
          <a:xfrm>
            <a:off x="323528" y="1312862"/>
            <a:ext cx="69127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200" b="1" dirty="0" smtClean="0"/>
              <a:t>Fase 2</a:t>
            </a:r>
            <a:r>
              <a:rPr lang="it-IT" sz="1200" dirty="0" smtClean="0"/>
              <a:t> </a:t>
            </a:r>
            <a:r>
              <a:rPr lang="it-IT" sz="1200" dirty="0"/>
              <a:t>– </a:t>
            </a:r>
            <a:r>
              <a:rPr lang="it-IT" sz="1200" b="1" cap="small" dirty="0"/>
              <a:t>Gestisci gli Ordini presi in carico (Elaborazione)</a:t>
            </a:r>
            <a:r>
              <a:rPr lang="it-IT" sz="1200" dirty="0"/>
              <a:t> </a:t>
            </a:r>
          </a:p>
        </p:txBody>
      </p:sp>
      <p:pic>
        <p:nvPicPr>
          <p:cNvPr id="7" name="Immagine 6" descr="D:\Users\eu24704\Downloads\aaa_Temp\Caso Uso Tesoriere\2015-11-02 12_02_29-PortAlGasNext -Passo 2 Menu Tesoriere Gestisci gli ordini in elaborazione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78" y="1700808"/>
            <a:ext cx="7219478" cy="4032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320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1830</TotalTime>
  <Words>606</Words>
  <Application>Microsoft Office PowerPoint</Application>
  <PresentationFormat>Presentazione su schermo (4:3)</PresentationFormat>
  <Paragraphs>69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0" baseType="lpstr">
      <vt:lpstr>Viale</vt:lpstr>
      <vt:lpstr> </vt:lpstr>
      <vt:lpstr>Il Referente - 1</vt:lpstr>
      <vt:lpstr>Il Referente - 2</vt:lpstr>
      <vt:lpstr>Il Referente - 3</vt:lpstr>
      <vt:lpstr>Il Referente - 4</vt:lpstr>
      <vt:lpstr>Il Tesoriere – Fase 1-1</vt:lpstr>
      <vt:lpstr>Il Tesoriere - Fase 1-2</vt:lpstr>
      <vt:lpstr>Il Tesoriere - Fase 1-3</vt:lpstr>
      <vt:lpstr>Il Tesoriere - Fase 2-1</vt:lpstr>
      <vt:lpstr>Il Tesoriere - Fase 2-2</vt:lpstr>
      <vt:lpstr>Il Tesoriere - Fase 2-3</vt:lpstr>
      <vt:lpstr>Il Tesoriere - Fase 3-1</vt:lpstr>
      <vt:lpstr>Il Tesoriere - Fase 3-2</vt:lpstr>
      <vt:lpstr>Il Tesoriere - Fase 3-3</vt:lpstr>
      <vt:lpstr>Il Tesoriere - Fase 3-4</vt:lpstr>
      <vt:lpstr>Il Tesoriere - Fase 4-1</vt:lpstr>
      <vt:lpstr>Il Tesoriere - Fase 4-2</vt:lpstr>
      <vt:lpstr>Il Tesoriere - Fase 4-3</vt:lpstr>
      <vt:lpstr>Il Tesoriere - Fase 5-1</vt:lpstr>
      <vt:lpstr>Il Tesoriere - Fase 5-2</vt:lpstr>
      <vt:lpstr>Il Tesoriere - Fase 6-1</vt:lpstr>
      <vt:lpstr>Il Tesoriere - Fase 6-2</vt:lpstr>
      <vt:lpstr>Il Tesoriere - Fase 7-1</vt:lpstr>
      <vt:lpstr>Il Tesoriere - Fase 7-2</vt:lpstr>
      <vt:lpstr>Il Tesoriere - Fase 8-1</vt:lpstr>
      <vt:lpstr>Il Tesoriere - Fase 8-2</vt:lpstr>
      <vt:lpstr>Il Tesoriere - Fase 8-3</vt:lpstr>
      <vt:lpstr>Il Tesoriere - Fase 9-1</vt:lpstr>
      <vt:lpstr>Il Tesoriere - Fase 9-2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Msiviero</dc:creator>
  <cp:lastModifiedBy>Siviero Marco (Consulente)</cp:lastModifiedBy>
  <cp:revision>71</cp:revision>
  <dcterms:created xsi:type="dcterms:W3CDTF">2013-03-18T17:53:47Z</dcterms:created>
  <dcterms:modified xsi:type="dcterms:W3CDTF">2017-02-14T15:49:52Z</dcterms:modified>
</cp:coreProperties>
</file>