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86" r:id="rId7"/>
    <p:sldId id="257" r:id="rId8"/>
    <p:sldId id="291" r:id="rId9"/>
    <p:sldId id="287" r:id="rId10"/>
    <p:sldId id="261" r:id="rId11"/>
    <p:sldId id="288" r:id="rId12"/>
    <p:sldId id="289" r:id="rId13"/>
    <p:sldId id="290" r:id="rId14"/>
    <p:sldId id="266" r:id="rId15"/>
    <p:sldId id="293" r:id="rId16"/>
    <p:sldId id="260" r:id="rId17"/>
    <p:sldId id="294" r:id="rId18"/>
    <p:sldId id="295" r:id="rId19"/>
    <p:sldId id="292" r:id="rId20"/>
    <p:sldId id="296" r:id="rId21"/>
    <p:sldId id="268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26/03/2020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26/03/2020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64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5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23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05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70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803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35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3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3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3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eb.github.io/P2OC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2 </a:t>
            </a:r>
            <a:r>
              <a:rPr lang="fr-FR" dirty="0" err="1"/>
              <a:t>OpenClassroms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/>
              <a:t>Transformez votre CV en site Web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MAIN section 3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3078" y="1651680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 / CSS Bootstrap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6297613" y="1651679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8BF3E5-8FD4-4101-ADE1-70B0DB9B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8" y="2186396"/>
            <a:ext cx="5876925" cy="3886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DB3596-FF66-42E8-800A-9B8D24E5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952" y="2975247"/>
            <a:ext cx="4815107" cy="14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Page Complète VS Maquette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C34D40-502D-45F1-96D6-4F1F1D86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41" y="1397358"/>
            <a:ext cx="3552308" cy="4752304"/>
          </a:xfrm>
          <a:prstGeom prst="rect">
            <a:avLst/>
          </a:prstGeom>
        </p:spPr>
      </p:pic>
      <p:pic>
        <p:nvPicPr>
          <p:cNvPr id="7" name="Picture 2" descr="Modèle de CV">
            <a:extLst>
              <a:ext uri="{FF2B5EF4-FFF2-40B4-BE49-F238E27FC236}">
                <a16:creationId xmlns:a16="http://schemas.microsoft.com/office/drawing/2014/main" id="{C8488917-35F7-4146-8E5A-98DAD850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8" y="1397358"/>
            <a:ext cx="3358514" cy="475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Site Responsive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C34D40-502D-45F1-96D6-4F1F1D86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91" y="1861132"/>
            <a:ext cx="3205641" cy="4288530"/>
          </a:xfrm>
          <a:prstGeom prst="rect">
            <a:avLst/>
          </a:prstGeom>
        </p:spPr>
      </p:pic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1661328" y="1442139"/>
            <a:ext cx="2173254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Page sur grand écran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264DCA-959A-42DA-8AA7-27BB272A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16" y="1861132"/>
            <a:ext cx="1851962" cy="42885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A639E3-CB6A-4DB3-B85F-2554E0CC7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401" y="1861132"/>
            <a:ext cx="1915778" cy="4288530"/>
          </a:xfrm>
          <a:prstGeom prst="rect">
            <a:avLst/>
          </a:prstGeom>
        </p:spPr>
      </p:pic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7EE6E21F-E4D5-4AB9-A12E-498259E00FC0}"/>
              </a:ext>
            </a:extLst>
          </p:cNvPr>
          <p:cNvSpPr txBox="1">
            <a:spLocks/>
          </p:cNvSpPr>
          <p:nvPr/>
        </p:nvSpPr>
        <p:spPr>
          <a:xfrm>
            <a:off x="7801774" y="1442139"/>
            <a:ext cx="1696187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Page sur Mobile</a:t>
            </a:r>
          </a:p>
        </p:txBody>
      </p:sp>
    </p:spTree>
    <p:extLst>
      <p:ext uri="{BB962C8B-B14F-4D97-AF65-F5344CB8AC3E}">
        <p14:creationId xmlns:p14="http://schemas.microsoft.com/office/powerpoint/2010/main" val="36001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Repository GitHub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Création d’un Repository et utilisation de Git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Aperçu du Repository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2528479" y="1474331"/>
            <a:ext cx="1009150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46B740-4C19-4A57-967E-3EB21738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4" y="1955820"/>
            <a:ext cx="5461180" cy="3849145"/>
          </a:xfrm>
          <a:prstGeom prst="rect">
            <a:avLst/>
          </a:prstGeom>
        </p:spPr>
      </p:pic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46314923-2C24-46A0-9A16-E68CB6F924FA}"/>
              </a:ext>
            </a:extLst>
          </p:cNvPr>
          <p:cNvSpPr txBox="1">
            <a:spLocks/>
          </p:cNvSpPr>
          <p:nvPr/>
        </p:nvSpPr>
        <p:spPr>
          <a:xfrm>
            <a:off x="8099485" y="1474330"/>
            <a:ext cx="1452585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Les Branches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CD2980-B006-4E92-A0AD-3CC91F80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40" y="1893323"/>
            <a:ext cx="2240076" cy="16447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D002F6-D520-48F5-8C0F-8FE1988EB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8" y="4160259"/>
            <a:ext cx="4192721" cy="1644706"/>
          </a:xfrm>
          <a:prstGeom prst="rect">
            <a:avLst/>
          </a:prstGeom>
        </p:spPr>
      </p:pic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5E86BC8D-3BEA-47ED-851D-CC30D1C12168}"/>
              </a:ext>
            </a:extLst>
          </p:cNvPr>
          <p:cNvSpPr txBox="1">
            <a:spLocks/>
          </p:cNvSpPr>
          <p:nvPr/>
        </p:nvSpPr>
        <p:spPr>
          <a:xfrm>
            <a:off x="7657363" y="3670895"/>
            <a:ext cx="2347943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Historique des </a:t>
            </a:r>
            <a:r>
              <a:rPr lang="fr-FR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Commits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Utilisation de Git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2152025" y="1474329"/>
            <a:ext cx="1758008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 Shell avec Git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46314923-2C24-46A0-9A16-E68CB6F924FA}"/>
              </a:ext>
            </a:extLst>
          </p:cNvPr>
          <p:cNvSpPr txBox="1">
            <a:spLocks/>
          </p:cNvSpPr>
          <p:nvPr/>
        </p:nvSpPr>
        <p:spPr>
          <a:xfrm>
            <a:off x="7705741" y="1474330"/>
            <a:ext cx="2860004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 GUI avec GitHub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8C3ECB-A2FC-4A45-BEB1-DA7D0CC6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41" y="1955819"/>
            <a:ext cx="5610420" cy="3849145"/>
          </a:xfrm>
          <a:prstGeom prst="rect">
            <a:avLst/>
          </a:prstGeom>
        </p:spPr>
      </p:pic>
      <p:pic>
        <p:nvPicPr>
          <p:cNvPr id="1026" name="Picture 2" descr="Résultat de recherche d'images pour &quot;git shell&quot;">
            <a:extLst>
              <a:ext uri="{FF2B5EF4-FFF2-40B4-BE49-F238E27FC236}">
                <a16:creationId xmlns:a16="http://schemas.microsoft.com/office/drawing/2014/main" id="{6036E961-FA83-4829-8567-E08E27771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0" y="1955819"/>
            <a:ext cx="5474519" cy="38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392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GitHub Pages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Hébergement du projet en tant que site web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Publication et Hébergement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17</a:t>
            </a:fld>
            <a:endParaRPr lang="fr-FR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1155691" y="1598216"/>
            <a:ext cx="4430999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L’Option Pages permet de publier un projet en tant que page Web.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46314923-2C24-46A0-9A16-E68CB6F924FA}"/>
              </a:ext>
            </a:extLst>
          </p:cNvPr>
          <p:cNvSpPr txBox="1">
            <a:spLocks/>
          </p:cNvSpPr>
          <p:nvPr/>
        </p:nvSpPr>
        <p:spPr>
          <a:xfrm>
            <a:off x="7705741" y="1598216"/>
            <a:ext cx="2205176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/>
              </a:rPr>
              <a:t>https://porteb.github.io/P2OC/</a:t>
            </a:r>
            <a:endParaRPr lang="fr-F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B74E85-7FAB-4E42-A01D-AE63EC18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1" y="2017209"/>
            <a:ext cx="4430999" cy="38481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6420B1-EA75-4926-AD79-4BF03301A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928" y="2003658"/>
            <a:ext cx="2912802" cy="39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33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DU PROJET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18602"/>
            <a:ext cx="2675890" cy="2715928"/>
          </a:xfrm>
        </p:spPr>
        <p:txBody>
          <a:bodyPr rtlCol="0"/>
          <a:lstStyle/>
          <a:p>
            <a:pPr rtl="0"/>
            <a:r>
              <a:rPr lang="fr-FR" dirty="0"/>
              <a:t>Transformer la maquette suivante en site web.</a:t>
            </a:r>
          </a:p>
          <a:p>
            <a:pPr rtl="0"/>
            <a:r>
              <a:rPr lang="fr-FR" dirty="0"/>
              <a:t>Héberger le projet sur GitHub.</a:t>
            </a:r>
          </a:p>
          <a:p>
            <a:pPr rtl="0"/>
            <a:r>
              <a:rPr lang="fr-FR" dirty="0"/>
              <a:t>Héberger une version consultable sur GitHub Pages.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2</a:t>
            </a:fld>
            <a:endParaRPr lang="fr-FR"/>
          </a:p>
        </p:txBody>
      </p:sp>
      <p:pic>
        <p:nvPicPr>
          <p:cNvPr id="1026" name="Picture 2" descr="Modèle de CV">
            <a:extLst>
              <a:ext uri="{FF2B5EF4-FFF2-40B4-BE49-F238E27FC236}">
                <a16:creationId xmlns:a16="http://schemas.microsoft.com/office/drawing/2014/main" id="{ADDFC834-4773-4708-A36C-CD1F8AD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9" y="1260259"/>
            <a:ext cx="3697956" cy="52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Découpage de la maquette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389" y="2888180"/>
            <a:ext cx="2689225" cy="4093243"/>
          </a:xfrm>
        </p:spPr>
        <p:txBody>
          <a:bodyPr rtlCol="0"/>
          <a:lstStyle/>
          <a:p>
            <a:pPr algn="just" rtl="0"/>
            <a:r>
              <a:rPr lang="fr-FR" dirty="0"/>
              <a:t>«</a:t>
            </a:r>
            <a:r>
              <a:rPr lang="fr-FR" dirty="0">
                <a:solidFill>
                  <a:srgbClr val="00B050"/>
                </a:solidFill>
              </a:rPr>
              <a:t>HEADER</a:t>
            </a:r>
            <a:r>
              <a:rPr lang="fr-FR" dirty="0"/>
              <a:t>» qui regroupe le titre principal et le portrait en tète de page</a:t>
            </a:r>
          </a:p>
          <a:p>
            <a:pPr algn="just" rtl="0"/>
            <a:r>
              <a:rPr lang="fr-FR" dirty="0"/>
              <a:t>«</a:t>
            </a:r>
            <a:r>
              <a:rPr lang="fr-FR" dirty="0">
                <a:solidFill>
                  <a:srgbClr val="FF0000"/>
                </a:solidFill>
              </a:rPr>
              <a:t>ASIDE</a:t>
            </a:r>
            <a:r>
              <a:rPr lang="fr-FR" dirty="0"/>
              <a:t>» qui compose la partie latérale gauche du CV.</a:t>
            </a:r>
          </a:p>
          <a:p>
            <a:pPr algn="just" rtl="0"/>
            <a:r>
              <a:rPr lang="fr-FR" dirty="0"/>
              <a:t>«</a:t>
            </a:r>
            <a:r>
              <a:rPr lang="fr-FR" dirty="0">
                <a:solidFill>
                  <a:srgbClr val="0070C0"/>
                </a:solidFill>
              </a:rPr>
              <a:t>MAIN</a:t>
            </a:r>
            <a:r>
              <a:rPr lang="fr-FR" dirty="0"/>
              <a:t>» qui regroupe la partie principale du CV, le corps.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026" name="Picture 2" descr="Modèle de CV">
            <a:extLst>
              <a:ext uri="{FF2B5EF4-FFF2-40B4-BE49-F238E27FC236}">
                <a16:creationId xmlns:a16="http://schemas.microsoft.com/office/drawing/2014/main" id="{ADDFC834-4773-4708-A36C-CD1F8AD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9" y="1260259"/>
            <a:ext cx="3697956" cy="52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B08E1190-1FC5-4079-AC5F-9556F5F7B162}"/>
              </a:ext>
            </a:extLst>
          </p:cNvPr>
          <p:cNvSpPr txBox="1">
            <a:spLocks/>
          </p:cNvSpPr>
          <p:nvPr/>
        </p:nvSpPr>
        <p:spPr>
          <a:xfrm>
            <a:off x="425769" y="1287155"/>
            <a:ext cx="3268980" cy="6360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bg1"/>
                </a:solidFill>
              </a:rPr>
              <a:t>Pour réaliser cette intégration, j’ai défini 3 parties principales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4B543-BAEE-49FB-A80B-BB4A9911E9A5}"/>
              </a:ext>
            </a:extLst>
          </p:cNvPr>
          <p:cNvSpPr/>
          <p:nvPr/>
        </p:nvSpPr>
        <p:spPr>
          <a:xfrm>
            <a:off x="3694749" y="1260260"/>
            <a:ext cx="3697956" cy="8638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372DB-BFAD-4770-900C-D54440C50D3E}"/>
              </a:ext>
            </a:extLst>
          </p:cNvPr>
          <p:cNvSpPr/>
          <p:nvPr/>
        </p:nvSpPr>
        <p:spPr>
          <a:xfrm>
            <a:off x="3694749" y="2196238"/>
            <a:ext cx="1185861" cy="4296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D29BF-B81F-467D-8C11-761088A6404C}"/>
              </a:ext>
            </a:extLst>
          </p:cNvPr>
          <p:cNvSpPr/>
          <p:nvPr/>
        </p:nvSpPr>
        <p:spPr>
          <a:xfrm>
            <a:off x="4953001" y="2196238"/>
            <a:ext cx="2358392" cy="42966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mis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HTML 5 / CSS 3 / BOOTSTRAP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CDN Bootstrap et Font </a:t>
            </a:r>
            <a:r>
              <a:rPr lang="fr-FR" dirty="0" err="1"/>
              <a:t>Awesome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17106" y="1651678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9239F19-1892-44D4-9065-E0A15F892E62}"/>
              </a:ext>
            </a:extLst>
          </p:cNvPr>
          <p:cNvSpPr txBox="1">
            <a:spLocks/>
          </p:cNvSpPr>
          <p:nvPr/>
        </p:nvSpPr>
        <p:spPr>
          <a:xfrm>
            <a:off x="553078" y="969394"/>
            <a:ext cx="5628266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Et mise en place de la police « </a:t>
            </a:r>
            <a:r>
              <a:rPr lang="fr-FR" dirty="0" err="1"/>
              <a:t>Roboto</a:t>
            </a:r>
            <a:r>
              <a:rPr lang="fr-FR" dirty="0"/>
              <a:t> 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70A354-0493-4FEE-BE6F-0D9AF1C5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89" y="3190876"/>
            <a:ext cx="10148620" cy="6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DBC2983-6A85-40ED-8C2B-847D3AED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5" y="2145882"/>
            <a:ext cx="6341158" cy="1519236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HEADER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3078" y="1651680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796" y="1681163"/>
            <a:ext cx="5157788" cy="470672"/>
          </a:xfrm>
        </p:spPr>
        <p:txBody>
          <a:bodyPr rtlCol="0"/>
          <a:lstStyle/>
          <a:p>
            <a:pPr rtl="0"/>
            <a:r>
              <a:rPr lang="fr-FR" dirty="0"/>
              <a:t>CSS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6530F12-51F7-4A3D-A80E-FDF28DA1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1" y="4560845"/>
            <a:ext cx="5869779" cy="1519237"/>
          </a:xfrm>
          <a:prstGeom prst="rect">
            <a:avLst/>
          </a:prstGeom>
        </p:spPr>
      </p:pic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553078" y="3971110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68849D-DE9E-4374-A4F4-E54929536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290" y="2151835"/>
            <a:ext cx="3352800" cy="3448050"/>
          </a:xfrm>
          <a:prstGeom prst="rect">
            <a:avLst/>
          </a:prstGeom>
        </p:spPr>
      </p:pic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AB6CB3BC-32BE-4F1E-AC96-7CE70B6D2E25}"/>
              </a:ext>
            </a:extLst>
          </p:cNvPr>
          <p:cNvSpPr txBox="1">
            <a:spLocks/>
          </p:cNvSpPr>
          <p:nvPr/>
        </p:nvSpPr>
        <p:spPr>
          <a:xfrm>
            <a:off x="6222742" y="3870360"/>
            <a:ext cx="2085788" cy="470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0" dirty="0"/>
              <a:t>UTILISATION DE LA GRILLE BOOTSTRAP</a:t>
            </a:r>
          </a:p>
          <a:p>
            <a:endParaRPr lang="fr-FR" sz="1200" b="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9B68B73-5331-4282-8417-D81E39D5A6F0}"/>
              </a:ext>
            </a:extLst>
          </p:cNvPr>
          <p:cNvSpPr/>
          <p:nvPr/>
        </p:nvSpPr>
        <p:spPr>
          <a:xfrm>
            <a:off x="6496424" y="3870360"/>
            <a:ext cx="1541929" cy="38488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08DE7C0-20E4-4E80-8078-7CCDCB75C59B}"/>
              </a:ext>
            </a:extLst>
          </p:cNvPr>
          <p:cNvSpPr/>
          <p:nvPr/>
        </p:nvSpPr>
        <p:spPr>
          <a:xfrm>
            <a:off x="1763059" y="2384612"/>
            <a:ext cx="1051859" cy="143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87B148-8A52-4606-B5E3-266C058769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14918" y="2456330"/>
            <a:ext cx="3681506" cy="1447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B0A2C5-9DCC-4628-98BE-9382F802D816}"/>
              </a:ext>
            </a:extLst>
          </p:cNvPr>
          <p:cNvSpPr/>
          <p:nvPr/>
        </p:nvSpPr>
        <p:spPr>
          <a:xfrm>
            <a:off x="197081" y="4560845"/>
            <a:ext cx="2181554" cy="151923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E1C222D-E16E-4F84-B879-A7D416AF5E05}"/>
              </a:ext>
            </a:extLst>
          </p:cNvPr>
          <p:cNvCxnSpPr>
            <a:cxnSpLocks/>
          </p:cNvCxnSpPr>
          <p:nvPr/>
        </p:nvCxnSpPr>
        <p:spPr>
          <a:xfrm flipH="1">
            <a:off x="2378636" y="4218122"/>
            <a:ext cx="4117788" cy="5263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57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ASIDE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3078" y="1651680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 / CSS Bootstrap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6297613" y="1651679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3867990-9B16-4F90-A744-9CDE68BA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8" y="2074570"/>
            <a:ext cx="5229226" cy="41059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8C2A3BF-331A-46D0-9C21-57474160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11" y="2074570"/>
            <a:ext cx="1591189" cy="4011649"/>
          </a:xfrm>
          <a:prstGeom prst="rect">
            <a:avLst/>
          </a:prstGeom>
        </p:spPr>
      </p:pic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996A29FF-DD31-4BF3-A1A0-94220D895528}"/>
              </a:ext>
            </a:extLst>
          </p:cNvPr>
          <p:cNvSpPr txBox="1">
            <a:spLocks/>
          </p:cNvSpPr>
          <p:nvPr/>
        </p:nvSpPr>
        <p:spPr>
          <a:xfrm>
            <a:off x="5775850" y="3861492"/>
            <a:ext cx="2310361" cy="43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0" dirty="0"/>
              <a:t>UTILISATION DES ICONES FONT AWESOME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7B6D50B-538B-486B-BE20-686A567A9850}"/>
              </a:ext>
            </a:extLst>
          </p:cNvPr>
          <p:cNvSpPr/>
          <p:nvPr/>
        </p:nvSpPr>
        <p:spPr>
          <a:xfrm>
            <a:off x="1867593" y="5148349"/>
            <a:ext cx="1330036" cy="4211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EB5078E-E71E-4DBA-ADEA-7E207C3A1063}"/>
              </a:ext>
            </a:extLst>
          </p:cNvPr>
          <p:cNvSpPr/>
          <p:nvPr/>
        </p:nvSpPr>
        <p:spPr>
          <a:xfrm>
            <a:off x="8146473" y="5619626"/>
            <a:ext cx="1468582" cy="39324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E742521-F86E-4282-9B6B-230054AE104A}"/>
              </a:ext>
            </a:extLst>
          </p:cNvPr>
          <p:cNvSpPr/>
          <p:nvPr/>
        </p:nvSpPr>
        <p:spPr>
          <a:xfrm>
            <a:off x="5918662" y="3801687"/>
            <a:ext cx="2039389" cy="49760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406257-545D-40E9-BB9B-81CA653B15D3}"/>
              </a:ext>
            </a:extLst>
          </p:cNvPr>
          <p:cNvCxnSpPr/>
          <p:nvPr/>
        </p:nvCxnSpPr>
        <p:spPr>
          <a:xfrm>
            <a:off x="7126778" y="4299296"/>
            <a:ext cx="1019695" cy="13203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7A421DE-B646-46BD-82DC-9C2D90E25715}"/>
              </a:ext>
            </a:extLst>
          </p:cNvPr>
          <p:cNvCxnSpPr>
            <a:cxnSpLocks/>
          </p:cNvCxnSpPr>
          <p:nvPr/>
        </p:nvCxnSpPr>
        <p:spPr>
          <a:xfrm flipV="1">
            <a:off x="3137367" y="4299297"/>
            <a:ext cx="2836713" cy="12702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MAIN section 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3078" y="1651680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 / CSS Bootstrap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6297613" y="1651679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74F603-F6BC-4B20-8064-9BFE99E6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51" y="2024470"/>
            <a:ext cx="4828039" cy="41426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C116BA9-FAD0-4A1F-8489-77270246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99" y="2393195"/>
            <a:ext cx="4677614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MAIN section 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3078" y="1651680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 / CSS Bootstrap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6297613" y="1651679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0E563B-BF81-4F08-AE39-752AF456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09" y="2105025"/>
            <a:ext cx="4134724" cy="39912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B9285D-E0D3-48C0-9047-CF5F10A9C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187" y="2140887"/>
            <a:ext cx="4710637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0</TotalTime>
  <Words>276</Words>
  <Application>Microsoft Office PowerPoint</Application>
  <PresentationFormat>Grand écran</PresentationFormat>
  <Paragraphs>87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LT Pro</vt:lpstr>
      <vt:lpstr>Trebuchet MS</vt:lpstr>
      <vt:lpstr>Thème Office</vt:lpstr>
      <vt:lpstr>Projet 2 OpenClassroms</vt:lpstr>
      <vt:lpstr>OBJECTIF DU PROJET</vt:lpstr>
      <vt:lpstr>Découpage de la maquette</vt:lpstr>
      <vt:lpstr>Outils mis en oeuvre</vt:lpstr>
      <vt:lpstr>CDN Bootstrap et Font Awesome</vt:lpstr>
      <vt:lpstr>HEADER</vt:lpstr>
      <vt:lpstr>ASIDE</vt:lpstr>
      <vt:lpstr>MAIN section 1</vt:lpstr>
      <vt:lpstr>MAIN section 2</vt:lpstr>
      <vt:lpstr>MAIN section 3</vt:lpstr>
      <vt:lpstr>Page Complète VS Maquette</vt:lpstr>
      <vt:lpstr>Site Responsive</vt:lpstr>
      <vt:lpstr>Repository GitHub</vt:lpstr>
      <vt:lpstr>Aperçu du Repository</vt:lpstr>
      <vt:lpstr>Utilisation de Git</vt:lpstr>
      <vt:lpstr>GitHub Pages</vt:lpstr>
      <vt:lpstr>Publication et Hébergement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2020-03-18T10:16:03Z</dcterms:created>
  <dcterms:modified xsi:type="dcterms:W3CDTF">2020-03-26T15:42:53Z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