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86" r:id="rId7"/>
    <p:sldId id="257" r:id="rId8"/>
    <p:sldId id="291" r:id="rId9"/>
    <p:sldId id="287" r:id="rId10"/>
    <p:sldId id="261" r:id="rId11"/>
    <p:sldId id="288" r:id="rId12"/>
    <p:sldId id="266" r:id="rId13"/>
    <p:sldId id="293" r:id="rId14"/>
    <p:sldId id="260" r:id="rId15"/>
    <p:sldId id="294" r:id="rId16"/>
    <p:sldId id="295" r:id="rId17"/>
    <p:sldId id="292" r:id="rId18"/>
    <p:sldId id="296" r:id="rId19"/>
    <p:sldId id="268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29/03/2020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23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05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7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80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35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3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3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eb.github.io/P2OC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 2 </a:t>
            </a:r>
            <a:r>
              <a:rPr lang="fr-FR" dirty="0" err="1"/>
              <a:t>OpenClassroms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/>
              <a:t>Transformez votre CV en site Web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Site Responsive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1661328" y="1442139"/>
            <a:ext cx="2173254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Page sur grand écran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7EE6E21F-E4D5-4AB9-A12E-498259E00FC0}"/>
              </a:ext>
            </a:extLst>
          </p:cNvPr>
          <p:cNvSpPr txBox="1">
            <a:spLocks/>
          </p:cNvSpPr>
          <p:nvPr/>
        </p:nvSpPr>
        <p:spPr>
          <a:xfrm>
            <a:off x="7801774" y="1442139"/>
            <a:ext cx="1696187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Page sur Mobile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60A5EB-90C9-4065-A71F-922B470A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4" y="1861132"/>
            <a:ext cx="3106218" cy="42885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BE11DB-403A-435F-AEF9-77421EC13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623" y="1861132"/>
            <a:ext cx="1767131" cy="42881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8F6394-8270-48B9-A7B2-8FD4EF60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610" y="1861132"/>
            <a:ext cx="1767130" cy="42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Repository GitHub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Création d’un Repository et utilisation de Git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Aperçu du Repository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2528479" y="1474331"/>
            <a:ext cx="1009150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46B740-4C19-4A57-967E-3EB21738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4" y="1955820"/>
            <a:ext cx="5461180" cy="3849145"/>
          </a:xfrm>
          <a:prstGeom prst="rect">
            <a:avLst/>
          </a:prstGeom>
        </p:spPr>
      </p:pic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6314923-2C24-46A0-9A16-E68CB6F924FA}"/>
              </a:ext>
            </a:extLst>
          </p:cNvPr>
          <p:cNvSpPr txBox="1">
            <a:spLocks/>
          </p:cNvSpPr>
          <p:nvPr/>
        </p:nvSpPr>
        <p:spPr>
          <a:xfrm>
            <a:off x="8099485" y="1474330"/>
            <a:ext cx="1452585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Les Branches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CD2980-B006-4E92-A0AD-3CC91F80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40" y="1893323"/>
            <a:ext cx="2240076" cy="16447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0D002F6-D520-48F5-8C0F-8FE1988EB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8" y="4160259"/>
            <a:ext cx="4192721" cy="1644706"/>
          </a:xfrm>
          <a:prstGeom prst="rect">
            <a:avLst/>
          </a:prstGeom>
        </p:spPr>
      </p:pic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5E86BC8D-3BEA-47ED-851D-CC30D1C12168}"/>
              </a:ext>
            </a:extLst>
          </p:cNvPr>
          <p:cNvSpPr txBox="1">
            <a:spLocks/>
          </p:cNvSpPr>
          <p:nvPr/>
        </p:nvSpPr>
        <p:spPr>
          <a:xfrm>
            <a:off x="7657363" y="3670895"/>
            <a:ext cx="2347943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Historique des </a:t>
            </a:r>
            <a:r>
              <a:rPr lang="fr-FR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Commits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Utilisation de Git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2152025" y="1474329"/>
            <a:ext cx="1758008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 Shell avec Git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6314923-2C24-46A0-9A16-E68CB6F924FA}"/>
              </a:ext>
            </a:extLst>
          </p:cNvPr>
          <p:cNvSpPr txBox="1">
            <a:spLocks/>
          </p:cNvSpPr>
          <p:nvPr/>
        </p:nvSpPr>
        <p:spPr>
          <a:xfrm>
            <a:off x="7705741" y="1474330"/>
            <a:ext cx="2860004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 GUI avec GitHub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8C3ECB-A2FC-4A45-BEB1-DA7D0CC6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41" y="1955819"/>
            <a:ext cx="5610420" cy="3849145"/>
          </a:xfrm>
          <a:prstGeom prst="rect">
            <a:avLst/>
          </a:prstGeom>
        </p:spPr>
      </p:pic>
      <p:pic>
        <p:nvPicPr>
          <p:cNvPr id="1026" name="Picture 2" descr="Résultat de recherche d'images pour &quot;git shell&quot;">
            <a:extLst>
              <a:ext uri="{FF2B5EF4-FFF2-40B4-BE49-F238E27FC236}">
                <a16:creationId xmlns:a16="http://schemas.microsoft.com/office/drawing/2014/main" id="{6036E961-FA83-4829-8567-E08E27771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0" y="1955819"/>
            <a:ext cx="5474519" cy="38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92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GitHub Pages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Hébergement du projet en tant que site web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Publication et Hébergement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08BF872C-E888-43F8-B60A-BE2EA6C821B5}"/>
              </a:ext>
            </a:extLst>
          </p:cNvPr>
          <p:cNvSpPr txBox="1">
            <a:spLocks/>
          </p:cNvSpPr>
          <p:nvPr/>
        </p:nvSpPr>
        <p:spPr>
          <a:xfrm>
            <a:off x="1155691" y="1598216"/>
            <a:ext cx="4430999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L’Option Pages permet de publier un projet en tant que page Web.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46314923-2C24-46A0-9A16-E68CB6F924FA}"/>
              </a:ext>
            </a:extLst>
          </p:cNvPr>
          <p:cNvSpPr txBox="1">
            <a:spLocks/>
          </p:cNvSpPr>
          <p:nvPr/>
        </p:nvSpPr>
        <p:spPr>
          <a:xfrm>
            <a:off x="7705741" y="1598216"/>
            <a:ext cx="2205176" cy="4189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/>
              </a:rPr>
              <a:t>https://porteb.github.io/P2OC/</a:t>
            </a:r>
            <a:endParaRPr lang="fr-F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B74E85-7FAB-4E42-A01D-AE63EC18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1" y="2017209"/>
            <a:ext cx="4430999" cy="38481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C90BE9-2DC2-4C91-9035-4522D5A30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965" y="2014613"/>
            <a:ext cx="2789112" cy="38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33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DU PROJET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18602"/>
            <a:ext cx="2675890" cy="2715928"/>
          </a:xfrm>
        </p:spPr>
        <p:txBody>
          <a:bodyPr rtlCol="0"/>
          <a:lstStyle/>
          <a:p>
            <a:pPr rtl="0"/>
            <a:r>
              <a:rPr lang="fr-FR" dirty="0"/>
              <a:t>Transformer la maquette suivante en site web.</a:t>
            </a:r>
          </a:p>
          <a:p>
            <a:pPr rtl="0"/>
            <a:r>
              <a:rPr lang="fr-FR" dirty="0"/>
              <a:t>Héberger le projet sur GitHub.</a:t>
            </a:r>
          </a:p>
          <a:p>
            <a:pPr rtl="0"/>
            <a:r>
              <a:rPr lang="fr-FR" dirty="0"/>
              <a:t>Héberger une version consultable sur GitHub Pages.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2</a:t>
            </a:fld>
            <a:endParaRPr lang="fr-FR"/>
          </a:p>
        </p:txBody>
      </p:sp>
      <p:pic>
        <p:nvPicPr>
          <p:cNvPr id="1026" name="Picture 2" descr="Modèle de CV">
            <a:extLst>
              <a:ext uri="{FF2B5EF4-FFF2-40B4-BE49-F238E27FC236}">
                <a16:creationId xmlns:a16="http://schemas.microsoft.com/office/drawing/2014/main" id="{ADDFC834-4773-4708-A36C-CD1F8AD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9" y="1260259"/>
            <a:ext cx="3697956" cy="52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Découpage de la maquette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389" y="2888180"/>
            <a:ext cx="2689225" cy="4093243"/>
          </a:xfrm>
        </p:spPr>
        <p:txBody>
          <a:bodyPr rtlCol="0"/>
          <a:lstStyle/>
          <a:p>
            <a:pPr algn="just" rtl="0"/>
            <a:r>
              <a:rPr lang="fr-FR" dirty="0"/>
              <a:t>«</a:t>
            </a:r>
            <a:r>
              <a:rPr lang="fr-FR" dirty="0">
                <a:solidFill>
                  <a:srgbClr val="00B050"/>
                </a:solidFill>
              </a:rPr>
              <a:t>HEADER</a:t>
            </a:r>
            <a:r>
              <a:rPr lang="fr-FR" dirty="0"/>
              <a:t>» qui regroupe le titre principal et le portrait en tète de page</a:t>
            </a:r>
          </a:p>
          <a:p>
            <a:pPr algn="just" rtl="0"/>
            <a:r>
              <a:rPr lang="fr-FR" dirty="0"/>
              <a:t>«</a:t>
            </a:r>
            <a:r>
              <a:rPr lang="fr-FR" dirty="0">
                <a:solidFill>
                  <a:srgbClr val="FF0000"/>
                </a:solidFill>
              </a:rPr>
              <a:t>ASIDE</a:t>
            </a:r>
            <a:r>
              <a:rPr lang="fr-FR" dirty="0"/>
              <a:t>» qui compose la partie latérale gauche du CV.</a:t>
            </a:r>
          </a:p>
          <a:p>
            <a:pPr algn="just" rtl="0"/>
            <a:r>
              <a:rPr lang="fr-FR" dirty="0"/>
              <a:t>«</a:t>
            </a:r>
            <a:r>
              <a:rPr lang="fr-FR" dirty="0">
                <a:solidFill>
                  <a:srgbClr val="0070C0"/>
                </a:solidFill>
              </a:rPr>
              <a:t>MAIN</a:t>
            </a:r>
            <a:r>
              <a:rPr lang="fr-FR" dirty="0"/>
              <a:t>» qui regroupe la partie principale du CV, le corps.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26" name="Picture 2" descr="Modèle de CV">
            <a:extLst>
              <a:ext uri="{FF2B5EF4-FFF2-40B4-BE49-F238E27FC236}">
                <a16:creationId xmlns:a16="http://schemas.microsoft.com/office/drawing/2014/main" id="{ADDFC834-4773-4708-A36C-CD1F8ADF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9" y="1260259"/>
            <a:ext cx="3697956" cy="52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B08E1190-1FC5-4079-AC5F-9556F5F7B162}"/>
              </a:ext>
            </a:extLst>
          </p:cNvPr>
          <p:cNvSpPr txBox="1">
            <a:spLocks/>
          </p:cNvSpPr>
          <p:nvPr/>
        </p:nvSpPr>
        <p:spPr>
          <a:xfrm>
            <a:off x="425769" y="1287155"/>
            <a:ext cx="3268980" cy="6360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bg1"/>
                </a:solidFill>
              </a:rPr>
              <a:t>Pour réaliser cette intégration, j’ai défini 3 parties principales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4B543-BAEE-49FB-A80B-BB4A9911E9A5}"/>
              </a:ext>
            </a:extLst>
          </p:cNvPr>
          <p:cNvSpPr/>
          <p:nvPr/>
        </p:nvSpPr>
        <p:spPr>
          <a:xfrm>
            <a:off x="3694749" y="1260260"/>
            <a:ext cx="3697956" cy="8638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372DB-BFAD-4770-900C-D54440C50D3E}"/>
              </a:ext>
            </a:extLst>
          </p:cNvPr>
          <p:cNvSpPr/>
          <p:nvPr/>
        </p:nvSpPr>
        <p:spPr>
          <a:xfrm>
            <a:off x="3694749" y="2196238"/>
            <a:ext cx="1185861" cy="4296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D29BF-B81F-467D-8C11-761088A6404C}"/>
              </a:ext>
            </a:extLst>
          </p:cNvPr>
          <p:cNvSpPr/>
          <p:nvPr/>
        </p:nvSpPr>
        <p:spPr>
          <a:xfrm>
            <a:off x="4953001" y="2196238"/>
            <a:ext cx="2358392" cy="42966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mis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859055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/>
              <a:t>HTML 5 / CSS 3 / BOOTSTRAP</a:t>
            </a:r>
          </a:p>
          <a:p>
            <a:pPr rtl="0"/>
            <a:r>
              <a:rPr lang="fr-FR" sz="1400" dirty="0"/>
              <a:t>ET COMMENT ILS PEUVENT ETRES UTILISES POUR LA CREATION DE VOTRE ENTREPRISE.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CDN Bootstrap et Font </a:t>
            </a:r>
            <a:r>
              <a:rPr lang="fr-FR" dirty="0" err="1"/>
              <a:t>Awesome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17106" y="1651678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9239F19-1892-44D4-9065-E0A15F892E62}"/>
              </a:ext>
            </a:extLst>
          </p:cNvPr>
          <p:cNvSpPr txBox="1">
            <a:spLocks/>
          </p:cNvSpPr>
          <p:nvPr/>
        </p:nvSpPr>
        <p:spPr>
          <a:xfrm>
            <a:off x="553078" y="969394"/>
            <a:ext cx="5628266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Et mise en place de la police « </a:t>
            </a:r>
            <a:r>
              <a:rPr lang="fr-FR" dirty="0" err="1"/>
              <a:t>Roboto</a:t>
            </a:r>
            <a:r>
              <a:rPr lang="fr-FR" dirty="0"/>
              <a:t> 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70A354-0493-4FEE-BE6F-0D9AF1C5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89" y="3190876"/>
            <a:ext cx="10148620" cy="6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DBC2983-6A85-40ED-8C2B-847D3AED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5" y="2145882"/>
            <a:ext cx="6341158" cy="151923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HEADER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796" y="1681163"/>
            <a:ext cx="5157788" cy="470672"/>
          </a:xfrm>
        </p:spPr>
        <p:txBody>
          <a:bodyPr rtlCol="0"/>
          <a:lstStyle/>
          <a:p>
            <a:pPr rtl="0"/>
            <a:r>
              <a:rPr lang="fr-FR" dirty="0"/>
              <a:t>CSS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6530F12-51F7-4A3D-A80E-FDF28DA1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1" y="4560845"/>
            <a:ext cx="5869779" cy="1519237"/>
          </a:xfrm>
          <a:prstGeom prst="rect">
            <a:avLst/>
          </a:prstGeom>
        </p:spPr>
      </p:pic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553078" y="3971110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68849D-DE9E-4374-A4F4-E54929536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290" y="2151835"/>
            <a:ext cx="3352800" cy="3448050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AB6CB3BC-32BE-4F1E-AC96-7CE70B6D2E25}"/>
              </a:ext>
            </a:extLst>
          </p:cNvPr>
          <p:cNvSpPr txBox="1">
            <a:spLocks/>
          </p:cNvSpPr>
          <p:nvPr/>
        </p:nvSpPr>
        <p:spPr>
          <a:xfrm>
            <a:off x="6222742" y="3870360"/>
            <a:ext cx="2085788" cy="470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0" dirty="0"/>
              <a:t>UTILISATION DE LA GRILLE BOOTSTRAP</a:t>
            </a:r>
          </a:p>
          <a:p>
            <a:endParaRPr lang="fr-FR" sz="1200" b="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9B68B73-5331-4282-8417-D81E39D5A6F0}"/>
              </a:ext>
            </a:extLst>
          </p:cNvPr>
          <p:cNvSpPr/>
          <p:nvPr/>
        </p:nvSpPr>
        <p:spPr>
          <a:xfrm>
            <a:off x="6496424" y="3870360"/>
            <a:ext cx="1541929" cy="38488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08DE7C0-20E4-4E80-8078-7CCDCB75C59B}"/>
              </a:ext>
            </a:extLst>
          </p:cNvPr>
          <p:cNvSpPr/>
          <p:nvPr/>
        </p:nvSpPr>
        <p:spPr>
          <a:xfrm>
            <a:off x="1763059" y="2384612"/>
            <a:ext cx="1051859" cy="143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87B148-8A52-4606-B5E3-266C0587690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14918" y="2456330"/>
            <a:ext cx="3681506" cy="1447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B0A2C5-9DCC-4628-98BE-9382F802D816}"/>
              </a:ext>
            </a:extLst>
          </p:cNvPr>
          <p:cNvSpPr/>
          <p:nvPr/>
        </p:nvSpPr>
        <p:spPr>
          <a:xfrm>
            <a:off x="197081" y="4560845"/>
            <a:ext cx="2181554" cy="151923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E1C222D-E16E-4F84-B879-A7D416AF5E05}"/>
              </a:ext>
            </a:extLst>
          </p:cNvPr>
          <p:cNvCxnSpPr>
            <a:cxnSpLocks/>
          </p:cNvCxnSpPr>
          <p:nvPr/>
        </p:nvCxnSpPr>
        <p:spPr>
          <a:xfrm flipH="1">
            <a:off x="2378636" y="4218122"/>
            <a:ext cx="4117788" cy="5263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57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5D5C3390-3543-45B4-8E47-1FB4BCA4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03" y="2071053"/>
            <a:ext cx="5906745" cy="40479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F2F52-0F7D-4B1E-B525-A16976554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502" y="2074570"/>
            <a:ext cx="1264682" cy="404797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ASIDE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53078" y="1651680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 / CSS Bootstrap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6990950" y="1651679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996A29FF-DD31-4BF3-A1A0-94220D895528}"/>
              </a:ext>
            </a:extLst>
          </p:cNvPr>
          <p:cNvSpPr txBox="1">
            <a:spLocks/>
          </p:cNvSpPr>
          <p:nvPr/>
        </p:nvSpPr>
        <p:spPr>
          <a:xfrm>
            <a:off x="6674195" y="3731968"/>
            <a:ext cx="2310361" cy="43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0" dirty="0"/>
              <a:t>UTILISATION DES ICONES FONT AWESOME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7B6D50B-538B-486B-BE20-686A567A9850}"/>
              </a:ext>
            </a:extLst>
          </p:cNvPr>
          <p:cNvSpPr/>
          <p:nvPr/>
        </p:nvSpPr>
        <p:spPr>
          <a:xfrm>
            <a:off x="2319287" y="5085472"/>
            <a:ext cx="1666021" cy="4834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EB5078E-E71E-4DBA-ADEA-7E207C3A1063}"/>
              </a:ext>
            </a:extLst>
          </p:cNvPr>
          <p:cNvSpPr/>
          <p:nvPr/>
        </p:nvSpPr>
        <p:spPr>
          <a:xfrm>
            <a:off x="8963673" y="5649414"/>
            <a:ext cx="1212339" cy="39324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E742521-F86E-4282-9B6B-230054AE104A}"/>
              </a:ext>
            </a:extLst>
          </p:cNvPr>
          <p:cNvSpPr/>
          <p:nvPr/>
        </p:nvSpPr>
        <p:spPr>
          <a:xfrm>
            <a:off x="6809680" y="3672163"/>
            <a:ext cx="2039389" cy="49760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406257-545D-40E9-BB9B-81CA653B15D3}"/>
              </a:ext>
            </a:extLst>
          </p:cNvPr>
          <p:cNvCxnSpPr>
            <a:cxnSpLocks/>
          </p:cNvCxnSpPr>
          <p:nvPr/>
        </p:nvCxnSpPr>
        <p:spPr>
          <a:xfrm>
            <a:off x="8468751" y="4169772"/>
            <a:ext cx="772135" cy="14796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7A421DE-B646-46BD-82DC-9C2D90E2571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85308" y="4169772"/>
            <a:ext cx="3204691" cy="1157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MAIN extrait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42371" y="1651678"/>
            <a:ext cx="5157787" cy="372791"/>
          </a:xfrm>
        </p:spPr>
        <p:txBody>
          <a:bodyPr rtlCol="0"/>
          <a:lstStyle/>
          <a:p>
            <a:pPr rtl="0"/>
            <a:r>
              <a:rPr lang="fr-FR" dirty="0"/>
              <a:t>HTML / CSS Bootstrap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BEC44E5B-35E5-49B5-AB58-B2ACFB621E75}"/>
              </a:ext>
            </a:extLst>
          </p:cNvPr>
          <p:cNvSpPr txBox="1">
            <a:spLocks/>
          </p:cNvSpPr>
          <p:nvPr/>
        </p:nvSpPr>
        <p:spPr>
          <a:xfrm>
            <a:off x="6740899" y="1651680"/>
            <a:ext cx="5157787" cy="372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Résultat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74F603-F6BC-4B20-8064-9BFE99E6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6" y="2024469"/>
            <a:ext cx="4828039" cy="41426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116BA9-FAD0-4A1F-8489-77270246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86" y="2393194"/>
            <a:ext cx="4677614" cy="34051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3599B4CB-7CFD-4A49-98FC-7CF4D2F0AD97}"/>
              </a:ext>
            </a:extLst>
          </p:cNvPr>
          <p:cNvSpPr txBox="1">
            <a:spLocks/>
          </p:cNvSpPr>
          <p:nvPr/>
        </p:nvSpPr>
        <p:spPr>
          <a:xfrm>
            <a:off x="5211015" y="3576595"/>
            <a:ext cx="1677982" cy="1038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0" dirty="0"/>
              <a:t>UTILISATION DES CLASSES BOOTSTRAP</a:t>
            </a:r>
          </a:p>
          <a:p>
            <a:r>
              <a:rPr lang="fr-FR" sz="1200" b="0" dirty="0"/>
              <a:t>POUR LA MISE EN PAGE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5DF9D0C-8908-4B8C-AAA1-9B6CE37C9BAB}"/>
              </a:ext>
            </a:extLst>
          </p:cNvPr>
          <p:cNvSpPr/>
          <p:nvPr/>
        </p:nvSpPr>
        <p:spPr>
          <a:xfrm>
            <a:off x="5211015" y="3518115"/>
            <a:ext cx="1654734" cy="10151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67A8022-3B24-4C92-BC8F-4AB19453C21F}"/>
              </a:ext>
            </a:extLst>
          </p:cNvPr>
          <p:cNvSpPr/>
          <p:nvPr/>
        </p:nvSpPr>
        <p:spPr>
          <a:xfrm>
            <a:off x="2770909" y="4036291"/>
            <a:ext cx="383309" cy="1108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321D96F-38B1-4C4A-B5D7-08A8602E8607}"/>
              </a:ext>
            </a:extLst>
          </p:cNvPr>
          <p:cNvSpPr/>
          <p:nvPr/>
        </p:nvSpPr>
        <p:spPr>
          <a:xfrm>
            <a:off x="1916545" y="4904509"/>
            <a:ext cx="646546" cy="877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CFA76D-4E22-4A8E-8B33-00E76ADE00DA}"/>
              </a:ext>
            </a:extLst>
          </p:cNvPr>
          <p:cNvCxnSpPr>
            <a:stCxn id="10" idx="3"/>
          </p:cNvCxnSpPr>
          <p:nvPr/>
        </p:nvCxnSpPr>
        <p:spPr>
          <a:xfrm flipV="1">
            <a:off x="3154218" y="3676073"/>
            <a:ext cx="2056797" cy="4156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00F9588-5E8E-4B1F-9BFB-72E8584C4B6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563091" y="4025685"/>
            <a:ext cx="2647924" cy="9226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9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Page Complète VS Maquette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9</a:t>
            </a:fld>
            <a:endParaRPr lang="fr-FR"/>
          </a:p>
        </p:txBody>
      </p:sp>
      <p:pic>
        <p:nvPicPr>
          <p:cNvPr id="7" name="Picture 2" descr="Modèle de CV">
            <a:extLst>
              <a:ext uri="{FF2B5EF4-FFF2-40B4-BE49-F238E27FC236}">
                <a16:creationId xmlns:a16="http://schemas.microsoft.com/office/drawing/2014/main" id="{C8488917-35F7-4146-8E5A-98DAD850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8" y="1397358"/>
            <a:ext cx="3358514" cy="475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57F397F-EE20-4D93-A842-F4B4313CA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83" y="1397359"/>
            <a:ext cx="344213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0</TotalTime>
  <Words>277</Words>
  <Application>Microsoft Office PowerPoint</Application>
  <PresentationFormat>Grand écran</PresentationFormat>
  <Paragraphs>80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Thème Office</vt:lpstr>
      <vt:lpstr>Projet 2 OpenClassroms</vt:lpstr>
      <vt:lpstr>OBJECTIF DU PROJET</vt:lpstr>
      <vt:lpstr>Découpage de la maquette</vt:lpstr>
      <vt:lpstr>Outils mis en oeuvre</vt:lpstr>
      <vt:lpstr>CDN Bootstrap et Font Awesome</vt:lpstr>
      <vt:lpstr>HEADER</vt:lpstr>
      <vt:lpstr>ASIDE</vt:lpstr>
      <vt:lpstr>MAIN extrait</vt:lpstr>
      <vt:lpstr>Page Complète VS Maquette</vt:lpstr>
      <vt:lpstr>Site Responsive</vt:lpstr>
      <vt:lpstr>Repository GitHub</vt:lpstr>
      <vt:lpstr>Aperçu du Repository</vt:lpstr>
      <vt:lpstr>Utilisation de Git</vt:lpstr>
      <vt:lpstr>GitHub Pages</vt:lpstr>
      <vt:lpstr>Publication et Hébergement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2020-03-18T10:16:03Z</dcterms:created>
  <dcterms:modified xsi:type="dcterms:W3CDTF">2020-03-29T21:05:11Z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