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f7c7de84c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f7c7de84c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f7c7de84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f7c7de84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f7c7de84c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f7c7de84c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1eb6b88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1eb6b88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f7c7de84c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f7c7de84c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1eb6b885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1eb6b885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19e0162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19e0162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19e01628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19e01628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19e01628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19e01628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f7c7de84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f7c7de84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f7c7de84c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f7c7de84c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1eb6b88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1eb6b88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f7c7de84c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f7c7de84c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f7c7de84c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f7c7de84c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Vanguard’s Customer Experience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Federico Sarmiento Z.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José G. Portela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Testing: </a:t>
            </a:r>
            <a:r>
              <a:rPr lang="en"/>
              <a:t>Average Age of Clients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sample t-test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 Hypothesis (Ho): There is no significant difference in average 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 Hypothesis (Ha): There is a significant difference in average 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Age (Control): 48.30989554278701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Age (Test): 48.75001828030171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T-statistic: -7.926400435419626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P-value: 2.263054043650787e-15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Conclusion: </a:t>
            </a:r>
            <a:r>
              <a:rPr lang="en" sz="1400"/>
              <a:t>There is a significant difference in average age.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831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737650"/>
            <a:ext cx="7604125" cy="42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Learnings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</a:t>
            </a:r>
            <a:r>
              <a:rPr lang="en"/>
              <a:t>inconsistency</a:t>
            </a:r>
            <a:r>
              <a:rPr lang="en" sz="1800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</a:t>
            </a:r>
            <a:r>
              <a:rPr lang="en"/>
              <a:t>challenge</a:t>
            </a:r>
            <a:r>
              <a:rPr lang="en"/>
              <a:t> Tableau and calculation of the KPI.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475" y="1636475"/>
            <a:ext cx="4332950" cy="225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Learnings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results indicated differences between the variations.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Upon visual inspection, no noticeable difference was observed.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275" y="2160075"/>
            <a:ext cx="4897126" cy="25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r>
              <a:rPr lang="en"/>
              <a:t>: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user feedback or usability testing to identify specific areas for enhancement.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overall impact on user engagement, revenue, and other relevant metrics to assess whether the redesign justifies the associated costs.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 the long-term impact of the redesign by extending the observation period or conducting follow-up analyses.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13" y="111325"/>
            <a:ext cx="686378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40550" y="1226100"/>
            <a:ext cx="7726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digital world is evolving, and so are Vanguard’s clients. Vanguard believed that a more intuitive and modern User Interface (UI), coupled with timely in-context prompts (cues, messages, hints, or instructions provided to users directly within the context of their current task or action), could make the online process smoother for clients.</a:t>
            </a:r>
            <a:endParaRPr sz="2000"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440550" y="25121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question: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40550" y="3117575"/>
            <a:ext cx="76887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Would these changes encourage more clients to complete the process?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646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33800" y="794625"/>
            <a:ext cx="73899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00000"/>
                </a:solidFill>
                <a:highlight>
                  <a:srgbClr val="FFFFFF"/>
                </a:highlight>
              </a:rPr>
              <a:t>Data sets:</a:t>
            </a:r>
            <a:endParaRPr b="1" sz="1400" u="sng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7975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AutoNum type="arabicPeriod"/>
            </a:pPr>
            <a:r>
              <a:rPr b="1" lang="en" sz="1250">
                <a:solidFill>
                  <a:srgbClr val="000000"/>
                </a:solidFill>
                <a:highlight>
                  <a:srgbClr val="FFFFFF"/>
                </a:highlight>
              </a:rPr>
              <a:t>Client Profiles: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</a:rPr>
              <a:t> Demographics like age, gender, and account details of our clients.</a:t>
            </a:r>
            <a:endParaRPr sz="12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7975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AutoNum type="arabicPeriod"/>
            </a:pPr>
            <a:r>
              <a:rPr b="1" lang="en" sz="1250">
                <a:solidFill>
                  <a:srgbClr val="000000"/>
                </a:solidFill>
                <a:highlight>
                  <a:srgbClr val="FFFFFF"/>
                </a:highlight>
              </a:rPr>
              <a:t>Digital Footprints: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</a:rPr>
              <a:t> A detailed trace of client interactions online.</a:t>
            </a:r>
            <a:endParaRPr sz="12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7975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AutoNum type="arabicPeriod"/>
            </a:pPr>
            <a:r>
              <a:rPr b="1" lang="en" sz="1250">
                <a:solidFill>
                  <a:srgbClr val="000000"/>
                </a:solidFill>
                <a:highlight>
                  <a:srgbClr val="FFFFFF"/>
                </a:highlight>
              </a:rPr>
              <a:t>Experiment Roster: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</a:rPr>
              <a:t>A list revealing which clients were part of the grand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</a:rPr>
              <a:t>experiment.</a:t>
            </a:r>
            <a:endParaRPr sz="12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33800" y="2212375"/>
            <a:ext cx="71163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b="1" lang="en" sz="1400" u="sng">
                <a:solidFill>
                  <a:srgbClr val="000000"/>
                </a:solidFill>
                <a:highlight>
                  <a:srgbClr val="FFFFFF"/>
                </a:highlight>
              </a:rPr>
              <a:t>Cleaning</a:t>
            </a:r>
            <a:r>
              <a:rPr b="1" lang="en" sz="1400" u="sng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endParaRPr b="1" sz="1400" u="sng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609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AutoNum type="arabicPeriod"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</a:rPr>
              <a:t>Client Profiles: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Drop 14 rows where at 7/9 column where without data.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highlight>
                  <a:srgbClr val="FFFFFF"/>
                </a:highlight>
              </a:rPr>
              <a:t>Drop 575 rows where client age is less than tenure.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On gender column we assume the 3 clients with category call X as equivalent to category U.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Adjust data types for proper Tableau reading.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609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AutoNum type="arabicPeriod"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</a:rPr>
              <a:t>Digital Footprints:</a:t>
            </a:r>
            <a:endParaRPr b="1"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concat part 1 and part2 to have one dataset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Drop duplicate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609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AutoNum type="arabicPeriod"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</a:rPr>
              <a:t>Experiment Roster: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highlight>
                  <a:schemeClr val="lt1"/>
                </a:highlight>
              </a:rPr>
              <a:t>Adjust data types for proper Tableau reading.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-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10625" y="726100"/>
            <a:ext cx="8303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clean base has 70,020 clients from which 50,156 (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72%)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participated in the experiments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10625" y="1095025"/>
            <a:ext cx="8303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 demographic and behaviours:</a:t>
            </a:r>
            <a:endParaRPr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The primary client is an individual, </a:t>
            </a:r>
            <a:r>
              <a:rPr b="1"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whether male or female</a:t>
            </a: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, holding more than </a:t>
            </a:r>
            <a:r>
              <a:rPr b="1"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 open accounts with an </a:t>
            </a:r>
            <a:r>
              <a:rPr b="1"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average balance of $148K.</a:t>
            </a: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 They are between </a:t>
            </a:r>
            <a:r>
              <a:rPr b="1"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21 and 70 years old</a:t>
            </a: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, have maintained an account for a duration spanning </a:t>
            </a:r>
            <a:r>
              <a:rPr b="1"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6 to 25 years</a:t>
            </a: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, and, on average, use the portal or call </a:t>
            </a:r>
            <a:r>
              <a:rPr b="1"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1.5 times every month.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Finding</a:t>
            </a:r>
            <a:r>
              <a:rPr b="1" lang="en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550" y="2837849"/>
            <a:ext cx="2239641" cy="11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10625" y="4083825"/>
            <a:ext cx="29577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The balance range is between 13K to 16M and primarily concentrated on clients aged between 40 and 70.</a:t>
            </a:r>
            <a:endParaRPr sz="8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01" y="2772925"/>
            <a:ext cx="653750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700" y="3479450"/>
            <a:ext cx="1819550" cy="3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3297475" y="2837775"/>
            <a:ext cx="1866000" cy="11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0700" y="2986606"/>
            <a:ext cx="1819550" cy="29851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297375" y="4083825"/>
            <a:ext cx="18660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All clients log in once every 6 months, and almost none of them have only one account.</a:t>
            </a:r>
            <a:endParaRPr sz="8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2750" y="3114250"/>
            <a:ext cx="3702449" cy="6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5292750" y="2837775"/>
            <a:ext cx="3539400" cy="11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292750" y="4083825"/>
            <a:ext cx="3539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Unknown</a:t>
            </a: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group is younger, less </a:t>
            </a: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wealthy</a:t>
            </a: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with </a:t>
            </a: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shorter average duration using</a:t>
            </a: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Vanguard.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performance indicators (KPIs):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Completion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Spent on Each Step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Rates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44850"/>
            <a:ext cx="8353425" cy="26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Completion Rates: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'Control' variation: ~65.59% (0.655873)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'Test' variation: ~69.29% (0.692932)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Overall Comparison: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'Test' variation has a slightly higher completion rate than the 'Control' variation.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of Time Spent: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'Test' variation generally exhibits higher average time spent on each step compared to the 'Control' variation.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Rates: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both 'Control' and 'Test' variations, error rates were NaN (Not a Number) values.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Potential reasons: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recorded errors in the dataset.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need for adjustment in error rate calculation criteria.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Testing: </a:t>
            </a:r>
            <a:r>
              <a:rPr lang="en"/>
              <a:t>Completion Rate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error was calculated before hand.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Two-sample z-test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 Hypothesis (Ho): There is no significant difference in completion rates.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</a:t>
            </a:r>
            <a:r>
              <a:rPr lang="en"/>
              <a:t> Hypothesis (Ha): There is a significant difference in completion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and Test Completion Rate: 0.12201837420362187 ≈ 12.20% and 0.1446299347191687 ≈ 14.46%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Z-statistic: -18.67324116863663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P-value: 8.173840595991908e-78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reject the null hypothesis, indicating that there is a statistically significant difference in completion rates between the 'Control' and 'Test' variations.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Completion Rate with Cost-Effectiveness Threshold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One sample z-test with a t</a:t>
            </a:r>
            <a:r>
              <a:rPr lang="en"/>
              <a:t>hreshold of 0.05 (5%)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 </a:t>
            </a:r>
            <a:r>
              <a:rPr lang="en"/>
              <a:t>Hypothesis (Ho)</a:t>
            </a:r>
            <a:r>
              <a:rPr lang="en"/>
              <a:t>: </a:t>
            </a:r>
            <a:r>
              <a:rPr lang="en"/>
              <a:t>The observed increase does not meet or exceeds the 5% threshold.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 Hypothesis (Ha): </a:t>
            </a:r>
            <a:r>
              <a:rPr lang="en"/>
              <a:t>The observed increase meets or exceeds the 5% threshold.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Observed Completion Rate Increase: 0.022611560515546844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Z-statistic: -123.56432809551994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P-value: 1.0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Conclusion: </a:t>
            </a:r>
            <a:r>
              <a:rPr lang="en" sz="1400"/>
              <a:t>The observed increase in completion rate is not statistically significant, and it does not meet the specified 5.0% threshold for cost-effectiveness.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