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314" r:id="rId2"/>
    <p:sldId id="635" r:id="rId3"/>
    <p:sldId id="630" r:id="rId4"/>
    <p:sldId id="534" r:id="rId5"/>
    <p:sldId id="647" r:id="rId6"/>
    <p:sldId id="663" r:id="rId7"/>
    <p:sldId id="536" r:id="rId8"/>
    <p:sldId id="654" r:id="rId9"/>
    <p:sldId id="650" r:id="rId10"/>
    <p:sldId id="651" r:id="rId11"/>
    <p:sldId id="664" r:id="rId12"/>
    <p:sldId id="648" r:id="rId13"/>
    <p:sldId id="655" r:id="rId14"/>
    <p:sldId id="656" r:id="rId15"/>
    <p:sldId id="665" r:id="rId16"/>
    <p:sldId id="537" r:id="rId17"/>
    <p:sldId id="645" r:id="rId18"/>
    <p:sldId id="646" r:id="rId19"/>
    <p:sldId id="657" r:id="rId20"/>
    <p:sldId id="658" r:id="rId21"/>
    <p:sldId id="659" r:id="rId22"/>
    <p:sldId id="660" r:id="rId23"/>
    <p:sldId id="662" r:id="rId24"/>
    <p:sldId id="661" r:id="rId25"/>
    <p:sldId id="596" r:id="rId26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mbria Math" panose="02040503050406030204" pitchFamily="18" charset="0"/>
      <p:regular r:id="rId32"/>
    </p:embeddedFont>
    <p:embeddedFont>
      <p:font typeface="Roboto Condensed" panose="020B0604020202020204" charset="0"/>
      <p:regular r:id="rId33"/>
      <p:bold r:id="rId34"/>
      <p:italic r:id="rId35"/>
      <p:boldItalic r:id="rId36"/>
    </p:embeddedFont>
    <p:embeddedFont>
      <p:font typeface="Roboto Condensed Light" panose="020B0604020202020204" charset="0"/>
      <p:regular r:id="rId37"/>
      <p:italic r:id="rId38"/>
    </p:embeddedFont>
    <p:embeddedFont>
      <p:font typeface="Wingdings 3" panose="05040102010807070707" pitchFamily="18" charset="2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rqzykZ303TDKY5cwlYBauA==" hashData="6xid6nZYfzZlEeahKQdH2f4PmRgret4xUCyKllbp2s3Xdx22ChFfjV3iP829iXWSCPPzkFAxManeU/5LAg2tFQ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1FF5"/>
    <a:srgbClr val="CF23C3"/>
    <a:srgbClr val="890E4F"/>
    <a:srgbClr val="58084D"/>
    <a:srgbClr val="D6710C"/>
    <a:srgbClr val="301B92"/>
    <a:srgbClr val="F54337"/>
    <a:srgbClr val="EAEAEA"/>
    <a:srgbClr val="009900"/>
    <a:srgbClr val="1D5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94291" autoAdjust="0"/>
  </p:normalViewPr>
  <p:slideViewPr>
    <p:cSldViewPr snapToGrid="0">
      <p:cViewPr varScale="1">
        <p:scale>
          <a:sx n="74" d="100"/>
          <a:sy n="74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8.jpeg"/><Relationship Id="rId5" Type="http://schemas.openxmlformats.org/officeDocument/2006/relationships/image" Target="../media/image3.png"/><Relationship Id="rId10" Type="http://schemas.openxmlformats.org/officeDocument/2006/relationships/image" Target="../media/image14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3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42E49-5E22-489C-AF2B-4E6B739F0D42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212394" y="1761474"/>
            <a:ext cx="3645125" cy="236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86DF23-72C2-4781-B355-137F5DF6CE05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295842" y="1556426"/>
            <a:ext cx="3573889" cy="257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Dhvanik H. Zala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579511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#3110014 (M-1)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Sequence and Series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8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4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8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18110" y="5003800"/>
            <a:ext cx="3573890" cy="1854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98B7C2-B96E-427D-9EA6-C38EDDDF144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8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Dhvanik H. Zala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51852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#3110014 (M-1)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Unit 2 – Sequence and Series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8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4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8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Dhvanik H.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Zala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581939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#3110014 (M-1)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Unit 2 – Sequence and Series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8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4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8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image" Target="../media/image73.png"/><Relationship Id="rId16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3" Type="http://schemas.openxmlformats.org/officeDocument/2006/relationships/image" Target="../media/image1031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" Type="http://schemas.openxmlformats.org/officeDocument/2006/relationships/image" Target="../media/image1021.png"/><Relationship Id="rId16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1.png"/><Relationship Id="rId11" Type="http://schemas.openxmlformats.org/officeDocument/2006/relationships/image" Target="../media/image118.png"/><Relationship Id="rId5" Type="http://schemas.openxmlformats.org/officeDocument/2006/relationships/image" Target="../media/image113.png"/><Relationship Id="rId15" Type="http://schemas.openxmlformats.org/officeDocument/2006/relationships/image" Target="../media/image122.png"/><Relationship Id="rId10" Type="http://schemas.openxmlformats.org/officeDocument/2006/relationships/image" Target="../media/image117.png"/><Relationship Id="rId4" Type="http://schemas.openxmlformats.org/officeDocument/2006/relationships/image" Target="../media/image3112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2.png"/><Relationship Id="rId3" Type="http://schemas.openxmlformats.org/officeDocument/2006/relationships/image" Target="../media/image1240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2" Type="http://schemas.openxmlformats.org/officeDocument/2006/relationships/image" Target="../media/image3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1.png"/><Relationship Id="rId11" Type="http://schemas.openxmlformats.org/officeDocument/2006/relationships/image" Target="../media/image130.png"/><Relationship Id="rId5" Type="http://schemas.openxmlformats.org/officeDocument/2006/relationships/image" Target="../media/image125.png"/><Relationship Id="rId15" Type="http://schemas.openxmlformats.org/officeDocument/2006/relationships/image" Target="../media/image134.png"/><Relationship Id="rId10" Type="http://schemas.openxmlformats.org/officeDocument/2006/relationships/image" Target="../media/image129.png"/><Relationship Id="rId4" Type="http://schemas.openxmlformats.org/officeDocument/2006/relationships/image" Target="../media/image3412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image" Target="../media/image143.png"/><Relationship Id="rId3" Type="http://schemas.openxmlformats.org/officeDocument/2006/relationships/image" Target="../media/image135.png"/><Relationship Id="rId7" Type="http://schemas.openxmlformats.org/officeDocument/2006/relationships/image" Target="../media/image137.png"/><Relationship Id="rId12" Type="http://schemas.openxmlformats.org/officeDocument/2006/relationships/image" Target="../media/image142.png"/><Relationship Id="rId2" Type="http://schemas.openxmlformats.org/officeDocument/2006/relationships/image" Target="../media/image1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11" Type="http://schemas.openxmlformats.org/officeDocument/2006/relationships/image" Target="../media/image141.png"/><Relationship Id="rId5" Type="http://schemas.openxmlformats.org/officeDocument/2006/relationships/image" Target="../media/image1350.png"/><Relationship Id="rId10" Type="http://schemas.openxmlformats.org/officeDocument/2006/relationships/image" Target="../media/image140.png"/><Relationship Id="rId4" Type="http://schemas.openxmlformats.org/officeDocument/2006/relationships/image" Target="../media/image1153.png"/><Relationship Id="rId9" Type="http://schemas.openxmlformats.org/officeDocument/2006/relationships/image" Target="../media/image1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4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1.png"/><Relationship Id="rId3" Type="http://schemas.openxmlformats.org/officeDocument/2006/relationships/image" Target="../media/image162.png"/><Relationship Id="rId7" Type="http://schemas.openxmlformats.org/officeDocument/2006/relationships/image" Target="../media/image166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64.png"/><Relationship Id="rId9" Type="http://schemas.openxmlformats.org/officeDocument/2006/relationships/image" Target="../media/image16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167.png"/><Relationship Id="rId7" Type="http://schemas.openxmlformats.org/officeDocument/2006/relationships/image" Target="../media/image171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3" Type="http://schemas.openxmlformats.org/officeDocument/2006/relationships/image" Target="../media/image1680.png"/><Relationship Id="rId7" Type="http://schemas.openxmlformats.org/officeDocument/2006/relationships/image" Target="../media/image175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5" Type="http://schemas.openxmlformats.org/officeDocument/2006/relationships/image" Target="../media/image1700.png"/><Relationship Id="rId10" Type="http://schemas.openxmlformats.org/officeDocument/2006/relationships/image" Target="../media/image178.png"/><Relationship Id="rId4" Type="http://schemas.openxmlformats.org/officeDocument/2006/relationships/image" Target="../media/image1690.png"/><Relationship Id="rId9" Type="http://schemas.openxmlformats.org/officeDocument/2006/relationships/image" Target="../media/image17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711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126" y="1294587"/>
            <a:ext cx="7257986" cy="2578780"/>
          </a:xfrm>
        </p:spPr>
        <p:txBody>
          <a:bodyPr/>
          <a:lstStyle/>
          <a:p>
            <a:r>
              <a:rPr lang="en-IN" sz="4800" b="0" dirty="0"/>
              <a:t>Unit-2</a:t>
            </a:r>
            <a:br>
              <a:rPr lang="en-IN" sz="4800" b="0" dirty="0"/>
            </a:br>
            <a:r>
              <a:rPr lang="en-IN" dirty="0"/>
              <a:t>Sequence and Series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dhvanik.zala@darshan.ac.in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8238588865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Humanities &amp; Science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Dhvanik H. Zala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b="1" dirty="0"/>
              <a:t>Mathematics-I</a:t>
            </a:r>
          </a:p>
          <a:p>
            <a:r>
              <a:rPr lang="en-IN" dirty="0"/>
              <a:t>GTU#(3110014)</a:t>
            </a: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3" r="6193"/>
          <a:stretch/>
        </p:blipFill>
        <p:spPr>
          <a:xfrm>
            <a:off x="353569" y="5211251"/>
            <a:ext cx="1353599" cy="1353599"/>
          </a:xfrm>
        </p:spPr>
      </p:pic>
    </p:spTree>
    <p:extLst>
      <p:ext uri="{BB962C8B-B14F-4D97-AF65-F5344CB8AC3E}">
        <p14:creationId xmlns:p14="http://schemas.microsoft.com/office/powerpoint/2010/main" val="3669567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4FCC306-F1EF-4EE3-8871-25722C721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4DC17F-66C3-4158-A5BD-CEFEFB71AFB4}"/>
                  </a:ext>
                </a:extLst>
              </p:cNvPr>
              <p:cNvSpPr txBox="1"/>
              <p:nvPr/>
            </p:nvSpPr>
            <p:spPr>
              <a:xfrm>
                <a:off x="134447" y="870958"/>
                <a:ext cx="2725316" cy="9701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IN" sz="28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en-IN" sz="2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IN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IN" sz="28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num>
                                <m:den>
                                  <m:r>
                                    <a:rPr lang="en-IN" sz="28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IN" sz="2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8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e>
                                    <m:sup>
                                      <m:r>
                                        <a:rPr lang="en-IN" sz="28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sz="28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+1 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I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I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4DC17F-66C3-4158-A5BD-CEFEFB71A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7" y="870958"/>
                <a:ext cx="2725316" cy="9701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32A33FF-B0A5-4DC5-9E69-1B8BF22F4C3B}"/>
                  </a:ext>
                </a:extLst>
              </p:cNvPr>
              <p:cNvSpPr/>
              <p:nvPr/>
            </p:nvSpPr>
            <p:spPr>
              <a:xfrm>
                <a:off x="5844808" y="1144271"/>
                <a:ext cx="180052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IN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IN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80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IN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IN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IN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</m:oMath>
                  </m:oMathPara>
                </a14:m>
                <a:endParaRPr lang="en-IN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32A33FF-B0A5-4DC5-9E69-1B8BF22F4C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808" y="1144271"/>
                <a:ext cx="180052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920B55AF-20B9-4405-88DA-FD49DF0900A6}"/>
              </a:ext>
            </a:extLst>
          </p:cNvPr>
          <p:cNvGrpSpPr/>
          <p:nvPr/>
        </p:nvGrpSpPr>
        <p:grpSpPr>
          <a:xfrm>
            <a:off x="1031373" y="2163433"/>
            <a:ext cx="2993203" cy="837280"/>
            <a:chOff x="1099613" y="2163433"/>
            <a:chExt cx="2993203" cy="83728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3704837-F124-4591-8CB4-1C1F8CEF881C}"/>
                </a:ext>
              </a:extLst>
            </p:cNvPr>
            <p:cNvSpPr/>
            <p:nvPr/>
          </p:nvSpPr>
          <p:spPr>
            <a:xfrm>
              <a:off x="1099613" y="2321378"/>
              <a:ext cx="936059" cy="54789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IN" sz="2800" i="0" dirty="0">
                  <a:solidFill>
                    <a:srgbClr val="002060"/>
                  </a:solidFill>
                  <a:latin typeface="+mj-lt"/>
                </a:rPr>
                <a:t>H</a:t>
              </a:r>
              <a:r>
                <a:rPr lang="en-IN" sz="2800" b="0" i="0" dirty="0">
                  <a:solidFill>
                    <a:srgbClr val="002060"/>
                  </a:solidFill>
                  <a:latin typeface="+mj-lt"/>
                </a:rPr>
                <a:t>ere,</a:t>
              </a:r>
              <a:endParaRPr lang="en-IN" sz="2800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65FC7AD-FC8C-47C2-BE69-6B03763D8967}"/>
                    </a:ext>
                  </a:extLst>
                </p:cNvPr>
                <p:cNvSpPr txBox="1"/>
                <p:nvPr/>
              </p:nvSpPr>
              <p:spPr>
                <a:xfrm>
                  <a:off x="1931524" y="2163433"/>
                  <a:ext cx="2161292" cy="83728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I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IN" sz="2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IN" sz="2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r>
                          <a:rPr kumimoji="0" lang="en-IN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0" lang="en-I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kumimoji="0" lang="en-IN" sz="2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n</m:t>
                            </m:r>
                          </m:num>
                          <m:den>
                            <m:r>
                              <a:rPr kumimoji="0" lang="en-IN" sz="2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kumimoji="0" lang="en-I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0" lang="en-IN" sz="2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p>
                                <m:r>
                                  <a:rPr kumimoji="0" lang="en-IN" sz="2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0" lang="en-IN" sz="2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+1 </m:t>
                            </m:r>
                          </m:den>
                        </m:f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65FC7AD-FC8C-47C2-BE69-6B03763D89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1524" y="2163433"/>
                  <a:ext cx="2161292" cy="83728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0276422-B9BF-4F5D-8F09-1859438C5CB9}"/>
                  </a:ext>
                </a:extLst>
              </p:cNvPr>
              <p:cNvSpPr txBox="1"/>
              <p:nvPr/>
            </p:nvSpPr>
            <p:spPr>
              <a:xfrm>
                <a:off x="3960106" y="2099835"/>
                <a:ext cx="4080295" cy="962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I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8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en-IN" sz="28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+2 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0276422-B9BF-4F5D-8F09-1859438C5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106" y="2099835"/>
                <a:ext cx="4080295" cy="962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A8598DB9-4F26-4695-83DD-45C5E52135CE}"/>
              </a:ext>
            </a:extLst>
          </p:cNvPr>
          <p:cNvGrpSpPr/>
          <p:nvPr/>
        </p:nvGrpSpPr>
        <p:grpSpPr>
          <a:xfrm>
            <a:off x="1059320" y="3298639"/>
            <a:ext cx="2479482" cy="566304"/>
            <a:chOff x="1112328" y="3298639"/>
            <a:chExt cx="2479482" cy="56630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E6CEC9D-2156-4D93-9E22-340E90B3287E}"/>
                </a:ext>
              </a:extLst>
            </p:cNvPr>
            <p:cNvSpPr/>
            <p:nvPr/>
          </p:nvSpPr>
          <p:spPr>
            <a:xfrm>
              <a:off x="1112328" y="3317049"/>
              <a:ext cx="884920" cy="54789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IN" sz="2800" i="0" dirty="0">
                  <a:solidFill>
                    <a:srgbClr val="002060"/>
                  </a:solidFill>
                  <a:latin typeface="+mj-lt"/>
                </a:rPr>
                <a:t>Now</a:t>
              </a:r>
              <a:r>
                <a:rPr lang="en-IN" sz="2800" b="0" i="0" dirty="0">
                  <a:solidFill>
                    <a:srgbClr val="002060"/>
                  </a:solidFill>
                  <a:latin typeface="+mj-lt"/>
                </a:rPr>
                <a:t>,</a:t>
              </a:r>
              <a:endParaRPr lang="en-IN" sz="2800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C7AA61D-7E31-4524-839B-E5B8E6C3BAA2}"/>
                    </a:ext>
                  </a:extLst>
                </p:cNvPr>
                <p:cNvSpPr txBox="1"/>
                <p:nvPr/>
              </p:nvSpPr>
              <p:spPr>
                <a:xfrm>
                  <a:off x="1905020" y="3298639"/>
                  <a:ext cx="168679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I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IN" sz="2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IN" sz="2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n</m:t>
                            </m:r>
                          </m:sub>
                        </m:sSub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lang="en-IN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8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sz="28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IN" sz="28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C7AA61D-7E31-4524-839B-E5B8E6C3BA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5020" y="3298639"/>
                  <a:ext cx="1686790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D3F6D7B-1CA4-4852-8304-FEEFE84E8FDF}"/>
                  </a:ext>
                </a:extLst>
              </p:cNvPr>
              <p:cNvSpPr txBox="1"/>
              <p:nvPr/>
            </p:nvSpPr>
            <p:spPr>
              <a:xfrm>
                <a:off x="1036094" y="4035479"/>
                <a:ext cx="4080296" cy="9089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n</m:t>
                          </m:r>
                        </m:num>
                        <m:den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n</m:t>
                              </m:r>
                            </m:e>
                            <m:sup>
                              <m: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+1 </m:t>
                          </m:r>
                        </m:den>
                      </m:f>
                      <m:r>
                        <a:rPr lang="en-IN" sz="28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I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n-IN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IN" sz="28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IN" sz="28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m:rPr>
                              <m:sty m:val="p"/>
                            </m:rPr>
                            <a:rPr lang="en-I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I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D3F6D7B-1CA4-4852-8304-FEEFE84E8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94" y="4035479"/>
                <a:ext cx="4080296" cy="9089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3BEF76-0EFC-4E53-B961-908D593E9E7B}"/>
                  </a:ext>
                </a:extLst>
              </p:cNvPr>
              <p:cNvSpPr txBox="1"/>
              <p:nvPr/>
            </p:nvSpPr>
            <p:spPr>
              <a:xfrm>
                <a:off x="1049348" y="5318619"/>
                <a:ext cx="3591508" cy="1055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n</m:t>
                          </m:r>
                          <m:d>
                            <m:dPr>
                              <m:ctrlP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I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IN" sz="2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kumimoji="0" lang="en-IN" sz="2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3BEF76-0EFC-4E53-B961-908D593E9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348" y="5318619"/>
                <a:ext cx="3591508" cy="10559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72D1E4-F52E-44C8-A2F7-E05B14F2BD5D}"/>
                  </a:ext>
                </a:extLst>
              </p:cNvPr>
              <p:cNvSpPr txBox="1"/>
              <p:nvPr/>
            </p:nvSpPr>
            <p:spPr>
              <a:xfrm>
                <a:off x="5909082" y="3339067"/>
                <a:ext cx="5734776" cy="1055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m:rPr>
                              <m:sty m:val="p"/>
                            </m:rP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−1 </m:t>
                          </m:r>
                        </m:num>
                        <m:den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72D1E4-F52E-44C8-A2F7-E05B14F2B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082" y="3339067"/>
                <a:ext cx="5734776" cy="10559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8232ACC-D799-46A6-8435-5B0AC2F39420}"/>
                  </a:ext>
                </a:extLst>
              </p:cNvPr>
              <p:cNvSpPr txBox="1"/>
              <p:nvPr/>
            </p:nvSpPr>
            <p:spPr>
              <a:xfrm>
                <a:off x="5909082" y="4395062"/>
                <a:ext cx="2982191" cy="10178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8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m:rPr>
                              <m:sty m:val="p"/>
                            </m:rP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8232ACC-D799-46A6-8435-5B0AC2F39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082" y="4395062"/>
                <a:ext cx="2982191" cy="10178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4036498-0F83-40E7-8BCF-BA38920AAC5E}"/>
                  </a:ext>
                </a:extLst>
              </p:cNvPr>
              <p:cNvSpPr txBox="1"/>
              <p:nvPr/>
            </p:nvSpPr>
            <p:spPr>
              <a:xfrm>
                <a:off x="8793026" y="4669946"/>
                <a:ext cx="76892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4036498-0F83-40E7-8BCF-BA38920AA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026" y="4669946"/>
                <a:ext cx="76892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D3FEC6D-B976-470C-8999-B9A7633B0A0E}"/>
                  </a:ext>
                </a:extLst>
              </p:cNvPr>
              <p:cNvSpPr txBox="1"/>
              <p:nvPr/>
            </p:nvSpPr>
            <p:spPr>
              <a:xfrm>
                <a:off x="5911563" y="5523715"/>
                <a:ext cx="42549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n</m:t>
                          </m:r>
                        </m:sub>
                      </m:sSub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lang="en-I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I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IN" sz="28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IN" sz="28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sz="28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IN" sz="28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sz="28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8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m:rPr>
                          <m:nor/>
                        </m:rPr>
                        <a:rPr lang="en-IN" sz="2800" dirty="0">
                          <a:solidFill>
                            <a:srgbClr val="002060"/>
                          </a:solidFill>
                        </a:rPr>
                        <m:t>.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D3FEC6D-B976-470C-8999-B9A7633B0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563" y="5523715"/>
                <a:ext cx="425494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D0BA35E0-6151-4247-9422-58B964E9D737}"/>
              </a:ext>
            </a:extLst>
          </p:cNvPr>
          <p:cNvSpPr/>
          <p:nvPr/>
        </p:nvSpPr>
        <p:spPr>
          <a:xfrm>
            <a:off x="5884169" y="6100667"/>
            <a:ext cx="5478343" cy="54789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sz="2800" i="0" dirty="0">
                <a:solidFill>
                  <a:srgbClr val="002060"/>
                </a:solidFill>
                <a:latin typeface="+mj-lt"/>
              </a:rPr>
              <a:t>Hence</a:t>
            </a:r>
            <a:r>
              <a:rPr lang="en-IN" sz="2800" b="0" i="0" dirty="0">
                <a:solidFill>
                  <a:srgbClr val="002060"/>
                </a:solidFill>
                <a:latin typeface="+mj-lt"/>
              </a:rPr>
              <a:t>, given sequence is decreasing.</a:t>
            </a:r>
            <a:endParaRPr lang="en-IN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E97CA4-EB69-4D6D-BAD2-72AD141B9A77}"/>
                  </a:ext>
                </a:extLst>
              </p:cNvPr>
              <p:cNvSpPr txBox="1"/>
              <p:nvPr/>
            </p:nvSpPr>
            <p:spPr>
              <a:xfrm>
                <a:off x="2669830" y="892115"/>
                <a:ext cx="3292656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2 </m:t>
                          </m:r>
                        </m:den>
                      </m:f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f>
                        <m:f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num>
                        <m:den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5 </m:t>
                          </m:r>
                        </m:den>
                      </m:f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f>
                        <m:f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num>
                        <m:den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10 </m:t>
                          </m:r>
                        </m:den>
                      </m:f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f>
                        <m:f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</m:t>
                          </m:r>
                        </m:num>
                        <m:den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17 </m:t>
                          </m:r>
                        </m:den>
                      </m:f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…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E97CA4-EB69-4D6D-BAD2-72AD141B9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830" y="892115"/>
                <a:ext cx="3292656" cy="90178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0255BB8-0051-49F2-9689-C9392F5E750B}"/>
                  </a:ext>
                </a:extLst>
              </p:cNvPr>
              <p:cNvSpPr txBox="1"/>
              <p:nvPr/>
            </p:nvSpPr>
            <p:spPr>
              <a:xfrm>
                <a:off x="7804604" y="2099835"/>
                <a:ext cx="2574265" cy="9089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m:rPr>
                              <m:sty m:val="p"/>
                            </m:rP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+3 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0255BB8-0051-49F2-9689-C9392F5E7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604" y="2099835"/>
                <a:ext cx="2574265" cy="90896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487FA3C-9466-43DA-BC0F-CDD88C40F7E3}"/>
              </a:ext>
            </a:extLst>
          </p:cNvPr>
          <p:cNvSpPr/>
          <p:nvPr/>
        </p:nvSpPr>
        <p:spPr>
          <a:xfrm>
            <a:off x="5461045" y="3373174"/>
            <a:ext cx="45719" cy="3183502"/>
          </a:xfrm>
          <a:prstGeom prst="roundRect">
            <a:avLst/>
          </a:pr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2" name="Right Arrow 3">
            <a:extLst>
              <a:ext uri="{FF2B5EF4-FFF2-40B4-BE49-F238E27FC236}">
                <a16:creationId xmlns:a16="http://schemas.microsoft.com/office/drawing/2014/main" id="{92238519-053C-4CC9-919A-61F21E35F2BC}"/>
              </a:ext>
            </a:extLst>
          </p:cNvPr>
          <p:cNvSpPr/>
          <p:nvPr/>
        </p:nvSpPr>
        <p:spPr>
          <a:xfrm>
            <a:off x="402688" y="3392823"/>
            <a:ext cx="556362" cy="334851"/>
          </a:xfrm>
          <a:prstGeom prst="rightArrow">
            <a:avLst/>
          </a:pr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None/>
            </a:pPr>
            <a:endParaRPr lang="en-IN" sz="280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F9A02E-742B-458A-8CC0-35DCBE356FCA}"/>
                  </a:ext>
                </a:extLst>
              </p:cNvPr>
              <p:cNvSpPr txBox="1"/>
              <p:nvPr/>
            </p:nvSpPr>
            <p:spPr>
              <a:xfrm>
                <a:off x="9441479" y="4642373"/>
                <a:ext cx="157266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800" dirty="0">
                    <a:solidFill>
                      <a:srgbClr val="00206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8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IN" sz="28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8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IN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F9A02E-742B-458A-8CC0-35DCBE356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479" y="4642373"/>
                <a:ext cx="1572660" cy="523220"/>
              </a:xfrm>
              <a:prstGeom prst="rect">
                <a:avLst/>
              </a:prstGeom>
              <a:blipFill>
                <a:blip r:embed="rId15"/>
                <a:stretch>
                  <a:fillRect l="-8140" t="-12941" b="-329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AE57EE9-14EA-4734-AC48-4ED28496A0B2}"/>
                  </a:ext>
                </a:extLst>
              </p:cNvPr>
              <p:cNvSpPr txBox="1"/>
              <p:nvPr/>
            </p:nvSpPr>
            <p:spPr>
              <a:xfrm>
                <a:off x="7951583" y="66160"/>
                <a:ext cx="3677724" cy="57888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kumimoji="0" lang="en-US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𝐧</m:t>
                          </m:r>
                        </m:sub>
                      </m:sSub>
                      <m:r>
                        <a:rPr kumimoji="0" lang="en-I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kumimoji="0" lang="en-US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  <m:r>
                            <a:rPr kumimoji="0" lang="en-US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kumimoji="0" lang="en-US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kumimoji="0" lang="en-IN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8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,∀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𝐧</m:t>
                      </m:r>
                      <m:r>
                        <a:rPr lang="en-US" sz="28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8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AE57EE9-14EA-4734-AC48-4ED28496A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583" y="66160"/>
                <a:ext cx="3677724" cy="578882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34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4" grpId="0"/>
      <p:bldP spid="30" grpId="0"/>
      <p:bldP spid="28" grpId="0"/>
      <p:bldP spid="31" grpId="0"/>
      <p:bldP spid="32" grpId="0"/>
      <p:bldP spid="33" grpId="0"/>
      <p:bldP spid="34" grpId="0"/>
      <p:bldP spid="35" grpId="0"/>
      <p:bldP spid="36" grpId="0"/>
      <p:bldP spid="19" grpId="0"/>
      <p:bldP spid="21" grpId="0"/>
      <p:bldP spid="37" grpId="0" animBg="1"/>
      <p:bldP spid="22" grpId="0" animBg="1"/>
      <p:bldP spid="23" grpId="0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E3CF9F-8EE8-4E22-9B28-4B3FBAEA4D67}"/>
              </a:ext>
            </a:extLst>
          </p:cNvPr>
          <p:cNvSpPr txBox="1">
            <a:spLocks/>
          </p:cNvSpPr>
          <p:nvPr/>
        </p:nvSpPr>
        <p:spPr>
          <a:xfrm>
            <a:off x="1728836" y="2575775"/>
            <a:ext cx="8600020" cy="1734423"/>
          </a:xfrm>
          <a:prstGeom prst="doubleWave">
            <a:avLst/>
          </a:prstGeom>
          <a:solidFill>
            <a:schemeClr val="accent5"/>
          </a:solidFill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dirty="0"/>
              <a:t>The Sandwich Theorem or Squeeze Theorem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779C31-C930-4291-8068-40C1A8C52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268686"/>
            <a:ext cx="1741714" cy="158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65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BBC5-73EC-434D-B69E-AB13E091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</a:t>
            </a:r>
          </a:p>
        </p:txBody>
      </p:sp>
      <p:sp>
        <p:nvSpPr>
          <p:cNvPr id="4" name="Line Callout 2 11">
            <a:extLst>
              <a:ext uri="{FF2B5EF4-FFF2-40B4-BE49-F238E27FC236}">
                <a16:creationId xmlns:a16="http://schemas.microsoft.com/office/drawing/2014/main" id="{635A65E4-FA47-4A2B-8D1F-E1ADE962DDA4}"/>
              </a:ext>
            </a:extLst>
          </p:cNvPr>
          <p:cNvSpPr/>
          <p:nvPr/>
        </p:nvSpPr>
        <p:spPr>
          <a:xfrm>
            <a:off x="672197" y="2215739"/>
            <a:ext cx="10884253" cy="1331025"/>
          </a:xfrm>
          <a:prstGeom prst="borderCallout2">
            <a:avLst>
              <a:gd name="adj1" fmla="val 18750"/>
              <a:gd name="adj2" fmla="val -81"/>
              <a:gd name="adj3" fmla="val 18750"/>
              <a:gd name="adj4" fmla="val -4266"/>
              <a:gd name="adj5" fmla="val -49821"/>
              <a:gd name="adj6" fmla="val -73"/>
            </a:avLst>
          </a:prstGeom>
          <a:noFill/>
          <a:ln>
            <a:solidFill>
              <a:srgbClr val="008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</a:pPr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59F373-FAC6-4D7B-B72B-FF7B260782D9}"/>
              </a:ext>
            </a:extLst>
          </p:cNvPr>
          <p:cNvGrpSpPr/>
          <p:nvPr/>
        </p:nvGrpSpPr>
        <p:grpSpPr>
          <a:xfrm>
            <a:off x="840121" y="2227280"/>
            <a:ext cx="8280970" cy="523220"/>
            <a:chOff x="838362" y="1962284"/>
            <a:chExt cx="8280970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1B3AB63-3736-43A1-BD66-8E9815F10A11}"/>
                    </a:ext>
                  </a:extLst>
                </p:cNvPr>
                <p:cNvSpPr/>
                <p:nvPr/>
              </p:nvSpPr>
              <p:spPr>
                <a:xfrm>
                  <a:off x="1159880" y="1962284"/>
                  <a:ext cx="7959452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IN" sz="2800" dirty="0">
                      <a:solidFill>
                        <a:srgbClr val="002060"/>
                      </a:solidFill>
                    </a:rPr>
                    <a:t>Let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b="1" i="1" smtClean="0">
                              <a:solidFill>
                                <a:srgbClr val="381FF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rgbClr val="381FF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0" smtClean="0">
                                  <a:solidFill>
                                    <a:srgbClr val="381FF5"/>
                                  </a:solidFill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</m:e>
                            <m:sub>
                              <m:r>
                                <a:rPr lang="en-US" sz="2800" b="1" i="0" smtClean="0">
                                  <a:solidFill>
                                    <a:srgbClr val="381FF5"/>
                                  </a:solidFill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sub>
                          </m:sSub>
                        </m:e>
                      </m:d>
                      <m:r>
                        <a:rPr lang="en-US" sz="28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800" b="1" i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sub>
                          </m:sSub>
                        </m:e>
                      </m:d>
                      <m:r>
                        <a:rPr lang="en-US" sz="28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&amp;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1" i="1" smtClean="0">
                              <a:solidFill>
                                <a:srgbClr val="CF23C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rgbClr val="CF23C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0" smtClean="0">
                                  <a:solidFill>
                                    <a:srgbClr val="CF23C3"/>
                                  </a:solidFill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e>
                            <m:sub>
                              <m:r>
                                <a:rPr lang="en-US" sz="2800" b="1" i="0" smtClean="0">
                                  <a:solidFill>
                                    <a:srgbClr val="CF23C3"/>
                                  </a:solidFill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IN" sz="2800" dirty="0">
                      <a:solidFill>
                        <a:srgbClr val="002060"/>
                      </a:solidFill>
                    </a:rPr>
                    <a:t> be the sequence of real numbers.</a:t>
                  </a: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1B3AB63-3736-43A1-BD66-8E9815F10A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9880" y="1962284"/>
                  <a:ext cx="7959452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1609" t="-11628" r="-996" b="-3139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A896BE29-1E28-4859-91E9-CE9F4D9B3AD2}"/>
                </a:ext>
              </a:extLst>
            </p:cNvPr>
            <p:cNvSpPr/>
            <p:nvPr/>
          </p:nvSpPr>
          <p:spPr>
            <a:xfrm rot="5400000">
              <a:off x="838362" y="2080072"/>
              <a:ext cx="270000" cy="27000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6D282A6-89F0-4447-BF7E-EBB0FADE7550}"/>
              </a:ext>
            </a:extLst>
          </p:cNvPr>
          <p:cNvGrpSpPr/>
          <p:nvPr/>
        </p:nvGrpSpPr>
        <p:grpSpPr>
          <a:xfrm>
            <a:off x="672197" y="1176891"/>
            <a:ext cx="7871879" cy="711200"/>
            <a:chOff x="672198" y="1176891"/>
            <a:chExt cx="1886275" cy="711200"/>
          </a:xfrm>
        </p:grpSpPr>
        <p:sp>
          <p:nvSpPr>
            <p:cNvPr id="5" name="Rectangle 22">
              <a:extLst>
                <a:ext uri="{FF2B5EF4-FFF2-40B4-BE49-F238E27FC236}">
                  <a16:creationId xmlns:a16="http://schemas.microsoft.com/office/drawing/2014/main" id="{4D72C059-22A6-4FC2-BA4C-D400C79B6CC9}"/>
                </a:ext>
              </a:extLst>
            </p:cNvPr>
            <p:cNvSpPr/>
            <p:nvPr/>
          </p:nvSpPr>
          <p:spPr>
            <a:xfrm>
              <a:off x="672198" y="1176891"/>
              <a:ext cx="1886275" cy="7112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-1023728"/>
                <a:satOff val="-20662"/>
                <a:lumOff val="-1568"/>
                <a:alphaOff val="0"/>
              </a:schemeClr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>
                <a:lnSpc>
                  <a:spcPct val="70000"/>
                </a:lnSpc>
              </a:pPr>
              <a:endParaRPr lang="en-GB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3D30757-C2BC-4128-81F2-11DE62CD0B31}"/>
                </a:ext>
              </a:extLst>
            </p:cNvPr>
            <p:cNvSpPr/>
            <p:nvPr/>
          </p:nvSpPr>
          <p:spPr>
            <a:xfrm>
              <a:off x="720890" y="1251909"/>
              <a:ext cx="1837583" cy="51114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IN" sz="3200" b="1" i="0" dirty="0">
                  <a:solidFill>
                    <a:srgbClr val="002060"/>
                  </a:solidFill>
                  <a:latin typeface="+mj-lt"/>
                </a:rPr>
                <a:t>The Sandwich Theorem </a:t>
              </a:r>
              <a:r>
                <a:rPr lang="en-IN" sz="3200" b="1" i="0" dirty="0">
                  <a:latin typeface="+mj-lt"/>
                </a:rPr>
                <a:t>OR</a:t>
              </a:r>
              <a:r>
                <a:rPr lang="en-IN" sz="3200" b="1" i="0" dirty="0">
                  <a:solidFill>
                    <a:srgbClr val="002060"/>
                  </a:solidFill>
                  <a:latin typeface="+mj-lt"/>
                </a:rPr>
                <a:t> Squeeze Theorem</a:t>
              </a:r>
              <a:endParaRPr lang="en-IN" sz="3200" b="1" dirty="0">
                <a:solidFill>
                  <a:srgbClr val="00206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91406AA-5CA9-426E-8A22-74829491F4E9}"/>
                  </a:ext>
                </a:extLst>
              </p:cNvPr>
              <p:cNvSpPr/>
              <p:nvPr/>
            </p:nvSpPr>
            <p:spPr>
              <a:xfrm>
                <a:off x="1161639" y="2879976"/>
                <a:ext cx="447523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2800" dirty="0">
                    <a:solidFill>
                      <a:srgbClr val="00206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381FF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0" smtClean="0">
                            <a:solidFill>
                              <a:srgbClr val="381FF5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US" sz="2800" b="1" i="0" smtClean="0">
                            <a:solidFill>
                              <a:srgbClr val="381FF5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</m:sSub>
                    <m:r>
                      <a:rPr lang="en-US" sz="28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800" b="1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𝐧</m:t>
                        </m:r>
                      </m:sub>
                    </m:sSub>
                    <m:r>
                      <a:rPr lang="en-US" sz="28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rgbClr val="CF23C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0" smtClean="0">
                            <a:solidFill>
                              <a:srgbClr val="CF23C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sz="2800" b="1" i="0" smtClean="0">
                            <a:solidFill>
                              <a:srgbClr val="CF23C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𝐧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sz="28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IN" sz="2800" dirty="0">
                    <a:solidFill>
                      <a:srgbClr val="002060"/>
                    </a:solidFill>
                  </a:rPr>
                  <a:t> and </a:t>
                </a: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91406AA-5CA9-426E-8A22-74829491F4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39" y="2879976"/>
                <a:ext cx="4475236" cy="523220"/>
              </a:xfrm>
              <a:prstGeom prst="rect">
                <a:avLst/>
              </a:prstGeom>
              <a:blipFill>
                <a:blip r:embed="rId3"/>
                <a:stretch>
                  <a:fillRect l="-2861" t="-11628" r="-1362" b="-313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255CF5E-F58C-465B-A822-D7A2E7A4CEA7}"/>
                  </a:ext>
                </a:extLst>
              </p:cNvPr>
              <p:cNvSpPr txBox="1"/>
              <p:nvPr/>
            </p:nvSpPr>
            <p:spPr>
              <a:xfrm>
                <a:off x="5382733" y="2816113"/>
                <a:ext cx="3452923" cy="6509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0" lang="en-I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0" lang="en-IN" sz="2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kumimoji="0" lang="en-US" sz="2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kumimoji="0" lang="en-US" sz="2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kumimoji="0" lang="en-US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81FF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8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81FF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b>
                            <m:r>
                              <a:rPr kumimoji="0" lang="en-US" sz="28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81FF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𝐧</m:t>
                            </m:r>
                          </m:sub>
                        </m:sSub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IN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sz="2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2800" i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sz="2800" i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rgbClr val="CF23C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0" smtClean="0">
                                    <a:solidFill>
                                      <a:srgbClr val="CF23C3"/>
                                    </a:solidFill>
                                    <a:latin typeface="Cambria Math" panose="02040503050406030204" pitchFamily="18" charset="0"/>
                                  </a:rPr>
                                  <m:t>𝐜</m:t>
                                </m:r>
                              </m:e>
                              <m:sub>
                                <m:r>
                                  <a:rPr lang="en-US" sz="2800" b="1" i="0">
                                    <a:solidFill>
                                      <a:srgbClr val="CF23C3"/>
                                    </a:solidFill>
                                    <a:latin typeface="Cambria Math" panose="02040503050406030204" pitchFamily="18" charset="0"/>
                                  </a:rPr>
                                  <m:t>𝐧</m:t>
                                </m:r>
                              </m:sub>
                            </m:sSub>
                          </m:e>
                        </m:func>
                      </m:e>
                    </m:func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sz="2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𝐋</m:t>
                    </m:r>
                  </m:oMath>
                </a14:m>
                <a:r>
                  <a:rPr lang="en-IN" b="1" dirty="0"/>
                  <a:t>,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255CF5E-F58C-465B-A822-D7A2E7A4C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733" y="2816113"/>
                <a:ext cx="3452923" cy="650947"/>
              </a:xfrm>
              <a:prstGeom prst="rect">
                <a:avLst/>
              </a:prstGeom>
              <a:blipFill>
                <a:blip r:embed="rId4"/>
                <a:stretch>
                  <a:fillRect r="-12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59C8E72A-1EF6-4DE7-BD76-0C47F04B196F}"/>
              </a:ext>
            </a:extLst>
          </p:cNvPr>
          <p:cNvSpPr txBox="1"/>
          <p:nvPr/>
        </p:nvSpPr>
        <p:spPr>
          <a:xfrm>
            <a:off x="8702434" y="2816113"/>
            <a:ext cx="8373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then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85832D1-0A8C-4059-9A28-AF538CE3512D}"/>
                  </a:ext>
                </a:extLst>
              </p:cNvPr>
              <p:cNvSpPr txBox="1"/>
              <p:nvPr/>
            </p:nvSpPr>
            <p:spPr>
              <a:xfrm>
                <a:off x="9422980" y="2816113"/>
                <a:ext cx="1955443" cy="6509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kumimoji="0" lang="en-US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0" 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kumimoji="0" lang="en-US" sz="2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sub>
                          </m:sSub>
                          <m: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𝐋</m:t>
                      </m:r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85832D1-0A8C-4059-9A28-AF538CE35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2980" y="2816113"/>
                <a:ext cx="1955443" cy="6509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EF33D46-8487-46C6-B78A-0DE38577AB17}"/>
              </a:ext>
            </a:extLst>
          </p:cNvPr>
          <p:cNvSpPr/>
          <p:nvPr/>
        </p:nvSpPr>
        <p:spPr>
          <a:xfrm>
            <a:off x="672197" y="3753980"/>
            <a:ext cx="1644977" cy="539851"/>
          </a:xfrm>
          <a:prstGeom prst="roundRect">
            <a:avLst/>
          </a:pr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CF3D4C7-56BB-487E-B562-AFAEE21F60B0}"/>
                  </a:ext>
                </a:extLst>
              </p:cNvPr>
              <p:cNvSpPr/>
              <p:nvPr/>
            </p:nvSpPr>
            <p:spPr>
              <a:xfrm>
                <a:off x="2317174" y="3577310"/>
                <a:ext cx="3233591" cy="8931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IN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func>
                        <m:funcPr>
                          <m:ctrlPr>
                            <a:rPr lang="en-I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IN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IN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→ 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IN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IN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IN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</m:func>
                              <m:r>
                                <a:rPr lang="en-IN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IN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den>
                          </m:f>
                        </m:e>
                      </m:func>
                      <m:r>
                        <a:rPr lang="en-I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? </m:t>
                      </m:r>
                    </m:oMath>
                  </m:oMathPara>
                </a14:m>
                <a:endParaRPr lang="en-IN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CF3D4C7-56BB-487E-B562-AFAEE21F6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174" y="3577310"/>
                <a:ext cx="3233591" cy="8931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08640A46-B0E5-4EBB-B63C-005894291F9C}"/>
              </a:ext>
            </a:extLst>
          </p:cNvPr>
          <p:cNvSpPr/>
          <p:nvPr/>
        </p:nvSpPr>
        <p:spPr>
          <a:xfrm>
            <a:off x="2955901" y="4578308"/>
            <a:ext cx="2141397" cy="54789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sz="2800" i="0" dirty="0">
                <a:solidFill>
                  <a:srgbClr val="002060"/>
                </a:solidFill>
                <a:latin typeface="+mj-lt"/>
              </a:rPr>
              <a:t>We know that</a:t>
            </a:r>
            <a:endParaRPr lang="en-IN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442909-02A2-4EB5-A556-CF8686D02541}"/>
                  </a:ext>
                </a:extLst>
              </p:cNvPr>
              <p:cNvSpPr txBox="1"/>
              <p:nvPr/>
            </p:nvSpPr>
            <p:spPr>
              <a:xfrm>
                <a:off x="4991019" y="4579628"/>
                <a:ext cx="384463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−1≤</m:t>
                      </m:r>
                      <m:func>
                        <m:func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func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≤1, </m:t>
                      </m:r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m:rPr>
                          <m:sty m:val="p"/>
                        </m:rP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442909-02A2-4EB5-A556-CF8686D02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019" y="4579628"/>
                <a:ext cx="384463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A67A18-B103-4986-9C8E-707661611069}"/>
                  </a:ext>
                </a:extLst>
              </p:cNvPr>
              <p:cNvSpPr txBox="1"/>
              <p:nvPr/>
            </p:nvSpPr>
            <p:spPr>
              <a:xfrm>
                <a:off x="3090135" y="5361325"/>
                <a:ext cx="5093480" cy="899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81FF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81FF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81FF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81FF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81FF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81FF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num>
                        <m:den>
                          <m:r>
                            <m:rPr>
                              <m:sty m:val="p"/>
                            </m:rP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F23C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F23C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F23C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F23C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F23C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m:rPr>
                          <m:sty m:val="p"/>
                        </m:rP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A67A18-B103-4986-9C8E-707661611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135" y="5361325"/>
                <a:ext cx="5093480" cy="8991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473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2" grpId="0"/>
      <p:bldP spid="34" grpId="0"/>
      <p:bldP spid="35" grpId="0"/>
      <p:bldP spid="36" grpId="0"/>
      <p:bldP spid="14" grpId="0" animBg="1"/>
      <p:bldP spid="16" grpId="0"/>
      <p:bldP spid="17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16CE-084F-4E94-9598-668163FB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Sandwich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062D0C-AA4F-4594-9296-7203C8FBB1FD}"/>
                  </a:ext>
                </a:extLst>
              </p:cNvPr>
              <p:cNvSpPr txBox="1"/>
              <p:nvPr/>
            </p:nvSpPr>
            <p:spPr>
              <a:xfrm>
                <a:off x="260273" y="861548"/>
                <a:ext cx="5093480" cy="899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81FF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81FF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81FF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81FF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81FF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81FF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num>
                        <m:den>
                          <m:r>
                            <m:rPr>
                              <m:sty m:val="p"/>
                            </m:rP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F23C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F23C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F23C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F23C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F23C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m:rPr>
                          <m:sty m:val="p"/>
                        </m:rP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062D0C-AA4F-4594-9296-7203C8FBB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73" y="861548"/>
                <a:ext cx="5093480" cy="899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C676FDD7-1CB7-45A9-B764-48CFAB0A7154}"/>
              </a:ext>
            </a:extLst>
          </p:cNvPr>
          <p:cNvGrpSpPr/>
          <p:nvPr/>
        </p:nvGrpSpPr>
        <p:grpSpPr>
          <a:xfrm>
            <a:off x="260273" y="1911052"/>
            <a:ext cx="2366839" cy="898964"/>
            <a:chOff x="265493" y="1119794"/>
            <a:chExt cx="2366839" cy="89896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D5C5FF-0668-47AE-8FB7-E7DF5EB37725}"/>
                </a:ext>
              </a:extLst>
            </p:cNvPr>
            <p:cNvSpPr/>
            <p:nvPr/>
          </p:nvSpPr>
          <p:spPr>
            <a:xfrm>
              <a:off x="265493" y="1353801"/>
              <a:ext cx="932302" cy="54789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IN" sz="2800" i="0" dirty="0">
                  <a:solidFill>
                    <a:srgbClr val="002060"/>
                  </a:solidFill>
                  <a:latin typeface="+mj-lt"/>
                </a:rPr>
                <a:t>Now</a:t>
              </a:r>
              <a:r>
                <a:rPr lang="en-IN" sz="2800" b="0" i="0" dirty="0">
                  <a:solidFill>
                    <a:srgbClr val="002060"/>
                  </a:solidFill>
                  <a:latin typeface="+mj-lt"/>
                </a:rPr>
                <a:t>,</a:t>
              </a:r>
              <a:endParaRPr lang="en-IN" sz="2800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6732A4F-CB11-4501-A7EB-87CF2B1EE4E0}"/>
                    </a:ext>
                  </a:extLst>
                </p:cNvPr>
                <p:cNvSpPr txBox="1"/>
                <p:nvPr/>
              </p:nvSpPr>
              <p:spPr>
                <a:xfrm>
                  <a:off x="1063305" y="1119794"/>
                  <a:ext cx="1569027" cy="89896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kumimoji="0" lang="en-I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kumimoji="0" lang="en-I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kumimoji="0" lang="en-IN" sz="2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kumimoji="0" lang="en-US" sz="2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kumimoji="0" lang="en-US" sz="2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r>
                              <a:rPr kumimoji="0" lang="en-IN" sz="2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81FF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0" lang="en-IN" sz="280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81FF5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0" lang="en-IN" sz="2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81FF5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0" lang="en-IN" sz="2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81FF5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IN" sz="2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81FF5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kumimoji="0" lang="en-IN" sz="2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81FF5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6732A4F-CB11-4501-A7EB-87CF2B1EE4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305" y="1119794"/>
                  <a:ext cx="1569027" cy="89896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DE130A7-0055-45A1-A7E6-55F77769BDD8}"/>
                  </a:ext>
                </a:extLst>
              </p:cNvPr>
              <p:cNvSpPr txBox="1"/>
              <p:nvPr/>
            </p:nvSpPr>
            <p:spPr>
              <a:xfrm>
                <a:off x="2565617" y="1911052"/>
                <a:ext cx="1920125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IN" sz="28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=−</m:t>
                          </m:r>
                          <m:limLow>
                            <m:limLowPr>
                              <m:ctrlPr>
                                <a:rPr kumimoji="0" lang="en-IN" sz="280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kumimoji="0" lang="en-US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0" lang="en-IN" sz="280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81FF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81FF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81FF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81FF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81FF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DE130A7-0055-45A1-A7E6-55F77769B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17" y="1911052"/>
                <a:ext cx="1920125" cy="898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7E040B-B9A9-415D-8003-55A0ABC5C650}"/>
                  </a:ext>
                </a:extLst>
              </p:cNvPr>
              <p:cNvSpPr txBox="1"/>
              <p:nvPr/>
            </p:nvSpPr>
            <p:spPr>
              <a:xfrm>
                <a:off x="4321968" y="2124909"/>
                <a:ext cx="77260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7E040B-B9A9-415D-8003-55A0ABC5C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968" y="2124909"/>
                <a:ext cx="77260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1179A8-D942-41B0-B761-10D193850D79}"/>
                  </a:ext>
                </a:extLst>
              </p:cNvPr>
              <p:cNvSpPr txBox="1"/>
              <p:nvPr/>
            </p:nvSpPr>
            <p:spPr>
              <a:xfrm>
                <a:off x="4999034" y="1911052"/>
                <a:ext cx="1579991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&amp; </m:t>
                      </m:r>
                      <m:func>
                        <m:funcPr>
                          <m:ctrlPr>
                            <a:rPr kumimoji="0" lang="en-IN" sz="28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IN" sz="280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kumimoji="0" lang="en-US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0" lang="en-IN" sz="280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F23C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F23C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F23C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F23C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F23C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1179A8-D942-41B0-B761-10D193850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034" y="1911052"/>
                <a:ext cx="1579991" cy="8989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E6C3B9-23EC-42A3-9F3B-D97E294A1ED4}"/>
                  </a:ext>
                </a:extLst>
              </p:cNvPr>
              <p:cNvSpPr txBox="1"/>
              <p:nvPr/>
            </p:nvSpPr>
            <p:spPr>
              <a:xfrm>
                <a:off x="6500129" y="2126220"/>
                <a:ext cx="77260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E6C3B9-23EC-42A3-9F3B-D97E294A1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129" y="2126220"/>
                <a:ext cx="77260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0C923E2B-C177-43CA-ABAB-A5CDD1908FE1}"/>
              </a:ext>
            </a:extLst>
          </p:cNvPr>
          <p:cNvSpPr/>
          <p:nvPr/>
        </p:nvSpPr>
        <p:spPr>
          <a:xfrm>
            <a:off x="260273" y="3429000"/>
            <a:ext cx="4434557" cy="54789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sz="2800" i="0" dirty="0">
                <a:solidFill>
                  <a:srgbClr val="002060"/>
                </a:solidFill>
                <a:latin typeface="+mj-lt"/>
              </a:rPr>
              <a:t>Hence</a:t>
            </a:r>
            <a:r>
              <a:rPr lang="en-IN" sz="2800" b="0" i="0" dirty="0">
                <a:solidFill>
                  <a:srgbClr val="002060"/>
                </a:solidFill>
                <a:latin typeface="+mj-lt"/>
              </a:rPr>
              <a:t>, by </a:t>
            </a:r>
            <a:r>
              <a:rPr lang="en-IN" sz="2800" b="1" i="0" dirty="0">
                <a:solidFill>
                  <a:srgbClr val="002060"/>
                </a:solidFill>
                <a:latin typeface="+mj-lt"/>
              </a:rPr>
              <a:t>sandwich theorem,</a:t>
            </a:r>
            <a:endParaRPr lang="en-IN" sz="28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76B0C3-BE4E-4ED3-9F1C-5A8B03382BBA}"/>
                  </a:ext>
                </a:extLst>
              </p:cNvPr>
              <p:cNvSpPr txBox="1"/>
              <p:nvPr/>
            </p:nvSpPr>
            <p:spPr>
              <a:xfrm>
                <a:off x="4478482" y="3197896"/>
                <a:ext cx="2660073" cy="893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IN" sz="28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IN" sz="280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n</m:t>
                              </m:r>
                              <m: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→ 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0" lang="en-IN" sz="280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kumimoji="0" lang="en-IN" sz="280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a:rPr kumimoji="0" lang="en-IN" sz="2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0" lang="en-IN" sz="2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IN" sz="2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n</m:t>
                                  </m:r>
                                </m:e>
                              </m:func>
                              <m: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n</m:t>
                              </m:r>
                            </m:den>
                          </m:f>
                        </m:e>
                      </m:func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=0.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76B0C3-BE4E-4ED3-9F1C-5A8B03382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482" y="3197896"/>
                <a:ext cx="2660073" cy="8931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94BD7C8-2208-4FD8-ABD1-FBAE814C49D1}"/>
              </a:ext>
            </a:extLst>
          </p:cNvPr>
          <p:cNvSpPr/>
          <p:nvPr/>
        </p:nvSpPr>
        <p:spPr>
          <a:xfrm>
            <a:off x="4505777" y="3234870"/>
            <a:ext cx="2605481" cy="936154"/>
          </a:xfrm>
          <a:prstGeom prst="roundRect">
            <a:avLst/>
          </a:prstGeom>
          <a:noFill/>
          <a:ln w="28575">
            <a:solidFill>
              <a:srgbClr val="890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5ABF6DE-8253-415B-BC7F-F7C9191F3D39}"/>
                  </a:ext>
                </a:extLst>
              </p:cNvPr>
              <p:cNvSpPr/>
              <p:nvPr/>
            </p:nvSpPr>
            <p:spPr>
              <a:xfrm>
                <a:off x="260273" y="4365154"/>
                <a:ext cx="3556588" cy="936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IN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func>
                        <m:funcPr>
                          <m:ctrlPr>
                            <a:rPr lang="en-I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IN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IN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→ 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IN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IN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28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800" b="0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IN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</m:sSup>
                              <m:r>
                                <a:rPr lang="en-IN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IN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IN" sz="28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? </m:t>
                      </m:r>
                    </m:oMath>
                  </m:oMathPara>
                </a14:m>
                <a:endParaRPr lang="en-IN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5ABF6DE-8253-415B-BC7F-F7C9191F3D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73" y="4365154"/>
                <a:ext cx="3556588" cy="9361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F804EBC1-0E4D-44A9-AC46-D0789A413207}"/>
              </a:ext>
            </a:extLst>
          </p:cNvPr>
          <p:cNvSpPr/>
          <p:nvPr/>
        </p:nvSpPr>
        <p:spPr>
          <a:xfrm>
            <a:off x="927996" y="5653710"/>
            <a:ext cx="2141397" cy="54789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sz="2800" i="0" dirty="0">
                <a:solidFill>
                  <a:srgbClr val="002060"/>
                </a:solidFill>
                <a:latin typeface="+mj-lt"/>
              </a:rPr>
              <a:t>We know that</a:t>
            </a:r>
            <a:endParaRPr lang="en-IN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2C3C86-C9F4-4C3D-9F27-C8128280FD4C}"/>
                  </a:ext>
                </a:extLst>
              </p:cNvPr>
              <p:cNvSpPr txBox="1"/>
              <p:nvPr/>
            </p:nvSpPr>
            <p:spPr>
              <a:xfrm>
                <a:off x="2963114" y="5655030"/>
                <a:ext cx="41412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−1≤</m:t>
                      </m:r>
                      <m:sSup>
                        <m:sSupPr>
                          <m:ctrlPr>
                            <a:rPr lang="en-I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I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≤1, </m:t>
                      </m:r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m:rPr>
                          <m:sty m:val="p"/>
                        </m:rP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2C3C86-C9F4-4C3D-9F27-C8128280F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114" y="5655030"/>
                <a:ext cx="414124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3054D869-4CC0-4265-9F51-7EE456A490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0273" y="4171024"/>
            <a:ext cx="11370025" cy="24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8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B98B-6AEC-4A7A-95B1-B843FE77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Sandwich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2647C6-A8D4-4206-9D8B-7DA750C8517F}"/>
                  </a:ext>
                </a:extLst>
              </p:cNvPr>
              <p:cNvSpPr txBox="1"/>
              <p:nvPr/>
            </p:nvSpPr>
            <p:spPr>
              <a:xfrm>
                <a:off x="232011" y="1740263"/>
                <a:ext cx="5563482" cy="928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80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81FF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0" lang="en-IN" sz="2800" b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81FF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81FF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81FF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0" lang="en-IN" sz="2800" b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81FF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81FF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IN" sz="2800" i="0">
                                  <a:solidFill>
                                    <a:srgbClr val="381FF5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</m:sSup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81FF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kumimoji="0" lang="en-IN" sz="2800" b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0" lang="en-IN" sz="2800" b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IN" sz="2800" b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n-IN" sz="2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</m:sSup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IN" sz="2800" b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</m:sSup>
                        </m:den>
                      </m:f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kumimoji="0" lang="en-IN" sz="2800" b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F23C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F23C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F23C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0" lang="en-IN" sz="2800" b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F23C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F23C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F23C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</m:sSup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F23C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m:rPr>
                          <m:sty m:val="p"/>
                        </m:rP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2647C6-A8D4-4206-9D8B-7DA750C85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11" y="1740263"/>
                <a:ext cx="5563482" cy="9285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343F4ED2-A8AD-4CDD-8FFD-1DDCF88DE917}"/>
              </a:ext>
            </a:extLst>
          </p:cNvPr>
          <p:cNvSpPr/>
          <p:nvPr/>
        </p:nvSpPr>
        <p:spPr>
          <a:xfrm>
            <a:off x="232011" y="951785"/>
            <a:ext cx="2141397" cy="54789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sz="2800" i="0" dirty="0">
                <a:solidFill>
                  <a:srgbClr val="002060"/>
                </a:solidFill>
                <a:latin typeface="+mj-lt"/>
              </a:rPr>
              <a:t>We know that</a:t>
            </a:r>
            <a:endParaRPr lang="en-IN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BEB267-DE57-4F32-AC46-2BB29F4D2B26}"/>
                  </a:ext>
                </a:extLst>
              </p:cNvPr>
              <p:cNvSpPr txBox="1"/>
              <p:nvPr/>
            </p:nvSpPr>
            <p:spPr>
              <a:xfrm>
                <a:off x="2267129" y="953105"/>
                <a:ext cx="41412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−1≤</m:t>
                      </m:r>
                      <m:sSup>
                        <m:sSupPr>
                          <m:ctrlPr>
                            <a:rPr lang="en-I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I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≤1, </m:t>
                      </m:r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m:rPr>
                          <m:sty m:val="p"/>
                        </m:rP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BEB267-DE57-4F32-AC46-2BB29F4D2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129" y="953105"/>
                <a:ext cx="414124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A5075670-73AE-49E3-B27F-E8D8AF4C3D1A}"/>
              </a:ext>
            </a:extLst>
          </p:cNvPr>
          <p:cNvSpPr/>
          <p:nvPr/>
        </p:nvSpPr>
        <p:spPr>
          <a:xfrm>
            <a:off x="232011" y="4305338"/>
            <a:ext cx="4312665" cy="54789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sz="2800" i="0" dirty="0">
                <a:solidFill>
                  <a:srgbClr val="002060"/>
                </a:solidFill>
                <a:latin typeface="+mj-lt"/>
              </a:rPr>
              <a:t>Hence</a:t>
            </a:r>
            <a:r>
              <a:rPr lang="en-IN" sz="2800" b="0" i="0" dirty="0">
                <a:solidFill>
                  <a:srgbClr val="002060"/>
                </a:solidFill>
                <a:latin typeface="+mj-lt"/>
              </a:rPr>
              <a:t>, by </a:t>
            </a:r>
            <a:r>
              <a:rPr lang="en-IN" sz="2800" b="1" i="0" dirty="0">
                <a:solidFill>
                  <a:srgbClr val="002060"/>
                </a:solidFill>
                <a:latin typeface="+mj-lt"/>
              </a:rPr>
              <a:t>sandwich theorem</a:t>
            </a:r>
            <a:r>
              <a:rPr lang="en-IN" sz="2800" i="0" dirty="0">
                <a:solidFill>
                  <a:srgbClr val="002060"/>
                </a:solidFill>
                <a:latin typeface="+mj-lt"/>
              </a:rPr>
              <a:t>,</a:t>
            </a:r>
            <a:endParaRPr lang="en-IN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6DA52C-9ECD-4474-8096-CE541277845F}"/>
                  </a:ext>
                </a:extLst>
              </p:cNvPr>
              <p:cNvSpPr txBox="1"/>
              <p:nvPr/>
            </p:nvSpPr>
            <p:spPr>
              <a:xfrm>
                <a:off x="4414383" y="4115023"/>
                <a:ext cx="2795775" cy="928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 → 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I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IN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IN" sz="2800" b="0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kumimoji="0" lang="en-IN" sz="2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</m:sSup>
                              <m: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kumimoji="0" lang="en-I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IN" sz="2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kumimoji="0" lang="en-IN" sz="2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6DA52C-9ECD-4474-8096-CE5412778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383" y="4115023"/>
                <a:ext cx="2795775" cy="9285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FE49A77F-9718-4546-9EA4-47C2DE04B1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476" y="4028536"/>
            <a:ext cx="11370025" cy="2402032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7C83901A-2D4F-42C5-A4DC-F9EE8EF910A0}"/>
              </a:ext>
            </a:extLst>
          </p:cNvPr>
          <p:cNvGrpSpPr/>
          <p:nvPr/>
        </p:nvGrpSpPr>
        <p:grpSpPr>
          <a:xfrm>
            <a:off x="239580" y="2889228"/>
            <a:ext cx="2446955" cy="898964"/>
            <a:chOff x="239580" y="2889228"/>
            <a:chExt cx="2446955" cy="89896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D692E8C-6770-45D0-A022-7B0D06BBAE0C}"/>
                </a:ext>
              </a:extLst>
            </p:cNvPr>
            <p:cNvSpPr/>
            <p:nvPr/>
          </p:nvSpPr>
          <p:spPr>
            <a:xfrm>
              <a:off x="239580" y="3103860"/>
              <a:ext cx="884920" cy="54789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IN" sz="2800" i="0" dirty="0">
                  <a:solidFill>
                    <a:srgbClr val="002060"/>
                  </a:solidFill>
                  <a:latin typeface="+mj-lt"/>
                </a:rPr>
                <a:t>Now</a:t>
              </a:r>
              <a:r>
                <a:rPr lang="en-IN" sz="2800" b="0" i="0" dirty="0">
                  <a:solidFill>
                    <a:srgbClr val="002060"/>
                  </a:solidFill>
                  <a:latin typeface="+mj-lt"/>
                </a:rPr>
                <a:t>,</a:t>
              </a:r>
              <a:endParaRPr lang="en-IN" sz="2800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678B8CF-65D4-4452-8CD7-62C16F25C925}"/>
                    </a:ext>
                  </a:extLst>
                </p:cNvPr>
                <p:cNvSpPr txBox="1"/>
                <p:nvPr/>
              </p:nvSpPr>
              <p:spPr>
                <a:xfrm>
                  <a:off x="1005283" y="2889228"/>
                  <a:ext cx="1681252" cy="89896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kumimoji="0" lang="en-I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kumimoji="0" lang="en-I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kumimoji="0" lang="en-IN" sz="2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kumimoji="0" lang="en-US" sz="2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kumimoji="0" lang="en-US" sz="2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r>
                              <a:rPr kumimoji="0" lang="en-IN" sz="2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81FF5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0" lang="en-I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81FF5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0" lang="en-IN" sz="2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81FF5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0" lang="en-IN" sz="2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81FF5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kumimoji="0" lang="en-I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81FF5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IN" sz="28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81FF5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kumimoji="0" lang="en-IN" sz="28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81FF5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p>
                                </m:sSup>
                                <m:r>
                                  <a:rPr kumimoji="0" lang="en-IN" sz="2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81FF5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678B8CF-65D4-4452-8CD7-62C16F25C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283" y="2889228"/>
                  <a:ext cx="1681252" cy="89896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1151B8-8380-4561-B719-E2596B963CD3}"/>
                  </a:ext>
                </a:extLst>
              </p:cNvPr>
              <p:cNvSpPr txBox="1"/>
              <p:nvPr/>
            </p:nvSpPr>
            <p:spPr>
              <a:xfrm>
                <a:off x="2655203" y="2889021"/>
                <a:ext cx="1920125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81FF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limLow>
                            <m:limLowPr>
                              <m:ctrlP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kumimoji="0" lang="en-US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81FF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81FF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81FF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kumimoji="0" lang="en-I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381FF5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IN" sz="2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381FF5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kumimoji="0" lang="en-IN" sz="2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381FF5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</m:sSup>
                              <m: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81FF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1151B8-8380-4561-B719-E2596B963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203" y="2889021"/>
                <a:ext cx="1920125" cy="898964"/>
              </a:xfrm>
              <a:prstGeom prst="rect">
                <a:avLst/>
              </a:prstGeom>
              <a:blipFill>
                <a:blip r:embed="rId7"/>
                <a:stretch>
                  <a:fillRect r="-6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40E3ACB-CF67-4A71-B58D-912C84B28DF4}"/>
                  </a:ext>
                </a:extLst>
              </p:cNvPr>
              <p:cNvSpPr txBox="1"/>
              <p:nvPr/>
            </p:nvSpPr>
            <p:spPr>
              <a:xfrm>
                <a:off x="4552245" y="3103860"/>
                <a:ext cx="77260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40E3ACB-CF67-4A71-B58D-912C84B28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245" y="3103860"/>
                <a:ext cx="77260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767565E-3503-42DD-BF12-2A79D0310275}"/>
                  </a:ext>
                </a:extLst>
              </p:cNvPr>
              <p:cNvSpPr txBox="1"/>
              <p:nvPr/>
            </p:nvSpPr>
            <p:spPr>
              <a:xfrm>
                <a:off x="5188447" y="2885893"/>
                <a:ext cx="1702274" cy="9280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&amp; </m:t>
                      </m:r>
                      <m:func>
                        <m:func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kumimoji="0" lang="en-US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F23C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F23C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F23C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kumimoji="0" lang="en-I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CF23C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IN" sz="2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CF23C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IN" sz="2800">
                                      <a:solidFill>
                                        <a:srgbClr val="CF23C3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</m:sSup>
                              <m: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F23C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767565E-3503-42DD-BF12-2A79D0310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447" y="2885893"/>
                <a:ext cx="1702274" cy="92801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13024B9-35AE-45FF-9244-1F35B00EA865}"/>
                  </a:ext>
                </a:extLst>
              </p:cNvPr>
              <p:cNvSpPr txBox="1"/>
              <p:nvPr/>
            </p:nvSpPr>
            <p:spPr>
              <a:xfrm>
                <a:off x="6831425" y="3100933"/>
                <a:ext cx="77260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13024B9-35AE-45FF-9244-1F35B00EA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425" y="3100933"/>
                <a:ext cx="77260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21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6" grpId="0"/>
      <p:bldP spid="27" grpId="0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E3CF9F-8EE8-4E22-9B28-4B3FBAEA4D67}"/>
              </a:ext>
            </a:extLst>
          </p:cNvPr>
          <p:cNvSpPr txBox="1">
            <a:spLocks/>
          </p:cNvSpPr>
          <p:nvPr/>
        </p:nvSpPr>
        <p:spPr>
          <a:xfrm>
            <a:off x="1896263" y="2472745"/>
            <a:ext cx="8180207" cy="1837454"/>
          </a:xfrm>
          <a:prstGeom prst="doubleWave">
            <a:avLst/>
          </a:prstGeom>
          <a:solidFill>
            <a:schemeClr val="accent5"/>
          </a:solidFill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b="1" dirty="0"/>
              <a:t>Convergent, Divergent and Oscillating Sequence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779C31-C930-4291-8068-40C1A8C52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268686"/>
            <a:ext cx="1741714" cy="158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14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4FCC306-F1EF-4EE3-8871-25722C721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</a:t>
            </a:r>
          </a:p>
        </p:txBody>
      </p:sp>
      <p:sp>
        <p:nvSpPr>
          <p:cNvPr id="4" name="Line Callout 2 11">
            <a:extLst>
              <a:ext uri="{FF2B5EF4-FFF2-40B4-BE49-F238E27FC236}">
                <a16:creationId xmlns:a16="http://schemas.microsoft.com/office/drawing/2014/main" id="{635A65E4-FA47-4A2B-8D1F-E1ADE962DDA4}"/>
              </a:ext>
            </a:extLst>
          </p:cNvPr>
          <p:cNvSpPr/>
          <p:nvPr/>
        </p:nvSpPr>
        <p:spPr>
          <a:xfrm>
            <a:off x="672197" y="2086950"/>
            <a:ext cx="10679681" cy="1133605"/>
          </a:xfrm>
          <a:prstGeom prst="borderCallout2">
            <a:avLst>
              <a:gd name="adj1" fmla="val 18750"/>
              <a:gd name="adj2" fmla="val -81"/>
              <a:gd name="adj3" fmla="val 18750"/>
              <a:gd name="adj4" fmla="val -4266"/>
              <a:gd name="adj5" fmla="val -64213"/>
              <a:gd name="adj6" fmla="val 325"/>
            </a:avLst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</a:pPr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59F373-FAC6-4D7B-B72B-FF7B260782D9}"/>
              </a:ext>
            </a:extLst>
          </p:cNvPr>
          <p:cNvGrpSpPr/>
          <p:nvPr/>
        </p:nvGrpSpPr>
        <p:grpSpPr>
          <a:xfrm>
            <a:off x="840121" y="2098490"/>
            <a:ext cx="6655832" cy="523220"/>
            <a:chOff x="838362" y="1962284"/>
            <a:chExt cx="6655832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1B3AB63-3736-43A1-BD66-8E9815F10A11}"/>
                    </a:ext>
                  </a:extLst>
                </p:cNvPr>
                <p:cNvSpPr/>
                <p:nvPr/>
              </p:nvSpPr>
              <p:spPr>
                <a:xfrm>
                  <a:off x="1159880" y="1962284"/>
                  <a:ext cx="6334314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IN" sz="2800" dirty="0">
                      <a:solidFill>
                        <a:srgbClr val="002060"/>
                      </a:solidFill>
                    </a:rPr>
                    <a:t>A sequence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IN" sz="2800" dirty="0">
                      <a:solidFill>
                        <a:srgbClr val="002060"/>
                      </a:solidFill>
                    </a:rPr>
                    <a:t> is said to be convergent if</a:t>
                  </a: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1B3AB63-3736-43A1-BD66-8E9815F10A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9880" y="1962284"/>
                  <a:ext cx="6334314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2021" t="-11628" r="-96" b="-3139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A896BE29-1E28-4859-91E9-CE9F4D9B3AD2}"/>
                </a:ext>
              </a:extLst>
            </p:cNvPr>
            <p:cNvSpPr/>
            <p:nvPr/>
          </p:nvSpPr>
          <p:spPr>
            <a:xfrm rot="5400000">
              <a:off x="838362" y="2080072"/>
              <a:ext cx="270000" cy="27000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44D23EC-6468-483F-8D8E-3250FDFEA1D1}"/>
              </a:ext>
            </a:extLst>
          </p:cNvPr>
          <p:cNvGrpSpPr/>
          <p:nvPr/>
        </p:nvGrpSpPr>
        <p:grpSpPr>
          <a:xfrm>
            <a:off x="672197" y="1048100"/>
            <a:ext cx="3942334" cy="711201"/>
            <a:chOff x="672197" y="1176890"/>
            <a:chExt cx="4556626" cy="71120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" name="Rectangle 22">
              <a:extLst>
                <a:ext uri="{FF2B5EF4-FFF2-40B4-BE49-F238E27FC236}">
                  <a16:creationId xmlns:a16="http://schemas.microsoft.com/office/drawing/2014/main" id="{4D72C059-22A6-4FC2-BA4C-D400C79B6CC9}"/>
                </a:ext>
              </a:extLst>
            </p:cNvPr>
            <p:cNvSpPr/>
            <p:nvPr/>
          </p:nvSpPr>
          <p:spPr>
            <a:xfrm>
              <a:off x="672197" y="1176890"/>
              <a:ext cx="4556626" cy="711201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-1023728"/>
                <a:satOff val="-20662"/>
                <a:lumOff val="-1568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</a:pPr>
              <a:endParaRPr lang="en-GB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A05E7EB-0662-43E6-8FF9-F2896F07C492}"/>
                </a:ext>
              </a:extLst>
            </p:cNvPr>
            <p:cNvSpPr/>
            <p:nvPr/>
          </p:nvSpPr>
          <p:spPr>
            <a:xfrm>
              <a:off x="735049" y="1234421"/>
              <a:ext cx="4430922" cy="58960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IN" sz="3200" b="1" dirty="0">
                  <a:solidFill>
                    <a:srgbClr val="002060"/>
                  </a:solidFill>
                </a:rPr>
                <a:t>Convergent Sequence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3EAA8AD-5ABE-467D-A748-4CE5019614D0}"/>
                  </a:ext>
                </a:extLst>
              </p:cNvPr>
              <p:cNvSpPr/>
              <p:nvPr/>
            </p:nvSpPr>
            <p:spPr>
              <a:xfrm>
                <a:off x="7337811" y="2052798"/>
                <a:ext cx="1892126" cy="660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8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28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r>
                            <a:rPr lang="en-US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func>
                    </m:oMath>
                  </m:oMathPara>
                </a14:m>
                <a:endParaRPr lang="en-IN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3EAA8AD-5ABE-467D-A748-4CE5019614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811" y="2052798"/>
                <a:ext cx="1892126" cy="6607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23245D4-668D-495F-B8B8-2898AA94133E}"/>
                  </a:ext>
                </a:extLst>
              </p:cNvPr>
              <p:cNvSpPr/>
              <p:nvPr/>
            </p:nvSpPr>
            <p:spPr>
              <a:xfrm>
                <a:off x="1161639" y="2678162"/>
                <a:ext cx="9651674" cy="5423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002060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IN" sz="2800" dirty="0">
                    <a:solidFill>
                      <a:srgbClr val="002060"/>
                    </a:solidFill>
                  </a:rPr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IN" sz="2800" dirty="0">
                    <a:solidFill>
                      <a:srgbClr val="002060"/>
                    </a:solidFill>
                  </a:rPr>
                  <a:t> term of given sequence and ‘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80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IN" sz="2800" dirty="0">
                    <a:solidFill>
                      <a:srgbClr val="002060"/>
                    </a:solidFill>
                  </a:rPr>
                  <a:t>’ is any finite number.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23245D4-668D-495F-B8B8-2898AA9413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39" y="2678162"/>
                <a:ext cx="9651674" cy="542393"/>
              </a:xfrm>
              <a:prstGeom prst="rect">
                <a:avLst/>
              </a:prstGeom>
              <a:blipFill>
                <a:blip r:embed="rId4"/>
                <a:stretch>
                  <a:fillRect l="-1327" t="-6742" r="-1137" b="-314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C9BEB54-2828-4A5B-AFBC-3DDD3A0203C3}"/>
              </a:ext>
            </a:extLst>
          </p:cNvPr>
          <p:cNvSpPr/>
          <p:nvPr/>
        </p:nvSpPr>
        <p:spPr>
          <a:xfrm>
            <a:off x="726576" y="3541841"/>
            <a:ext cx="1445124" cy="539851"/>
          </a:xfrm>
          <a:prstGeom prst="roundRect">
            <a:avLst/>
          </a:pr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972FEFB-5BA3-48FC-B1F4-45E6C66B445C}"/>
                  </a:ext>
                </a:extLst>
              </p:cNvPr>
              <p:cNvSpPr/>
              <p:nvPr/>
            </p:nvSpPr>
            <p:spPr>
              <a:xfrm>
                <a:off x="2235233" y="3331377"/>
                <a:ext cx="858087" cy="9140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IN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800" b="1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IN" sz="2800" b="1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800" b="1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  <m:r>
                                <a:rPr lang="en-IN" sz="2800" b="1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sz="2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972FEFB-5BA3-48FC-B1F4-45E6C66B44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33" y="3331377"/>
                <a:ext cx="858087" cy="9140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B9D4FDB-C0B9-4E3B-B618-E26EA9C69194}"/>
                  </a:ext>
                </a:extLst>
              </p:cNvPr>
              <p:cNvSpPr/>
              <p:nvPr/>
            </p:nvSpPr>
            <p:spPr>
              <a:xfrm>
                <a:off x="672197" y="4468779"/>
                <a:ext cx="1892126" cy="660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I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IN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8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28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IN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B9D4FDB-C0B9-4E3B-B618-E26EA9C691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97" y="4468779"/>
                <a:ext cx="1892126" cy="6607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C274A6E-948B-4BBE-94A4-032771CDFD78}"/>
                  </a:ext>
                </a:extLst>
              </p:cNvPr>
              <p:cNvSpPr/>
              <p:nvPr/>
            </p:nvSpPr>
            <p:spPr>
              <a:xfrm>
                <a:off x="2454652" y="4253099"/>
                <a:ext cx="1562920" cy="898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IN" sz="280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IN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8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8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28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IN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IN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IN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C274A6E-948B-4BBE-94A4-032771CDFD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652" y="4253099"/>
                <a:ext cx="1562920" cy="8989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DA92F3-14F2-4F9A-AC51-1DBE35DE1564}"/>
                  </a:ext>
                </a:extLst>
              </p:cNvPr>
              <p:cNvSpPr txBox="1"/>
              <p:nvPr/>
            </p:nvSpPr>
            <p:spPr>
              <a:xfrm>
                <a:off x="3940050" y="4468779"/>
                <a:ext cx="79756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DA92F3-14F2-4F9A-AC51-1DBE35DE1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050" y="4468779"/>
                <a:ext cx="79756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FE33CB8-DB6C-4B08-ADDB-58DD4DDE8DFF}"/>
                  </a:ext>
                </a:extLst>
              </p:cNvPr>
              <p:cNvSpPr txBox="1"/>
              <p:nvPr/>
            </p:nvSpPr>
            <p:spPr>
              <a:xfrm>
                <a:off x="662391" y="5216577"/>
                <a:ext cx="218899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m:rPr>
                        <m:sty m:val="p"/>
                      </m:rPr>
                      <a:rPr kumimoji="0" lang="en-IN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L</m:t>
                    </m:r>
                  </m:oMath>
                </a14:m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Roboto Condensed"/>
                    <a:ea typeface="+mn-ea"/>
                    <a:cs typeface="+mn-cs"/>
                  </a:rPr>
                  <a:t> is finite.</a:t>
                </a:r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FE33CB8-DB6C-4B08-ADDB-58DD4DDE8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91" y="5216577"/>
                <a:ext cx="2188997" cy="523220"/>
              </a:xfrm>
              <a:prstGeom prst="rect">
                <a:avLst/>
              </a:prstGeom>
              <a:blipFill>
                <a:blip r:embed="rId9"/>
                <a:stretch>
                  <a:fillRect t="-12791" r="-1114" b="-313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0037F5F-BDCD-4D24-84BA-7E81ED2B3154}"/>
              </a:ext>
            </a:extLst>
          </p:cNvPr>
          <p:cNvSpPr txBox="1"/>
          <p:nvPr/>
        </p:nvSpPr>
        <p:spPr>
          <a:xfrm>
            <a:off x="671984" y="5826838"/>
            <a:ext cx="55079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Hence, given sequence is convergent. </a:t>
            </a:r>
            <a:endParaRPr lang="en-IN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480489-A286-44F0-9934-0DFFF6CE3B34}"/>
              </a:ext>
            </a:extLst>
          </p:cNvPr>
          <p:cNvCxnSpPr>
            <a:cxnSpLocks/>
          </p:cNvCxnSpPr>
          <p:nvPr/>
        </p:nvCxnSpPr>
        <p:spPr>
          <a:xfrm>
            <a:off x="4952391" y="4894596"/>
            <a:ext cx="7079451" cy="7444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E1763F6-5A9F-4172-B979-654211DAD295}"/>
              </a:ext>
            </a:extLst>
          </p:cNvPr>
          <p:cNvSpPr/>
          <p:nvPr/>
        </p:nvSpPr>
        <p:spPr>
          <a:xfrm>
            <a:off x="11491063" y="4840596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04060F-B418-48DA-9320-FFCBABE9BB1A}"/>
              </a:ext>
            </a:extLst>
          </p:cNvPr>
          <p:cNvSpPr/>
          <p:nvPr/>
        </p:nvSpPr>
        <p:spPr>
          <a:xfrm>
            <a:off x="8436236" y="4840596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1B8E1D3-2C15-4327-BB1D-E5B85B2A9108}"/>
              </a:ext>
            </a:extLst>
          </p:cNvPr>
          <p:cNvSpPr/>
          <p:nvPr/>
        </p:nvSpPr>
        <p:spPr>
          <a:xfrm>
            <a:off x="6964554" y="4840596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0837FBA-CCFA-4408-B671-B82A08DF43E9}"/>
              </a:ext>
            </a:extLst>
          </p:cNvPr>
          <p:cNvSpPr/>
          <p:nvPr/>
        </p:nvSpPr>
        <p:spPr>
          <a:xfrm>
            <a:off x="6397556" y="4840596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7F17CC1-A0EA-4760-AE96-E73FA39273E2}"/>
              </a:ext>
            </a:extLst>
          </p:cNvPr>
          <p:cNvSpPr/>
          <p:nvPr/>
        </p:nvSpPr>
        <p:spPr>
          <a:xfrm>
            <a:off x="5968010" y="4840596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97A1B7-A7AC-4C5A-BA2A-30390BC9EAE9}"/>
              </a:ext>
            </a:extLst>
          </p:cNvPr>
          <p:cNvSpPr/>
          <p:nvPr/>
        </p:nvSpPr>
        <p:spPr>
          <a:xfrm>
            <a:off x="5335481" y="4840596"/>
            <a:ext cx="108000" cy="108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DC75556-1CE7-42C6-9B42-ACA90038181D}"/>
                  </a:ext>
                </a:extLst>
              </p:cNvPr>
              <p:cNvSpPr txBox="1"/>
              <p:nvPr/>
            </p:nvSpPr>
            <p:spPr>
              <a:xfrm>
                <a:off x="11364833" y="4902040"/>
                <a:ext cx="36045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DC75556-1CE7-42C6-9B42-ACA900381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4833" y="4902040"/>
                <a:ext cx="36045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74F6D8-9309-42BE-9A26-250CEEC07C8A}"/>
                  </a:ext>
                </a:extLst>
              </p:cNvPr>
              <p:cNvSpPr txBox="1"/>
              <p:nvPr/>
            </p:nvSpPr>
            <p:spPr>
              <a:xfrm>
                <a:off x="8234607" y="4958912"/>
                <a:ext cx="484903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2 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74F6D8-9309-42BE-9A26-250CEEC07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607" y="4958912"/>
                <a:ext cx="484903" cy="89896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E73D49A-C65D-4F4F-B145-90EFDF37B9C5}"/>
                  </a:ext>
                </a:extLst>
              </p:cNvPr>
              <p:cNvSpPr txBox="1"/>
              <p:nvPr/>
            </p:nvSpPr>
            <p:spPr>
              <a:xfrm>
                <a:off x="6745588" y="4904954"/>
                <a:ext cx="484903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3 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E73D49A-C65D-4F4F-B145-90EFDF37B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588" y="4904954"/>
                <a:ext cx="484903" cy="8989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D5A541F-B720-42A4-9000-0FBDDA2D0517}"/>
                  </a:ext>
                </a:extLst>
              </p:cNvPr>
              <p:cNvSpPr txBox="1"/>
              <p:nvPr/>
            </p:nvSpPr>
            <p:spPr>
              <a:xfrm>
                <a:off x="6178404" y="4904835"/>
                <a:ext cx="484903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4 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D5A541F-B720-42A4-9000-0FBDDA2D0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404" y="4904835"/>
                <a:ext cx="484903" cy="8989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B3F0F18-52F3-4500-8B81-53E19C413606}"/>
                  </a:ext>
                </a:extLst>
              </p:cNvPr>
              <p:cNvSpPr txBox="1"/>
              <p:nvPr/>
            </p:nvSpPr>
            <p:spPr>
              <a:xfrm>
                <a:off x="5755366" y="4898318"/>
                <a:ext cx="484903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5 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B3F0F18-52F3-4500-8B81-53E19C413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366" y="4898318"/>
                <a:ext cx="484903" cy="89896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7B279C5-D924-403F-8DFA-CDD815508F35}"/>
                  </a:ext>
                </a:extLst>
              </p:cNvPr>
              <p:cNvSpPr txBox="1"/>
              <p:nvPr/>
            </p:nvSpPr>
            <p:spPr>
              <a:xfrm>
                <a:off x="5454176" y="5047425"/>
                <a:ext cx="48490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…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7B279C5-D924-403F-8DFA-CDD815508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176" y="5047425"/>
                <a:ext cx="48490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DB9C6F1-64E7-44BF-8C40-1419748EE221}"/>
                  </a:ext>
                </a:extLst>
              </p:cNvPr>
              <p:cNvSpPr txBox="1"/>
              <p:nvPr/>
            </p:nvSpPr>
            <p:spPr>
              <a:xfrm>
                <a:off x="5200846" y="4904835"/>
                <a:ext cx="37092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DB9C6F1-64E7-44BF-8C40-1419748EE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46" y="4904835"/>
                <a:ext cx="370921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ACCA908-34DF-4611-BAE7-08CD1541DE9A}"/>
                  </a:ext>
                </a:extLst>
              </p:cNvPr>
              <p:cNvSpPr txBox="1"/>
              <p:nvPr/>
            </p:nvSpPr>
            <p:spPr>
              <a:xfrm>
                <a:off x="2997506" y="3346420"/>
                <a:ext cx="3024504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=1,</m:t>
                      </m:r>
                      <m:f>
                        <m:f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2 </m:t>
                          </m:r>
                        </m:den>
                      </m:f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f>
                        <m:f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3 </m:t>
                          </m:r>
                        </m:den>
                      </m:f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f>
                        <m:f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4 </m:t>
                          </m:r>
                        </m:den>
                      </m:f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…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ACCA908-34DF-4611-BAE7-08CD1541D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506" y="3346420"/>
                <a:ext cx="3024504" cy="90178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4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5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/>
      <p:bldP spid="23" grpId="0"/>
      <p:bldP spid="24" grpId="0" animBg="1"/>
      <p:bldP spid="13" grpId="0"/>
      <p:bldP spid="16" grpId="0"/>
      <p:bldP spid="17" grpId="0"/>
      <p:bldP spid="20" grpId="0"/>
      <p:bldP spid="22" grpId="0"/>
      <p:bldP spid="25" grpId="0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4FCC306-F1EF-4EE3-8871-25722C721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</a:t>
            </a:r>
          </a:p>
        </p:txBody>
      </p:sp>
      <p:sp>
        <p:nvSpPr>
          <p:cNvPr id="4" name="Line Callout 2 11">
            <a:extLst>
              <a:ext uri="{FF2B5EF4-FFF2-40B4-BE49-F238E27FC236}">
                <a16:creationId xmlns:a16="http://schemas.microsoft.com/office/drawing/2014/main" id="{635A65E4-FA47-4A2B-8D1F-E1ADE962DDA4}"/>
              </a:ext>
            </a:extLst>
          </p:cNvPr>
          <p:cNvSpPr/>
          <p:nvPr/>
        </p:nvSpPr>
        <p:spPr>
          <a:xfrm>
            <a:off x="672197" y="2086950"/>
            <a:ext cx="10679681" cy="1165175"/>
          </a:xfrm>
          <a:prstGeom prst="borderCallout2">
            <a:avLst>
              <a:gd name="adj1" fmla="val 18750"/>
              <a:gd name="adj2" fmla="val -81"/>
              <a:gd name="adj3" fmla="val 18750"/>
              <a:gd name="adj4" fmla="val -4266"/>
              <a:gd name="adj5" fmla="val -60631"/>
              <a:gd name="adj6" fmla="val 210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</a:pPr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59F373-FAC6-4D7B-B72B-FF7B260782D9}"/>
              </a:ext>
            </a:extLst>
          </p:cNvPr>
          <p:cNvGrpSpPr/>
          <p:nvPr/>
        </p:nvGrpSpPr>
        <p:grpSpPr>
          <a:xfrm>
            <a:off x="840121" y="2098490"/>
            <a:ext cx="6315591" cy="523220"/>
            <a:chOff x="838362" y="1962284"/>
            <a:chExt cx="6315591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1B3AB63-3736-43A1-BD66-8E9815F10A11}"/>
                    </a:ext>
                  </a:extLst>
                </p:cNvPr>
                <p:cNvSpPr/>
                <p:nvPr/>
              </p:nvSpPr>
              <p:spPr>
                <a:xfrm>
                  <a:off x="1159880" y="1962284"/>
                  <a:ext cx="5994073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IN" sz="2800" dirty="0">
                      <a:solidFill>
                        <a:srgbClr val="002060"/>
                      </a:solidFill>
                    </a:rPr>
                    <a:t>A sequence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IN" sz="2800" dirty="0">
                      <a:solidFill>
                        <a:srgbClr val="002060"/>
                      </a:solidFill>
                    </a:rPr>
                    <a:t> is said to be divergent if</a:t>
                  </a: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1B3AB63-3736-43A1-BD66-8E9815F10A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9880" y="1962284"/>
                  <a:ext cx="5994073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2136" t="-11628" r="-1526" b="-3139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A896BE29-1E28-4859-91E9-CE9F4D9B3AD2}"/>
                </a:ext>
              </a:extLst>
            </p:cNvPr>
            <p:cNvSpPr/>
            <p:nvPr/>
          </p:nvSpPr>
          <p:spPr>
            <a:xfrm rot="5400000">
              <a:off x="838362" y="2080072"/>
              <a:ext cx="270000" cy="27000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44D23EC-6468-483F-8D8E-3250FDFEA1D1}"/>
              </a:ext>
            </a:extLst>
          </p:cNvPr>
          <p:cNvGrpSpPr/>
          <p:nvPr/>
        </p:nvGrpSpPr>
        <p:grpSpPr>
          <a:xfrm>
            <a:off x="672197" y="1048100"/>
            <a:ext cx="3591459" cy="711201"/>
            <a:chOff x="672197" y="1176890"/>
            <a:chExt cx="4196348" cy="71120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" name="Rectangle 22">
              <a:extLst>
                <a:ext uri="{FF2B5EF4-FFF2-40B4-BE49-F238E27FC236}">
                  <a16:creationId xmlns:a16="http://schemas.microsoft.com/office/drawing/2014/main" id="{4D72C059-22A6-4FC2-BA4C-D400C79B6CC9}"/>
                </a:ext>
              </a:extLst>
            </p:cNvPr>
            <p:cNvSpPr/>
            <p:nvPr/>
          </p:nvSpPr>
          <p:spPr>
            <a:xfrm>
              <a:off x="672197" y="1176890"/>
              <a:ext cx="4196348" cy="711201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-1023728"/>
                <a:satOff val="-20662"/>
                <a:lumOff val="-1568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</a:pPr>
              <a:endParaRPr lang="en-GB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A05E7EB-0662-43E6-8FF9-F2896F07C492}"/>
                </a:ext>
              </a:extLst>
            </p:cNvPr>
            <p:cNvSpPr/>
            <p:nvPr/>
          </p:nvSpPr>
          <p:spPr>
            <a:xfrm>
              <a:off x="735049" y="1234421"/>
              <a:ext cx="4026779" cy="58960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IN" sz="3200" b="1" dirty="0">
                  <a:solidFill>
                    <a:srgbClr val="002060"/>
                  </a:solidFill>
                </a:rPr>
                <a:t>Divergent Sequence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3EAA8AD-5ABE-467D-A748-4CE5019614D0}"/>
                  </a:ext>
                </a:extLst>
              </p:cNvPr>
              <p:cNvSpPr/>
              <p:nvPr/>
            </p:nvSpPr>
            <p:spPr>
              <a:xfrm>
                <a:off x="6962877" y="2072794"/>
                <a:ext cx="2390987" cy="660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sz="28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80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IN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IN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r>
                            <a:rPr lang="en-US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±∞</m:t>
                          </m:r>
                          <m:r>
                            <a:rPr lang="en-US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func>
                    </m:oMath>
                  </m:oMathPara>
                </a14:m>
                <a:endParaRPr lang="en-IN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3EAA8AD-5ABE-467D-A748-4CE5019614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77" y="2072794"/>
                <a:ext cx="2390987" cy="6607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23245D4-668D-495F-B8B8-2898AA94133E}"/>
                  </a:ext>
                </a:extLst>
              </p:cNvPr>
              <p:cNvSpPr/>
              <p:nvPr/>
            </p:nvSpPr>
            <p:spPr>
              <a:xfrm>
                <a:off x="1161639" y="2709732"/>
                <a:ext cx="5813319" cy="5423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002060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IN" sz="2800" dirty="0">
                    <a:solidFill>
                      <a:srgbClr val="002060"/>
                    </a:solidFill>
                  </a:rPr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IN" sz="2800" dirty="0">
                    <a:solidFill>
                      <a:srgbClr val="002060"/>
                    </a:solidFill>
                  </a:rPr>
                  <a:t> term of given sequence.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23245D4-668D-495F-B8B8-2898AA9413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39" y="2709732"/>
                <a:ext cx="5813319" cy="542393"/>
              </a:xfrm>
              <a:prstGeom prst="rect">
                <a:avLst/>
              </a:prstGeom>
              <a:blipFill>
                <a:blip r:embed="rId4"/>
                <a:stretch>
                  <a:fillRect l="-2204" t="-7955" r="-1679" b="-329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0050E0-F6B6-4F60-AC16-00C88AA474EA}"/>
              </a:ext>
            </a:extLst>
          </p:cNvPr>
          <p:cNvSpPr/>
          <p:nvPr/>
        </p:nvSpPr>
        <p:spPr>
          <a:xfrm>
            <a:off x="726576" y="3541841"/>
            <a:ext cx="1455515" cy="539851"/>
          </a:xfrm>
          <a:prstGeom prst="roundRect">
            <a:avLst/>
          </a:pr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ADEC14-1B6B-4E22-B93C-B8712E971CD7}"/>
                  </a:ext>
                </a:extLst>
              </p:cNvPr>
              <p:cNvSpPr/>
              <p:nvPr/>
            </p:nvSpPr>
            <p:spPr>
              <a:xfrm>
                <a:off x="2351388" y="3494117"/>
                <a:ext cx="789890" cy="5765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IN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1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  <m:sup>
                              <m:r>
                                <a:rPr lang="en-IN" sz="2800" b="1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2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ADEC14-1B6B-4E22-B93C-B8712E971C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388" y="3494117"/>
                <a:ext cx="789890" cy="5765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AA98616-06D6-4198-960C-02C9A6AC4B48}"/>
                  </a:ext>
                </a:extLst>
              </p:cNvPr>
              <p:cNvSpPr/>
              <p:nvPr/>
            </p:nvSpPr>
            <p:spPr>
              <a:xfrm>
                <a:off x="672197" y="4468779"/>
                <a:ext cx="1892126" cy="660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I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IN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8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28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IN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AA98616-06D6-4198-960C-02C9A6AC4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97" y="4468779"/>
                <a:ext cx="1892126" cy="6607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5EEBD79-9EDD-462F-BB77-F30A5FA78141}"/>
                  </a:ext>
                </a:extLst>
              </p:cNvPr>
              <p:cNvSpPr/>
              <p:nvPr/>
            </p:nvSpPr>
            <p:spPr>
              <a:xfrm>
                <a:off x="2495170" y="4467208"/>
                <a:ext cx="1562920" cy="6596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IN" sz="280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IN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8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8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28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IN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IN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IN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IN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5EEBD79-9EDD-462F-BB77-F30A5FA78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170" y="4467208"/>
                <a:ext cx="1562920" cy="6596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ADA1E1-BF4A-48B2-BE58-F3E3B04235B6}"/>
                  </a:ext>
                </a:extLst>
              </p:cNvPr>
              <p:cNvSpPr txBox="1"/>
              <p:nvPr/>
            </p:nvSpPr>
            <p:spPr>
              <a:xfrm>
                <a:off x="3970137" y="4478131"/>
                <a:ext cx="79756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n-US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ADA1E1-BF4A-48B2-BE58-F3E3B0423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137" y="4478131"/>
                <a:ext cx="79756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4B97A9-7CA0-4551-8925-A4817A3F5B3C}"/>
                  </a:ext>
                </a:extLst>
              </p:cNvPr>
              <p:cNvSpPr txBox="1"/>
              <p:nvPr/>
            </p:nvSpPr>
            <p:spPr>
              <a:xfrm>
                <a:off x="662391" y="5271169"/>
                <a:ext cx="247888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m:rPr>
                        <m:sty m:val="p"/>
                      </m:rPr>
                      <a:rPr kumimoji="0" lang="en-IN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L</m:t>
                    </m:r>
                  </m:oMath>
                </a14:m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Roboto Condensed"/>
                    <a:ea typeface="+mn-ea"/>
                    <a:cs typeface="+mn-cs"/>
                  </a:rPr>
                  <a:t> is infinite.</a:t>
                </a:r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4B97A9-7CA0-4551-8925-A4817A3F5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91" y="5271169"/>
                <a:ext cx="2478887" cy="523220"/>
              </a:xfrm>
              <a:prstGeom prst="rect">
                <a:avLst/>
              </a:prstGeom>
              <a:blipFill>
                <a:blip r:embed="rId9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AB540C1F-8896-4B2A-B574-099EB96153B7}"/>
              </a:ext>
            </a:extLst>
          </p:cNvPr>
          <p:cNvSpPr txBox="1"/>
          <p:nvPr/>
        </p:nvSpPr>
        <p:spPr>
          <a:xfrm>
            <a:off x="672197" y="5874357"/>
            <a:ext cx="5292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Hence, given sequence is divergent. 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94D4FA-DA04-4439-AC0C-5670D289CE42}"/>
              </a:ext>
            </a:extLst>
          </p:cNvPr>
          <p:cNvCxnSpPr>
            <a:cxnSpLocks/>
          </p:cNvCxnSpPr>
          <p:nvPr/>
        </p:nvCxnSpPr>
        <p:spPr>
          <a:xfrm>
            <a:off x="5073886" y="5156110"/>
            <a:ext cx="6966406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F26C64E-64A5-4BF5-B406-4F8AC9A6D9D0}"/>
              </a:ext>
            </a:extLst>
          </p:cNvPr>
          <p:cNvSpPr/>
          <p:nvPr/>
        </p:nvSpPr>
        <p:spPr>
          <a:xfrm>
            <a:off x="5568259" y="509808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DD3B0BB-4D19-4D05-8E9C-FDAC4A51EF93}"/>
              </a:ext>
            </a:extLst>
          </p:cNvPr>
          <p:cNvSpPr/>
          <p:nvPr/>
        </p:nvSpPr>
        <p:spPr>
          <a:xfrm>
            <a:off x="6392217" y="509808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0236FF0-C5B5-46B9-8384-139448649F5F}"/>
              </a:ext>
            </a:extLst>
          </p:cNvPr>
          <p:cNvSpPr/>
          <p:nvPr/>
        </p:nvSpPr>
        <p:spPr>
          <a:xfrm>
            <a:off x="8116242" y="509808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5E82DC-F2CD-4066-9763-2F479A9D9413}"/>
              </a:ext>
            </a:extLst>
          </p:cNvPr>
          <p:cNvSpPr/>
          <p:nvPr/>
        </p:nvSpPr>
        <p:spPr>
          <a:xfrm>
            <a:off x="10411767" y="509808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4625D4-1677-4684-A336-2CABF25262E3}"/>
                  </a:ext>
                </a:extLst>
              </p:cNvPr>
              <p:cNvSpPr txBox="1"/>
              <p:nvPr/>
            </p:nvSpPr>
            <p:spPr>
              <a:xfrm>
                <a:off x="5439863" y="5178758"/>
                <a:ext cx="32669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4625D4-1677-4684-A336-2CABF2526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863" y="5178758"/>
                <a:ext cx="32669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6A6E2B-AD2B-4DAC-966F-D15D76F1C7A0}"/>
                  </a:ext>
                </a:extLst>
              </p:cNvPr>
              <p:cNvSpPr txBox="1"/>
              <p:nvPr/>
            </p:nvSpPr>
            <p:spPr>
              <a:xfrm>
                <a:off x="6260927" y="5196349"/>
                <a:ext cx="32669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4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6A6E2B-AD2B-4DAC-966F-D15D76F1C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927" y="5196349"/>
                <a:ext cx="326691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4A2B7E1-A0BC-448E-8A65-EDE0F68635C2}"/>
                  </a:ext>
                </a:extLst>
              </p:cNvPr>
              <p:cNvSpPr txBox="1"/>
              <p:nvPr/>
            </p:nvSpPr>
            <p:spPr>
              <a:xfrm>
                <a:off x="7981471" y="5194979"/>
                <a:ext cx="32669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9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4A2B7E1-A0BC-448E-8A65-EDE0F6863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471" y="5194979"/>
                <a:ext cx="326691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533F0D-1F32-4B21-A58C-4C46B601AFB3}"/>
                  </a:ext>
                </a:extLst>
              </p:cNvPr>
              <p:cNvSpPr txBox="1"/>
              <p:nvPr/>
            </p:nvSpPr>
            <p:spPr>
              <a:xfrm>
                <a:off x="10142616" y="5164169"/>
                <a:ext cx="5383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16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533F0D-1F32-4B21-A58C-4C46B601A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2616" y="5164169"/>
                <a:ext cx="53830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4F675F-EF3E-46A5-AAAF-7280AF431A71}"/>
                  </a:ext>
                </a:extLst>
              </p:cNvPr>
              <p:cNvSpPr txBox="1"/>
              <p:nvPr/>
            </p:nvSpPr>
            <p:spPr>
              <a:xfrm>
                <a:off x="10701176" y="5098084"/>
                <a:ext cx="3859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…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4F675F-EF3E-46A5-AAAF-7280AF431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1176" y="5098084"/>
                <a:ext cx="38590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94395DC-394C-472F-9AFA-D9EAA71A93FE}"/>
                  </a:ext>
                </a:extLst>
              </p:cNvPr>
              <p:cNvSpPr txBox="1"/>
              <p:nvPr/>
            </p:nvSpPr>
            <p:spPr>
              <a:xfrm>
                <a:off x="3087554" y="3541841"/>
                <a:ext cx="235220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=1, 4, 9, 16, …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94395DC-394C-472F-9AFA-D9EAA71A9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554" y="3541841"/>
                <a:ext cx="2352204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67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/>
      <p:bldP spid="23" grpId="0"/>
      <p:bldP spid="14" grpId="0" animBg="1"/>
      <p:bldP spid="15" grpId="0"/>
      <p:bldP spid="16" grpId="0"/>
      <p:bldP spid="17" grpId="0"/>
      <p:bldP spid="18" grpId="0"/>
      <p:bldP spid="20" grpId="0"/>
      <p:bldP spid="21" grpId="0"/>
      <p:bldP spid="11" grpId="0" animBg="1"/>
      <p:bldP spid="22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4FCC306-F1EF-4EE3-8871-25722C721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</a:t>
            </a:r>
          </a:p>
        </p:txBody>
      </p:sp>
      <p:sp>
        <p:nvSpPr>
          <p:cNvPr id="4" name="Line Callout 2 11">
            <a:extLst>
              <a:ext uri="{FF2B5EF4-FFF2-40B4-BE49-F238E27FC236}">
                <a16:creationId xmlns:a16="http://schemas.microsoft.com/office/drawing/2014/main" id="{635A65E4-FA47-4A2B-8D1F-E1ADE962DDA4}"/>
              </a:ext>
            </a:extLst>
          </p:cNvPr>
          <p:cNvSpPr/>
          <p:nvPr/>
        </p:nvSpPr>
        <p:spPr>
          <a:xfrm>
            <a:off x="672197" y="2086950"/>
            <a:ext cx="10679681" cy="1058845"/>
          </a:xfrm>
          <a:prstGeom prst="borderCallout2">
            <a:avLst>
              <a:gd name="adj1" fmla="val 18750"/>
              <a:gd name="adj2" fmla="val -81"/>
              <a:gd name="adj3" fmla="val 18750"/>
              <a:gd name="adj4" fmla="val -4266"/>
              <a:gd name="adj5" fmla="val -68732"/>
              <a:gd name="adj6" fmla="val 319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</a:pPr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59F373-FAC6-4D7B-B72B-FF7B260782D9}"/>
              </a:ext>
            </a:extLst>
          </p:cNvPr>
          <p:cNvGrpSpPr/>
          <p:nvPr/>
        </p:nvGrpSpPr>
        <p:grpSpPr>
          <a:xfrm>
            <a:off x="840121" y="2098490"/>
            <a:ext cx="10716329" cy="523220"/>
            <a:chOff x="838362" y="1962284"/>
            <a:chExt cx="10716329" cy="5232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B3AB63-3736-43A1-BD66-8E9815F10A11}"/>
                </a:ext>
              </a:extLst>
            </p:cNvPr>
            <p:cNvSpPr/>
            <p:nvPr/>
          </p:nvSpPr>
          <p:spPr>
            <a:xfrm>
              <a:off x="1159880" y="1962284"/>
              <a:ext cx="1039481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2800" dirty="0">
                  <a:solidFill>
                    <a:srgbClr val="002060"/>
                  </a:solidFill>
                </a:rPr>
                <a:t>A sequence which is neither convergent nor divergent is said to be an </a:t>
              </a:r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A896BE29-1E28-4859-91E9-CE9F4D9B3AD2}"/>
                </a:ext>
              </a:extLst>
            </p:cNvPr>
            <p:cNvSpPr/>
            <p:nvPr/>
          </p:nvSpPr>
          <p:spPr>
            <a:xfrm rot="5400000">
              <a:off x="838362" y="2080072"/>
              <a:ext cx="270000" cy="27000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44D23EC-6468-483F-8D8E-3250FDFEA1D1}"/>
              </a:ext>
            </a:extLst>
          </p:cNvPr>
          <p:cNvGrpSpPr/>
          <p:nvPr/>
        </p:nvGrpSpPr>
        <p:grpSpPr>
          <a:xfrm>
            <a:off x="672195" y="1048100"/>
            <a:ext cx="3910439" cy="711201"/>
            <a:chOff x="672197" y="1176890"/>
            <a:chExt cx="2205287" cy="71120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" name="Rectangle 22">
              <a:extLst>
                <a:ext uri="{FF2B5EF4-FFF2-40B4-BE49-F238E27FC236}">
                  <a16:creationId xmlns:a16="http://schemas.microsoft.com/office/drawing/2014/main" id="{4D72C059-22A6-4FC2-BA4C-D400C79B6CC9}"/>
                </a:ext>
              </a:extLst>
            </p:cNvPr>
            <p:cNvSpPr/>
            <p:nvPr/>
          </p:nvSpPr>
          <p:spPr>
            <a:xfrm>
              <a:off x="672197" y="1176890"/>
              <a:ext cx="2205287" cy="711201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-1023728"/>
                <a:satOff val="-20662"/>
                <a:lumOff val="-1568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</a:pPr>
              <a:endParaRPr lang="en-GB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A05E7EB-0662-43E6-8FF9-F2896F07C492}"/>
                </a:ext>
              </a:extLst>
            </p:cNvPr>
            <p:cNvSpPr/>
            <p:nvPr/>
          </p:nvSpPr>
          <p:spPr>
            <a:xfrm>
              <a:off x="735048" y="1234421"/>
              <a:ext cx="2058489" cy="58960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IN" sz="3200" b="1" dirty="0">
                  <a:solidFill>
                    <a:srgbClr val="002060"/>
                  </a:solidFill>
                </a:rPr>
                <a:t>Oscillating Sequence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23245D4-668D-495F-B8B8-2898AA94133E}"/>
              </a:ext>
            </a:extLst>
          </p:cNvPr>
          <p:cNvSpPr/>
          <p:nvPr/>
        </p:nvSpPr>
        <p:spPr>
          <a:xfrm>
            <a:off x="1161639" y="2603402"/>
            <a:ext cx="3176445" cy="542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oscillating </a:t>
            </a:r>
            <a:r>
              <a:rPr lang="en-IN" sz="2800" dirty="0">
                <a:solidFill>
                  <a:srgbClr val="002060"/>
                </a:solidFill>
              </a:rPr>
              <a:t>sequence.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04F7FEE-EEDA-4436-9546-84ABB89036D3}"/>
              </a:ext>
            </a:extLst>
          </p:cNvPr>
          <p:cNvSpPr/>
          <p:nvPr/>
        </p:nvSpPr>
        <p:spPr>
          <a:xfrm>
            <a:off x="672195" y="3436332"/>
            <a:ext cx="1644978" cy="539851"/>
          </a:xfrm>
          <a:prstGeom prst="roundRect">
            <a:avLst/>
          </a:pr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B6012E-18D8-4D6F-BA08-5AB529404131}"/>
                  </a:ext>
                </a:extLst>
              </p:cNvPr>
              <p:cNvSpPr txBox="1"/>
              <p:nvPr/>
            </p:nvSpPr>
            <p:spPr>
              <a:xfrm>
                <a:off x="2398739" y="3443673"/>
                <a:ext cx="276398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I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I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e>
                      </m:d>
                      <m:r>
                        <a:rPr kumimoji="0" lang="en-I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 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en-I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IN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kumimoji="0" lang="en-IN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I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IN" sz="2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n-IN" sz="2800" b="1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0" lang="en-IN" sz="2800" b="1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en-IN" sz="2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B6012E-18D8-4D6F-BA08-5AB529404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739" y="3443673"/>
                <a:ext cx="276398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C88FA8D-546C-4334-9D3F-5B17EA5EAE33}"/>
                  </a:ext>
                </a:extLst>
              </p:cNvPr>
              <p:cNvSpPr txBox="1"/>
              <p:nvPr/>
            </p:nvSpPr>
            <p:spPr>
              <a:xfrm>
                <a:off x="4993211" y="3455795"/>
                <a:ext cx="291490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=3, 5, 3, 5, 3, 5, …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C88FA8D-546C-4334-9D3F-5B17EA5EA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211" y="3455795"/>
                <a:ext cx="291490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320ABB3-15F4-4F34-A4F0-A49CC48E8BEE}"/>
                  </a:ext>
                </a:extLst>
              </p:cNvPr>
              <p:cNvSpPr/>
              <p:nvPr/>
            </p:nvSpPr>
            <p:spPr>
              <a:xfrm>
                <a:off x="672195" y="4298741"/>
                <a:ext cx="1892126" cy="660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I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IN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8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28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IN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320ABB3-15F4-4F34-A4F0-A49CC48E8B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95" y="4298741"/>
                <a:ext cx="1892126" cy="6607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809D77B-895E-4ADF-9ED4-683EC6C6530B}"/>
                  </a:ext>
                </a:extLst>
              </p:cNvPr>
              <p:cNvSpPr/>
              <p:nvPr/>
            </p:nvSpPr>
            <p:spPr>
              <a:xfrm>
                <a:off x="2501280" y="4290767"/>
                <a:ext cx="3081264" cy="6509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8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8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8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28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IN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4−</m:t>
                              </m:r>
                              <m:sSup>
                                <m:sSupPr>
                                  <m:ctrlPr>
                                    <a:rPr lang="en-IN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28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800" b="0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IN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IN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809D77B-895E-4ADF-9ED4-683EC6C65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280" y="4290767"/>
                <a:ext cx="3081264" cy="6509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04C45A1-0B8D-49BD-9200-BA11BBA69E3E}"/>
                  </a:ext>
                </a:extLst>
              </p:cNvPr>
              <p:cNvSpPr/>
              <p:nvPr/>
            </p:nvSpPr>
            <p:spPr>
              <a:xfrm>
                <a:off x="2501280" y="5108347"/>
                <a:ext cx="1836804" cy="12114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</m:e>
                            <m:e>
                              <m:r>
                                <a:rPr lang="en-IN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04C45A1-0B8D-49BD-9200-BA11BBA69E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280" y="5108347"/>
                <a:ext cx="1836804" cy="12114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06FF8AF-62CD-440F-BC45-79F3085BF374}"/>
                  </a:ext>
                </a:extLst>
              </p:cNvPr>
              <p:cNvSpPr/>
              <p:nvPr/>
            </p:nvSpPr>
            <p:spPr>
              <a:xfrm>
                <a:off x="4778443" y="5134105"/>
                <a:ext cx="183680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2800" dirty="0">
                    <a:solidFill>
                      <a:srgbClr val="00206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8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IN" sz="2800" dirty="0">
                    <a:solidFill>
                      <a:srgbClr val="002060"/>
                    </a:solidFill>
                  </a:rPr>
                  <a:t> is even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06FF8AF-62CD-440F-BC45-79F3085BF3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443" y="5134105"/>
                <a:ext cx="1836804" cy="523220"/>
              </a:xfrm>
              <a:prstGeom prst="rect">
                <a:avLst/>
              </a:prstGeom>
              <a:blipFill>
                <a:blip r:embed="rId7"/>
                <a:stretch>
                  <a:fillRect l="-6977" t="-11628" b="-313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7E4F292-A064-4349-B95E-E6AE2B4B0277}"/>
                  </a:ext>
                </a:extLst>
              </p:cNvPr>
              <p:cNvSpPr/>
              <p:nvPr/>
            </p:nvSpPr>
            <p:spPr>
              <a:xfrm>
                <a:off x="5291455" y="5788786"/>
                <a:ext cx="161162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2800" dirty="0">
                    <a:solidFill>
                      <a:srgbClr val="00206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8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IN" sz="2800" dirty="0">
                    <a:solidFill>
                      <a:srgbClr val="002060"/>
                    </a:solidFill>
                  </a:rPr>
                  <a:t> is odd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7E4F292-A064-4349-B95E-E6AE2B4B02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455" y="5788786"/>
                <a:ext cx="1611625" cy="523220"/>
              </a:xfrm>
              <a:prstGeom prst="rect">
                <a:avLst/>
              </a:prstGeom>
              <a:blipFill>
                <a:blip r:embed="rId8"/>
                <a:stretch>
                  <a:fillRect l="-7576" t="-12941" r="-6818" b="-329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D359B59-454A-4127-A850-748DA4129551}"/>
                  </a:ext>
                </a:extLst>
              </p:cNvPr>
              <p:cNvSpPr/>
              <p:nvPr/>
            </p:nvSpPr>
            <p:spPr>
              <a:xfrm>
                <a:off x="3085253" y="5108347"/>
                <a:ext cx="104886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4−1</m:t>
                      </m:r>
                    </m:oMath>
                  </m:oMathPara>
                </a14:m>
                <a:endParaRPr lang="en-IN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D359B59-454A-4127-A850-748DA41295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253" y="5108347"/>
                <a:ext cx="104886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D8C8841-660D-4CC4-962B-255B01BF42F6}"/>
                  </a:ext>
                </a:extLst>
              </p:cNvPr>
              <p:cNvSpPr/>
              <p:nvPr/>
            </p:nvSpPr>
            <p:spPr>
              <a:xfrm>
                <a:off x="3072375" y="5775907"/>
                <a:ext cx="161162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4−</m:t>
                      </m:r>
                      <m:d>
                        <m:dPr>
                          <m:ctrlPr>
                            <a:rPr lang="en-I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IN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D8C8841-660D-4CC4-962B-255B01BF42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375" y="5775907"/>
                <a:ext cx="1611626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9C2AC91-4A36-4260-B291-9216067CEB63}"/>
                  </a:ext>
                </a:extLst>
              </p:cNvPr>
              <p:cNvSpPr/>
              <p:nvPr/>
            </p:nvSpPr>
            <p:spPr>
              <a:xfrm>
                <a:off x="3962175" y="5108347"/>
                <a:ext cx="86547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=3,</m:t>
                      </m:r>
                    </m:oMath>
                  </m:oMathPara>
                </a14:m>
                <a:endParaRPr lang="en-IN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9C2AC91-4A36-4260-B291-9216067CEB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175" y="5108347"/>
                <a:ext cx="86547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E9576B5-DD6B-46E0-AD73-72BAC4FEFD97}"/>
                  </a:ext>
                </a:extLst>
              </p:cNvPr>
              <p:cNvSpPr/>
              <p:nvPr/>
            </p:nvSpPr>
            <p:spPr>
              <a:xfrm>
                <a:off x="4551438" y="5775907"/>
                <a:ext cx="86547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=5,</m:t>
                      </m:r>
                    </m:oMath>
                  </m:oMathPara>
                </a14:m>
                <a:endParaRPr lang="en-IN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E9576B5-DD6B-46E0-AD73-72BAC4FEFD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438" y="5775907"/>
                <a:ext cx="86547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BB3E07FD-330C-4FD6-B4C5-EE2288D97D69}"/>
              </a:ext>
            </a:extLst>
          </p:cNvPr>
          <p:cNvSpPr txBox="1"/>
          <p:nvPr/>
        </p:nvSpPr>
        <p:spPr>
          <a:xfrm>
            <a:off x="8164926" y="4259934"/>
            <a:ext cx="3799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Hence, given sequence is 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66215E-0071-448A-962A-E787EDB89653}"/>
              </a:ext>
            </a:extLst>
          </p:cNvPr>
          <p:cNvSpPr txBox="1"/>
          <p:nvPr/>
        </p:nvSpPr>
        <p:spPr>
          <a:xfrm>
            <a:off x="8164926" y="4846737"/>
            <a:ext cx="39504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Finitely oscillate between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D3F2ADA-CECA-460D-94D6-5A1A5FA203A9}"/>
                  </a:ext>
                </a:extLst>
              </p:cNvPr>
              <p:cNvSpPr txBox="1"/>
              <p:nvPr/>
            </p:nvSpPr>
            <p:spPr>
              <a:xfrm>
                <a:off x="8147529" y="5433540"/>
                <a:ext cx="948518" cy="513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3 &amp; 5.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D3F2ADA-CECA-460D-94D6-5A1A5FA20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529" y="5433540"/>
                <a:ext cx="948518" cy="51328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D790D3A-4D38-4892-9C18-BE6004163C38}"/>
              </a:ext>
            </a:extLst>
          </p:cNvPr>
          <p:cNvSpPr/>
          <p:nvPr/>
        </p:nvSpPr>
        <p:spPr>
          <a:xfrm>
            <a:off x="7565246" y="4324329"/>
            <a:ext cx="64800" cy="2088000"/>
          </a:xfrm>
          <a:prstGeom prst="roundRect">
            <a:avLst/>
          </a:pr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693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/>
      <p:bldP spid="13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31" grpId="0"/>
      <p:bldP spid="32" grpId="0"/>
      <p:bldP spid="33" grpId="0"/>
      <p:bldP spid="34" grpId="0"/>
      <p:bldP spid="35" grpId="0"/>
      <p:bldP spid="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4FCC306-F1EF-4EE3-8871-25722C721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</a:t>
            </a:r>
          </a:p>
        </p:txBody>
      </p:sp>
      <p:sp>
        <p:nvSpPr>
          <p:cNvPr id="4" name="Line Callout 2 11">
            <a:extLst>
              <a:ext uri="{FF2B5EF4-FFF2-40B4-BE49-F238E27FC236}">
                <a16:creationId xmlns:a16="http://schemas.microsoft.com/office/drawing/2014/main" id="{635A65E4-FA47-4A2B-8D1F-E1ADE962DDA4}"/>
              </a:ext>
            </a:extLst>
          </p:cNvPr>
          <p:cNvSpPr/>
          <p:nvPr/>
        </p:nvSpPr>
        <p:spPr>
          <a:xfrm>
            <a:off x="672197" y="2086950"/>
            <a:ext cx="10679681" cy="1058845"/>
          </a:xfrm>
          <a:prstGeom prst="borderCallout2">
            <a:avLst>
              <a:gd name="adj1" fmla="val 18750"/>
              <a:gd name="adj2" fmla="val -81"/>
              <a:gd name="adj3" fmla="val 18750"/>
              <a:gd name="adj4" fmla="val -4266"/>
              <a:gd name="adj5" fmla="val -68732"/>
              <a:gd name="adj6" fmla="val 319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</a:pPr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59F373-FAC6-4D7B-B72B-FF7B260782D9}"/>
              </a:ext>
            </a:extLst>
          </p:cNvPr>
          <p:cNvGrpSpPr/>
          <p:nvPr/>
        </p:nvGrpSpPr>
        <p:grpSpPr>
          <a:xfrm>
            <a:off x="840121" y="2098490"/>
            <a:ext cx="10716329" cy="523220"/>
            <a:chOff x="838362" y="1962284"/>
            <a:chExt cx="10716329" cy="5232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B3AB63-3736-43A1-BD66-8E9815F10A11}"/>
                </a:ext>
              </a:extLst>
            </p:cNvPr>
            <p:cNvSpPr/>
            <p:nvPr/>
          </p:nvSpPr>
          <p:spPr>
            <a:xfrm>
              <a:off x="1159880" y="1962284"/>
              <a:ext cx="1039481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2800" dirty="0">
                  <a:solidFill>
                    <a:srgbClr val="002060"/>
                  </a:solidFill>
                </a:rPr>
                <a:t>A sequence which is neither convergent nor divergent is said to be an </a:t>
              </a:r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A896BE29-1E28-4859-91E9-CE9F4D9B3AD2}"/>
                </a:ext>
              </a:extLst>
            </p:cNvPr>
            <p:cNvSpPr/>
            <p:nvPr/>
          </p:nvSpPr>
          <p:spPr>
            <a:xfrm rot="5400000">
              <a:off x="838362" y="2080072"/>
              <a:ext cx="270000" cy="27000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44D23EC-6468-483F-8D8E-3250FDFEA1D1}"/>
              </a:ext>
            </a:extLst>
          </p:cNvPr>
          <p:cNvGrpSpPr/>
          <p:nvPr/>
        </p:nvGrpSpPr>
        <p:grpSpPr>
          <a:xfrm>
            <a:off x="672195" y="1048100"/>
            <a:ext cx="3910439" cy="711201"/>
            <a:chOff x="672197" y="1176890"/>
            <a:chExt cx="2205287" cy="71120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" name="Rectangle 22">
              <a:extLst>
                <a:ext uri="{FF2B5EF4-FFF2-40B4-BE49-F238E27FC236}">
                  <a16:creationId xmlns:a16="http://schemas.microsoft.com/office/drawing/2014/main" id="{4D72C059-22A6-4FC2-BA4C-D400C79B6CC9}"/>
                </a:ext>
              </a:extLst>
            </p:cNvPr>
            <p:cNvSpPr/>
            <p:nvPr/>
          </p:nvSpPr>
          <p:spPr>
            <a:xfrm>
              <a:off x="672197" y="1176890"/>
              <a:ext cx="2205287" cy="711201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-1023728"/>
                <a:satOff val="-20662"/>
                <a:lumOff val="-1568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</a:pPr>
              <a:endParaRPr lang="en-GB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A05E7EB-0662-43E6-8FF9-F2896F07C492}"/>
                </a:ext>
              </a:extLst>
            </p:cNvPr>
            <p:cNvSpPr/>
            <p:nvPr/>
          </p:nvSpPr>
          <p:spPr>
            <a:xfrm>
              <a:off x="735048" y="1234421"/>
              <a:ext cx="2058489" cy="58960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IN" sz="3200" b="1" dirty="0">
                  <a:solidFill>
                    <a:srgbClr val="002060"/>
                  </a:solidFill>
                </a:rPr>
                <a:t>Oscillating Sequence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23245D4-668D-495F-B8B8-2898AA94133E}"/>
              </a:ext>
            </a:extLst>
          </p:cNvPr>
          <p:cNvSpPr/>
          <p:nvPr/>
        </p:nvSpPr>
        <p:spPr>
          <a:xfrm>
            <a:off x="1161639" y="2603402"/>
            <a:ext cx="3176445" cy="542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oscillating </a:t>
            </a:r>
            <a:r>
              <a:rPr lang="en-IN" sz="2800" dirty="0">
                <a:solidFill>
                  <a:srgbClr val="002060"/>
                </a:solidFill>
              </a:rPr>
              <a:t>sequence.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04F7FEE-EEDA-4436-9546-84ABB89036D3}"/>
              </a:ext>
            </a:extLst>
          </p:cNvPr>
          <p:cNvSpPr/>
          <p:nvPr/>
        </p:nvSpPr>
        <p:spPr>
          <a:xfrm>
            <a:off x="672195" y="3436332"/>
            <a:ext cx="1644978" cy="539851"/>
          </a:xfrm>
          <a:prstGeom prst="roundRect">
            <a:avLst/>
          </a:pr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B6012E-18D8-4D6F-BA08-5AB529404131}"/>
                  </a:ext>
                </a:extLst>
              </p:cNvPr>
              <p:cNvSpPr txBox="1"/>
              <p:nvPr/>
            </p:nvSpPr>
            <p:spPr>
              <a:xfrm>
                <a:off x="2462644" y="3432181"/>
                <a:ext cx="2763983" cy="576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I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IN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kumimoji="0" lang="en-IN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en-I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I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IN" sz="2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n-IN" sz="2800" b="1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0" lang="en-IN" sz="2800" b="1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en-IN" sz="2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IN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  <m:sup>
                              <m:r>
                                <a:rPr lang="en-IN" sz="2800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B6012E-18D8-4D6F-BA08-5AB529404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644" y="3432181"/>
                <a:ext cx="2763983" cy="576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C88FA8D-546C-4334-9D3F-5B17EA5EAE33}"/>
                  </a:ext>
                </a:extLst>
              </p:cNvPr>
              <p:cNvSpPr txBox="1"/>
              <p:nvPr/>
            </p:nvSpPr>
            <p:spPr>
              <a:xfrm>
                <a:off x="4812415" y="3470061"/>
                <a:ext cx="3635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=−1, 1,− 4, 4, −9, 9, …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C88FA8D-546C-4334-9D3F-5B17EA5EA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415" y="3470061"/>
                <a:ext cx="36357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B3E07FD-330C-4FD6-B4C5-EE2288D97D69}"/>
                  </a:ext>
                </a:extLst>
              </p:cNvPr>
              <p:cNvSpPr txBox="1"/>
              <p:nvPr/>
            </p:nvSpPr>
            <p:spPr>
              <a:xfrm>
                <a:off x="2462644" y="4158399"/>
                <a:ext cx="839701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Roboto Condensed"/>
                    <a:ea typeface="+mn-ea"/>
                    <a:cs typeface="+mn-cs"/>
                  </a:rPr>
                  <a:t>The given sequence is neither diverges to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−∞ </m:t>
                    </m:r>
                  </m:oMath>
                </a14:m>
                <a:r>
                  <a:rPr lang="en-IN" dirty="0"/>
                  <a:t> </a:t>
                </a:r>
                <a:r>
                  <a:rPr lang="en-IN" sz="2800" dirty="0">
                    <a:solidFill>
                      <a:srgbClr val="002060"/>
                    </a:solidFill>
                  </a:rPr>
                  <a:t>and to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+∞.</m:t>
                    </m:r>
                  </m:oMath>
                </a14:m>
                <a:r>
                  <a:rPr lang="en-IN" dirty="0"/>
                  <a:t> 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B3E07FD-330C-4FD6-B4C5-EE2288D97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644" y="4158399"/>
                <a:ext cx="8397016" cy="523220"/>
              </a:xfrm>
              <a:prstGeom prst="rect">
                <a:avLst/>
              </a:prstGeom>
              <a:blipFill>
                <a:blip r:embed="rId4"/>
                <a:stretch>
                  <a:fillRect l="-1525" t="-11628" b="-313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2C66215E-0071-448A-962A-E787EDB89653}"/>
              </a:ext>
            </a:extLst>
          </p:cNvPr>
          <p:cNvSpPr txBox="1"/>
          <p:nvPr/>
        </p:nvSpPr>
        <p:spPr>
          <a:xfrm>
            <a:off x="2458857" y="4846737"/>
            <a:ext cx="71063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002060"/>
                </a:solidFill>
                <a:latin typeface="Roboto Condensed"/>
              </a:rPr>
              <a:t>Therefore, the given sequence oscillate infinitely.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704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/>
      <p:bldP spid="33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F9B26B13-8D5C-4D5D-BEE5-A9B8F371CE67}"/>
              </a:ext>
            </a:extLst>
          </p:cNvPr>
          <p:cNvSpPr/>
          <p:nvPr/>
        </p:nvSpPr>
        <p:spPr>
          <a:xfrm>
            <a:off x="540913" y="1803043"/>
            <a:ext cx="283335" cy="231820"/>
          </a:xfrm>
          <a:prstGeom prst="chevron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CC6D48-F051-4FC6-86D6-7C40AD65B863}"/>
              </a:ext>
            </a:extLst>
          </p:cNvPr>
          <p:cNvSpPr txBox="1"/>
          <p:nvPr/>
        </p:nvSpPr>
        <p:spPr>
          <a:xfrm>
            <a:off x="824248" y="1657343"/>
            <a:ext cx="20380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0" dirty="0">
                <a:solidFill>
                  <a:schemeClr val="tx1"/>
                </a:solidFill>
                <a:latin typeface="+mj-lt"/>
              </a:rPr>
              <a:t>Sequence</a:t>
            </a:r>
            <a:endParaRPr lang="en-IN" sz="2800" b="1" dirty="0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E69D6ED-8B68-4CD9-B263-E4F64379DA22}"/>
              </a:ext>
            </a:extLst>
          </p:cNvPr>
          <p:cNvSpPr/>
          <p:nvPr/>
        </p:nvSpPr>
        <p:spPr>
          <a:xfrm>
            <a:off x="540913" y="2455053"/>
            <a:ext cx="283335" cy="231820"/>
          </a:xfrm>
          <a:prstGeom prst="chevron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255698-949E-43A1-BB98-E368B1E2A789}"/>
              </a:ext>
            </a:extLst>
          </p:cNvPr>
          <p:cNvSpPr txBox="1"/>
          <p:nvPr/>
        </p:nvSpPr>
        <p:spPr>
          <a:xfrm>
            <a:off x="824245" y="2326263"/>
            <a:ext cx="55978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0" dirty="0">
                <a:solidFill>
                  <a:schemeClr val="tx1"/>
                </a:solidFill>
                <a:latin typeface="+mj-lt"/>
              </a:rPr>
              <a:t>Increasing and Decreasing Sequence</a:t>
            </a:r>
            <a:endParaRPr lang="en-IN" sz="280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DB4693B7-3041-43C7-962B-2EBE00C7D4C5}"/>
              </a:ext>
            </a:extLst>
          </p:cNvPr>
          <p:cNvSpPr txBox="1">
            <a:spLocks/>
          </p:cNvSpPr>
          <p:nvPr/>
        </p:nvSpPr>
        <p:spPr>
          <a:xfrm>
            <a:off x="3183733" y="287118"/>
            <a:ext cx="3062521" cy="1138626"/>
          </a:xfrm>
          <a:prstGeom prst="doubleWave">
            <a:avLst>
              <a:gd name="adj1" fmla="val 6250"/>
              <a:gd name="adj2" fmla="val 37"/>
            </a:avLst>
          </a:prstGeom>
          <a:solidFill>
            <a:schemeClr val="accent5"/>
          </a:solidFill>
          <a:ln>
            <a:solidFill>
              <a:srgbClr val="002060"/>
            </a:solidFill>
          </a:ln>
        </p:spPr>
        <p:txBody>
          <a:bodyPr vert="horz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800" b="1" dirty="0"/>
              <a:t>OUTLINE</a:t>
            </a:r>
          </a:p>
        </p:txBody>
      </p:sp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93038219-21B6-4022-A41C-930122FD3047}"/>
              </a:ext>
            </a:extLst>
          </p:cNvPr>
          <p:cNvSpPr/>
          <p:nvPr/>
        </p:nvSpPr>
        <p:spPr>
          <a:xfrm>
            <a:off x="540913" y="3088562"/>
            <a:ext cx="283335" cy="231820"/>
          </a:xfrm>
          <a:prstGeom prst="chevron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CC1C7F-6C52-4EA6-BC73-3BB7B73C48CD}"/>
              </a:ext>
            </a:extLst>
          </p:cNvPr>
          <p:cNvSpPr txBox="1"/>
          <p:nvPr/>
        </p:nvSpPr>
        <p:spPr>
          <a:xfrm>
            <a:off x="824245" y="2959772"/>
            <a:ext cx="69587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0" dirty="0">
                <a:solidFill>
                  <a:schemeClr val="tx1"/>
                </a:solidFill>
                <a:latin typeface="+mj-lt"/>
              </a:rPr>
              <a:t>The Sandwich Theore</a:t>
            </a:r>
            <a:r>
              <a:rPr lang="en-IN" sz="2800" b="1" dirty="0">
                <a:latin typeface="+mj-lt"/>
              </a:rPr>
              <a:t>m OR Squeeze Theorem </a:t>
            </a:r>
            <a:endParaRPr lang="en-IN" sz="2800" dirty="0"/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357A8216-A028-42FA-B7B7-D3B8E101033A}"/>
              </a:ext>
            </a:extLst>
          </p:cNvPr>
          <p:cNvSpPr/>
          <p:nvPr/>
        </p:nvSpPr>
        <p:spPr>
          <a:xfrm>
            <a:off x="540913" y="3688251"/>
            <a:ext cx="283335" cy="231820"/>
          </a:xfrm>
          <a:prstGeom prst="chevron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2AA165-339F-4829-BCE1-B4385BC6CA74}"/>
              </a:ext>
            </a:extLst>
          </p:cNvPr>
          <p:cNvSpPr txBox="1"/>
          <p:nvPr/>
        </p:nvSpPr>
        <p:spPr>
          <a:xfrm>
            <a:off x="824245" y="3559461"/>
            <a:ext cx="71608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0" dirty="0">
                <a:solidFill>
                  <a:schemeClr val="tx1"/>
                </a:solidFill>
                <a:latin typeface="+mj-lt"/>
              </a:rPr>
              <a:t>Convergent, Divergent and Oscillating Sequence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1862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31" grpId="0"/>
      <p:bldP spid="33" grpId="0" animBg="1"/>
      <p:bldP spid="34" grpId="0"/>
      <p:bldP spid="35" grpId="0" animBg="1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18F02-5301-4527-A851-5C7EBF82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Method:2         Convergence of Sequence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5934CD-B4A7-432D-AE55-E91AB6170E31}"/>
              </a:ext>
            </a:extLst>
          </p:cNvPr>
          <p:cNvSpPr/>
          <p:nvPr/>
        </p:nvSpPr>
        <p:spPr>
          <a:xfrm>
            <a:off x="185165" y="1115401"/>
            <a:ext cx="1706820" cy="539851"/>
          </a:xfrm>
          <a:prstGeom prst="roundRect">
            <a:avLst/>
          </a:pr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Example:1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4D1355-34A4-44D3-AFAC-BB69FF38AB3F}"/>
              </a:ext>
            </a:extLst>
          </p:cNvPr>
          <p:cNvSpPr/>
          <p:nvPr/>
        </p:nvSpPr>
        <p:spPr>
          <a:xfrm>
            <a:off x="1932325" y="1151326"/>
            <a:ext cx="3863167" cy="5039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sz="2800" dirty="0">
                <a:solidFill>
                  <a:srgbClr val="002060"/>
                </a:solidFill>
              </a:rPr>
              <a:t>Check the convergence of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A4024F2-3B32-4C61-9BCE-5D47A83567BA}"/>
                  </a:ext>
                </a:extLst>
              </p:cNvPr>
              <p:cNvSpPr/>
              <p:nvPr/>
            </p:nvSpPr>
            <p:spPr>
              <a:xfrm>
                <a:off x="5519290" y="853762"/>
                <a:ext cx="2633037" cy="1099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8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p>
                                  <m:r>
                                    <a:rPr lang="en-IN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IN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IN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p>
                                  <m:r>
                                    <a:rPr lang="en-IN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A4024F2-3B32-4C61-9BCE-5D47A83567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290" y="853762"/>
                <a:ext cx="2633037" cy="10990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8EFC68-4E7B-4FCA-9278-BDDC1256F46B}"/>
              </a:ext>
            </a:extLst>
          </p:cNvPr>
          <p:cNvSpPr/>
          <p:nvPr/>
        </p:nvSpPr>
        <p:spPr>
          <a:xfrm>
            <a:off x="161889" y="2460809"/>
            <a:ext cx="1706820" cy="539851"/>
          </a:xfrm>
          <a:prstGeom prst="roundRect">
            <a:avLst/>
          </a:pr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</a:rPr>
              <a:t>Solution: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5E94158-77A1-4E29-BC49-9B343CD7FAB7}"/>
              </a:ext>
            </a:extLst>
          </p:cNvPr>
          <p:cNvGrpSpPr/>
          <p:nvPr/>
        </p:nvGrpSpPr>
        <p:grpSpPr>
          <a:xfrm>
            <a:off x="1964183" y="2211607"/>
            <a:ext cx="3277518" cy="1059887"/>
            <a:chOff x="1184048" y="2410764"/>
            <a:chExt cx="3277518" cy="1059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8D436DE-D300-4611-AA07-BFF709709592}"/>
                    </a:ext>
                  </a:extLst>
                </p:cNvPr>
                <p:cNvSpPr/>
                <p:nvPr/>
              </p:nvSpPr>
              <p:spPr>
                <a:xfrm>
                  <a:off x="1928349" y="2410764"/>
                  <a:ext cx="2533217" cy="1059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80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r>
                          <a:rPr lang="en-IN" sz="2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IN" sz="2800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p>
                                <m:r>
                                  <a:rPr lang="en-IN" sz="2800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IN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2</m:t>
                            </m:r>
                            <m:sSup>
                              <m:sSupPr>
                                <m:ctrlPr>
                                  <a:rPr lang="en-IN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IN" sz="2800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p>
                                <m:r>
                                  <a:rPr lang="en-IN" sz="2800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den>
                        </m:f>
                      </m:oMath>
                    </m:oMathPara>
                  </a14:m>
                  <a:endParaRPr lang="en-IN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8D436DE-D300-4611-AA07-BFF7097095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8349" y="2410764"/>
                  <a:ext cx="2533217" cy="1059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E6017CC-7B29-4850-8D73-D64A76C4221F}"/>
                </a:ext>
              </a:extLst>
            </p:cNvPr>
            <p:cNvSpPr/>
            <p:nvPr/>
          </p:nvSpPr>
          <p:spPr>
            <a:xfrm>
              <a:off x="1184048" y="2700307"/>
              <a:ext cx="936059" cy="54789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IN" sz="2800" i="0" dirty="0">
                  <a:solidFill>
                    <a:srgbClr val="002060"/>
                  </a:solidFill>
                  <a:latin typeface="+mj-lt"/>
                </a:rPr>
                <a:t>H</a:t>
              </a:r>
              <a:r>
                <a:rPr lang="en-IN" sz="2800" b="0" i="0" dirty="0">
                  <a:solidFill>
                    <a:srgbClr val="002060"/>
                  </a:solidFill>
                  <a:latin typeface="+mj-lt"/>
                </a:rPr>
                <a:t>ere,</a:t>
              </a:r>
              <a:endParaRPr lang="en-IN" sz="2800" dirty="0">
                <a:solidFill>
                  <a:srgbClr val="002060"/>
                </a:solidFill>
              </a:endParaRPr>
            </a:p>
          </p:txBody>
        </p:sp>
      </p:grpSp>
      <p:sp>
        <p:nvSpPr>
          <p:cNvPr id="11" name="Right Arrow 3">
            <a:extLst>
              <a:ext uri="{FF2B5EF4-FFF2-40B4-BE49-F238E27FC236}">
                <a16:creationId xmlns:a16="http://schemas.microsoft.com/office/drawing/2014/main" id="{74339B47-09F8-49F5-93D1-DE8301821317}"/>
              </a:ext>
            </a:extLst>
          </p:cNvPr>
          <p:cNvSpPr/>
          <p:nvPr/>
        </p:nvSpPr>
        <p:spPr>
          <a:xfrm>
            <a:off x="1312347" y="3844855"/>
            <a:ext cx="556362" cy="334851"/>
          </a:xfrm>
          <a:prstGeom prst="rightArrow">
            <a:avLst/>
          </a:pr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None/>
            </a:pPr>
            <a:endParaRPr lang="en-IN" sz="280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87C575-4FD7-46A3-B4EC-7780721B03A9}"/>
              </a:ext>
            </a:extLst>
          </p:cNvPr>
          <p:cNvGrpSpPr/>
          <p:nvPr/>
        </p:nvGrpSpPr>
        <p:grpSpPr>
          <a:xfrm>
            <a:off x="1964183" y="3482336"/>
            <a:ext cx="3166333" cy="1059887"/>
            <a:chOff x="1184048" y="2410764"/>
            <a:chExt cx="3166333" cy="1059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2F2CBBE-DFE4-4DD7-956E-3605A804B1D9}"/>
                    </a:ext>
                  </a:extLst>
                </p:cNvPr>
                <p:cNvSpPr/>
                <p:nvPr/>
              </p:nvSpPr>
              <p:spPr>
                <a:xfrm>
                  <a:off x="1817164" y="2410764"/>
                  <a:ext cx="2533217" cy="1059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IN" sz="28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sz="28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280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IN" sz="2800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IN" sz="2800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 → ∞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IN" sz="2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IN" sz="28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2800" i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  <m:sup>
                                    <m:r>
                                      <a:rPr lang="en-IN" sz="2800" i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2800" i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IN" sz="2800" i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  <m:sSup>
                                  <m:sSupPr>
                                    <m:ctrlPr>
                                      <a:rPr lang="en-IN" sz="28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2800" i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  <m:sup>
                                    <m:r>
                                      <a:rPr lang="en-IN" sz="2800" i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2800" i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−1 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en-IN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2F2CBBE-DFE4-4DD7-956E-3605A804B1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164" y="2410764"/>
                  <a:ext cx="2533217" cy="1059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D977155-7DB0-458C-A7AA-58CA5C1EF656}"/>
                </a:ext>
              </a:extLst>
            </p:cNvPr>
            <p:cNvSpPr/>
            <p:nvPr/>
          </p:nvSpPr>
          <p:spPr>
            <a:xfrm>
              <a:off x="1184048" y="2700307"/>
              <a:ext cx="936059" cy="54789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IN" sz="2800" i="0" dirty="0">
                  <a:solidFill>
                    <a:srgbClr val="002060"/>
                  </a:solidFill>
                  <a:latin typeface="+mj-lt"/>
                </a:rPr>
                <a:t>Now</a:t>
              </a:r>
              <a:r>
                <a:rPr lang="en-IN" sz="2800" b="0" i="0" dirty="0">
                  <a:solidFill>
                    <a:srgbClr val="002060"/>
                  </a:solidFill>
                  <a:latin typeface="+mj-lt"/>
                </a:rPr>
                <a:t>,</a:t>
              </a:r>
              <a:endParaRPr lang="en-IN" sz="2800" dirty="0">
                <a:solidFill>
                  <a:srgbClr val="00206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AD2E7E-932D-4349-B1CC-9B8342055C95}"/>
                  </a:ext>
                </a:extLst>
              </p:cNvPr>
              <p:cNvSpPr/>
              <p:nvPr/>
            </p:nvSpPr>
            <p:spPr>
              <a:xfrm>
                <a:off x="2215167" y="4806008"/>
                <a:ext cx="3580326" cy="17235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sz="28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80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IN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IN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→ 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IN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IN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800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p>
                                  <m:r>
                                    <a:rPr lang="en-IN" sz="2800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IN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IN" sz="2800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IN" sz="28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2800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IN" sz="28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2800" b="0" i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N" sz="2800" b="0" i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e>
                                        <m:sup>
                                          <m:r>
                                            <a:rPr lang="en-IN" sz="2800" b="0" i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IN" sz="2800" b="0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IN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800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p>
                                  <m:r>
                                    <a:rPr lang="en-IN" sz="2800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IN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800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2−</m:t>
                                  </m:r>
                                  <m:f>
                                    <m:fPr>
                                      <m:ctrlPr>
                                        <a:rPr lang="en-IN" sz="28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2800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IN" sz="2800" b="0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p>
                                        <m:sSupPr>
                                          <m:ctrlPr>
                                            <a:rPr lang="en-IN" sz="2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N" sz="2800" i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e>
                                        <m:sup>
                                          <m:r>
                                            <a:rPr lang="en-IN" sz="2800" i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IN" sz="2800" b="0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IN" sz="28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IN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AD2E7E-932D-4349-B1CC-9B8342055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167" y="4806008"/>
                <a:ext cx="3580326" cy="1723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A9DECF-4D01-4810-89E4-930232DCBBA7}"/>
              </a:ext>
            </a:extLst>
          </p:cNvPr>
          <p:cNvCxnSpPr>
            <a:cxnSpLocks/>
          </p:cNvCxnSpPr>
          <p:nvPr/>
        </p:nvCxnSpPr>
        <p:spPr>
          <a:xfrm flipH="1">
            <a:off x="3591019" y="5108842"/>
            <a:ext cx="401432" cy="2379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56D522A-2DE2-4DA8-BD71-87134DD857F4}"/>
              </a:ext>
            </a:extLst>
          </p:cNvPr>
          <p:cNvCxnSpPr>
            <a:cxnSpLocks/>
          </p:cNvCxnSpPr>
          <p:nvPr/>
        </p:nvCxnSpPr>
        <p:spPr>
          <a:xfrm flipH="1">
            <a:off x="3556301" y="5886775"/>
            <a:ext cx="401432" cy="2379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D4E7166-FCA9-44F1-AAE1-664BA7EAA04F}"/>
                  </a:ext>
                </a:extLst>
              </p:cNvPr>
              <p:cNvSpPr/>
              <p:nvPr/>
            </p:nvSpPr>
            <p:spPr>
              <a:xfrm>
                <a:off x="7212109" y="2298263"/>
                <a:ext cx="1678978" cy="9536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1+0 </m:t>
                          </m:r>
                        </m:num>
                        <m:den>
                          <m:r>
                            <a:rPr lang="en-I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2−0</m:t>
                          </m:r>
                        </m:den>
                      </m:f>
                    </m:oMath>
                  </m:oMathPara>
                </a14:m>
                <a:endParaRPr lang="en-IN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D4E7166-FCA9-44F1-AAE1-664BA7EAA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109" y="2298263"/>
                <a:ext cx="1678978" cy="9536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7CE6466-57D4-4921-B7AD-CD2780073136}"/>
                  </a:ext>
                </a:extLst>
              </p:cNvPr>
              <p:cNvSpPr/>
              <p:nvPr/>
            </p:nvSpPr>
            <p:spPr>
              <a:xfrm>
                <a:off x="9058690" y="2260985"/>
                <a:ext cx="2928491" cy="10321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I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∵</m:t>
                          </m:r>
                          <m:func>
                            <m:funcPr>
                              <m:ctrlPr>
                                <a:rPr lang="en-IN" sz="28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IN" sz="28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80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IN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en-IN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 → ∞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IN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80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en-IN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den>
                              </m:f>
                              <m:r>
                                <a:rPr lang="en-IN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IN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7CE6466-57D4-4921-B7AD-CD2780073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690" y="2260985"/>
                <a:ext cx="2928491" cy="10321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19C996D-8299-4478-96EE-1B60D731E258}"/>
                  </a:ext>
                </a:extLst>
              </p:cNvPr>
              <p:cNvSpPr/>
              <p:nvPr/>
            </p:nvSpPr>
            <p:spPr>
              <a:xfrm>
                <a:off x="7250746" y="3485866"/>
                <a:ext cx="940218" cy="9536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2 </m:t>
                          </m:r>
                        </m:den>
                      </m:f>
                    </m:oMath>
                  </m:oMathPara>
                </a14:m>
                <a:endParaRPr lang="en-IN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19C996D-8299-4478-96EE-1B60D731E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746" y="3485866"/>
                <a:ext cx="940218" cy="9536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CDD47CF9-48B7-46CC-ABA2-66F3DCFF48A8}"/>
              </a:ext>
            </a:extLst>
          </p:cNvPr>
          <p:cNvSpPr txBox="1"/>
          <p:nvPr/>
        </p:nvSpPr>
        <p:spPr>
          <a:xfrm>
            <a:off x="7351652" y="4643575"/>
            <a:ext cx="3788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002060"/>
                </a:solidFill>
                <a:latin typeface="Roboto Condensed"/>
              </a:rPr>
              <a:t>Thus, the given sequence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D75925-0E39-4E81-828C-8593AD0DF9E5}"/>
              </a:ext>
            </a:extLst>
          </p:cNvPr>
          <p:cNvSpPr txBox="1"/>
          <p:nvPr/>
        </p:nvSpPr>
        <p:spPr>
          <a:xfrm>
            <a:off x="7392415" y="5266707"/>
            <a:ext cx="26330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002060"/>
                </a:solidFill>
                <a:latin typeface="Roboto Condensed"/>
              </a:rPr>
              <a:t>converges to 0.5</a:t>
            </a:r>
            <a:endParaRPr lang="en-IN" dirty="0"/>
          </a:p>
        </p:txBody>
      </p:sp>
      <p:sp>
        <p:nvSpPr>
          <p:cNvPr id="23" name="Right Arrow 3">
            <a:extLst>
              <a:ext uri="{FF2B5EF4-FFF2-40B4-BE49-F238E27FC236}">
                <a16:creationId xmlns:a16="http://schemas.microsoft.com/office/drawing/2014/main" id="{3B6DF683-FB6D-4570-A4DB-67CB0BC6BF15}"/>
              </a:ext>
            </a:extLst>
          </p:cNvPr>
          <p:cNvSpPr/>
          <p:nvPr/>
        </p:nvSpPr>
        <p:spPr>
          <a:xfrm>
            <a:off x="6737933" y="4737759"/>
            <a:ext cx="556362" cy="334851"/>
          </a:xfrm>
          <a:prstGeom prst="rightArrow">
            <a:avLst/>
          </a:pr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None/>
            </a:pPr>
            <a:endParaRPr lang="en-IN" sz="280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F7DFB7A-3A24-49CF-A693-92EFBE0A4A44}"/>
              </a:ext>
            </a:extLst>
          </p:cNvPr>
          <p:cNvSpPr/>
          <p:nvPr/>
        </p:nvSpPr>
        <p:spPr>
          <a:xfrm>
            <a:off x="6158231" y="2357773"/>
            <a:ext cx="64800" cy="3996000"/>
          </a:xfrm>
          <a:prstGeom prst="roundRect">
            <a:avLst/>
          </a:pr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Arrow: Notched Right 24">
            <a:extLst>
              <a:ext uri="{FF2B5EF4-FFF2-40B4-BE49-F238E27FC236}">
                <a16:creationId xmlns:a16="http://schemas.microsoft.com/office/drawing/2014/main" id="{4EC5F82D-8726-4589-B619-8195E610B1F0}"/>
              </a:ext>
            </a:extLst>
          </p:cNvPr>
          <p:cNvSpPr/>
          <p:nvPr/>
        </p:nvSpPr>
        <p:spPr>
          <a:xfrm>
            <a:off x="1964183" y="153297"/>
            <a:ext cx="688617" cy="404605"/>
          </a:xfrm>
          <a:prstGeom prst="notchedRightArrow">
            <a:avLst/>
          </a:pr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</a:pPr>
            <a:endParaRPr lang="en-IN" sz="280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78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5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18F02-5301-4527-A851-5C7EBF82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Method:2         Convergence of Sequence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5934CD-B4A7-432D-AE55-E91AB6170E31}"/>
              </a:ext>
            </a:extLst>
          </p:cNvPr>
          <p:cNvSpPr/>
          <p:nvPr/>
        </p:nvSpPr>
        <p:spPr>
          <a:xfrm>
            <a:off x="185165" y="1115401"/>
            <a:ext cx="1706820" cy="539851"/>
          </a:xfrm>
          <a:prstGeom prst="roundRect">
            <a:avLst/>
          </a:pr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Example:1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4D1355-34A4-44D3-AFAC-BB69FF38AB3F}"/>
              </a:ext>
            </a:extLst>
          </p:cNvPr>
          <p:cNvSpPr/>
          <p:nvPr/>
        </p:nvSpPr>
        <p:spPr>
          <a:xfrm>
            <a:off x="1932325" y="1151326"/>
            <a:ext cx="3863167" cy="5039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sz="2800" dirty="0">
                <a:solidFill>
                  <a:srgbClr val="002060"/>
                </a:solidFill>
              </a:rPr>
              <a:t>Check the convergence of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A4024F2-3B32-4C61-9BCE-5D47A83567BA}"/>
                  </a:ext>
                </a:extLst>
              </p:cNvPr>
              <p:cNvSpPr/>
              <p:nvPr/>
            </p:nvSpPr>
            <p:spPr>
              <a:xfrm>
                <a:off x="5673838" y="1151326"/>
                <a:ext cx="1832362" cy="5398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sz="28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IN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IN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A4024F2-3B32-4C61-9BCE-5D47A83567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838" y="1151326"/>
                <a:ext cx="1832362" cy="5398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8EFC68-4E7B-4FCA-9278-BDDC1256F46B}"/>
              </a:ext>
            </a:extLst>
          </p:cNvPr>
          <p:cNvSpPr/>
          <p:nvPr/>
        </p:nvSpPr>
        <p:spPr>
          <a:xfrm>
            <a:off x="161889" y="1881259"/>
            <a:ext cx="1706820" cy="539851"/>
          </a:xfrm>
          <a:prstGeom prst="roundRect">
            <a:avLst/>
          </a:pr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</a:rPr>
              <a:t>Solution: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5E94158-77A1-4E29-BC49-9B343CD7FAB7}"/>
              </a:ext>
            </a:extLst>
          </p:cNvPr>
          <p:cNvGrpSpPr/>
          <p:nvPr/>
        </p:nvGrpSpPr>
        <p:grpSpPr>
          <a:xfrm>
            <a:off x="1964183" y="1904505"/>
            <a:ext cx="2566839" cy="564989"/>
            <a:chOff x="1184048" y="2683212"/>
            <a:chExt cx="2566839" cy="5649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8D436DE-D300-4611-AA07-BFF709709592}"/>
                    </a:ext>
                  </a:extLst>
                </p:cNvPr>
                <p:cNvSpPr/>
                <p:nvPr/>
              </p:nvSpPr>
              <p:spPr>
                <a:xfrm>
                  <a:off x="1977928" y="2683212"/>
                  <a:ext cx="1772959" cy="5039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80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r>
                          <a:rPr lang="en-IN" sz="2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IN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IN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IN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oMath>
                    </m:oMathPara>
                  </a14:m>
                  <a:endParaRPr lang="en-IN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8D436DE-D300-4611-AA07-BFF7097095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7928" y="2683212"/>
                  <a:ext cx="1772959" cy="50392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E6017CC-7B29-4850-8D73-D64A76C4221F}"/>
                </a:ext>
              </a:extLst>
            </p:cNvPr>
            <p:cNvSpPr/>
            <p:nvPr/>
          </p:nvSpPr>
          <p:spPr>
            <a:xfrm>
              <a:off x="1184048" y="2700307"/>
              <a:ext cx="936059" cy="54789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IN" sz="2800" i="0" dirty="0">
                  <a:solidFill>
                    <a:srgbClr val="002060"/>
                  </a:solidFill>
                  <a:latin typeface="+mj-lt"/>
                </a:rPr>
                <a:t>H</a:t>
              </a:r>
              <a:r>
                <a:rPr lang="en-IN" sz="2800" b="0" i="0" dirty="0">
                  <a:solidFill>
                    <a:srgbClr val="002060"/>
                  </a:solidFill>
                  <a:latin typeface="+mj-lt"/>
                </a:rPr>
                <a:t>ere,</a:t>
              </a:r>
              <a:endParaRPr lang="en-IN" sz="2800" dirty="0">
                <a:solidFill>
                  <a:srgbClr val="002060"/>
                </a:solidFill>
              </a:endParaRPr>
            </a:p>
          </p:txBody>
        </p:sp>
      </p:grpSp>
      <p:sp>
        <p:nvSpPr>
          <p:cNvPr id="11" name="Right Arrow 3">
            <a:extLst>
              <a:ext uri="{FF2B5EF4-FFF2-40B4-BE49-F238E27FC236}">
                <a16:creationId xmlns:a16="http://schemas.microsoft.com/office/drawing/2014/main" id="{74339B47-09F8-49F5-93D1-DE8301821317}"/>
              </a:ext>
            </a:extLst>
          </p:cNvPr>
          <p:cNvSpPr/>
          <p:nvPr/>
        </p:nvSpPr>
        <p:spPr>
          <a:xfrm>
            <a:off x="1292899" y="2804411"/>
            <a:ext cx="556362" cy="334851"/>
          </a:xfrm>
          <a:prstGeom prst="rightArrow">
            <a:avLst/>
          </a:pr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None/>
            </a:pPr>
            <a:endParaRPr lang="en-IN" sz="280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87C575-4FD7-46A3-B4EC-7780721B03A9}"/>
              </a:ext>
            </a:extLst>
          </p:cNvPr>
          <p:cNvGrpSpPr/>
          <p:nvPr/>
        </p:nvGrpSpPr>
        <p:grpSpPr>
          <a:xfrm>
            <a:off x="1944735" y="2727652"/>
            <a:ext cx="2557194" cy="783650"/>
            <a:chOff x="1184048" y="2696524"/>
            <a:chExt cx="2557194" cy="7836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2F2CBBE-DFE4-4DD7-956E-3605A804B1D9}"/>
                    </a:ext>
                  </a:extLst>
                </p:cNvPr>
                <p:cNvSpPr/>
                <p:nvPr/>
              </p:nvSpPr>
              <p:spPr>
                <a:xfrm>
                  <a:off x="1811090" y="2696524"/>
                  <a:ext cx="1930152" cy="7836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IN" sz="28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sz="28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280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IN" sz="2800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IN" sz="2800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 → ∞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IN" sz="2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IN" sz="28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IN" sz="28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e>
                        </m:func>
                      </m:oMath>
                    </m:oMathPara>
                  </a14:m>
                  <a:endParaRPr lang="en-IN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2F2CBBE-DFE4-4DD7-956E-3605A804B1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1090" y="2696524"/>
                  <a:ext cx="1930152" cy="7836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D977155-7DB0-458C-A7AA-58CA5C1EF656}"/>
                </a:ext>
              </a:extLst>
            </p:cNvPr>
            <p:cNvSpPr/>
            <p:nvPr/>
          </p:nvSpPr>
          <p:spPr>
            <a:xfrm>
              <a:off x="1184048" y="2700307"/>
              <a:ext cx="936059" cy="54789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IN" sz="2800" i="0" dirty="0">
                  <a:solidFill>
                    <a:srgbClr val="002060"/>
                  </a:solidFill>
                  <a:latin typeface="+mj-lt"/>
                </a:rPr>
                <a:t>Now</a:t>
              </a:r>
              <a:r>
                <a:rPr lang="en-IN" sz="2800" b="0" i="0" dirty="0">
                  <a:solidFill>
                    <a:srgbClr val="002060"/>
                  </a:solidFill>
                  <a:latin typeface="+mj-lt"/>
                </a:rPr>
                <a:t>,</a:t>
              </a:r>
              <a:endParaRPr lang="en-IN" sz="2800" dirty="0">
                <a:solidFill>
                  <a:srgbClr val="00206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AD2E7E-932D-4349-B1CC-9B8342055C95}"/>
                  </a:ext>
                </a:extLst>
              </p:cNvPr>
              <p:cNvSpPr/>
              <p:nvPr/>
            </p:nvSpPr>
            <p:spPr>
              <a:xfrm>
                <a:off x="2195719" y="3765564"/>
                <a:ext cx="2215165" cy="6675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sz="28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80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IN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IN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→ 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IN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IN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</m:sSup>
                          <m:r>
                            <a:rPr lang="en-IN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∙4</m:t>
                          </m:r>
                        </m:e>
                      </m:func>
                    </m:oMath>
                  </m:oMathPara>
                </a14:m>
                <a:endParaRPr lang="en-IN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AD2E7E-932D-4349-B1CC-9B8342055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19" y="3765564"/>
                <a:ext cx="2215165" cy="6675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19C996D-8299-4478-96EE-1B60D731E258}"/>
                  </a:ext>
                </a:extLst>
              </p:cNvPr>
              <p:cNvSpPr/>
              <p:nvPr/>
            </p:nvSpPr>
            <p:spPr>
              <a:xfrm>
                <a:off x="4170851" y="4754670"/>
                <a:ext cx="919124" cy="5398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N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19C996D-8299-4478-96EE-1B60D731E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851" y="4754670"/>
                <a:ext cx="919124" cy="5398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D47CF9-48B7-46CC-ABA2-66F3DCFF48A8}"/>
                  </a:ext>
                </a:extLst>
              </p:cNvPr>
              <p:cNvSpPr txBox="1"/>
              <p:nvPr/>
            </p:nvSpPr>
            <p:spPr>
              <a:xfrm>
                <a:off x="1903972" y="5615551"/>
                <a:ext cx="6196839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800" dirty="0">
                    <a:solidFill>
                      <a:srgbClr val="002060"/>
                    </a:solidFill>
                    <a:latin typeface="Roboto Condensed"/>
                  </a:rPr>
                  <a:t>Thus, the given sequence is diverges to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∞.</m:t>
                    </m:r>
                  </m:oMath>
                </a14:m>
                <a:endParaRPr lang="en-IN" sz="28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D47CF9-48B7-46CC-ABA2-66F3DCFF4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972" y="5615551"/>
                <a:ext cx="6196839" cy="800219"/>
              </a:xfrm>
              <a:prstGeom prst="rect">
                <a:avLst/>
              </a:prstGeom>
              <a:blipFill>
                <a:blip r:embed="rId7"/>
                <a:stretch>
                  <a:fillRect l="-1967" t="-76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3">
            <a:extLst>
              <a:ext uri="{FF2B5EF4-FFF2-40B4-BE49-F238E27FC236}">
                <a16:creationId xmlns:a16="http://schemas.microsoft.com/office/drawing/2014/main" id="{3B6DF683-FB6D-4570-A4DB-67CB0BC6BF15}"/>
              </a:ext>
            </a:extLst>
          </p:cNvPr>
          <p:cNvSpPr/>
          <p:nvPr/>
        </p:nvSpPr>
        <p:spPr>
          <a:xfrm>
            <a:off x="1290253" y="5709732"/>
            <a:ext cx="556362" cy="334851"/>
          </a:xfrm>
          <a:prstGeom prst="rightArrow">
            <a:avLst/>
          </a:pr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None/>
            </a:pPr>
            <a:endParaRPr lang="en-IN" sz="280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4D58A6F-F255-4BB7-B77B-943E53938B3D}"/>
                  </a:ext>
                </a:extLst>
              </p:cNvPr>
              <p:cNvSpPr/>
              <p:nvPr/>
            </p:nvSpPr>
            <p:spPr>
              <a:xfrm>
                <a:off x="2195541" y="4749483"/>
                <a:ext cx="1996403" cy="6675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func>
                        <m:funcPr>
                          <m:ctrlPr>
                            <a:rPr lang="en-IN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sz="28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80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IN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IN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→ 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IN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IN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IN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4D58A6F-F255-4BB7-B77B-943E53938B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541" y="4749483"/>
                <a:ext cx="1996403" cy="6675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Notched Right 18">
            <a:extLst>
              <a:ext uri="{FF2B5EF4-FFF2-40B4-BE49-F238E27FC236}">
                <a16:creationId xmlns:a16="http://schemas.microsoft.com/office/drawing/2014/main" id="{1483120C-ACD2-4C23-B4C9-E17A01794B6E}"/>
              </a:ext>
            </a:extLst>
          </p:cNvPr>
          <p:cNvSpPr/>
          <p:nvPr/>
        </p:nvSpPr>
        <p:spPr>
          <a:xfrm>
            <a:off x="1964183" y="153297"/>
            <a:ext cx="688617" cy="404605"/>
          </a:xfrm>
          <a:prstGeom prst="notchedRightArrow">
            <a:avLst/>
          </a:pr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</a:pPr>
            <a:endParaRPr lang="en-IN" sz="280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5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5" grpId="0"/>
      <p:bldP spid="20" grpId="0"/>
      <p:bldP spid="21" grpId="0"/>
      <p:bldP spid="23" grpId="0" animBg="1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18F02-5301-4527-A851-5C7EBF82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Method:2         Convergence of Sequence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5934CD-B4A7-432D-AE55-E91AB6170E31}"/>
              </a:ext>
            </a:extLst>
          </p:cNvPr>
          <p:cNvSpPr/>
          <p:nvPr/>
        </p:nvSpPr>
        <p:spPr>
          <a:xfrm>
            <a:off x="185165" y="1115401"/>
            <a:ext cx="1706820" cy="539851"/>
          </a:xfrm>
          <a:prstGeom prst="roundRect">
            <a:avLst/>
          </a:pr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Example:2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4D1355-34A4-44D3-AFAC-BB69FF38AB3F}"/>
                  </a:ext>
                </a:extLst>
              </p:cNvPr>
              <p:cNvSpPr/>
              <p:nvPr/>
            </p:nvSpPr>
            <p:spPr>
              <a:xfrm>
                <a:off x="1944735" y="1163547"/>
                <a:ext cx="9543245" cy="5039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IN" sz="2800" dirty="0">
                    <a:solidFill>
                      <a:srgbClr val="002060"/>
                    </a:solidFill>
                  </a:rPr>
                  <a:t>Define the convergence of a sequence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800" dirty="0">
                    <a:solidFill>
                      <a:srgbClr val="002060"/>
                    </a:solidFill>
                  </a:rPr>
                  <a:t> and verify whether the 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4D1355-34A4-44D3-AFAC-BB69FF38AB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735" y="1163547"/>
                <a:ext cx="9543245" cy="503926"/>
              </a:xfrm>
              <a:prstGeom prst="rect">
                <a:avLst/>
              </a:prstGeom>
              <a:blipFill>
                <a:blip r:embed="rId2"/>
                <a:stretch>
                  <a:fillRect l="-1277" t="-13253" r="-1788" b="-361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A4024F2-3B32-4C61-9BCE-5D47A83567BA}"/>
                  </a:ext>
                </a:extLst>
              </p:cNvPr>
              <p:cNvSpPr/>
              <p:nvPr/>
            </p:nvSpPr>
            <p:spPr>
              <a:xfrm>
                <a:off x="1931856" y="2088026"/>
                <a:ext cx="4206454" cy="5398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IN" sz="2800" dirty="0">
                    <a:solidFill>
                      <a:srgbClr val="002060"/>
                    </a:solidFill>
                  </a:rPr>
                  <a:t>sequence whose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2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sz="2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IN" sz="2800" dirty="0">
                    <a:solidFill>
                      <a:srgbClr val="002060"/>
                    </a:solidFill>
                  </a:rPr>
                  <a:t> term is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A4024F2-3B32-4C61-9BCE-5D47A83567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856" y="2088026"/>
                <a:ext cx="4206454" cy="539851"/>
              </a:xfrm>
              <a:prstGeom prst="rect">
                <a:avLst/>
              </a:prstGeom>
              <a:blipFill>
                <a:blip r:embed="rId3"/>
                <a:stretch>
                  <a:fillRect l="-3043" t="-7955" r="-870" b="-329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8EFC68-4E7B-4FCA-9278-BDDC1256F46B}"/>
              </a:ext>
            </a:extLst>
          </p:cNvPr>
          <p:cNvSpPr/>
          <p:nvPr/>
        </p:nvSpPr>
        <p:spPr>
          <a:xfrm>
            <a:off x="185165" y="3108334"/>
            <a:ext cx="1706820" cy="539851"/>
          </a:xfrm>
          <a:prstGeom prst="roundRect">
            <a:avLst/>
          </a:pr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</a:rPr>
              <a:t>Solution: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AD156F-2B23-4DAB-BD42-0715ADFFEFE6}"/>
                  </a:ext>
                </a:extLst>
              </p:cNvPr>
              <p:cNvSpPr txBox="1"/>
              <p:nvPr/>
            </p:nvSpPr>
            <p:spPr>
              <a:xfrm>
                <a:off x="5869947" y="1782538"/>
                <a:ext cx="2771776" cy="1110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IN" sz="28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IN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en-IN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IN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en-IN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−1 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IN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AD156F-2B23-4DAB-BD42-0715ADFFE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947" y="1782538"/>
                <a:ext cx="2771776" cy="11104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CA270347-5BD8-4551-A36E-10E1EA6C6D25}"/>
              </a:ext>
            </a:extLst>
          </p:cNvPr>
          <p:cNvSpPr/>
          <p:nvPr/>
        </p:nvSpPr>
        <p:spPr>
          <a:xfrm>
            <a:off x="8369483" y="2137384"/>
            <a:ext cx="2770742" cy="53985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sz="2800" dirty="0">
                <a:solidFill>
                  <a:srgbClr val="002060"/>
                </a:solidFill>
              </a:rPr>
              <a:t>converges or not?</a:t>
            </a:r>
          </a:p>
        </p:txBody>
      </p:sp>
      <p:sp>
        <p:nvSpPr>
          <p:cNvPr id="18" name="Arrow: Notched Right 17">
            <a:extLst>
              <a:ext uri="{FF2B5EF4-FFF2-40B4-BE49-F238E27FC236}">
                <a16:creationId xmlns:a16="http://schemas.microsoft.com/office/drawing/2014/main" id="{554FD738-77BE-4546-B441-523DFC56036D}"/>
              </a:ext>
            </a:extLst>
          </p:cNvPr>
          <p:cNvSpPr/>
          <p:nvPr/>
        </p:nvSpPr>
        <p:spPr>
          <a:xfrm>
            <a:off x="1964183" y="153297"/>
            <a:ext cx="688617" cy="404605"/>
          </a:xfrm>
          <a:prstGeom prst="notchedRightArrow">
            <a:avLst/>
          </a:pr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</a:pPr>
            <a:endParaRPr lang="en-IN" sz="280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9" name="Line Callout 2 11">
            <a:extLst>
              <a:ext uri="{FF2B5EF4-FFF2-40B4-BE49-F238E27FC236}">
                <a16:creationId xmlns:a16="http://schemas.microsoft.com/office/drawing/2014/main" id="{B94A9CF6-3E98-45CB-8F66-2BD2EAA6603C}"/>
              </a:ext>
            </a:extLst>
          </p:cNvPr>
          <p:cNvSpPr/>
          <p:nvPr/>
        </p:nvSpPr>
        <p:spPr>
          <a:xfrm>
            <a:off x="1149276" y="5003816"/>
            <a:ext cx="10679681" cy="1133605"/>
          </a:xfrm>
          <a:prstGeom prst="borderCallout2">
            <a:avLst>
              <a:gd name="adj1" fmla="val 18750"/>
              <a:gd name="adj2" fmla="val -81"/>
              <a:gd name="adj3" fmla="val 18750"/>
              <a:gd name="adj4" fmla="val -4266"/>
              <a:gd name="adj5" fmla="val -64213"/>
              <a:gd name="adj6" fmla="val 325"/>
            </a:avLst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</a:pPr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A140724-2F72-4446-8226-3723C1F0BDED}"/>
              </a:ext>
            </a:extLst>
          </p:cNvPr>
          <p:cNvGrpSpPr/>
          <p:nvPr/>
        </p:nvGrpSpPr>
        <p:grpSpPr>
          <a:xfrm>
            <a:off x="1317200" y="5015356"/>
            <a:ext cx="6655832" cy="523220"/>
            <a:chOff x="838362" y="1962284"/>
            <a:chExt cx="6655832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00538C5-3934-4F15-A838-6E1E0FA89BB8}"/>
                    </a:ext>
                  </a:extLst>
                </p:cNvPr>
                <p:cNvSpPr/>
                <p:nvPr/>
              </p:nvSpPr>
              <p:spPr>
                <a:xfrm>
                  <a:off x="1159880" y="1962284"/>
                  <a:ext cx="6334314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IN" sz="2800" dirty="0">
                      <a:solidFill>
                        <a:srgbClr val="002060"/>
                      </a:solidFill>
                    </a:rPr>
                    <a:t>A sequence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IN" sz="2800" dirty="0">
                      <a:solidFill>
                        <a:srgbClr val="002060"/>
                      </a:solidFill>
                    </a:rPr>
                    <a:t> is said to be convergent if</a:t>
                  </a: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1B3AB63-3736-43A1-BD66-8E9815F10A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9880" y="1962284"/>
                  <a:ext cx="6334314" cy="523220"/>
                </a:xfrm>
                <a:prstGeom prst="rect">
                  <a:avLst/>
                </a:prstGeom>
                <a:blipFill>
                  <a:blip r:embed="rId8"/>
                  <a:stretch>
                    <a:fillRect l="-2021" t="-11628" r="-96" b="-3139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A4A125DB-A980-467C-95CF-ACEDF4C82A70}"/>
                </a:ext>
              </a:extLst>
            </p:cNvPr>
            <p:cNvSpPr/>
            <p:nvPr/>
          </p:nvSpPr>
          <p:spPr>
            <a:xfrm rot="5400000">
              <a:off x="838362" y="2080072"/>
              <a:ext cx="270000" cy="27000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352795A-55C2-4A2E-B352-7E2A91C82693}"/>
              </a:ext>
            </a:extLst>
          </p:cNvPr>
          <p:cNvGrpSpPr/>
          <p:nvPr/>
        </p:nvGrpSpPr>
        <p:grpSpPr>
          <a:xfrm>
            <a:off x="1149276" y="3964966"/>
            <a:ext cx="3942334" cy="711201"/>
            <a:chOff x="672197" y="1176890"/>
            <a:chExt cx="4556626" cy="71120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8" name="Rectangle 22">
              <a:extLst>
                <a:ext uri="{FF2B5EF4-FFF2-40B4-BE49-F238E27FC236}">
                  <a16:creationId xmlns:a16="http://schemas.microsoft.com/office/drawing/2014/main" id="{BAAED2DD-D66D-424A-B42C-4F08C1FE6B57}"/>
                </a:ext>
              </a:extLst>
            </p:cNvPr>
            <p:cNvSpPr/>
            <p:nvPr/>
          </p:nvSpPr>
          <p:spPr>
            <a:xfrm>
              <a:off x="672197" y="1176890"/>
              <a:ext cx="4556626" cy="711201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-1023728"/>
                <a:satOff val="-20662"/>
                <a:lumOff val="-1568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</a:pPr>
              <a:endParaRPr lang="en-GB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3D7EC55-EEC5-4CA9-93EF-E094CE9763E3}"/>
                </a:ext>
              </a:extLst>
            </p:cNvPr>
            <p:cNvSpPr/>
            <p:nvPr/>
          </p:nvSpPr>
          <p:spPr>
            <a:xfrm>
              <a:off x="735049" y="1234421"/>
              <a:ext cx="4430922" cy="58960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IN" sz="3200" b="1" dirty="0">
                  <a:solidFill>
                    <a:srgbClr val="002060"/>
                  </a:solidFill>
                </a:rPr>
                <a:t>Convergent Sequence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861119A-6D7B-4B94-ADCB-6A2F94C0EDBC}"/>
                  </a:ext>
                </a:extLst>
              </p:cNvPr>
              <p:cNvSpPr/>
              <p:nvPr/>
            </p:nvSpPr>
            <p:spPr>
              <a:xfrm>
                <a:off x="7814890" y="4969664"/>
                <a:ext cx="1892126" cy="660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8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28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r>
                            <a:rPr lang="en-US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func>
                    </m:oMath>
                  </m:oMathPara>
                </a14:m>
                <a:endParaRPr lang="en-IN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861119A-6D7B-4B94-ADCB-6A2F94C0ED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890" y="4969664"/>
                <a:ext cx="1892126" cy="66075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CEA9390-5F52-4C7F-92B6-ADA89333B1BB}"/>
                  </a:ext>
                </a:extLst>
              </p:cNvPr>
              <p:cNvSpPr/>
              <p:nvPr/>
            </p:nvSpPr>
            <p:spPr>
              <a:xfrm>
                <a:off x="1638718" y="5595028"/>
                <a:ext cx="9651674" cy="5423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002060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IN" sz="2800" dirty="0">
                    <a:solidFill>
                      <a:srgbClr val="002060"/>
                    </a:solidFill>
                  </a:rPr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IN" sz="2800" dirty="0">
                    <a:solidFill>
                      <a:srgbClr val="002060"/>
                    </a:solidFill>
                  </a:rPr>
                  <a:t> term of given sequence and ‘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80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IN" sz="2800" dirty="0">
                    <a:solidFill>
                      <a:srgbClr val="002060"/>
                    </a:solidFill>
                  </a:rPr>
                  <a:t>’ is any finite number.</a:t>
                </a: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CEA9390-5F52-4C7F-92B6-ADA89333B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718" y="5595028"/>
                <a:ext cx="9651674" cy="542393"/>
              </a:xfrm>
              <a:prstGeom prst="rect">
                <a:avLst/>
              </a:prstGeom>
              <a:blipFill>
                <a:blip r:embed="rId10"/>
                <a:stretch>
                  <a:fillRect l="-1327" t="-7865" r="-1137" b="-314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97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30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E918F02-5301-4527-A851-5C7EBF82BA2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/>
                  <a:t>Method:2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  <m:r>
                      <a:rPr lang="en-IN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Example:2(</a:t>
                </a:r>
                <a:r>
                  <a:rPr lang="en-IN" dirty="0">
                    <a:solidFill>
                      <a:srgbClr val="1D578F"/>
                    </a:solidFill>
                  </a:rPr>
                  <a:t>Continue</a:t>
                </a:r>
                <a:r>
                  <a:rPr lang="en-IN" dirty="0"/>
                  <a:t>)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E918F02-5301-4527-A851-5C7EBF82BA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400" t="-8547" b="-196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5934CD-B4A7-432D-AE55-E91AB6170E31}"/>
              </a:ext>
            </a:extLst>
          </p:cNvPr>
          <p:cNvSpPr/>
          <p:nvPr/>
        </p:nvSpPr>
        <p:spPr>
          <a:xfrm>
            <a:off x="185165" y="1115401"/>
            <a:ext cx="1706820" cy="539851"/>
          </a:xfrm>
          <a:prstGeom prst="roundRect">
            <a:avLst/>
          </a:pr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Example:2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4D1355-34A4-44D3-AFAC-BB69FF38AB3F}"/>
                  </a:ext>
                </a:extLst>
              </p:cNvPr>
              <p:cNvSpPr/>
              <p:nvPr/>
            </p:nvSpPr>
            <p:spPr>
              <a:xfrm>
                <a:off x="1944735" y="1163547"/>
                <a:ext cx="9543245" cy="5039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IN" sz="2800" dirty="0">
                    <a:solidFill>
                      <a:srgbClr val="002060"/>
                    </a:solidFill>
                  </a:rPr>
                  <a:t>Define the convergence of a sequence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800" dirty="0">
                    <a:solidFill>
                      <a:srgbClr val="002060"/>
                    </a:solidFill>
                  </a:rPr>
                  <a:t> and verify whether the 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4D1355-34A4-44D3-AFAC-BB69FF38AB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735" y="1163547"/>
                <a:ext cx="9543245" cy="503926"/>
              </a:xfrm>
              <a:prstGeom prst="rect">
                <a:avLst/>
              </a:prstGeom>
              <a:blipFill>
                <a:blip r:embed="rId3"/>
                <a:stretch>
                  <a:fillRect l="-1277" t="-13253" r="-1788" b="-361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A4024F2-3B32-4C61-9BCE-5D47A83567BA}"/>
                  </a:ext>
                </a:extLst>
              </p:cNvPr>
              <p:cNvSpPr/>
              <p:nvPr/>
            </p:nvSpPr>
            <p:spPr>
              <a:xfrm>
                <a:off x="1931856" y="2088026"/>
                <a:ext cx="4206454" cy="5398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IN" sz="2800" dirty="0">
                    <a:solidFill>
                      <a:srgbClr val="002060"/>
                    </a:solidFill>
                  </a:rPr>
                  <a:t>sequence whose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2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sz="2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IN" sz="2800" dirty="0">
                    <a:solidFill>
                      <a:srgbClr val="002060"/>
                    </a:solidFill>
                  </a:rPr>
                  <a:t> term is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A4024F2-3B32-4C61-9BCE-5D47A83567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856" y="2088026"/>
                <a:ext cx="4206454" cy="539851"/>
              </a:xfrm>
              <a:prstGeom prst="rect">
                <a:avLst/>
              </a:prstGeom>
              <a:blipFill>
                <a:blip r:embed="rId4"/>
                <a:stretch>
                  <a:fillRect l="-3043" t="-7955" r="-870" b="-329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8EFC68-4E7B-4FCA-9278-BDDC1256F46B}"/>
              </a:ext>
            </a:extLst>
          </p:cNvPr>
          <p:cNvSpPr/>
          <p:nvPr/>
        </p:nvSpPr>
        <p:spPr>
          <a:xfrm>
            <a:off x="185165" y="3323414"/>
            <a:ext cx="1706820" cy="539851"/>
          </a:xfrm>
          <a:prstGeom prst="roundRect">
            <a:avLst/>
          </a:pr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</a:rPr>
              <a:t>Solution: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5E94158-77A1-4E29-BC49-9B343CD7FAB7}"/>
              </a:ext>
            </a:extLst>
          </p:cNvPr>
          <p:cNvGrpSpPr/>
          <p:nvPr/>
        </p:nvGrpSpPr>
        <p:grpSpPr>
          <a:xfrm>
            <a:off x="1944735" y="3026201"/>
            <a:ext cx="3511606" cy="1134279"/>
            <a:chOff x="1164600" y="2542774"/>
            <a:chExt cx="3511606" cy="1134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8D436DE-D300-4611-AA07-BFF709709592}"/>
                    </a:ext>
                  </a:extLst>
                </p:cNvPr>
                <p:cNvSpPr/>
                <p:nvPr/>
              </p:nvSpPr>
              <p:spPr>
                <a:xfrm>
                  <a:off x="1904430" y="2542774"/>
                  <a:ext cx="2771776" cy="113427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80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r>
                          <a:rPr lang="en-IN" sz="2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IN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sz="28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IN" sz="28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IN" sz="28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num>
                                  <m:den>
                                    <m:r>
                                      <a:rPr lang="en-IN" sz="28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IN" sz="28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IN" sz="28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−1 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IN" sz="28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</m:oMath>
                    </m:oMathPara>
                  </a14:m>
                  <a:endParaRPr lang="en-IN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8D436DE-D300-4611-AA07-BFF7097095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4430" y="2542774"/>
                  <a:ext cx="2771776" cy="113427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E6017CC-7B29-4850-8D73-D64A76C4221F}"/>
                </a:ext>
              </a:extLst>
            </p:cNvPr>
            <p:cNvSpPr/>
            <p:nvPr/>
          </p:nvSpPr>
          <p:spPr>
            <a:xfrm>
              <a:off x="1164600" y="2857087"/>
              <a:ext cx="936059" cy="54789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IN" sz="2800" i="0" dirty="0">
                  <a:solidFill>
                    <a:srgbClr val="002060"/>
                  </a:solidFill>
                  <a:latin typeface="+mj-lt"/>
                </a:rPr>
                <a:t>H</a:t>
              </a:r>
              <a:r>
                <a:rPr lang="en-IN" sz="2800" b="0" i="0" dirty="0">
                  <a:solidFill>
                    <a:srgbClr val="002060"/>
                  </a:solidFill>
                  <a:latin typeface="+mj-lt"/>
                </a:rPr>
                <a:t>ere,</a:t>
              </a:r>
              <a:endParaRPr lang="en-IN" sz="2800" dirty="0">
                <a:solidFill>
                  <a:srgbClr val="002060"/>
                </a:solidFill>
              </a:endParaRPr>
            </a:p>
          </p:txBody>
        </p:sp>
      </p:grpSp>
      <p:sp>
        <p:nvSpPr>
          <p:cNvPr id="11" name="Right Arrow 3">
            <a:extLst>
              <a:ext uri="{FF2B5EF4-FFF2-40B4-BE49-F238E27FC236}">
                <a16:creationId xmlns:a16="http://schemas.microsoft.com/office/drawing/2014/main" id="{74339B47-09F8-49F5-93D1-DE8301821317}"/>
              </a:ext>
            </a:extLst>
          </p:cNvPr>
          <p:cNvSpPr/>
          <p:nvPr/>
        </p:nvSpPr>
        <p:spPr>
          <a:xfrm>
            <a:off x="1327720" y="5000673"/>
            <a:ext cx="556362" cy="334851"/>
          </a:xfrm>
          <a:prstGeom prst="rightArrow">
            <a:avLst/>
          </a:pr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None/>
            </a:pPr>
            <a:endParaRPr lang="en-IN" sz="280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87C575-4FD7-46A3-B4EC-7780721B03A9}"/>
              </a:ext>
            </a:extLst>
          </p:cNvPr>
          <p:cNvGrpSpPr/>
          <p:nvPr/>
        </p:nvGrpSpPr>
        <p:grpSpPr>
          <a:xfrm>
            <a:off x="1953761" y="4532736"/>
            <a:ext cx="3441452" cy="1208845"/>
            <a:chOff x="1193074" y="2466742"/>
            <a:chExt cx="3441452" cy="12088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2F2CBBE-DFE4-4DD7-956E-3605A804B1D9}"/>
                    </a:ext>
                  </a:extLst>
                </p:cNvPr>
                <p:cNvSpPr/>
                <p:nvPr/>
              </p:nvSpPr>
              <p:spPr>
                <a:xfrm>
                  <a:off x="1862750" y="2466742"/>
                  <a:ext cx="2771776" cy="120884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IN" sz="28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sz="28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280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IN" sz="2800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IN" sz="2800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 → ∞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IN" sz="2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sz="28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IN" sz="28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IN" sz="280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IN" sz="280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num>
                                      <m:den>
                                        <m:r>
                                          <a:rPr lang="en-IN" sz="280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IN" sz="280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IN" sz="280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−1 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IN" sz="28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p>
                            </m:sSup>
                          </m:e>
                        </m:func>
                      </m:oMath>
                    </m:oMathPara>
                  </a14:m>
                  <a:endParaRPr lang="en-IN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2F2CBBE-DFE4-4DD7-956E-3605A804B1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2750" y="2466742"/>
                  <a:ext cx="2771776" cy="120884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D977155-7DB0-458C-A7AA-58CA5C1EF656}"/>
                </a:ext>
              </a:extLst>
            </p:cNvPr>
            <p:cNvSpPr/>
            <p:nvPr/>
          </p:nvSpPr>
          <p:spPr>
            <a:xfrm>
              <a:off x="1193074" y="2828158"/>
              <a:ext cx="936059" cy="54789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IN" sz="2800" i="0" dirty="0">
                  <a:solidFill>
                    <a:srgbClr val="002060"/>
                  </a:solidFill>
                  <a:latin typeface="+mj-lt"/>
                </a:rPr>
                <a:t>Now</a:t>
              </a:r>
              <a:r>
                <a:rPr lang="en-IN" sz="2800" b="0" i="0" dirty="0">
                  <a:solidFill>
                    <a:srgbClr val="002060"/>
                  </a:solidFill>
                  <a:latin typeface="+mj-lt"/>
                </a:rPr>
                <a:t>,</a:t>
              </a:r>
              <a:endParaRPr lang="en-IN" sz="2800" dirty="0">
                <a:solidFill>
                  <a:srgbClr val="00206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4D58A6F-F255-4BB7-B77B-943E53938B3D}"/>
                  </a:ext>
                </a:extLst>
              </p:cNvPr>
              <p:cNvSpPr/>
              <p:nvPr/>
            </p:nvSpPr>
            <p:spPr>
              <a:xfrm>
                <a:off x="6716357" y="2890425"/>
                <a:ext cx="3411955" cy="1621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sz="28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80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IN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IN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→ 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IN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IN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IN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28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800" b="0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n-IN" sz="28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2800" b="0" i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N" sz="2800" b="0" i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IN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IN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IN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800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IN" sz="2800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IN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2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800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IN" sz="2800" b="0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2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2800" i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N" sz="2800" i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IN" sz="2800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</m:sSup>
                              <m:r>
                                <a:rPr lang="en-IN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IN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4D58A6F-F255-4BB7-B77B-943E53938B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357" y="2890425"/>
                <a:ext cx="3411955" cy="16217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AD156F-2B23-4DAB-BD42-0715ADFFEFE6}"/>
                  </a:ext>
                </a:extLst>
              </p:cNvPr>
              <p:cNvSpPr txBox="1"/>
              <p:nvPr/>
            </p:nvSpPr>
            <p:spPr>
              <a:xfrm>
                <a:off x="5869947" y="1782538"/>
                <a:ext cx="2771776" cy="1110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IN" sz="28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IN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en-IN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IN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en-IN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−1 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IN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AD156F-2B23-4DAB-BD42-0715ADFFE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947" y="1782538"/>
                <a:ext cx="2771776" cy="11104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CA270347-5BD8-4551-A36E-10E1EA6C6D25}"/>
              </a:ext>
            </a:extLst>
          </p:cNvPr>
          <p:cNvSpPr/>
          <p:nvPr/>
        </p:nvSpPr>
        <p:spPr>
          <a:xfrm>
            <a:off x="8369483" y="2137384"/>
            <a:ext cx="2770742" cy="53985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sz="2800" dirty="0">
                <a:solidFill>
                  <a:srgbClr val="002060"/>
                </a:solidFill>
              </a:rPr>
              <a:t>converges or not?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F5DFB23-B4E6-42A5-B4B1-C497C90E2069}"/>
                  </a:ext>
                </a:extLst>
              </p:cNvPr>
              <p:cNvSpPr/>
              <p:nvPr/>
            </p:nvSpPr>
            <p:spPr>
              <a:xfrm>
                <a:off x="6716358" y="4725404"/>
                <a:ext cx="3007192" cy="17269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sz="28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80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IN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IN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→ 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IN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28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800" b="0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n-IN" sz="28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2800" b="0" i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N" sz="2800" b="0" i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IN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IN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IN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2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800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IN" sz="2800" b="0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2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2800" i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N" sz="2800" i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IN" sz="2800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</m:sSup>
                              <m:r>
                                <a:rPr lang="en-IN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IN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F5DFB23-B4E6-42A5-B4B1-C497C90E20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358" y="4725404"/>
                <a:ext cx="3007192" cy="172691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78C00F3-1888-473A-8C4E-7B5C9FEA449F}"/>
              </a:ext>
            </a:extLst>
          </p:cNvPr>
          <p:cNvSpPr/>
          <p:nvPr/>
        </p:nvSpPr>
        <p:spPr>
          <a:xfrm>
            <a:off x="6135043" y="3044298"/>
            <a:ext cx="64800" cy="3240000"/>
          </a:xfrm>
          <a:prstGeom prst="roundRect">
            <a:avLst/>
          </a:pr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003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5" grpId="0"/>
      <p:bldP spid="26" grpId="0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9701FB2-30D5-45B4-9BF0-6E0D8D1EE7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/>
                  <a:t>Method:2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  <m:r>
                      <a:rPr lang="en-IN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Example:2(</a:t>
                </a:r>
                <a:r>
                  <a:rPr lang="en-IN" dirty="0">
                    <a:solidFill>
                      <a:srgbClr val="1D578F"/>
                    </a:solidFill>
                  </a:rPr>
                  <a:t>Continue</a:t>
                </a:r>
                <a:r>
                  <a:rPr lang="en-IN" dirty="0"/>
                  <a:t>)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9701FB2-30D5-45B4-9BF0-6E0D8D1EE7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400" t="-8547" b="-196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0C8C242-1FA4-4E2F-BFE8-D6F928E40B34}"/>
                  </a:ext>
                </a:extLst>
              </p:cNvPr>
              <p:cNvSpPr/>
              <p:nvPr/>
            </p:nvSpPr>
            <p:spPr>
              <a:xfrm>
                <a:off x="225406" y="926137"/>
                <a:ext cx="3007192" cy="17269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sz="28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80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IN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IN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→ 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IN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28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800" b="0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n-IN" sz="28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2800" b="0" i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N" sz="2800" b="0" i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IN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IN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IN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2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800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IN" sz="2800" b="0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2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2800" i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N" sz="2800" i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IN" sz="2800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</m:sSup>
                              <m:r>
                                <a:rPr lang="en-IN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IN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0C8C242-1FA4-4E2F-BFE8-D6F928E40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06" y="926137"/>
                <a:ext cx="3007192" cy="17269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7D6ADDC-909E-4F9E-906A-1005A2145915}"/>
                  </a:ext>
                </a:extLst>
              </p:cNvPr>
              <p:cNvSpPr/>
              <p:nvPr/>
            </p:nvSpPr>
            <p:spPr>
              <a:xfrm>
                <a:off x="225406" y="2764952"/>
                <a:ext cx="3007192" cy="17269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limLow>
                                <m:limLowPr>
                                  <m:ctrlPr>
                                    <a:rPr lang="en-IN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8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IN" sz="28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en-IN" sz="28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 → ∞</m:t>
                                  </m:r>
                                </m:lim>
                              </m:limLow>
                              <m:d>
                                <m:dPr>
                                  <m:ctrlPr>
                                    <a:rPr lang="en-IN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8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IN" sz="2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28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IN" sz="28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IN" sz="28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</m:sSup>
                        </m:num>
                        <m:den>
                          <m:r>
                            <a:rPr lang="en-I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limLow>
                            <m:limLowPr>
                              <m:ctrlPr>
                                <a:rPr lang="en-IN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8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IN" sz="28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IN" sz="28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→ ∞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IN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8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IN" sz="2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28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IN" sz="28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IN" sz="28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</m:sSup>
                          <m:r>
                            <a:rPr lang="en-I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IN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7D6ADDC-909E-4F9E-906A-1005A21459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06" y="2764952"/>
                <a:ext cx="3007192" cy="17269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2FFACE5-944C-4368-ABBE-53824CD4598A}"/>
              </a:ext>
            </a:extLst>
          </p:cNvPr>
          <p:cNvSpPr/>
          <p:nvPr/>
        </p:nvSpPr>
        <p:spPr>
          <a:xfrm>
            <a:off x="779199" y="4749440"/>
            <a:ext cx="2223728" cy="5180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sz="2800" dirty="0">
                <a:solidFill>
                  <a:srgbClr val="002060"/>
                </a:solidFill>
              </a:rPr>
              <a:t>We know that,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14EEE5-6B93-45F2-A1FD-36289529FC53}"/>
                  </a:ext>
                </a:extLst>
              </p:cNvPr>
              <p:cNvSpPr/>
              <p:nvPr/>
            </p:nvSpPr>
            <p:spPr>
              <a:xfrm>
                <a:off x="2749666" y="4524631"/>
                <a:ext cx="3251891" cy="9676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limLow>
                            <m:limLowPr>
                              <m:ctrlPr>
                                <a:rPr lang="en-IN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8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IN" sz="28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IN" sz="28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→ ∞</m:t>
                              </m:r>
                            </m:lim>
                          </m:limLow>
                          <m:d>
                            <m:dPr>
                              <m:ctrlPr>
                                <a:rPr lang="en-IN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IN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IN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IN" sz="2800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IN" sz="280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  <m:r>
                        <a:rPr lang="en-IN" sz="28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IN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p>
                      </m:sSup>
                    </m:oMath>
                  </m:oMathPara>
                </a14:m>
                <a:endParaRPr lang="en-IN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14EEE5-6B93-45F2-A1FD-36289529FC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666" y="4524631"/>
                <a:ext cx="3251891" cy="9676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3">
            <a:extLst>
              <a:ext uri="{FF2B5EF4-FFF2-40B4-BE49-F238E27FC236}">
                <a16:creationId xmlns:a16="http://schemas.microsoft.com/office/drawing/2014/main" id="{37082EA3-2564-4B27-851D-5D7B74BC2649}"/>
              </a:ext>
            </a:extLst>
          </p:cNvPr>
          <p:cNvSpPr/>
          <p:nvPr/>
        </p:nvSpPr>
        <p:spPr>
          <a:xfrm>
            <a:off x="225406" y="4841023"/>
            <a:ext cx="556362" cy="334851"/>
          </a:xfrm>
          <a:prstGeom prst="rightArrow">
            <a:avLst/>
          </a:pr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None/>
            </a:pPr>
            <a:endParaRPr lang="en-IN" sz="280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5983358-B3CE-4A34-892C-4BCEA82A61CB}"/>
                  </a:ext>
                </a:extLst>
              </p:cNvPr>
              <p:cNvSpPr/>
              <p:nvPr/>
            </p:nvSpPr>
            <p:spPr>
              <a:xfrm>
                <a:off x="6778582" y="1325382"/>
                <a:ext cx="1425262" cy="9670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</m:num>
                        <m:den>
                          <m:r>
                            <a:rPr lang="en-IN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</m:den>
                      </m:f>
                    </m:oMath>
                  </m:oMathPara>
                </a14:m>
                <a:endParaRPr lang="en-IN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5983358-B3CE-4A34-892C-4BCEA82A61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582" y="1325382"/>
                <a:ext cx="1425262" cy="9670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D6E88E-0B7D-491C-B94C-BCC1D9C95B5A}"/>
              </a:ext>
            </a:extLst>
          </p:cNvPr>
          <p:cNvSpPr/>
          <p:nvPr/>
        </p:nvSpPr>
        <p:spPr>
          <a:xfrm>
            <a:off x="792078" y="2790711"/>
            <a:ext cx="2223728" cy="8411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DDB15B8-9D18-48D5-8CBF-9F06F071C631}"/>
                  </a:ext>
                </a:extLst>
              </p:cNvPr>
              <p:cNvSpPr/>
              <p:nvPr/>
            </p:nvSpPr>
            <p:spPr>
              <a:xfrm>
                <a:off x="2078460" y="5676605"/>
                <a:ext cx="4363777" cy="974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limLow>
                            <m:limLowPr>
                              <m:ctrlPr>
                                <a:rPr lang="en-IN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8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IN" sz="28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IN" sz="28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→ ∞</m:t>
                              </m:r>
                            </m:lim>
                          </m:limLow>
                          <m:d>
                            <m:dPr>
                              <m:ctrlPr>
                                <a:rPr lang="en-IN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IN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IN" sz="2800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IN" sz="280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  <m:r>
                        <a:rPr lang="en-IN" sz="28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IN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IN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p>
                      </m:sSup>
                    </m:oMath>
                  </m:oMathPara>
                </a14:m>
                <a:endParaRPr lang="en-IN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DDB15B8-9D18-48D5-8CBF-9F06F071C6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460" y="5676605"/>
                <a:ext cx="4363777" cy="9742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9FC6CB-90A5-4CE3-8BD2-78D902EDB4D3}"/>
              </a:ext>
            </a:extLst>
          </p:cNvPr>
          <p:cNvSpPr/>
          <p:nvPr/>
        </p:nvSpPr>
        <p:spPr>
          <a:xfrm>
            <a:off x="792078" y="3618959"/>
            <a:ext cx="2223728" cy="8411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AD8EA4-E1C6-43C5-B872-09BA0F69926F}"/>
                  </a:ext>
                </a:extLst>
              </p:cNvPr>
              <p:cNvSpPr txBox="1"/>
              <p:nvPr/>
            </p:nvSpPr>
            <p:spPr>
              <a:xfrm>
                <a:off x="7366717" y="1063772"/>
                <a:ext cx="56882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IN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AD8EA4-E1C6-43C5-B872-09BA0F699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717" y="1063772"/>
                <a:ext cx="56882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1AB110-74D4-4F04-9DAF-D785786AB841}"/>
                  </a:ext>
                </a:extLst>
              </p:cNvPr>
              <p:cNvSpPr txBox="1"/>
              <p:nvPr/>
            </p:nvSpPr>
            <p:spPr>
              <a:xfrm>
                <a:off x="7252957" y="1665074"/>
                <a:ext cx="77058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I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1AB110-74D4-4F04-9DAF-D785786AB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957" y="1665074"/>
                <a:ext cx="770582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40DF660-64AC-4EE0-A30A-B80A51AD47D7}"/>
                  </a:ext>
                </a:extLst>
              </p:cNvPr>
              <p:cNvSpPr/>
              <p:nvPr/>
            </p:nvSpPr>
            <p:spPr>
              <a:xfrm>
                <a:off x="6804716" y="2377191"/>
                <a:ext cx="922986" cy="5517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IN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40DF660-64AC-4EE0-A30A-B80A51AD47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716" y="2377191"/>
                <a:ext cx="922986" cy="5517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4718088-7DA7-436E-8E80-D28B8D6EEB08}"/>
              </a:ext>
            </a:extLst>
          </p:cNvPr>
          <p:cNvSpPr/>
          <p:nvPr/>
        </p:nvSpPr>
        <p:spPr>
          <a:xfrm>
            <a:off x="6328284" y="997916"/>
            <a:ext cx="64800" cy="5436000"/>
          </a:xfrm>
          <a:prstGeom prst="roundRect">
            <a:avLst/>
          </a:pr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709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/>
      <p:bldP spid="10" grpId="0" animBg="1"/>
      <p:bldP spid="10" grpId="1" animBg="1"/>
      <p:bldP spid="11" grpId="0"/>
      <p:bldP spid="12" grpId="0" animBg="1"/>
      <p:bldP spid="12" grpId="1" animBg="1"/>
      <p:bldP spid="14" grpId="0"/>
      <p:bldP spid="15" grpId="0"/>
      <p:bldP spid="16" grpId="0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dhvanik.zala@darshan.ac.in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8238588865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Humanities &amp; Science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Dhvanik H. Zala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b="1" dirty="0"/>
              <a:t>Mathematics-I</a:t>
            </a:r>
          </a:p>
          <a:p>
            <a:r>
              <a:rPr lang="en-IN" dirty="0"/>
              <a:t>GTU#(3110014)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124AFEB-1B5E-4F78-969E-9B501421A8E0}"/>
              </a:ext>
            </a:extLst>
          </p:cNvPr>
          <p:cNvSpPr txBox="1">
            <a:spLocks/>
          </p:cNvSpPr>
          <p:nvPr/>
        </p:nvSpPr>
        <p:spPr>
          <a:xfrm>
            <a:off x="89868" y="2167815"/>
            <a:ext cx="1941237" cy="1856509"/>
          </a:xfrm>
          <a:prstGeom prst="rect">
            <a:avLst/>
          </a:pr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/>
          </a:lstStyle>
          <a:p>
            <a:r>
              <a:rPr lang="en-GB" dirty="0"/>
              <a:t> 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807ADFDE-3455-4C56-8921-8A81E2B37421}"/>
              </a:ext>
            </a:extLst>
          </p:cNvPr>
          <p:cNvSpPr/>
          <p:nvPr/>
        </p:nvSpPr>
        <p:spPr>
          <a:xfrm rot="5400000">
            <a:off x="2153968" y="1893484"/>
            <a:ext cx="3103418" cy="2524486"/>
          </a:xfrm>
          <a:prstGeom prst="hexagon">
            <a:avLst/>
          </a:prstGeom>
          <a:noFill/>
          <a:ln w="57150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4400" b="1" dirty="0">
                <a:solidFill>
                  <a:schemeClr val="tx1"/>
                </a:solidFill>
              </a:rPr>
              <a:t>Thank </a:t>
            </a:r>
          </a:p>
          <a:p>
            <a:pPr algn="ctr"/>
            <a:r>
              <a:rPr lang="en-GB" sz="4400" b="1" dirty="0">
                <a:solidFill>
                  <a:schemeClr val="tx1"/>
                </a:solidFill>
              </a:rPr>
              <a:t>You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D424BEB-96EB-4F59-8472-2EEFF7E21191}"/>
              </a:ext>
            </a:extLst>
          </p:cNvPr>
          <p:cNvSpPr txBox="1">
            <a:spLocks/>
          </p:cNvSpPr>
          <p:nvPr/>
        </p:nvSpPr>
        <p:spPr>
          <a:xfrm rot="10800000">
            <a:off x="5380249" y="2167815"/>
            <a:ext cx="1941236" cy="1856510"/>
          </a:xfrm>
          <a:prstGeom prst="rect">
            <a:avLst/>
          </a:pr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/>
          </a:lstStyle>
          <a:p>
            <a:r>
              <a:rPr lang="en-GB" dirty="0"/>
              <a:t> 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52A2D2DA-0DF0-4ECC-BD7E-500E4EAA478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3" r="61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9007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E3CF9F-8EE8-4E22-9B28-4B3FBAEA4D67}"/>
              </a:ext>
            </a:extLst>
          </p:cNvPr>
          <p:cNvSpPr txBox="1">
            <a:spLocks/>
          </p:cNvSpPr>
          <p:nvPr/>
        </p:nvSpPr>
        <p:spPr>
          <a:xfrm>
            <a:off x="1741715" y="2547802"/>
            <a:ext cx="8180207" cy="1762396"/>
          </a:xfrm>
          <a:prstGeom prst="doubleWave">
            <a:avLst/>
          </a:prstGeom>
          <a:solidFill>
            <a:schemeClr val="accent5"/>
          </a:solidFill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5400" b="1" dirty="0"/>
              <a:t>Sequence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779C31-C930-4291-8068-40C1A8C52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268686"/>
            <a:ext cx="1741714" cy="158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BBC5-73EC-434D-B69E-AB13E091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</a:t>
            </a:r>
          </a:p>
        </p:txBody>
      </p:sp>
      <p:sp>
        <p:nvSpPr>
          <p:cNvPr id="4" name="Line Callout 2 11">
            <a:extLst>
              <a:ext uri="{FF2B5EF4-FFF2-40B4-BE49-F238E27FC236}">
                <a16:creationId xmlns:a16="http://schemas.microsoft.com/office/drawing/2014/main" id="{635A65E4-FA47-4A2B-8D1F-E1ADE962DDA4}"/>
              </a:ext>
            </a:extLst>
          </p:cNvPr>
          <p:cNvSpPr/>
          <p:nvPr/>
        </p:nvSpPr>
        <p:spPr>
          <a:xfrm>
            <a:off x="672197" y="2215739"/>
            <a:ext cx="10884253" cy="3556988"/>
          </a:xfrm>
          <a:prstGeom prst="borderCallout2">
            <a:avLst>
              <a:gd name="adj1" fmla="val 18750"/>
              <a:gd name="adj2" fmla="val -81"/>
              <a:gd name="adj3" fmla="val 18750"/>
              <a:gd name="adj4" fmla="val -4266"/>
              <a:gd name="adj5" fmla="val -20083"/>
              <a:gd name="adj6" fmla="val 164"/>
            </a:avLst>
          </a:prstGeom>
          <a:noFill/>
          <a:ln>
            <a:solidFill>
              <a:srgbClr val="008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</a:pPr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59F373-FAC6-4D7B-B72B-FF7B260782D9}"/>
              </a:ext>
            </a:extLst>
          </p:cNvPr>
          <p:cNvGrpSpPr/>
          <p:nvPr/>
        </p:nvGrpSpPr>
        <p:grpSpPr>
          <a:xfrm>
            <a:off x="840121" y="2227280"/>
            <a:ext cx="10767844" cy="523220"/>
            <a:chOff x="838362" y="1962284"/>
            <a:chExt cx="10767844" cy="5232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B3AB63-3736-43A1-BD66-8E9815F10A11}"/>
                </a:ext>
              </a:extLst>
            </p:cNvPr>
            <p:cNvSpPr/>
            <p:nvPr/>
          </p:nvSpPr>
          <p:spPr>
            <a:xfrm>
              <a:off x="1159879" y="1962284"/>
              <a:ext cx="1044632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2800" dirty="0">
                  <a:solidFill>
                    <a:srgbClr val="002060"/>
                  </a:solidFill>
                </a:rPr>
                <a:t>A sequence is a set of numbers in a specific order.</a:t>
              </a:r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A896BE29-1E28-4859-91E9-CE9F4D9B3AD2}"/>
                </a:ext>
              </a:extLst>
            </p:cNvPr>
            <p:cNvSpPr/>
            <p:nvPr/>
          </p:nvSpPr>
          <p:spPr>
            <a:xfrm rot="5400000">
              <a:off x="838362" y="2080072"/>
              <a:ext cx="270000" cy="27000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8016EB-C90D-43C8-AE5C-CD4163DA38CD}"/>
              </a:ext>
            </a:extLst>
          </p:cNvPr>
          <p:cNvGrpSpPr/>
          <p:nvPr/>
        </p:nvGrpSpPr>
        <p:grpSpPr>
          <a:xfrm>
            <a:off x="672198" y="1176891"/>
            <a:ext cx="1886275" cy="711200"/>
            <a:chOff x="672198" y="1176891"/>
            <a:chExt cx="2616484" cy="711200"/>
          </a:xfrm>
        </p:grpSpPr>
        <p:sp>
          <p:nvSpPr>
            <p:cNvPr id="5" name="Rectangle 22">
              <a:extLst>
                <a:ext uri="{FF2B5EF4-FFF2-40B4-BE49-F238E27FC236}">
                  <a16:creationId xmlns:a16="http://schemas.microsoft.com/office/drawing/2014/main" id="{4D72C059-22A6-4FC2-BA4C-D400C79B6CC9}"/>
                </a:ext>
              </a:extLst>
            </p:cNvPr>
            <p:cNvSpPr/>
            <p:nvPr/>
          </p:nvSpPr>
          <p:spPr>
            <a:xfrm>
              <a:off x="672198" y="1176891"/>
              <a:ext cx="2616484" cy="7112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-1023728"/>
                <a:satOff val="-20662"/>
                <a:lumOff val="-1568"/>
                <a:alphaOff val="0"/>
              </a:schemeClr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>
                <a:lnSpc>
                  <a:spcPct val="70000"/>
                </a:lnSpc>
              </a:pPr>
              <a:endParaRPr lang="en-GB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3D30757-C2BC-4128-81F2-11DE62CD0B31}"/>
                </a:ext>
              </a:extLst>
            </p:cNvPr>
            <p:cNvSpPr/>
            <p:nvPr/>
          </p:nvSpPr>
          <p:spPr>
            <a:xfrm>
              <a:off x="739740" y="1251909"/>
              <a:ext cx="2548942" cy="51114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IN" sz="3200" b="1" i="0" dirty="0">
                  <a:solidFill>
                    <a:srgbClr val="002060"/>
                  </a:solidFill>
                  <a:latin typeface="+mj-lt"/>
                </a:rPr>
                <a:t>Sequence</a:t>
              </a:r>
              <a:endParaRPr lang="en-IN" sz="32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0DEA4E-5470-40DB-8BAB-7585EE2783DE}"/>
              </a:ext>
            </a:extLst>
          </p:cNvPr>
          <p:cNvGrpSpPr/>
          <p:nvPr/>
        </p:nvGrpSpPr>
        <p:grpSpPr>
          <a:xfrm>
            <a:off x="840121" y="2881465"/>
            <a:ext cx="10767844" cy="523220"/>
            <a:chOff x="838362" y="1962284"/>
            <a:chExt cx="10767844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9684BA1-CCE7-4E97-A67A-8C2567CCBAD0}"/>
                    </a:ext>
                  </a:extLst>
                </p:cNvPr>
                <p:cNvSpPr/>
                <p:nvPr/>
              </p:nvSpPr>
              <p:spPr>
                <a:xfrm>
                  <a:off x="1159879" y="1962284"/>
                  <a:ext cx="10446327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IN" sz="2800" dirty="0">
                      <a:solidFill>
                        <a:srgbClr val="002060"/>
                      </a:solidFill>
                    </a:rPr>
                    <a:t>It is denoted by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IN" sz="2800" dirty="0">
                      <a:solidFill>
                        <a:srgbClr val="002060"/>
                      </a:solidFill>
                    </a:rPr>
                    <a:t> </a:t>
                  </a:r>
                  <a:r>
                    <a:rPr lang="en-IN" sz="2800" b="1" dirty="0">
                      <a:solidFill>
                        <a:srgbClr val="002060"/>
                      </a:solidFill>
                    </a:rPr>
                    <a:t>OR</a:t>
                  </a:r>
                  <a:r>
                    <a:rPr lang="en-IN" sz="2800" dirty="0">
                      <a:solidFill>
                        <a:srgbClr val="002060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IN" sz="2800" dirty="0">
                      <a:solidFill>
                        <a:srgbClr val="002060"/>
                      </a:solidFill>
                    </a:rPr>
                    <a:t> </a:t>
                  </a:r>
                  <a:r>
                    <a:rPr lang="en-IN" sz="2800" b="1" dirty="0">
                      <a:solidFill>
                        <a:srgbClr val="002060"/>
                      </a:solidFill>
                    </a:rPr>
                    <a:t>OR</a:t>
                  </a:r>
                  <a:r>
                    <a:rPr lang="en-IN" sz="2800" dirty="0">
                      <a:solidFill>
                        <a:srgbClr val="00206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IN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</m:oMath>
                  </a14:m>
                  <a:r>
                    <a:rPr lang="en-IN" sz="2800" dirty="0">
                      <a:solidFill>
                        <a:srgbClr val="002060"/>
                      </a:solidFill>
                    </a:rPr>
                    <a:t> </a:t>
                  </a:r>
                  <a:r>
                    <a:rPr lang="en-IN" sz="2800" b="1" dirty="0">
                      <a:solidFill>
                        <a:srgbClr val="002060"/>
                      </a:solidFill>
                    </a:rPr>
                    <a:t>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≥1</m:t>
                          </m:r>
                        </m:sub>
                      </m:sSub>
                    </m:oMath>
                  </a14:m>
                  <a:r>
                    <a:rPr lang="en-IN" sz="2800" dirty="0">
                      <a:solidFill>
                        <a:srgbClr val="002060"/>
                      </a:solidFill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9684BA1-CCE7-4E97-A67A-8C2567CCBA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9879" y="1962284"/>
                  <a:ext cx="10446327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1226" t="-12791" b="-3139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9C2BBF5-1059-477F-8B4D-3E75F960078C}"/>
                </a:ext>
              </a:extLst>
            </p:cNvPr>
            <p:cNvSpPr/>
            <p:nvPr/>
          </p:nvSpPr>
          <p:spPr>
            <a:xfrm rot="5400000">
              <a:off x="838362" y="2080072"/>
              <a:ext cx="270000" cy="27000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41675D-1E06-496B-BBCB-EF45433EA57F}"/>
              </a:ext>
            </a:extLst>
          </p:cNvPr>
          <p:cNvGrpSpPr/>
          <p:nvPr/>
        </p:nvGrpSpPr>
        <p:grpSpPr>
          <a:xfrm>
            <a:off x="840121" y="3535650"/>
            <a:ext cx="3249118" cy="523220"/>
            <a:chOff x="838362" y="1962284"/>
            <a:chExt cx="3249118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75B6D4C-19C4-44F4-9B15-A478A18B2AA5}"/>
                    </a:ext>
                  </a:extLst>
                </p:cNvPr>
                <p:cNvSpPr/>
                <p:nvPr/>
              </p:nvSpPr>
              <p:spPr>
                <a:xfrm>
                  <a:off x="1159880" y="1962284"/>
                  <a:ext cx="2927600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IN" sz="2800" dirty="0">
                      <a:solidFill>
                        <a:srgbClr val="002060"/>
                      </a:solidFill>
                    </a:rPr>
                    <a:t>It is written as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</m:oMath>
                  </a14:m>
                  <a:endParaRPr lang="en-IN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75B6D4C-19C4-44F4-9B15-A478A18B2A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9880" y="1962284"/>
                  <a:ext cx="2927600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4375" t="-12791" b="-3139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98A67F4-EFED-4B3F-9C5B-4DFC1B3EF58C}"/>
                </a:ext>
              </a:extLst>
            </p:cNvPr>
            <p:cNvSpPr/>
            <p:nvPr/>
          </p:nvSpPr>
          <p:spPr>
            <a:xfrm rot="5400000">
              <a:off x="838362" y="2080072"/>
              <a:ext cx="270000" cy="27000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" name="Arrow: Notched Right 18">
            <a:extLst>
              <a:ext uri="{FF2B5EF4-FFF2-40B4-BE49-F238E27FC236}">
                <a16:creationId xmlns:a16="http://schemas.microsoft.com/office/drawing/2014/main" id="{D51F6459-85DE-4DDF-BF72-8B17DF3D89C8}"/>
              </a:ext>
            </a:extLst>
          </p:cNvPr>
          <p:cNvSpPr/>
          <p:nvPr/>
        </p:nvSpPr>
        <p:spPr>
          <a:xfrm rot="18641387">
            <a:off x="4025871" y="4078302"/>
            <a:ext cx="665700" cy="363660"/>
          </a:xfrm>
          <a:prstGeom prst="notchedRightArrow">
            <a:avLst>
              <a:gd name="adj1" fmla="val 36303"/>
              <a:gd name="adj2" fmla="val 50000"/>
            </a:avLst>
          </a:pr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</a:pPr>
            <a:endParaRPr lang="en-IN" sz="280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EB61FA0-1807-40B6-9146-4A844E43B7B1}"/>
                  </a:ext>
                </a:extLst>
              </p:cNvPr>
              <p:cNvSpPr/>
              <p:nvPr/>
            </p:nvSpPr>
            <p:spPr>
              <a:xfrm>
                <a:off x="2888222" y="4412422"/>
                <a:ext cx="1400069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st</m:t>
                        </m:r>
                      </m:sup>
                    </m:sSup>
                  </m:oMath>
                </a14:m>
                <a:r>
                  <a:rPr lang="en-IN" sz="2800" dirty="0">
                    <a:solidFill>
                      <a:srgbClr val="002060"/>
                    </a:solidFill>
                  </a:rPr>
                  <a:t> term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oMath>
                </a14:m>
                <a:endParaRPr lang="en-IN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EB61FA0-1807-40B6-9146-4A844E43B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222" y="4412422"/>
                <a:ext cx="1400069" cy="954107"/>
              </a:xfrm>
              <a:prstGeom prst="rect">
                <a:avLst/>
              </a:prstGeom>
              <a:blipFill>
                <a:blip r:embed="rId4"/>
                <a:stretch>
                  <a:fillRect l="-9170" t="-6410" r="-11354" b="-173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row: Notched Right 25">
            <a:extLst>
              <a:ext uri="{FF2B5EF4-FFF2-40B4-BE49-F238E27FC236}">
                <a16:creationId xmlns:a16="http://schemas.microsoft.com/office/drawing/2014/main" id="{A4BADC3B-26EA-4DB9-98B6-0063CCDC3F10}"/>
              </a:ext>
            </a:extLst>
          </p:cNvPr>
          <p:cNvSpPr/>
          <p:nvPr/>
        </p:nvSpPr>
        <p:spPr>
          <a:xfrm rot="16200000">
            <a:off x="4725898" y="4120600"/>
            <a:ext cx="587263" cy="317058"/>
          </a:xfrm>
          <a:prstGeom prst="notchedRightArrow">
            <a:avLst>
              <a:gd name="adj1" fmla="val 36303"/>
              <a:gd name="adj2" fmla="val 50000"/>
            </a:avLst>
          </a:pr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</a:pPr>
            <a:endParaRPr lang="en-IN" sz="280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F5D2819-2058-4EDE-AD29-E5E344A15BEE}"/>
                  </a:ext>
                </a:extLst>
              </p:cNvPr>
              <p:cNvSpPr/>
              <p:nvPr/>
            </p:nvSpPr>
            <p:spPr>
              <a:xfrm>
                <a:off x="4227320" y="4557008"/>
                <a:ext cx="1586909" cy="9732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nd</m:t>
                        </m:r>
                      </m:sup>
                    </m:sSup>
                  </m:oMath>
                </a14:m>
                <a:r>
                  <a:rPr lang="en-IN" sz="2800" dirty="0">
                    <a:solidFill>
                      <a:srgbClr val="002060"/>
                    </a:solidFill>
                  </a:rPr>
                  <a:t> term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oMath>
                </a14:m>
                <a:endParaRPr lang="en-IN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F5D2819-2058-4EDE-AD29-E5E344A15B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320" y="4557008"/>
                <a:ext cx="1586909" cy="973280"/>
              </a:xfrm>
              <a:prstGeom prst="rect">
                <a:avLst/>
              </a:prstGeom>
              <a:blipFill>
                <a:blip r:embed="rId5"/>
                <a:stretch>
                  <a:fillRect l="-7663" t="-4403" r="-4215" b="-176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Notched Right 27">
            <a:extLst>
              <a:ext uri="{FF2B5EF4-FFF2-40B4-BE49-F238E27FC236}">
                <a16:creationId xmlns:a16="http://schemas.microsoft.com/office/drawing/2014/main" id="{31373619-3A09-4175-82D0-4E84307A393F}"/>
              </a:ext>
            </a:extLst>
          </p:cNvPr>
          <p:cNvSpPr/>
          <p:nvPr/>
        </p:nvSpPr>
        <p:spPr>
          <a:xfrm rot="13908552">
            <a:off x="5402283" y="4103561"/>
            <a:ext cx="576081" cy="296398"/>
          </a:xfrm>
          <a:prstGeom prst="notchedRightArrow">
            <a:avLst>
              <a:gd name="adj1" fmla="val 36303"/>
              <a:gd name="adj2" fmla="val 50000"/>
            </a:avLst>
          </a:pr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</a:pPr>
            <a:endParaRPr lang="en-IN" sz="280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AA41D97-BC4A-4D5D-B4B0-ED712F7F2BE6}"/>
                  </a:ext>
                </a:extLst>
              </p:cNvPr>
              <p:cNvSpPr/>
              <p:nvPr/>
            </p:nvSpPr>
            <p:spPr>
              <a:xfrm>
                <a:off x="5631604" y="4412422"/>
                <a:ext cx="1442466" cy="9732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rd</m:t>
                        </m:r>
                      </m:sup>
                    </m:sSup>
                  </m:oMath>
                </a14:m>
                <a:r>
                  <a:rPr lang="en-IN" sz="2800" dirty="0">
                    <a:solidFill>
                      <a:srgbClr val="002060"/>
                    </a:solidFill>
                  </a:rPr>
                  <a:t> term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oMath>
                </a14:m>
                <a:endParaRPr lang="en-IN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AA41D97-BC4A-4D5D-B4B0-ED712F7F2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604" y="4412422"/>
                <a:ext cx="1442466" cy="973280"/>
              </a:xfrm>
              <a:prstGeom prst="rect">
                <a:avLst/>
              </a:prstGeom>
              <a:blipFill>
                <a:blip r:embed="rId6"/>
                <a:stretch>
                  <a:fillRect l="-8898" t="-4403" r="-11864" b="-176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row: Notched Right 29">
            <a:extLst>
              <a:ext uri="{FF2B5EF4-FFF2-40B4-BE49-F238E27FC236}">
                <a16:creationId xmlns:a16="http://schemas.microsoft.com/office/drawing/2014/main" id="{700953C6-3BB7-4EAB-BE39-7A036CB5A170}"/>
              </a:ext>
            </a:extLst>
          </p:cNvPr>
          <p:cNvSpPr/>
          <p:nvPr/>
        </p:nvSpPr>
        <p:spPr>
          <a:xfrm rot="12637930">
            <a:off x="6522177" y="4050456"/>
            <a:ext cx="606584" cy="272403"/>
          </a:xfrm>
          <a:prstGeom prst="notchedRightArrow">
            <a:avLst>
              <a:gd name="adj1" fmla="val 36303"/>
              <a:gd name="adj2" fmla="val 50000"/>
            </a:avLst>
          </a:pr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</a:pPr>
            <a:endParaRPr lang="en-IN" sz="280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B45A520-6241-4224-9F7D-DD06CCD8F7E3}"/>
                  </a:ext>
                </a:extLst>
              </p:cNvPr>
              <p:cNvSpPr/>
              <p:nvPr/>
            </p:nvSpPr>
            <p:spPr>
              <a:xfrm>
                <a:off x="7101611" y="4062951"/>
                <a:ext cx="1442466" cy="9732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IN" sz="2800" dirty="0">
                    <a:solidFill>
                      <a:srgbClr val="002060"/>
                    </a:solidFill>
                  </a:rPr>
                  <a:t> term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oMath>
                </a14:m>
                <a:endParaRPr lang="en-IN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B45A520-6241-4224-9F7D-DD06CCD8F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611" y="4062951"/>
                <a:ext cx="1442466" cy="973280"/>
              </a:xfrm>
              <a:prstGeom prst="rect">
                <a:avLst/>
              </a:prstGeom>
              <a:blipFill>
                <a:blip r:embed="rId7"/>
                <a:stretch>
                  <a:fillRect l="-8861" t="-3750" r="-10127" b="-168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CDE111C-5409-4789-83FB-BF7C58231C72}"/>
                  </a:ext>
                </a:extLst>
              </p:cNvPr>
              <p:cNvSpPr txBox="1"/>
              <p:nvPr/>
            </p:nvSpPr>
            <p:spPr>
              <a:xfrm>
                <a:off x="4003842" y="3536003"/>
                <a:ext cx="33007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  <m:sub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  <m:sub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  <m:sub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,…,</m:t>
                    </m:r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n</m:t>
                        </m:r>
                      </m:sub>
                    </m:sSub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,…</m:t>
                    </m:r>
                  </m:oMath>
                </a14:m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Roboto Condensed"/>
                    <a:ea typeface="+mn-ea"/>
                    <a:cs typeface="+mn-cs"/>
                  </a:rPr>
                  <a:t>. </a:t>
                </a:r>
                <a:endParaRPr lang="en-IN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CDE111C-5409-4789-83FB-BF7C58231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842" y="3536003"/>
                <a:ext cx="3300725" cy="523220"/>
              </a:xfrm>
              <a:prstGeom prst="rect">
                <a:avLst/>
              </a:prstGeom>
              <a:blipFill>
                <a:blip r:embed="rId8"/>
                <a:stretch>
                  <a:fillRect t="-11628" r="-5730" b="-313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671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BBC5-73EC-434D-B69E-AB13E091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BA7519D-D0FA-4B88-B468-5997233FC2C5}"/>
              </a:ext>
            </a:extLst>
          </p:cNvPr>
          <p:cNvSpPr/>
          <p:nvPr/>
        </p:nvSpPr>
        <p:spPr>
          <a:xfrm>
            <a:off x="336540" y="1084631"/>
            <a:ext cx="1597008" cy="539851"/>
          </a:xfrm>
          <a:prstGeom prst="roundRect">
            <a:avLst/>
          </a:pr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1F28420-BCDD-439F-B869-5ED4F03D3845}"/>
                  </a:ext>
                </a:extLst>
              </p:cNvPr>
              <p:cNvSpPr/>
              <p:nvPr/>
            </p:nvSpPr>
            <p:spPr>
              <a:xfrm>
                <a:off x="336540" y="1839353"/>
                <a:ext cx="243436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IN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I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2, 4, 6, 8, …</m:t>
                      </m:r>
                    </m:oMath>
                  </m:oMathPara>
                </a14:m>
                <a:endParaRPr lang="en-IN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1F28420-BCDD-439F-B869-5ED4F03D3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40" y="1839353"/>
                <a:ext cx="243436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D044B3-BC66-40E8-B3FD-34700ED00B13}"/>
                  </a:ext>
                </a:extLst>
              </p:cNvPr>
              <p:cNvSpPr txBox="1"/>
              <p:nvPr/>
            </p:nvSpPr>
            <p:spPr>
              <a:xfrm>
                <a:off x="3093030" y="1839353"/>
                <a:ext cx="1209964" cy="5232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n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D044B3-BC66-40E8-B3FD-34700ED00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030" y="1839353"/>
                <a:ext cx="1209964" cy="5232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87B5009-C98C-4FD8-A8C3-8A67FC5A98BD}"/>
                  </a:ext>
                </a:extLst>
              </p:cNvPr>
              <p:cNvSpPr/>
              <p:nvPr/>
            </p:nvSpPr>
            <p:spPr>
              <a:xfrm>
                <a:off x="336540" y="2752811"/>
                <a:ext cx="243436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IN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1, 3, 5, 7, …</m:t>
                      </m:r>
                    </m:oMath>
                  </m:oMathPara>
                </a14:m>
                <a:endParaRPr lang="en-IN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87B5009-C98C-4FD8-A8C3-8A67FC5A98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40" y="2752811"/>
                <a:ext cx="243436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2E63C9-8238-4672-9BB2-1D116BE187AC}"/>
                  </a:ext>
                </a:extLst>
              </p:cNvPr>
              <p:cNvSpPr txBox="1"/>
              <p:nvPr/>
            </p:nvSpPr>
            <p:spPr>
              <a:xfrm>
                <a:off x="3093030" y="2789690"/>
                <a:ext cx="187498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I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I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I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2E63C9-8238-4672-9BB2-1D116BE18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030" y="2789690"/>
                <a:ext cx="187498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DE48FBC-D825-44EC-BA6C-682532A8B728}"/>
                  </a:ext>
                </a:extLst>
              </p:cNvPr>
              <p:cNvSpPr/>
              <p:nvPr/>
            </p:nvSpPr>
            <p:spPr>
              <a:xfrm>
                <a:off x="6373658" y="1839353"/>
                <a:ext cx="243436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IN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1, 2, 3, 4, …</m:t>
                      </m:r>
                    </m:oMath>
                  </m:oMathPara>
                </a14:m>
                <a:endParaRPr lang="en-IN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DE48FBC-D825-44EC-BA6C-682532A8B7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658" y="1839353"/>
                <a:ext cx="243436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074D78E-68D1-4245-954A-A7C65B308778}"/>
                  </a:ext>
                </a:extLst>
              </p:cNvPr>
              <p:cNvSpPr txBox="1"/>
              <p:nvPr/>
            </p:nvSpPr>
            <p:spPr>
              <a:xfrm>
                <a:off x="9130148" y="1839353"/>
                <a:ext cx="15309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Sup>
                        <m:sSubSup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IN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IN" sz="28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</m:e>
                        <m:sub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  <m:sup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074D78E-68D1-4245-954A-A7C65B308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148" y="1839353"/>
                <a:ext cx="153092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5BB3BE7-FE5C-4B0D-8DFA-943D6FC1FF29}"/>
                  </a:ext>
                </a:extLst>
              </p:cNvPr>
              <p:cNvSpPr/>
              <p:nvPr/>
            </p:nvSpPr>
            <p:spPr>
              <a:xfrm>
                <a:off x="6373658" y="2789690"/>
                <a:ext cx="243436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IN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2, 7, 12, 17, …</m:t>
                      </m:r>
                    </m:oMath>
                  </m:oMathPara>
                </a14:m>
                <a:endParaRPr lang="en-IN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5BB3BE7-FE5C-4B0D-8DFA-943D6FC1FF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658" y="2789690"/>
                <a:ext cx="2434369" cy="523220"/>
              </a:xfrm>
              <a:prstGeom prst="rect">
                <a:avLst/>
              </a:prstGeom>
              <a:blipFill>
                <a:blip r:embed="rId8"/>
                <a:stretch>
                  <a:fillRect r="-107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04213B-EEE3-4D69-8238-EAF5D1493C00}"/>
                  </a:ext>
                </a:extLst>
              </p:cNvPr>
              <p:cNvSpPr txBox="1"/>
              <p:nvPr/>
            </p:nvSpPr>
            <p:spPr>
              <a:xfrm>
                <a:off x="9130148" y="2789690"/>
                <a:ext cx="243436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IN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m:rPr>
                                  <m:sty m:val="p"/>
                                </m:rPr>
                                <a:rPr lang="en-IN" sz="28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IN" sz="28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04213B-EEE3-4D69-8238-EAF5D1493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148" y="2789690"/>
                <a:ext cx="243436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115B6E1-74A2-496D-A12C-2B0E4E303B4D}"/>
              </a:ext>
            </a:extLst>
          </p:cNvPr>
          <p:cNvSpPr/>
          <p:nvPr/>
        </p:nvSpPr>
        <p:spPr>
          <a:xfrm>
            <a:off x="5533228" y="1839353"/>
            <a:ext cx="67472" cy="1589647"/>
          </a:xfrm>
          <a:prstGeom prst="roundRect">
            <a:avLst/>
          </a:pr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ADEA3D7-BFBC-4318-97D6-72E630349849}"/>
                  </a:ext>
                </a:extLst>
              </p:cNvPr>
              <p:cNvSpPr/>
              <p:nvPr/>
            </p:nvSpPr>
            <p:spPr>
              <a:xfrm>
                <a:off x="336540" y="3703083"/>
                <a:ext cx="2434369" cy="965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IN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sSubSup>
                        <m:sSubSupPr>
                          <m:ctrlPr>
                            <a:rPr lang="en-IN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IN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8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IN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num>
                                <m:den>
                                  <m:r>
                                    <a:rPr lang="en-IN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en-IN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+1 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IN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IN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</m:oMath>
                  </m:oMathPara>
                </a14:m>
                <a:endParaRPr lang="en-IN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ADEA3D7-BFBC-4318-97D6-72E6303498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40" y="3703083"/>
                <a:ext cx="2434369" cy="965329"/>
              </a:xfrm>
              <a:prstGeom prst="rect">
                <a:avLst/>
              </a:prstGeom>
              <a:blipFill>
                <a:blip r:embed="rId10"/>
                <a:stretch>
                  <a:fillRect r="-1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4185CB-CD32-4ED7-B253-6303B1A8197B}"/>
                  </a:ext>
                </a:extLst>
              </p:cNvPr>
              <p:cNvSpPr txBox="1"/>
              <p:nvPr/>
            </p:nvSpPr>
            <p:spPr>
              <a:xfrm>
                <a:off x="2770909" y="3703083"/>
                <a:ext cx="1874982" cy="9089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f>
                        <m:f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+1 </m:t>
                          </m:r>
                        </m:den>
                      </m:f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4185CB-CD32-4ED7-B253-6303B1A81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909" y="3703083"/>
                <a:ext cx="1874982" cy="9089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83206B6-79EE-411C-B7B2-EBC0605B44AB}"/>
                  </a:ext>
                </a:extLst>
              </p:cNvPr>
              <p:cNvSpPr txBox="1"/>
              <p:nvPr/>
            </p:nvSpPr>
            <p:spPr>
              <a:xfrm>
                <a:off x="4561617" y="3703083"/>
                <a:ext cx="1287321" cy="9089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num>
                        <m:den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+1 </m:t>
                          </m:r>
                        </m:den>
                      </m:f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83206B6-79EE-411C-B7B2-EBC0605B4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617" y="3703083"/>
                <a:ext cx="1287321" cy="90896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D113ED-83B4-4FEB-AA59-E5BD5E7EFAE3}"/>
                  </a:ext>
                </a:extLst>
              </p:cNvPr>
              <p:cNvSpPr txBox="1"/>
              <p:nvPr/>
            </p:nvSpPr>
            <p:spPr>
              <a:xfrm>
                <a:off x="5920531" y="3703083"/>
                <a:ext cx="1623269" cy="9089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num>
                        <m:den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+1 </m:t>
                          </m:r>
                        </m:den>
                      </m:f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,…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D113ED-83B4-4FEB-AA59-E5BD5E7EF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531" y="3703083"/>
                <a:ext cx="1623269" cy="90896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EC16C4D-4B6C-49F8-9CB6-BF1BD29EB5E2}"/>
                  </a:ext>
                </a:extLst>
              </p:cNvPr>
              <p:cNvSpPr txBox="1"/>
              <p:nvPr/>
            </p:nvSpPr>
            <p:spPr>
              <a:xfrm>
                <a:off x="7615393" y="3762792"/>
                <a:ext cx="1088519" cy="9089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f>
                        <m:f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2 </m:t>
                          </m:r>
                        </m:den>
                      </m:f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EC16C4D-4B6C-49F8-9CB6-BF1BD29EB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393" y="3762792"/>
                <a:ext cx="1088519" cy="90896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2B004B5-3453-40F9-9066-E6E76FEE2D28}"/>
                  </a:ext>
                </a:extLst>
              </p:cNvPr>
              <p:cNvSpPr txBox="1"/>
              <p:nvPr/>
            </p:nvSpPr>
            <p:spPr>
              <a:xfrm>
                <a:off x="8690847" y="3754644"/>
                <a:ext cx="643661" cy="9089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num>
                        <m:den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3 </m:t>
                          </m:r>
                        </m:den>
                      </m:f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2B004B5-3453-40F9-9066-E6E76FEE2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847" y="3754644"/>
                <a:ext cx="643661" cy="90896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2BA2A98-894C-4896-9841-8F38E81E2C65}"/>
                  </a:ext>
                </a:extLst>
              </p:cNvPr>
              <p:cNvSpPr txBox="1"/>
              <p:nvPr/>
            </p:nvSpPr>
            <p:spPr>
              <a:xfrm>
                <a:off x="9289193" y="3752627"/>
                <a:ext cx="1088519" cy="9089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num>
                        <m:den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4 </m:t>
                          </m:r>
                        </m:den>
                      </m:f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,…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2BA2A98-894C-4896-9841-8F38E81E2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9193" y="3752627"/>
                <a:ext cx="1088519" cy="90896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7AA8E0-BEB6-43E6-B890-B489A766F5D7}"/>
                  </a:ext>
                </a:extLst>
              </p:cNvPr>
              <p:cNvSpPr/>
              <p:nvPr/>
            </p:nvSpPr>
            <p:spPr>
              <a:xfrm>
                <a:off x="336540" y="4886133"/>
                <a:ext cx="2434369" cy="12521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IN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sSubSup>
                        <m:sSubSupPr>
                          <m:ctrlPr>
                            <a:rPr lang="en-IN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IN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8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IN" sz="28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800" b="0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IN" sz="2800" b="0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sup>
                                  </m:sSup>
                                  <m:r>
                                    <a:rPr lang="en-IN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I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I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IN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/>
                      </m:sSubSup>
                    </m:oMath>
                  </m:oMathPara>
                </a14:m>
                <a:endParaRPr lang="en-IN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7AA8E0-BEB6-43E6-B890-B489A766F5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40" y="4886133"/>
                <a:ext cx="2434369" cy="125213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6CF3DA3-F03E-4C2D-80FF-C33CE0BFC635}"/>
                  </a:ext>
                </a:extLst>
              </p:cNvPr>
              <p:cNvSpPr txBox="1"/>
              <p:nvPr/>
            </p:nvSpPr>
            <p:spPr>
              <a:xfrm>
                <a:off x="2770909" y="5061264"/>
                <a:ext cx="1260764" cy="9253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f>
                        <m:f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4</m:t>
                              </m:r>
                            </m:e>
                            <m:sup>
                              <m: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sup>
                          </m:sSup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</m:den>
                      </m:f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6CF3DA3-F03E-4C2D-80FF-C33CE0BFC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909" y="5061264"/>
                <a:ext cx="1260764" cy="92538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1936FE2-BABC-486F-B0E7-B77BE4201912}"/>
                  </a:ext>
                </a:extLst>
              </p:cNvPr>
              <p:cNvSpPr txBox="1"/>
              <p:nvPr/>
            </p:nvSpPr>
            <p:spPr>
              <a:xfrm>
                <a:off x="3931235" y="5061264"/>
                <a:ext cx="858974" cy="9253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4</m:t>
                              </m:r>
                            </m:e>
                            <m:sup>
                              <m: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4</m:t>
                              </m:r>
                            </m:sup>
                          </m:sSup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</m:den>
                      </m:f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1936FE2-BABC-486F-B0E7-B77BE4201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235" y="5061264"/>
                <a:ext cx="858974" cy="92538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5B8B926-99E5-45FA-A692-BFB83E1A944C}"/>
                  </a:ext>
                </a:extLst>
              </p:cNvPr>
              <p:cNvSpPr txBox="1"/>
              <p:nvPr/>
            </p:nvSpPr>
            <p:spPr>
              <a:xfrm>
                <a:off x="4690925" y="5061264"/>
                <a:ext cx="1229605" cy="9253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4</m:t>
                              </m:r>
                            </m:e>
                            <m:sup>
                              <m: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5</m:t>
                              </m:r>
                            </m:sup>
                          </m:sSup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</m:den>
                      </m:f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,…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5B8B926-99E5-45FA-A692-BFB83E1A9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925" y="5061264"/>
                <a:ext cx="1229605" cy="92538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18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 animBg="1"/>
      <p:bldP spid="19" grpId="0"/>
      <p:bldP spid="20" grpId="0"/>
      <p:bldP spid="22" grpId="0"/>
      <p:bldP spid="25" grpId="0"/>
      <p:bldP spid="26" grpId="0"/>
      <p:bldP spid="27" grpId="0"/>
      <p:bldP spid="29" grpId="0"/>
      <p:bldP spid="30" grpId="0"/>
      <p:bldP spid="31" grpId="0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E3CF9F-8EE8-4E22-9B28-4B3FBAEA4D67}"/>
              </a:ext>
            </a:extLst>
          </p:cNvPr>
          <p:cNvSpPr txBox="1">
            <a:spLocks/>
          </p:cNvSpPr>
          <p:nvPr/>
        </p:nvSpPr>
        <p:spPr>
          <a:xfrm>
            <a:off x="1896263" y="2614411"/>
            <a:ext cx="8180207" cy="1695787"/>
          </a:xfrm>
          <a:prstGeom prst="doubleWave">
            <a:avLst/>
          </a:prstGeom>
          <a:solidFill>
            <a:schemeClr val="accent5"/>
          </a:solidFill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b="1" dirty="0"/>
              <a:t>Increasing and Decreasing Sequence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779C31-C930-4291-8068-40C1A8C52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268686"/>
            <a:ext cx="1741714" cy="158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00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4FCC306-F1EF-4EE3-8871-25722C721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</a:t>
            </a:r>
          </a:p>
        </p:txBody>
      </p:sp>
      <p:sp>
        <p:nvSpPr>
          <p:cNvPr id="4" name="Line Callout 2 11">
            <a:extLst>
              <a:ext uri="{FF2B5EF4-FFF2-40B4-BE49-F238E27FC236}">
                <a16:creationId xmlns:a16="http://schemas.microsoft.com/office/drawing/2014/main" id="{635A65E4-FA47-4A2B-8D1F-E1ADE962DDA4}"/>
              </a:ext>
            </a:extLst>
          </p:cNvPr>
          <p:cNvSpPr/>
          <p:nvPr/>
        </p:nvSpPr>
        <p:spPr>
          <a:xfrm>
            <a:off x="382173" y="2064331"/>
            <a:ext cx="11427654" cy="612613"/>
          </a:xfrm>
          <a:prstGeom prst="borderCallout2">
            <a:avLst>
              <a:gd name="adj1" fmla="val 18750"/>
              <a:gd name="adj2" fmla="val -81"/>
              <a:gd name="adj3" fmla="val 18750"/>
              <a:gd name="adj4" fmla="val -1831"/>
              <a:gd name="adj5" fmla="val -117143"/>
              <a:gd name="adj6" fmla="val 1213"/>
            </a:avLst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</a:pPr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59F373-FAC6-4D7B-B72B-FF7B260782D9}"/>
              </a:ext>
            </a:extLst>
          </p:cNvPr>
          <p:cNvGrpSpPr/>
          <p:nvPr/>
        </p:nvGrpSpPr>
        <p:grpSpPr>
          <a:xfrm>
            <a:off x="550097" y="2075872"/>
            <a:ext cx="11351879" cy="523220"/>
            <a:chOff x="838362" y="1962284"/>
            <a:chExt cx="11351879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1B3AB63-3736-43A1-BD66-8E9815F10A11}"/>
                    </a:ext>
                  </a:extLst>
                </p:cNvPr>
                <p:cNvSpPr/>
                <p:nvPr/>
              </p:nvSpPr>
              <p:spPr>
                <a:xfrm>
                  <a:off x="1159879" y="1962284"/>
                  <a:ext cx="11030362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IN" sz="2800" dirty="0">
                      <a:solidFill>
                        <a:srgbClr val="002060"/>
                      </a:solidFill>
                    </a:rPr>
                    <a:t>A sequence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IN" sz="2800" dirty="0">
                      <a:solidFill>
                        <a:srgbClr val="002060"/>
                      </a:solidFill>
                    </a:rPr>
                    <a:t> is said to be an increasing sequence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890E4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solidFill>
                                <a:srgbClr val="890E4F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 sz="2800" b="1" i="0" smtClean="0">
                              <a:solidFill>
                                <a:srgbClr val="890E4F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b>
                      </m:sSub>
                      <m:r>
                        <a:rPr lang="en-US" sz="2800" b="1" i="1" dirty="0" smtClean="0">
                          <a:solidFill>
                            <a:srgbClr val="890E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890E4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solidFill>
                                <a:srgbClr val="890E4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 sz="2800" b="1" i="0" smtClean="0">
                              <a:solidFill>
                                <a:srgbClr val="890E4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sz="2800" b="1" i="0" smtClean="0">
                              <a:solidFill>
                                <a:srgbClr val="890E4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0" smtClean="0">
                              <a:solidFill>
                                <a:srgbClr val="890E4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0" smtClean="0">
                          <a:solidFill>
                            <a:srgbClr val="890E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1">
                          <a:solidFill>
                            <a:srgbClr val="890E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IN" sz="2800" b="1" i="1" smtClean="0">
                          <a:solidFill>
                            <a:srgbClr val="890E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1" i="1">
                          <a:solidFill>
                            <a:srgbClr val="890E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𝐧</m:t>
                      </m:r>
                      <m:r>
                        <a:rPr lang="en-US" sz="2800" b="1">
                          <a:solidFill>
                            <a:srgbClr val="890E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800" b="1">
                          <a:solidFill>
                            <a:srgbClr val="890E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m:rPr>
                          <m:nor/>
                        </m:rPr>
                        <a:rPr lang="en-IN" sz="2800" dirty="0">
                          <a:solidFill>
                            <a:srgbClr val="002060"/>
                          </a:solidFill>
                        </a:rPr>
                        <m:t>.</m:t>
                      </m:r>
                    </m:oMath>
                  </a14:m>
                  <a:endParaRPr lang="en-IN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1B3AB63-3736-43A1-BD66-8E9815F10A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9879" y="1962284"/>
                  <a:ext cx="11030362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1161" t="-12941" b="-3294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A896BE29-1E28-4859-91E9-CE9F4D9B3AD2}"/>
                </a:ext>
              </a:extLst>
            </p:cNvPr>
            <p:cNvSpPr/>
            <p:nvPr/>
          </p:nvSpPr>
          <p:spPr>
            <a:xfrm rot="5400000">
              <a:off x="838362" y="2080072"/>
              <a:ext cx="270000" cy="270000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44D23EC-6468-483F-8D8E-3250FDFEA1D1}"/>
              </a:ext>
            </a:extLst>
          </p:cNvPr>
          <p:cNvGrpSpPr/>
          <p:nvPr/>
        </p:nvGrpSpPr>
        <p:grpSpPr>
          <a:xfrm>
            <a:off x="527729" y="1062194"/>
            <a:ext cx="3697784" cy="711201"/>
            <a:chOff x="672197" y="1176890"/>
            <a:chExt cx="4556626" cy="71120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" name="Rectangle 22">
              <a:extLst>
                <a:ext uri="{FF2B5EF4-FFF2-40B4-BE49-F238E27FC236}">
                  <a16:creationId xmlns:a16="http://schemas.microsoft.com/office/drawing/2014/main" id="{4D72C059-22A6-4FC2-BA4C-D400C79B6CC9}"/>
                </a:ext>
              </a:extLst>
            </p:cNvPr>
            <p:cNvSpPr/>
            <p:nvPr/>
          </p:nvSpPr>
          <p:spPr>
            <a:xfrm>
              <a:off x="672197" y="1176890"/>
              <a:ext cx="4556626" cy="711201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-1023728"/>
                <a:satOff val="-20662"/>
                <a:lumOff val="-1568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</a:pPr>
              <a:endParaRPr lang="en-GB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A05E7EB-0662-43E6-8FF9-F2896F07C492}"/>
                </a:ext>
              </a:extLst>
            </p:cNvPr>
            <p:cNvSpPr/>
            <p:nvPr/>
          </p:nvSpPr>
          <p:spPr>
            <a:xfrm>
              <a:off x="735049" y="1234421"/>
              <a:ext cx="4430922" cy="58960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IN" sz="3200" b="1" dirty="0">
                  <a:solidFill>
                    <a:srgbClr val="002060"/>
                  </a:solidFill>
                </a:rPr>
                <a:t>Increasing Sequence </a:t>
              </a:r>
            </a:p>
          </p:txBody>
        </p: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903856-530D-4F91-A015-6D245B822FA5}"/>
              </a:ext>
            </a:extLst>
          </p:cNvPr>
          <p:cNvSpPr/>
          <p:nvPr/>
        </p:nvSpPr>
        <p:spPr>
          <a:xfrm>
            <a:off x="672196" y="3068500"/>
            <a:ext cx="1609901" cy="539851"/>
          </a:xfrm>
          <a:prstGeom prst="roundRect">
            <a:avLst/>
          </a:pr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E2753B-EB3E-4C8F-9EDF-80C2DA886DCF}"/>
                  </a:ext>
                </a:extLst>
              </p:cNvPr>
              <p:cNvSpPr txBox="1"/>
              <p:nvPr/>
            </p:nvSpPr>
            <p:spPr>
              <a:xfrm>
                <a:off x="8292282" y="1062194"/>
                <a:ext cx="3803990" cy="57888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kumimoji="0" sz="2800" b="1" i="1" u="none" strike="noStrike" cap="none" spc="0" normalizeH="0" baseline="0">
                    <a:ln>
                      <a:noFill/>
                    </a:ln>
                    <a:effectLst/>
                    <a:uLnTx/>
                    <a:uFillTx/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𝐧</m:t>
                          </m:r>
                        </m:sub>
                      </m:sSub>
                      <m:r>
                        <a:rPr lang="en-IN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E2753B-EB3E-4C8F-9EDF-80C2DA886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282" y="1062194"/>
                <a:ext cx="3803990" cy="57888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2DC149E-6A28-4BAA-B673-4A3E53732E27}"/>
                  </a:ext>
                </a:extLst>
              </p:cNvPr>
              <p:cNvSpPr/>
              <p:nvPr/>
            </p:nvSpPr>
            <p:spPr>
              <a:xfrm>
                <a:off x="2376621" y="3076815"/>
                <a:ext cx="243436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IN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1, 3, 5, 7, …</m:t>
                      </m:r>
                    </m:oMath>
                  </m:oMathPara>
                </a14:m>
                <a:endParaRPr lang="en-IN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2DC149E-6A28-4BAA-B673-4A3E53732E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621" y="3076815"/>
                <a:ext cx="243436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Notched Right 21">
            <a:extLst>
              <a:ext uri="{FF2B5EF4-FFF2-40B4-BE49-F238E27FC236}">
                <a16:creationId xmlns:a16="http://schemas.microsoft.com/office/drawing/2014/main" id="{FDACA63A-2281-4F7B-A96B-9A4985E84A2E}"/>
              </a:ext>
            </a:extLst>
          </p:cNvPr>
          <p:cNvSpPr/>
          <p:nvPr/>
        </p:nvSpPr>
        <p:spPr>
          <a:xfrm rot="16200000">
            <a:off x="10099872" y="1717826"/>
            <a:ext cx="407297" cy="330915"/>
          </a:xfrm>
          <a:prstGeom prst="notchedRightArrow">
            <a:avLst>
              <a:gd name="adj1" fmla="val 36303"/>
              <a:gd name="adj2" fmla="val 50000"/>
            </a:avLst>
          </a:pr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</a:pPr>
            <a:endParaRPr lang="en-IN" sz="280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506B6BB-12D5-4FD5-9A77-F97145F02124}"/>
                  </a:ext>
                </a:extLst>
              </p:cNvPr>
              <p:cNvSpPr txBox="1"/>
              <p:nvPr/>
            </p:nvSpPr>
            <p:spPr>
              <a:xfrm>
                <a:off x="3047104" y="3607315"/>
                <a:ext cx="129626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</m:t>
                          </m:r>
                        </m:e>
                        <m:sub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506B6BB-12D5-4FD5-9A77-F97145F02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04" y="3607315"/>
                <a:ext cx="129626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C959BB4-27E6-474B-89AB-8B6C14AFB270}"/>
                  </a:ext>
                </a:extLst>
              </p:cNvPr>
              <p:cNvSpPr txBox="1"/>
              <p:nvPr/>
            </p:nvSpPr>
            <p:spPr>
              <a:xfrm>
                <a:off x="3047103" y="4121905"/>
                <a:ext cx="129626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</m:t>
                          </m:r>
                        </m:e>
                        <m:sub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C959BB4-27E6-474B-89AB-8B6C14AFB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03" y="4121905"/>
                <a:ext cx="129626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D9A46F9-5E22-4995-8A0E-E91A1D58D0DE}"/>
                  </a:ext>
                </a:extLst>
              </p:cNvPr>
              <p:cNvSpPr txBox="1"/>
              <p:nvPr/>
            </p:nvSpPr>
            <p:spPr>
              <a:xfrm>
                <a:off x="3073716" y="4645125"/>
                <a:ext cx="129626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</m:t>
                          </m:r>
                        </m:e>
                        <m:sub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b>
                      </m:sSub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=5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D9A46F9-5E22-4995-8A0E-E91A1D58D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716" y="4645125"/>
                <a:ext cx="129626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93E09CA-8557-479D-B921-6C8E078AED69}"/>
                  </a:ext>
                </a:extLst>
              </p:cNvPr>
              <p:cNvSpPr txBox="1"/>
              <p:nvPr/>
            </p:nvSpPr>
            <p:spPr>
              <a:xfrm>
                <a:off x="3073716" y="5159715"/>
                <a:ext cx="129626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</m:t>
                          </m:r>
                        </m:e>
                        <m:sub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</m:t>
                          </m:r>
                        </m:sub>
                      </m:sSub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=7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93E09CA-8557-479D-B921-6C8E078AE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716" y="5159715"/>
                <a:ext cx="129626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FCF6CD4-7F2D-4EB4-838B-42A6A5334C76}"/>
                  </a:ext>
                </a:extLst>
              </p:cNvPr>
              <p:cNvSpPr txBox="1"/>
              <p:nvPr/>
            </p:nvSpPr>
            <p:spPr>
              <a:xfrm>
                <a:off x="3578856" y="5622760"/>
                <a:ext cx="28598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⋮</m:t>
                      </m:r>
                    </m:oMath>
                  </m:oMathPara>
                </a14:m>
                <a:endParaRPr kumimoji="0" lang="en-IN" sz="2800" b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FCF6CD4-7F2D-4EB4-838B-42A6A5334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856" y="5622760"/>
                <a:ext cx="28598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F6221C1B-C942-4971-858B-AC524C660FBF}"/>
              </a:ext>
            </a:extLst>
          </p:cNvPr>
          <p:cNvSpPr/>
          <p:nvPr/>
        </p:nvSpPr>
        <p:spPr>
          <a:xfrm>
            <a:off x="5553112" y="3909735"/>
            <a:ext cx="1348050" cy="54789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sz="2800" i="0" dirty="0">
                <a:solidFill>
                  <a:srgbClr val="002060"/>
                </a:solidFill>
                <a:latin typeface="+mj-lt"/>
              </a:rPr>
              <a:t>Clearly</a:t>
            </a:r>
            <a:r>
              <a:rPr lang="en-IN" sz="2800" b="0" i="0" dirty="0">
                <a:solidFill>
                  <a:srgbClr val="002060"/>
                </a:solidFill>
                <a:latin typeface="+mj-lt"/>
              </a:rPr>
              <a:t>,</a:t>
            </a:r>
            <a:endParaRPr lang="en-IN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A31B25-7D79-43D2-86D9-E7829F508061}"/>
                  </a:ext>
                </a:extLst>
              </p:cNvPr>
              <p:cNvSpPr txBox="1"/>
              <p:nvPr/>
            </p:nvSpPr>
            <p:spPr>
              <a:xfrm>
                <a:off x="6704904" y="3871271"/>
                <a:ext cx="332699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</m:t>
                          </m:r>
                        </m:e>
                        <m:sub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lang="en-US" sz="28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I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IN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I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IN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I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A31B25-7D79-43D2-86D9-E7829F508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904" y="3871271"/>
                <a:ext cx="332699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3FCFEAD4-219D-4F6A-BBB3-6655F547A3B2}"/>
              </a:ext>
            </a:extLst>
          </p:cNvPr>
          <p:cNvSpPr/>
          <p:nvPr/>
        </p:nvSpPr>
        <p:spPr>
          <a:xfrm>
            <a:off x="5553111" y="4475586"/>
            <a:ext cx="5478343" cy="54789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sz="2800" i="0" dirty="0">
                <a:solidFill>
                  <a:srgbClr val="002060"/>
                </a:solidFill>
                <a:latin typeface="+mj-lt"/>
              </a:rPr>
              <a:t>Hence</a:t>
            </a:r>
            <a:r>
              <a:rPr lang="en-IN" sz="2800" b="0" i="0" dirty="0">
                <a:solidFill>
                  <a:srgbClr val="002060"/>
                </a:solidFill>
                <a:latin typeface="+mj-lt"/>
              </a:rPr>
              <a:t>, given sequence is increasing.</a:t>
            </a:r>
            <a:endParaRPr lang="en-IN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19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  <p:bldP spid="19" grpId="0" animBg="1"/>
      <p:bldP spid="21" grpId="0"/>
      <p:bldP spid="22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4B208-0693-4908-84DF-15224A8E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17473E-8848-4A04-871E-1CCF88404333}"/>
                  </a:ext>
                </a:extLst>
              </p:cNvPr>
              <p:cNvSpPr txBox="1"/>
              <p:nvPr/>
            </p:nvSpPr>
            <p:spPr>
              <a:xfrm>
                <a:off x="412739" y="990226"/>
                <a:ext cx="3245867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IN" sz="28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2 </m:t>
                          </m:r>
                        </m:den>
                      </m:f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f>
                        <m:f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num>
                        <m:den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3 </m:t>
                          </m:r>
                        </m:den>
                      </m:f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f>
                        <m:f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num>
                        <m:den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4 </m:t>
                          </m:r>
                        </m:den>
                      </m:f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f>
                        <m:f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</m:t>
                          </m:r>
                        </m:num>
                        <m:den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5 </m:t>
                          </m:r>
                        </m:den>
                      </m:f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…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17473E-8848-4A04-871E-1CCF88404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39" y="990226"/>
                <a:ext cx="3245867" cy="9017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5AD5015-4A81-4E0F-B902-414BAE5A7391}"/>
                  </a:ext>
                </a:extLst>
              </p:cNvPr>
              <p:cNvSpPr/>
              <p:nvPr/>
            </p:nvSpPr>
            <p:spPr>
              <a:xfrm>
                <a:off x="3578504" y="990226"/>
                <a:ext cx="2434369" cy="965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IN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IN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8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IN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num>
                                <m:den>
                                  <m:r>
                                    <a:rPr lang="en-IN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en-IN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+1 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IN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IN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</m:oMath>
                  </m:oMathPara>
                </a14:m>
                <a:endParaRPr lang="en-IN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5AD5015-4A81-4E0F-B902-414BAE5A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504" y="990226"/>
                <a:ext cx="2434369" cy="965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E840919-8C71-4F65-A125-7D0ABFC8FD17}"/>
                  </a:ext>
                </a:extLst>
              </p:cNvPr>
              <p:cNvSpPr/>
              <p:nvPr/>
            </p:nvSpPr>
            <p:spPr>
              <a:xfrm>
                <a:off x="5743276" y="1179508"/>
                <a:ext cx="180052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IN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IN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80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IN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IN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IN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</m:oMath>
                  </m:oMathPara>
                </a14:m>
                <a:endParaRPr lang="en-IN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E840919-8C71-4F65-A125-7D0ABFC8FD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276" y="1179508"/>
                <a:ext cx="180052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F5F25068-8D5C-4B4C-A1E1-C8D77DBEC891}"/>
              </a:ext>
            </a:extLst>
          </p:cNvPr>
          <p:cNvGrpSpPr/>
          <p:nvPr/>
        </p:nvGrpSpPr>
        <p:grpSpPr>
          <a:xfrm>
            <a:off x="1124392" y="2131413"/>
            <a:ext cx="2875206" cy="837473"/>
            <a:chOff x="1124392" y="2131413"/>
            <a:chExt cx="2875206" cy="83747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B66B98-4CEB-424D-91D0-D9A0B58BB10D}"/>
                </a:ext>
              </a:extLst>
            </p:cNvPr>
            <p:cNvSpPr/>
            <p:nvPr/>
          </p:nvSpPr>
          <p:spPr>
            <a:xfrm>
              <a:off x="1124392" y="2292892"/>
              <a:ext cx="936059" cy="54789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IN" sz="2800" i="0" dirty="0">
                  <a:solidFill>
                    <a:srgbClr val="002060"/>
                  </a:solidFill>
                  <a:latin typeface="+mj-lt"/>
                </a:rPr>
                <a:t>H</a:t>
              </a:r>
              <a:r>
                <a:rPr lang="en-IN" sz="2800" b="0" i="0" dirty="0">
                  <a:solidFill>
                    <a:srgbClr val="002060"/>
                  </a:solidFill>
                  <a:latin typeface="+mj-lt"/>
                </a:rPr>
                <a:t>ere,</a:t>
              </a:r>
              <a:endParaRPr lang="en-IN" sz="2800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301F17D-C6F5-44D6-BB55-739B4680B091}"/>
                    </a:ext>
                  </a:extLst>
                </p:cNvPr>
                <p:cNvSpPr txBox="1"/>
                <p:nvPr/>
              </p:nvSpPr>
              <p:spPr>
                <a:xfrm>
                  <a:off x="1933631" y="2131413"/>
                  <a:ext cx="2065967" cy="83747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I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IN" sz="2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IN" sz="2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r>
                          <a:rPr kumimoji="0" lang="en-IN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0" lang="en-I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kumimoji="0" lang="en-IN" sz="2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n</m:t>
                            </m:r>
                          </m:num>
                          <m:den>
                            <m:r>
                              <a:rPr kumimoji="0" lang="en-IN" sz="2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0" lang="en-IN" sz="2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kumimoji="0" lang="en-IN" sz="2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+1 </m:t>
                            </m:r>
                          </m:den>
                        </m:f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301F17D-C6F5-44D6-BB55-739B4680B0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3631" y="2131413"/>
                  <a:ext cx="2065967" cy="8374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9ECD1A-4D46-4BDB-8DFB-A13CEDFBF077}"/>
                  </a:ext>
                </a:extLst>
              </p:cNvPr>
              <p:cNvSpPr txBox="1"/>
              <p:nvPr/>
            </p:nvSpPr>
            <p:spPr>
              <a:xfrm>
                <a:off x="3878539" y="2066701"/>
                <a:ext cx="3061570" cy="9089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+2 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9ECD1A-4D46-4BDB-8DFB-A13CEDFBF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539" y="2066701"/>
                <a:ext cx="3061570" cy="9089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7D6D7A6A-442B-462A-BA21-A72C0DD1BDD7}"/>
              </a:ext>
            </a:extLst>
          </p:cNvPr>
          <p:cNvGrpSpPr/>
          <p:nvPr/>
        </p:nvGrpSpPr>
        <p:grpSpPr>
          <a:xfrm>
            <a:off x="1112328" y="3311891"/>
            <a:ext cx="2492734" cy="553052"/>
            <a:chOff x="1112328" y="3311891"/>
            <a:chExt cx="2492734" cy="5530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77F198-A0F6-495A-9036-17FDE814C7E2}"/>
                </a:ext>
              </a:extLst>
            </p:cNvPr>
            <p:cNvSpPr/>
            <p:nvPr/>
          </p:nvSpPr>
          <p:spPr>
            <a:xfrm>
              <a:off x="1112328" y="3317049"/>
              <a:ext cx="884920" cy="54789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IN" sz="2800" i="0" dirty="0">
                  <a:solidFill>
                    <a:srgbClr val="002060"/>
                  </a:solidFill>
                  <a:latin typeface="+mj-lt"/>
                </a:rPr>
                <a:t>Now</a:t>
              </a:r>
              <a:r>
                <a:rPr lang="en-IN" sz="2800" b="0" i="0" dirty="0">
                  <a:solidFill>
                    <a:srgbClr val="002060"/>
                  </a:solidFill>
                  <a:latin typeface="+mj-lt"/>
                </a:rPr>
                <a:t>,</a:t>
              </a:r>
              <a:endParaRPr lang="en-IN" sz="2800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3067C4C-F7AA-4B37-B98C-EEE62BB44B44}"/>
                    </a:ext>
                  </a:extLst>
                </p:cNvPr>
                <p:cNvSpPr txBox="1"/>
                <p:nvPr/>
              </p:nvSpPr>
              <p:spPr>
                <a:xfrm>
                  <a:off x="1918272" y="3311891"/>
                  <a:ext cx="168679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I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IN" sz="2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IN" sz="2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n</m:t>
                            </m:r>
                          </m:sub>
                        </m:sSub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lang="en-IN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8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sz="28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IN" sz="28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3067C4C-F7AA-4B37-B98C-EEE62BB44B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8272" y="3311891"/>
                  <a:ext cx="168679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826FBE-ADFB-4261-83CA-60466358574C}"/>
                  </a:ext>
                </a:extLst>
              </p:cNvPr>
              <p:cNvSpPr txBox="1"/>
              <p:nvPr/>
            </p:nvSpPr>
            <p:spPr>
              <a:xfrm>
                <a:off x="1112328" y="4265824"/>
                <a:ext cx="3061571" cy="9089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n</m:t>
                          </m:r>
                        </m:num>
                        <m:den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n</m:t>
                          </m:r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+1 </m:t>
                          </m:r>
                        </m:den>
                      </m:f>
                      <m:r>
                        <a:rPr lang="en-IN" sz="28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I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I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I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+2 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826FBE-ADFB-4261-83CA-604663585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328" y="4265824"/>
                <a:ext cx="3061571" cy="9089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337EAB-85DF-491D-A50A-5987FB53F899}"/>
                  </a:ext>
                </a:extLst>
              </p:cNvPr>
              <p:cNvSpPr txBox="1"/>
              <p:nvPr/>
            </p:nvSpPr>
            <p:spPr>
              <a:xfrm>
                <a:off x="1111140" y="5500341"/>
                <a:ext cx="3591508" cy="1055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n</m:t>
                          </m:r>
                          <m:d>
                            <m:dPr>
                              <m:ctrlP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I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IN" sz="2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kumimoji="0" lang="en-IN" sz="2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337EAB-85DF-491D-A50A-5987FB53F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140" y="5500341"/>
                <a:ext cx="3591508" cy="10559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2E3263B-DE33-4924-818D-74427F84D44C}"/>
              </a:ext>
            </a:extLst>
          </p:cNvPr>
          <p:cNvSpPr/>
          <p:nvPr/>
        </p:nvSpPr>
        <p:spPr>
          <a:xfrm>
            <a:off x="5743276" y="3311891"/>
            <a:ext cx="45719" cy="3183502"/>
          </a:xfrm>
          <a:prstGeom prst="roundRect">
            <a:avLst/>
          </a:pr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81D7AD-FFA5-44C6-A8CC-0559F7A1AA59}"/>
                  </a:ext>
                </a:extLst>
              </p:cNvPr>
              <p:cNvSpPr txBox="1"/>
              <p:nvPr/>
            </p:nvSpPr>
            <p:spPr>
              <a:xfrm>
                <a:off x="6940109" y="2913864"/>
                <a:ext cx="4080296" cy="1055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m:rPr>
                              <m:sty m:val="p"/>
                            </m:rP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m:rPr>
                              <m:sty m:val="p"/>
                            </m:rP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81D7AD-FFA5-44C6-A8CC-0559F7A1A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109" y="2913864"/>
                <a:ext cx="4080296" cy="10559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F232058-3018-493A-B754-C1F1FFD9694B}"/>
                  </a:ext>
                </a:extLst>
              </p:cNvPr>
              <p:cNvSpPr txBox="1"/>
              <p:nvPr/>
            </p:nvSpPr>
            <p:spPr>
              <a:xfrm>
                <a:off x="6942932" y="4122603"/>
                <a:ext cx="2982191" cy="962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8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kumimoji="0" lang="en-I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F232058-3018-493A-B754-C1F1FFD96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932" y="4122603"/>
                <a:ext cx="2982191" cy="9626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CC9693-3E02-4087-86FF-25F6983EA586}"/>
                  </a:ext>
                </a:extLst>
              </p:cNvPr>
              <p:cNvSpPr txBox="1"/>
              <p:nvPr/>
            </p:nvSpPr>
            <p:spPr>
              <a:xfrm>
                <a:off x="9832359" y="4351216"/>
                <a:ext cx="76892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I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CC9693-3E02-4087-86FF-25F6983EA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359" y="4351216"/>
                <a:ext cx="76892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26957B8-1C8C-4C64-A76E-99107011C6C7}"/>
                  </a:ext>
                </a:extLst>
              </p:cNvPr>
              <p:cNvSpPr txBox="1"/>
              <p:nvPr/>
            </p:nvSpPr>
            <p:spPr>
              <a:xfrm>
                <a:off x="10481412" y="4337964"/>
                <a:ext cx="157266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800" dirty="0">
                    <a:solidFill>
                      <a:srgbClr val="00206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8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IN" sz="28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8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IN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26957B8-1C8C-4C64-A76E-99107011C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1412" y="4337964"/>
                <a:ext cx="1572660" cy="523220"/>
              </a:xfrm>
              <a:prstGeom prst="rect">
                <a:avLst/>
              </a:prstGeom>
              <a:blipFill>
                <a:blip r:embed="rId13"/>
                <a:stretch>
                  <a:fillRect l="-7752" t="-12941" b="-329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94714C-6C06-4B24-B0DD-43CC5EB3AD21}"/>
                  </a:ext>
                </a:extLst>
              </p:cNvPr>
              <p:cNvSpPr txBox="1"/>
              <p:nvPr/>
            </p:nvSpPr>
            <p:spPr>
              <a:xfrm>
                <a:off x="6442310" y="5341111"/>
                <a:ext cx="427942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n</m:t>
                          </m:r>
                        </m:sub>
                      </m:sSub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lang="en-I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I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IN" sz="28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  <m:r>
                        <a:rPr lang="en-IN" sz="28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IN" sz="28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sz="28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8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m:rPr>
                          <m:nor/>
                        </m:rPr>
                        <a:rPr lang="en-IN" sz="2800" dirty="0">
                          <a:solidFill>
                            <a:srgbClr val="002060"/>
                          </a:solidFill>
                        </a:rPr>
                        <m:t>.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94714C-6C06-4B24-B0DD-43CC5EB3A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310" y="5341111"/>
                <a:ext cx="4279428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FE0E1695-28ED-4E0A-946D-AFF29D14EDC2}"/>
              </a:ext>
            </a:extLst>
          </p:cNvPr>
          <p:cNvSpPr/>
          <p:nvPr/>
        </p:nvSpPr>
        <p:spPr>
          <a:xfrm>
            <a:off x="6403007" y="6008442"/>
            <a:ext cx="5478343" cy="54789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sz="2800" i="0" dirty="0">
                <a:solidFill>
                  <a:srgbClr val="002060"/>
                </a:solidFill>
                <a:latin typeface="+mj-lt"/>
              </a:rPr>
              <a:t>Hence</a:t>
            </a:r>
            <a:r>
              <a:rPr lang="en-IN" sz="2800" b="0" i="0" dirty="0">
                <a:solidFill>
                  <a:srgbClr val="002060"/>
                </a:solidFill>
                <a:latin typeface="+mj-lt"/>
              </a:rPr>
              <a:t>, given sequence is increasing.</a:t>
            </a:r>
            <a:endParaRPr lang="en-IN" sz="2800" dirty="0">
              <a:solidFill>
                <a:srgbClr val="002060"/>
              </a:solidFill>
            </a:endParaRPr>
          </a:p>
        </p:txBody>
      </p:sp>
      <p:sp>
        <p:nvSpPr>
          <p:cNvPr id="23" name="Right Arrow 3">
            <a:extLst>
              <a:ext uri="{FF2B5EF4-FFF2-40B4-BE49-F238E27FC236}">
                <a16:creationId xmlns:a16="http://schemas.microsoft.com/office/drawing/2014/main" id="{6A0C8C58-B55B-4917-9A05-A46A1FFEC569}"/>
              </a:ext>
            </a:extLst>
          </p:cNvPr>
          <p:cNvSpPr/>
          <p:nvPr/>
        </p:nvSpPr>
        <p:spPr>
          <a:xfrm>
            <a:off x="392538" y="3406075"/>
            <a:ext cx="556362" cy="334851"/>
          </a:xfrm>
          <a:prstGeom prst="rightArrow">
            <a:avLst/>
          </a:pr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None/>
            </a:pPr>
            <a:endParaRPr lang="en-IN" sz="2800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56512E-611F-459D-92CC-4850CC1884F6}"/>
              </a:ext>
            </a:extLst>
          </p:cNvPr>
          <p:cNvCxnSpPr>
            <a:cxnSpLocks/>
          </p:cNvCxnSpPr>
          <p:nvPr/>
        </p:nvCxnSpPr>
        <p:spPr>
          <a:xfrm flipH="1">
            <a:off x="7351090" y="3073980"/>
            <a:ext cx="401432" cy="2379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688621B-39F9-4D08-8CF6-23726EF7EE81}"/>
              </a:ext>
            </a:extLst>
          </p:cNvPr>
          <p:cNvCxnSpPr>
            <a:cxnSpLocks/>
          </p:cNvCxnSpPr>
          <p:nvPr/>
        </p:nvCxnSpPr>
        <p:spPr>
          <a:xfrm flipH="1">
            <a:off x="8941462" y="3072828"/>
            <a:ext cx="401432" cy="2379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C1C4E65-3D1A-4285-84CF-F0FAF3F883A6}"/>
              </a:ext>
            </a:extLst>
          </p:cNvPr>
          <p:cNvCxnSpPr>
            <a:cxnSpLocks/>
          </p:cNvCxnSpPr>
          <p:nvPr/>
        </p:nvCxnSpPr>
        <p:spPr>
          <a:xfrm flipH="1">
            <a:off x="9767127" y="3070524"/>
            <a:ext cx="401432" cy="237911"/>
          </a:xfrm>
          <a:prstGeom prst="line">
            <a:avLst/>
          </a:prstGeom>
          <a:ln w="38100">
            <a:solidFill>
              <a:srgbClr val="381FF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D9C3166-0500-43D6-B893-50DAF64C59E4}"/>
              </a:ext>
            </a:extLst>
          </p:cNvPr>
          <p:cNvCxnSpPr>
            <a:cxnSpLocks/>
          </p:cNvCxnSpPr>
          <p:nvPr/>
        </p:nvCxnSpPr>
        <p:spPr>
          <a:xfrm flipH="1">
            <a:off x="8167658" y="3070523"/>
            <a:ext cx="401432" cy="237911"/>
          </a:xfrm>
          <a:prstGeom prst="line">
            <a:avLst/>
          </a:prstGeom>
          <a:ln w="38100">
            <a:solidFill>
              <a:srgbClr val="381FF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C9FE5CF-508B-49A7-ADDF-43B968E4CD3C}"/>
                  </a:ext>
                </a:extLst>
              </p:cNvPr>
              <p:cNvSpPr txBox="1"/>
              <p:nvPr/>
            </p:nvSpPr>
            <p:spPr>
              <a:xfrm>
                <a:off x="7543800" y="66159"/>
                <a:ext cx="3944155" cy="57888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kumimoji="0" sz="2800" b="1" i="1" u="none" strike="noStrike" cap="none" spc="0" normalizeH="0" baseline="0">
                    <a:ln>
                      <a:noFill/>
                    </a:ln>
                    <a:effectLst/>
                    <a:uLnTx/>
                    <a:uFillTx/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𝐧</m:t>
                          </m:r>
                        </m:sub>
                      </m:sSub>
                      <m:r>
                        <a:rPr lang="en-IN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C9FE5CF-508B-49A7-ADDF-43B968E4C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66159"/>
                <a:ext cx="3944155" cy="578882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32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  <p:bldP spid="14" grpId="0"/>
      <p:bldP spid="15" grpId="0"/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4FCC306-F1EF-4EE3-8871-25722C721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</a:t>
            </a:r>
          </a:p>
        </p:txBody>
      </p:sp>
      <p:sp>
        <p:nvSpPr>
          <p:cNvPr id="4" name="Line Callout 2 11">
            <a:extLst>
              <a:ext uri="{FF2B5EF4-FFF2-40B4-BE49-F238E27FC236}">
                <a16:creationId xmlns:a16="http://schemas.microsoft.com/office/drawing/2014/main" id="{635A65E4-FA47-4A2B-8D1F-E1ADE962DDA4}"/>
              </a:ext>
            </a:extLst>
          </p:cNvPr>
          <p:cNvSpPr/>
          <p:nvPr/>
        </p:nvSpPr>
        <p:spPr>
          <a:xfrm>
            <a:off x="433657" y="2126706"/>
            <a:ext cx="11427654" cy="576342"/>
          </a:xfrm>
          <a:prstGeom prst="borderCallout2">
            <a:avLst>
              <a:gd name="adj1" fmla="val 18750"/>
              <a:gd name="adj2" fmla="val -81"/>
              <a:gd name="adj3" fmla="val 21049"/>
              <a:gd name="adj4" fmla="val -2642"/>
              <a:gd name="adj5" fmla="val -116526"/>
              <a:gd name="adj6" fmla="val -63"/>
            </a:avLst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</a:pPr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59F373-FAC6-4D7B-B72B-FF7B260782D9}"/>
              </a:ext>
            </a:extLst>
          </p:cNvPr>
          <p:cNvGrpSpPr/>
          <p:nvPr/>
        </p:nvGrpSpPr>
        <p:grpSpPr>
          <a:xfrm>
            <a:off x="601581" y="2138246"/>
            <a:ext cx="11351879" cy="523220"/>
            <a:chOff x="838362" y="1962284"/>
            <a:chExt cx="11351879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1B3AB63-3736-43A1-BD66-8E9815F10A11}"/>
                    </a:ext>
                  </a:extLst>
                </p:cNvPr>
                <p:cNvSpPr/>
                <p:nvPr/>
              </p:nvSpPr>
              <p:spPr>
                <a:xfrm>
                  <a:off x="1159879" y="1962284"/>
                  <a:ext cx="11030362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IN" sz="2800" dirty="0">
                      <a:solidFill>
                        <a:srgbClr val="002060"/>
                      </a:solidFill>
                    </a:rPr>
                    <a:t>A sequence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IN" sz="2800" dirty="0">
                      <a:solidFill>
                        <a:srgbClr val="002060"/>
                      </a:solidFill>
                    </a:rPr>
                    <a:t> is said to be a decreasing sequence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890E4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solidFill>
                                <a:srgbClr val="890E4F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 sz="2800" b="1" i="0" smtClean="0">
                              <a:solidFill>
                                <a:srgbClr val="890E4F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b>
                      </m:sSub>
                      <m:r>
                        <a:rPr lang="en-IN" sz="2800" b="1" i="1" dirty="0">
                          <a:solidFill>
                            <a:srgbClr val="890E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890E4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solidFill>
                                <a:srgbClr val="890E4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 sz="2800" b="1" i="0" smtClean="0">
                              <a:solidFill>
                                <a:srgbClr val="890E4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sz="2800" b="1" i="0" smtClean="0">
                              <a:solidFill>
                                <a:srgbClr val="890E4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0" smtClean="0">
                              <a:solidFill>
                                <a:srgbClr val="890E4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0" smtClean="0">
                          <a:solidFill>
                            <a:srgbClr val="890E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1">
                          <a:solidFill>
                            <a:srgbClr val="890E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IN" sz="2800" b="1" i="0" smtClean="0">
                          <a:solidFill>
                            <a:srgbClr val="890E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1" i="1">
                          <a:solidFill>
                            <a:srgbClr val="890E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𝐧</m:t>
                      </m:r>
                      <m:r>
                        <a:rPr lang="en-US" sz="2800" b="1">
                          <a:solidFill>
                            <a:srgbClr val="890E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800" b="1">
                          <a:solidFill>
                            <a:srgbClr val="890E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m:rPr>
                          <m:nor/>
                        </m:rPr>
                        <a:rPr lang="en-IN" sz="2800" dirty="0">
                          <a:solidFill>
                            <a:srgbClr val="002060"/>
                          </a:solidFill>
                        </a:rPr>
                        <m:t>.</m:t>
                      </m:r>
                    </m:oMath>
                  </a14:m>
                  <a:endParaRPr lang="en-IN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1B3AB63-3736-43A1-BD66-8E9815F10A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9879" y="1962284"/>
                  <a:ext cx="11030362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1105" t="-12791" b="-3139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A896BE29-1E28-4859-91E9-CE9F4D9B3AD2}"/>
                </a:ext>
              </a:extLst>
            </p:cNvPr>
            <p:cNvSpPr/>
            <p:nvPr/>
          </p:nvSpPr>
          <p:spPr>
            <a:xfrm rot="5400000">
              <a:off x="838362" y="2080072"/>
              <a:ext cx="270000" cy="270000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44D23EC-6468-483F-8D8E-3250FDFEA1D1}"/>
              </a:ext>
            </a:extLst>
          </p:cNvPr>
          <p:cNvGrpSpPr/>
          <p:nvPr/>
        </p:nvGrpSpPr>
        <p:grpSpPr>
          <a:xfrm>
            <a:off x="433656" y="1087856"/>
            <a:ext cx="3858239" cy="711201"/>
            <a:chOff x="672197" y="1176890"/>
            <a:chExt cx="4556626" cy="71120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" name="Rectangle 22">
              <a:extLst>
                <a:ext uri="{FF2B5EF4-FFF2-40B4-BE49-F238E27FC236}">
                  <a16:creationId xmlns:a16="http://schemas.microsoft.com/office/drawing/2014/main" id="{4D72C059-22A6-4FC2-BA4C-D400C79B6CC9}"/>
                </a:ext>
              </a:extLst>
            </p:cNvPr>
            <p:cNvSpPr/>
            <p:nvPr/>
          </p:nvSpPr>
          <p:spPr>
            <a:xfrm>
              <a:off x="672197" y="1176890"/>
              <a:ext cx="4556626" cy="711201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-1023728"/>
                <a:satOff val="-20662"/>
                <a:lumOff val="-1568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</a:pPr>
              <a:endParaRPr lang="en-GB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A05E7EB-0662-43E6-8FF9-F2896F07C492}"/>
                </a:ext>
              </a:extLst>
            </p:cNvPr>
            <p:cNvSpPr/>
            <p:nvPr/>
          </p:nvSpPr>
          <p:spPr>
            <a:xfrm>
              <a:off x="735050" y="1234421"/>
              <a:ext cx="4430922" cy="58960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IN" sz="3200" b="1" dirty="0">
                  <a:solidFill>
                    <a:srgbClr val="002060"/>
                  </a:solidFill>
                </a:rPr>
                <a:t>Decreasing Sequence </a:t>
              </a:r>
            </a:p>
          </p:txBody>
        </p: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903856-530D-4F91-A015-6D245B822FA5}"/>
              </a:ext>
            </a:extLst>
          </p:cNvPr>
          <p:cNvSpPr/>
          <p:nvPr/>
        </p:nvSpPr>
        <p:spPr>
          <a:xfrm>
            <a:off x="672196" y="3068500"/>
            <a:ext cx="1609901" cy="539851"/>
          </a:xfrm>
          <a:prstGeom prst="roundRect">
            <a:avLst/>
          </a:pr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E2753B-EB3E-4C8F-9EDF-80C2DA886DCF}"/>
                  </a:ext>
                </a:extLst>
              </p:cNvPr>
              <p:cNvSpPr txBox="1"/>
              <p:nvPr/>
            </p:nvSpPr>
            <p:spPr>
              <a:xfrm>
                <a:off x="8422127" y="1087501"/>
                <a:ext cx="3677724" cy="57888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kumimoji="0" lang="en-US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𝐧</m:t>
                          </m:r>
                        </m:sub>
                      </m:sSub>
                      <m:r>
                        <a:rPr kumimoji="0" lang="en-I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kumimoji="0" lang="en-US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  <m:r>
                            <a:rPr kumimoji="0" lang="en-US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kumimoji="0" lang="en-US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kumimoji="0" lang="en-IN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8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,∀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𝐧</m:t>
                      </m:r>
                      <m:r>
                        <a:rPr lang="en-US" sz="28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8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E2753B-EB3E-4C8F-9EDF-80C2DA886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127" y="1087501"/>
                <a:ext cx="3677724" cy="57888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Notched Right 21">
            <a:extLst>
              <a:ext uri="{FF2B5EF4-FFF2-40B4-BE49-F238E27FC236}">
                <a16:creationId xmlns:a16="http://schemas.microsoft.com/office/drawing/2014/main" id="{FDACA63A-2281-4F7B-A96B-9A4985E84A2E}"/>
              </a:ext>
            </a:extLst>
          </p:cNvPr>
          <p:cNvSpPr/>
          <p:nvPr/>
        </p:nvSpPr>
        <p:spPr>
          <a:xfrm rot="16200000">
            <a:off x="10079985" y="1737712"/>
            <a:ext cx="447071" cy="330915"/>
          </a:xfrm>
          <a:prstGeom prst="notchedRightArrow">
            <a:avLst>
              <a:gd name="adj1" fmla="val 36303"/>
              <a:gd name="adj2" fmla="val 50000"/>
            </a:avLst>
          </a:pr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</a:pPr>
            <a:endParaRPr lang="en-IN" sz="280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506B6BB-12D5-4FD5-9A77-F97145F02124}"/>
                  </a:ext>
                </a:extLst>
              </p:cNvPr>
              <p:cNvSpPr txBox="1"/>
              <p:nvPr/>
            </p:nvSpPr>
            <p:spPr>
              <a:xfrm>
                <a:off x="3225134" y="3754699"/>
                <a:ext cx="147650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</m:t>
                          </m:r>
                        </m:e>
                        <m:sub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506B6BB-12D5-4FD5-9A77-F97145F02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134" y="3754699"/>
                <a:ext cx="147650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C959BB4-27E6-474B-89AB-8B6C14AFB270}"/>
                  </a:ext>
                </a:extLst>
              </p:cNvPr>
              <p:cNvSpPr txBox="1"/>
              <p:nvPr/>
            </p:nvSpPr>
            <p:spPr>
              <a:xfrm>
                <a:off x="3225133" y="4269289"/>
                <a:ext cx="15031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</m:t>
                          </m:r>
                        </m:e>
                        <m:sub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=−3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C959BB4-27E6-474B-89AB-8B6C14AFB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133" y="4269289"/>
                <a:ext cx="150312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D9A46F9-5E22-4995-8A0E-E91A1D58D0DE}"/>
                  </a:ext>
                </a:extLst>
              </p:cNvPr>
              <p:cNvSpPr txBox="1"/>
              <p:nvPr/>
            </p:nvSpPr>
            <p:spPr>
              <a:xfrm>
                <a:off x="3225242" y="4792509"/>
                <a:ext cx="147650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</m:t>
                          </m:r>
                        </m:e>
                        <m:sub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b>
                      </m:sSub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=−5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D9A46F9-5E22-4995-8A0E-E91A1D58D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242" y="4792509"/>
                <a:ext cx="147650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93E09CA-8557-479D-B921-6C8E078AED69}"/>
                  </a:ext>
                </a:extLst>
              </p:cNvPr>
              <p:cNvSpPr txBox="1"/>
              <p:nvPr/>
            </p:nvSpPr>
            <p:spPr>
              <a:xfrm>
                <a:off x="3225242" y="5307099"/>
                <a:ext cx="147650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</m:t>
                          </m:r>
                        </m:e>
                        <m:sub>
                          <m: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</m:t>
                          </m:r>
                        </m:sub>
                      </m:sSub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=−7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93E09CA-8557-479D-B921-6C8E078AE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242" y="5307099"/>
                <a:ext cx="147650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FCF6CD4-7F2D-4EB4-838B-42A6A5334C76}"/>
                  </a:ext>
                </a:extLst>
              </p:cNvPr>
              <p:cNvSpPr txBox="1"/>
              <p:nvPr/>
            </p:nvSpPr>
            <p:spPr>
              <a:xfrm>
                <a:off x="3752971" y="5712613"/>
                <a:ext cx="28894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⋮</m:t>
                      </m:r>
                    </m:oMath>
                  </m:oMathPara>
                </a14:m>
                <a:endParaRPr kumimoji="0" lang="en-IN" sz="2800" b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FCF6CD4-7F2D-4EB4-838B-42A6A5334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971" y="5712613"/>
                <a:ext cx="288942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9C621F0C-7323-4C03-8EC1-98A5A1BE2D19}"/>
              </a:ext>
            </a:extLst>
          </p:cNvPr>
          <p:cNvGrpSpPr/>
          <p:nvPr/>
        </p:nvGrpSpPr>
        <p:grpSpPr>
          <a:xfrm>
            <a:off x="6096001" y="4188194"/>
            <a:ext cx="4505738" cy="586358"/>
            <a:chOff x="6096001" y="4188194"/>
            <a:chExt cx="4505738" cy="58635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6221C1B-C942-4971-858B-AC524C660FBF}"/>
                </a:ext>
              </a:extLst>
            </p:cNvPr>
            <p:cNvSpPr/>
            <p:nvPr/>
          </p:nvSpPr>
          <p:spPr>
            <a:xfrm>
              <a:off x="6096001" y="4226658"/>
              <a:ext cx="1348050" cy="54789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IN" sz="2800" i="0" dirty="0">
                  <a:solidFill>
                    <a:srgbClr val="002060"/>
                  </a:solidFill>
                  <a:latin typeface="+mj-lt"/>
                </a:rPr>
                <a:t>Clearly</a:t>
              </a:r>
              <a:r>
                <a:rPr lang="en-IN" sz="2800" b="0" i="0" dirty="0">
                  <a:solidFill>
                    <a:srgbClr val="002060"/>
                  </a:solidFill>
                  <a:latin typeface="+mj-lt"/>
                </a:rPr>
                <a:t>,</a:t>
              </a:r>
              <a:endParaRPr lang="en-IN" sz="2800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3A31B25-7D79-43D2-86D9-E7829F508061}"/>
                    </a:ext>
                  </a:extLst>
                </p:cNvPr>
                <p:cNvSpPr txBox="1"/>
                <p:nvPr/>
              </p:nvSpPr>
              <p:spPr>
                <a:xfrm>
                  <a:off x="7208037" y="4188194"/>
                  <a:ext cx="3393702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2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a</m:t>
                            </m:r>
                          </m:e>
                          <m:sub>
                            <m:r>
                              <a:rPr kumimoji="0" lang="en-IN" sz="2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lang="en-IN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kumimoji="0" lang="en-I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IN" sz="2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kumimoji="0" lang="en-IN" sz="2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IN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8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IN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IN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8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IN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IN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3A31B25-7D79-43D2-86D9-E7829F508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8037" y="4188194"/>
                  <a:ext cx="3393702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FCFEAD4-219D-4F6A-BBB3-6655F547A3B2}"/>
              </a:ext>
            </a:extLst>
          </p:cNvPr>
          <p:cNvSpPr/>
          <p:nvPr/>
        </p:nvSpPr>
        <p:spPr>
          <a:xfrm>
            <a:off x="6096000" y="4792509"/>
            <a:ext cx="5478343" cy="54789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sz="2800" i="0" dirty="0">
                <a:solidFill>
                  <a:srgbClr val="002060"/>
                </a:solidFill>
                <a:latin typeface="+mj-lt"/>
              </a:rPr>
              <a:t>Hence</a:t>
            </a:r>
            <a:r>
              <a:rPr lang="en-IN" sz="2800" b="0" i="0" dirty="0">
                <a:solidFill>
                  <a:srgbClr val="002060"/>
                </a:solidFill>
                <a:latin typeface="+mj-lt"/>
              </a:rPr>
              <a:t>, given sequence is decreasing.</a:t>
            </a:r>
            <a:endParaRPr lang="en-IN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91CF017-922A-4B60-94EB-EAA2E3594A4D}"/>
                  </a:ext>
                </a:extLst>
              </p:cNvPr>
              <p:cNvSpPr/>
              <p:nvPr/>
            </p:nvSpPr>
            <p:spPr>
              <a:xfrm>
                <a:off x="2376621" y="3076815"/>
                <a:ext cx="371937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IN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−1, −3, −5, −7, …</m:t>
                      </m:r>
                    </m:oMath>
                  </m:oMathPara>
                </a14:m>
                <a:endParaRPr lang="en-IN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91CF017-922A-4B60-94EB-EAA2E3594A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621" y="3076815"/>
                <a:ext cx="371937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6D0FC706-748B-4189-BB3E-F80E010D3295}"/>
              </a:ext>
            </a:extLst>
          </p:cNvPr>
          <p:cNvSpPr/>
          <p:nvPr/>
        </p:nvSpPr>
        <p:spPr>
          <a:xfrm>
            <a:off x="2362775" y="3780418"/>
            <a:ext cx="943223" cy="54789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sz="2800" i="0" dirty="0">
                <a:solidFill>
                  <a:srgbClr val="002060"/>
                </a:solidFill>
                <a:latin typeface="+mj-lt"/>
              </a:rPr>
              <a:t>Here</a:t>
            </a:r>
            <a:r>
              <a:rPr lang="en-IN" sz="2800" b="0" i="0" dirty="0">
                <a:solidFill>
                  <a:srgbClr val="002060"/>
                </a:solidFill>
                <a:latin typeface="+mj-lt"/>
              </a:rPr>
              <a:t>,</a:t>
            </a:r>
            <a:endParaRPr lang="en-IN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38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  <p:bldP spid="19" grpId="0" animBg="1"/>
      <p:bldP spid="22" grpId="0" animBg="1"/>
      <p:bldP spid="32" grpId="0"/>
      <p:bldP spid="33" grpId="0"/>
      <p:bldP spid="34" grpId="0"/>
      <p:bldP spid="35" grpId="0"/>
      <p:bldP spid="36" grpId="0"/>
      <p:bldP spid="39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23900</TotalTime>
  <Words>1195</Words>
  <Application>Microsoft Office PowerPoint</Application>
  <PresentationFormat>Widescreen</PresentationFormat>
  <Paragraphs>295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Roboto Condensed Light</vt:lpstr>
      <vt:lpstr>Wingdings 3</vt:lpstr>
      <vt:lpstr>Arial</vt:lpstr>
      <vt:lpstr>Calibri</vt:lpstr>
      <vt:lpstr>Roboto Condensed</vt:lpstr>
      <vt:lpstr>Wingdings</vt:lpstr>
      <vt:lpstr>Cambria Math</vt:lpstr>
      <vt:lpstr>Office Theme</vt:lpstr>
      <vt:lpstr>Unit-2 Sequence and Series</vt:lpstr>
      <vt:lpstr>PowerPoint Presentation</vt:lpstr>
      <vt:lpstr>PowerPoint Presentation</vt:lpstr>
      <vt:lpstr>Sequence</vt:lpstr>
      <vt:lpstr>Sequence</vt:lpstr>
      <vt:lpstr>PowerPoint Presentation</vt:lpstr>
      <vt:lpstr>Sequence</vt:lpstr>
      <vt:lpstr>Sequence</vt:lpstr>
      <vt:lpstr>Sequence</vt:lpstr>
      <vt:lpstr>Sequence</vt:lpstr>
      <vt:lpstr>PowerPoint Presentation</vt:lpstr>
      <vt:lpstr>Sequence</vt:lpstr>
      <vt:lpstr>Sandwich Theorem</vt:lpstr>
      <vt:lpstr>Sandwich Theorem</vt:lpstr>
      <vt:lpstr>PowerPoint Presentation</vt:lpstr>
      <vt:lpstr>Sequence</vt:lpstr>
      <vt:lpstr>Sequence</vt:lpstr>
      <vt:lpstr>Sequence</vt:lpstr>
      <vt:lpstr>Sequence</vt:lpstr>
      <vt:lpstr>Method:2         Convergence of Sequence</vt:lpstr>
      <vt:lpstr>Method:2         Convergence of Sequence</vt:lpstr>
      <vt:lpstr>Method:2         Convergence of Sequence</vt:lpstr>
      <vt:lpstr>Method:2 ⇝ Example:2(Continue) </vt:lpstr>
      <vt:lpstr>Method:2 ⇝ Example:2(Continue)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759</cp:revision>
  <dcterms:created xsi:type="dcterms:W3CDTF">2020-05-01T05:09:15Z</dcterms:created>
  <dcterms:modified xsi:type="dcterms:W3CDTF">2021-02-01T06:17:24Z</dcterms:modified>
</cp:coreProperties>
</file>