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314" r:id="rId2"/>
    <p:sldId id="570" r:id="rId3"/>
    <p:sldId id="543" r:id="rId4"/>
    <p:sldId id="571" r:id="rId5"/>
    <p:sldId id="572" r:id="rId6"/>
    <p:sldId id="573" r:id="rId7"/>
    <p:sldId id="574" r:id="rId8"/>
    <p:sldId id="575" r:id="rId9"/>
    <p:sldId id="576" r:id="rId10"/>
    <p:sldId id="577" r:id="rId11"/>
    <p:sldId id="578" r:id="rId12"/>
    <p:sldId id="579" r:id="rId13"/>
    <p:sldId id="580" r:id="rId14"/>
    <p:sldId id="581" r:id="rId15"/>
    <p:sldId id="583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1" r:id="rId24"/>
    <p:sldId id="592" r:id="rId25"/>
    <p:sldId id="593" r:id="rId26"/>
  </p:sldIdLst>
  <p:sldSz cx="12192000" cy="6858000"/>
  <p:notesSz cx="6858000" cy="9144000"/>
  <p:embeddedFontLst>
    <p:embeddedFont>
      <p:font typeface="Roboto Condensed Light" panose="020B0604020202020204" charset="0"/>
      <p:regular r:id="rId28"/>
      <p: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Roboto Condensed" panose="020B0604020202020204" charset="0"/>
      <p:regular r:id="rId34"/>
      <p:bold r:id="rId35"/>
      <p:italic r:id="rId36"/>
      <p:boldItalic r:id="rId37"/>
    </p:embeddedFont>
    <p:embeddedFont>
      <p:font typeface="Wingdings 3" panose="05040102010807070707" pitchFamily="18" charset="2"/>
      <p:regular r:id="rId38"/>
    </p:embeddedFont>
    <p:embeddedFont>
      <p:font typeface="Cambria Math" panose="02040503050406030204" pitchFamily="18" charset="0"/>
      <p:regular r:id="rId39"/>
    </p:embeddedFont>
    <p:embeddedFont>
      <p:font typeface="Segoe UI Black" panose="020B0604020202020204" charset="0"/>
      <p:bold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x6lY1uk/SApfM27WKZW2zg==" hashData="Zrr1hAhXMgSLzIqtftZouw7gKdV2zwhejLtHc9Cbyx+KidzHocnmS2ooWBiGQ2o6G1rI3R8z5znZcanQt8j//A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3BB7"/>
    <a:srgbClr val="1D578F"/>
    <a:srgbClr val="890E4F"/>
    <a:srgbClr val="301B92"/>
    <a:srgbClr val="F54337"/>
    <a:srgbClr val="4FE380"/>
    <a:srgbClr val="607D8B"/>
    <a:srgbClr val="23AAED"/>
    <a:srgbClr val="58084D"/>
    <a:srgbClr val="ED5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9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27-02-2021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533408"/>
            <a:ext cx="2813885" cy="1246273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Dhvanik H. Zala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#3110014 (M-1)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1.1 – Indeterminate Forms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8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4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8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Nishant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J. Khiraiya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#3110014 (M-1)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Fourier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Series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8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4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8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Dhvanik H.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Zala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#3110014 (M-1)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Fourier Series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8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4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8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27-02-2021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17" Type="http://schemas.openxmlformats.org/officeDocument/2006/relationships/image" Target="../media/image86.png"/><Relationship Id="rId2" Type="http://schemas.openxmlformats.org/officeDocument/2006/relationships/image" Target="../media/image92.png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33.png"/><Relationship Id="rId15" Type="http://schemas.openxmlformats.org/officeDocument/2006/relationships/image" Target="../media/image14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92.png"/><Relationship Id="rId7" Type="http://schemas.openxmlformats.org/officeDocument/2006/relationships/image" Target="../media/image87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0.png"/><Relationship Id="rId5" Type="http://schemas.openxmlformats.org/officeDocument/2006/relationships/image" Target="../media/image146.png"/><Relationship Id="rId10" Type="http://schemas.openxmlformats.org/officeDocument/2006/relationships/image" Target="../media/image800.png"/><Relationship Id="rId4" Type="http://schemas.openxmlformats.org/officeDocument/2006/relationships/image" Target="../media/image145.png"/><Relationship Id="rId9" Type="http://schemas.openxmlformats.org/officeDocument/2006/relationships/image" Target="../media/image7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3" Type="http://schemas.openxmlformats.org/officeDocument/2006/relationships/image" Target="../media/image89.png"/><Relationship Id="rId7" Type="http://schemas.openxmlformats.org/officeDocument/2006/relationships/image" Target="../media/image23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" Type="http://schemas.openxmlformats.org/officeDocument/2006/relationships/image" Target="../media/image88.png"/><Relationship Id="rId16" Type="http://schemas.openxmlformats.org/officeDocument/2006/relationships/image" Target="../media/image1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7.png"/><Relationship Id="rId11" Type="http://schemas.openxmlformats.org/officeDocument/2006/relationships/image" Target="../media/image150.png"/><Relationship Id="rId5" Type="http://schemas.openxmlformats.org/officeDocument/2006/relationships/image" Target="../media/image21.png"/><Relationship Id="rId15" Type="http://schemas.openxmlformats.org/officeDocument/2006/relationships/image" Target="../media/image154.png"/><Relationship Id="rId10" Type="http://schemas.openxmlformats.org/officeDocument/2006/relationships/image" Target="../media/image149.png"/><Relationship Id="rId4" Type="http://schemas.openxmlformats.org/officeDocument/2006/relationships/image" Target="../media/image20.png"/><Relationship Id="rId9" Type="http://schemas.openxmlformats.org/officeDocument/2006/relationships/image" Target="../media/image148.png"/><Relationship Id="rId14" Type="http://schemas.openxmlformats.org/officeDocument/2006/relationships/image" Target="../media/image1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73.png"/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12" Type="http://schemas.openxmlformats.org/officeDocument/2006/relationships/image" Target="../media/image52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7.png"/><Relationship Id="rId11" Type="http://schemas.openxmlformats.org/officeDocument/2006/relationships/image" Target="../media/image160.png"/><Relationship Id="rId5" Type="http://schemas.openxmlformats.org/officeDocument/2006/relationships/image" Target="../media/image158.png"/><Relationship Id="rId10" Type="http://schemas.openxmlformats.org/officeDocument/2006/relationships/image" Target="../media/image171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26" Type="http://schemas.openxmlformats.org/officeDocument/2006/relationships/image" Target="../media/image197.png"/><Relationship Id="rId3" Type="http://schemas.openxmlformats.org/officeDocument/2006/relationships/image" Target="../media/image161.png"/><Relationship Id="rId21" Type="http://schemas.openxmlformats.org/officeDocument/2006/relationships/image" Target="../media/image192.png"/><Relationship Id="rId7" Type="http://schemas.openxmlformats.org/officeDocument/2006/relationships/image" Target="../media/image166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5" Type="http://schemas.openxmlformats.org/officeDocument/2006/relationships/image" Target="../media/image196.png"/><Relationship Id="rId33" Type="http://schemas.openxmlformats.org/officeDocument/2006/relationships/image" Target="../media/image204.png"/><Relationship Id="rId2" Type="http://schemas.openxmlformats.org/officeDocument/2006/relationships/image" Target="../media/image163.png"/><Relationship Id="rId16" Type="http://schemas.openxmlformats.org/officeDocument/2006/relationships/image" Target="../media/image187.png"/><Relationship Id="rId20" Type="http://schemas.openxmlformats.org/officeDocument/2006/relationships/image" Target="../media/image191.png"/><Relationship Id="rId29" Type="http://schemas.openxmlformats.org/officeDocument/2006/relationships/image" Target="../media/image2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24" Type="http://schemas.openxmlformats.org/officeDocument/2006/relationships/image" Target="../media/image195.png"/><Relationship Id="rId32" Type="http://schemas.openxmlformats.org/officeDocument/2006/relationships/image" Target="../media/image203.png"/><Relationship Id="rId5" Type="http://schemas.openxmlformats.org/officeDocument/2006/relationships/image" Target="../media/image162.png"/><Relationship Id="rId15" Type="http://schemas.openxmlformats.org/officeDocument/2006/relationships/image" Target="../media/image186.png"/><Relationship Id="rId23" Type="http://schemas.openxmlformats.org/officeDocument/2006/relationships/image" Target="../media/image194.png"/><Relationship Id="rId28" Type="http://schemas.openxmlformats.org/officeDocument/2006/relationships/image" Target="../media/image199.png"/><Relationship Id="rId10" Type="http://schemas.openxmlformats.org/officeDocument/2006/relationships/image" Target="../media/image181.png"/><Relationship Id="rId19" Type="http://schemas.openxmlformats.org/officeDocument/2006/relationships/image" Target="../media/image190.png"/><Relationship Id="rId31" Type="http://schemas.openxmlformats.org/officeDocument/2006/relationships/image" Target="../media/image202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Relationship Id="rId14" Type="http://schemas.openxmlformats.org/officeDocument/2006/relationships/image" Target="../media/image169.png"/><Relationship Id="rId22" Type="http://schemas.openxmlformats.org/officeDocument/2006/relationships/image" Target="../media/image193.png"/><Relationship Id="rId27" Type="http://schemas.openxmlformats.org/officeDocument/2006/relationships/image" Target="../media/image198.png"/><Relationship Id="rId30" Type="http://schemas.openxmlformats.org/officeDocument/2006/relationships/image" Target="../media/image201.png"/><Relationship Id="rId8" Type="http://schemas.openxmlformats.org/officeDocument/2006/relationships/image" Target="../media/image179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4.png"/><Relationship Id="rId18" Type="http://schemas.openxmlformats.org/officeDocument/2006/relationships/image" Target="../media/image219.png"/><Relationship Id="rId26" Type="http://schemas.openxmlformats.org/officeDocument/2006/relationships/image" Target="../media/image227.png"/><Relationship Id="rId21" Type="http://schemas.openxmlformats.org/officeDocument/2006/relationships/image" Target="../media/image222.png"/><Relationship Id="rId34" Type="http://schemas.openxmlformats.org/officeDocument/2006/relationships/image" Target="../media/image235.png"/><Relationship Id="rId7" Type="http://schemas.openxmlformats.org/officeDocument/2006/relationships/image" Target="../media/image209.png"/><Relationship Id="rId12" Type="http://schemas.openxmlformats.org/officeDocument/2006/relationships/image" Target="../media/image213.png"/><Relationship Id="rId17" Type="http://schemas.openxmlformats.org/officeDocument/2006/relationships/image" Target="../media/image218.png"/><Relationship Id="rId25" Type="http://schemas.openxmlformats.org/officeDocument/2006/relationships/image" Target="../media/image226.png"/><Relationship Id="rId33" Type="http://schemas.openxmlformats.org/officeDocument/2006/relationships/image" Target="../media/image234.png"/><Relationship Id="rId38" Type="http://schemas.openxmlformats.org/officeDocument/2006/relationships/image" Target="../media/image178.png"/><Relationship Id="rId2" Type="http://schemas.openxmlformats.org/officeDocument/2006/relationships/image" Target="../media/image163.png"/><Relationship Id="rId16" Type="http://schemas.openxmlformats.org/officeDocument/2006/relationships/image" Target="../media/image217.png"/><Relationship Id="rId20" Type="http://schemas.openxmlformats.org/officeDocument/2006/relationships/image" Target="../media/image221.png"/><Relationship Id="rId29" Type="http://schemas.openxmlformats.org/officeDocument/2006/relationships/image" Target="../media/image2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8.png"/><Relationship Id="rId11" Type="http://schemas.openxmlformats.org/officeDocument/2006/relationships/image" Target="../media/image212.png"/><Relationship Id="rId24" Type="http://schemas.openxmlformats.org/officeDocument/2006/relationships/image" Target="../media/image225.png"/><Relationship Id="rId32" Type="http://schemas.openxmlformats.org/officeDocument/2006/relationships/image" Target="../media/image233.png"/><Relationship Id="rId37" Type="http://schemas.openxmlformats.org/officeDocument/2006/relationships/image" Target="../media/image238.png"/><Relationship Id="rId5" Type="http://schemas.openxmlformats.org/officeDocument/2006/relationships/image" Target="../media/image207.png"/><Relationship Id="rId15" Type="http://schemas.openxmlformats.org/officeDocument/2006/relationships/image" Target="../media/image216.png"/><Relationship Id="rId23" Type="http://schemas.openxmlformats.org/officeDocument/2006/relationships/image" Target="../media/image224.png"/><Relationship Id="rId28" Type="http://schemas.openxmlformats.org/officeDocument/2006/relationships/image" Target="../media/image229.png"/><Relationship Id="rId36" Type="http://schemas.openxmlformats.org/officeDocument/2006/relationships/image" Target="../media/image237.png"/><Relationship Id="rId10" Type="http://schemas.openxmlformats.org/officeDocument/2006/relationships/image" Target="../media/image211.png"/><Relationship Id="rId19" Type="http://schemas.openxmlformats.org/officeDocument/2006/relationships/image" Target="../media/image174.png"/><Relationship Id="rId31" Type="http://schemas.openxmlformats.org/officeDocument/2006/relationships/image" Target="../media/image176.png"/><Relationship Id="rId4" Type="http://schemas.openxmlformats.org/officeDocument/2006/relationships/image" Target="../media/image206.png"/><Relationship Id="rId9" Type="http://schemas.openxmlformats.org/officeDocument/2006/relationships/image" Target="../media/image210.png"/><Relationship Id="rId14" Type="http://schemas.openxmlformats.org/officeDocument/2006/relationships/image" Target="../media/image215.png"/><Relationship Id="rId22" Type="http://schemas.openxmlformats.org/officeDocument/2006/relationships/image" Target="../media/image223.png"/><Relationship Id="rId27" Type="http://schemas.openxmlformats.org/officeDocument/2006/relationships/image" Target="../media/image228.png"/><Relationship Id="rId30" Type="http://schemas.openxmlformats.org/officeDocument/2006/relationships/image" Target="../media/image231.png"/><Relationship Id="rId35" Type="http://schemas.openxmlformats.org/officeDocument/2006/relationships/image" Target="../media/image236.png"/><Relationship Id="rId8" Type="http://schemas.openxmlformats.org/officeDocument/2006/relationships/image" Target="../media/image190.png"/><Relationship Id="rId3" Type="http://schemas.openxmlformats.org/officeDocument/2006/relationships/image" Target="../media/image17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60.png"/><Relationship Id="rId18" Type="http://schemas.openxmlformats.org/officeDocument/2006/relationships/image" Target="../media/image240.png"/><Relationship Id="rId3" Type="http://schemas.openxmlformats.org/officeDocument/2006/relationships/image" Target="../media/image205.png"/><Relationship Id="rId21" Type="http://schemas.openxmlformats.org/officeDocument/2006/relationships/image" Target="../media/image247.png"/><Relationship Id="rId7" Type="http://schemas.openxmlformats.org/officeDocument/2006/relationships/image" Target="../media/image158.png"/><Relationship Id="rId12" Type="http://schemas.openxmlformats.org/officeDocument/2006/relationships/image" Target="../media/image243.png"/><Relationship Id="rId17" Type="http://schemas.openxmlformats.org/officeDocument/2006/relationships/image" Target="../media/image239.png"/><Relationship Id="rId2" Type="http://schemas.openxmlformats.org/officeDocument/2006/relationships/image" Target="../media/image185.png"/><Relationship Id="rId16" Type="http://schemas.openxmlformats.org/officeDocument/2006/relationships/image" Target="../media/image232.png"/><Relationship Id="rId20" Type="http://schemas.openxmlformats.org/officeDocument/2006/relationships/image" Target="../media/image2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241.png"/><Relationship Id="rId15" Type="http://schemas.openxmlformats.org/officeDocument/2006/relationships/image" Target="../media/image220.png"/><Relationship Id="rId10" Type="http://schemas.openxmlformats.org/officeDocument/2006/relationships/image" Target="../media/image159.png"/><Relationship Id="rId19" Type="http://schemas.openxmlformats.org/officeDocument/2006/relationships/image" Target="../media/image245.png"/><Relationship Id="rId4" Type="http://schemas.openxmlformats.org/officeDocument/2006/relationships/image" Target="../media/image163.png"/><Relationship Id="rId9" Type="http://schemas.openxmlformats.org/officeDocument/2006/relationships/image" Target="../media/image242.png"/><Relationship Id="rId14" Type="http://schemas.openxmlformats.org/officeDocument/2006/relationships/image" Target="../media/image244.png"/><Relationship Id="rId22" Type="http://schemas.openxmlformats.org/officeDocument/2006/relationships/image" Target="../media/image2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png"/><Relationship Id="rId3" Type="http://schemas.openxmlformats.org/officeDocument/2006/relationships/image" Target="../media/image252.png"/><Relationship Id="rId7" Type="http://schemas.openxmlformats.org/officeDocument/2006/relationships/image" Target="../media/image256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5.png"/><Relationship Id="rId11" Type="http://schemas.openxmlformats.org/officeDocument/2006/relationships/image" Target="../media/image250.png"/><Relationship Id="rId5" Type="http://schemas.openxmlformats.org/officeDocument/2006/relationships/image" Target="../media/image254.png"/><Relationship Id="rId10" Type="http://schemas.openxmlformats.org/officeDocument/2006/relationships/image" Target="../media/image249.png"/><Relationship Id="rId4" Type="http://schemas.openxmlformats.org/officeDocument/2006/relationships/image" Target="../media/image253.png"/><Relationship Id="rId9" Type="http://schemas.openxmlformats.org/officeDocument/2006/relationships/image" Target="../media/image2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13" Type="http://schemas.openxmlformats.org/officeDocument/2006/relationships/image" Target="../media/image272.png"/><Relationship Id="rId18" Type="http://schemas.openxmlformats.org/officeDocument/2006/relationships/image" Target="../media/image277.png"/><Relationship Id="rId3" Type="http://schemas.openxmlformats.org/officeDocument/2006/relationships/image" Target="../media/image2500.png"/><Relationship Id="rId21" Type="http://schemas.openxmlformats.org/officeDocument/2006/relationships/image" Target="../media/image259.png"/><Relationship Id="rId7" Type="http://schemas.openxmlformats.org/officeDocument/2006/relationships/image" Target="../media/image266.png"/><Relationship Id="rId12" Type="http://schemas.openxmlformats.org/officeDocument/2006/relationships/image" Target="../media/image271.png"/><Relationship Id="rId17" Type="http://schemas.openxmlformats.org/officeDocument/2006/relationships/image" Target="../media/image276.png"/><Relationship Id="rId2" Type="http://schemas.openxmlformats.org/officeDocument/2006/relationships/image" Target="../media/image2490.png"/><Relationship Id="rId16" Type="http://schemas.openxmlformats.org/officeDocument/2006/relationships/image" Target="../media/image275.png"/><Relationship Id="rId20" Type="http://schemas.openxmlformats.org/officeDocument/2006/relationships/image" Target="../media/image27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5.png"/><Relationship Id="rId11" Type="http://schemas.openxmlformats.org/officeDocument/2006/relationships/image" Target="../media/image270.png"/><Relationship Id="rId5" Type="http://schemas.openxmlformats.org/officeDocument/2006/relationships/image" Target="../media/image264.png"/><Relationship Id="rId15" Type="http://schemas.openxmlformats.org/officeDocument/2006/relationships/image" Target="../media/image274.png"/><Relationship Id="rId23" Type="http://schemas.openxmlformats.org/officeDocument/2006/relationships/image" Target="../media/image282.png"/><Relationship Id="rId10" Type="http://schemas.openxmlformats.org/officeDocument/2006/relationships/image" Target="../media/image269.png"/><Relationship Id="rId19" Type="http://schemas.openxmlformats.org/officeDocument/2006/relationships/image" Target="../media/image278.png"/><Relationship Id="rId4" Type="http://schemas.openxmlformats.org/officeDocument/2006/relationships/image" Target="../media/image251.png"/><Relationship Id="rId9" Type="http://schemas.openxmlformats.org/officeDocument/2006/relationships/image" Target="../media/image268.png"/><Relationship Id="rId14" Type="http://schemas.openxmlformats.org/officeDocument/2006/relationships/image" Target="../media/image273.png"/><Relationship Id="rId22" Type="http://schemas.openxmlformats.org/officeDocument/2006/relationships/image" Target="../media/image28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86.png"/><Relationship Id="rId7" Type="http://schemas.openxmlformats.org/officeDocument/2006/relationships/image" Target="../media/image289.png"/><Relationship Id="rId2" Type="http://schemas.openxmlformats.org/officeDocument/2006/relationships/image" Target="../media/image28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8.png"/><Relationship Id="rId5" Type="http://schemas.openxmlformats.org/officeDocument/2006/relationships/image" Target="../media/image255.png"/><Relationship Id="rId4" Type="http://schemas.openxmlformats.org/officeDocument/2006/relationships/image" Target="../media/image28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92.png"/><Relationship Id="rId7" Type="http://schemas.openxmlformats.org/officeDocument/2006/relationships/image" Target="../media/image296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5.png"/><Relationship Id="rId5" Type="http://schemas.openxmlformats.org/officeDocument/2006/relationships/image" Target="../media/image294.png"/><Relationship Id="rId4" Type="http://schemas.openxmlformats.org/officeDocument/2006/relationships/image" Target="../media/image293.png"/><Relationship Id="rId9" Type="http://schemas.openxmlformats.org/officeDocument/2006/relationships/image" Target="../media/image2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png"/><Relationship Id="rId3" Type="http://schemas.openxmlformats.org/officeDocument/2006/relationships/image" Target="../media/image283.png"/><Relationship Id="rId7" Type="http://schemas.openxmlformats.org/officeDocument/2006/relationships/image" Target="../media/image304.png"/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3.png"/><Relationship Id="rId5" Type="http://schemas.openxmlformats.org/officeDocument/2006/relationships/image" Target="../media/image302.png"/><Relationship Id="rId4" Type="http://schemas.openxmlformats.org/officeDocument/2006/relationships/image" Target="../media/image301.png"/><Relationship Id="rId9" Type="http://schemas.openxmlformats.org/officeDocument/2006/relationships/image" Target="../media/image30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png"/><Relationship Id="rId13" Type="http://schemas.openxmlformats.org/officeDocument/2006/relationships/image" Target="../media/image313.png"/><Relationship Id="rId18" Type="http://schemas.openxmlformats.org/officeDocument/2006/relationships/image" Target="../media/image320.png"/><Relationship Id="rId3" Type="http://schemas.openxmlformats.org/officeDocument/2006/relationships/image" Target="../media/image307.png"/><Relationship Id="rId21" Type="http://schemas.openxmlformats.org/officeDocument/2006/relationships/image" Target="../media/image321.png"/><Relationship Id="rId7" Type="http://schemas.openxmlformats.org/officeDocument/2006/relationships/image" Target="../media/image284.png"/><Relationship Id="rId12" Type="http://schemas.openxmlformats.org/officeDocument/2006/relationships/image" Target="../media/image312.png"/><Relationship Id="rId17" Type="http://schemas.openxmlformats.org/officeDocument/2006/relationships/image" Target="../media/image319.png"/><Relationship Id="rId2" Type="http://schemas.openxmlformats.org/officeDocument/2006/relationships/image" Target="../media/image299.png"/><Relationship Id="rId16" Type="http://schemas.openxmlformats.org/officeDocument/2006/relationships/image" Target="../media/image318.png"/><Relationship Id="rId20" Type="http://schemas.openxmlformats.org/officeDocument/2006/relationships/image" Target="../media/image3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0.png"/><Relationship Id="rId11" Type="http://schemas.openxmlformats.org/officeDocument/2006/relationships/image" Target="../media/image315.png"/><Relationship Id="rId24" Type="http://schemas.openxmlformats.org/officeDocument/2006/relationships/image" Target="../media/image326.png"/><Relationship Id="rId5" Type="http://schemas.openxmlformats.org/officeDocument/2006/relationships/image" Target="../media/image2830.png"/><Relationship Id="rId15" Type="http://schemas.openxmlformats.org/officeDocument/2006/relationships/image" Target="../media/image317.png"/><Relationship Id="rId23" Type="http://schemas.openxmlformats.org/officeDocument/2006/relationships/image" Target="../media/image325.png"/><Relationship Id="rId10" Type="http://schemas.openxmlformats.org/officeDocument/2006/relationships/image" Target="../media/image314.png"/><Relationship Id="rId19" Type="http://schemas.openxmlformats.org/officeDocument/2006/relationships/image" Target="../media/image323.png"/><Relationship Id="rId4" Type="http://schemas.openxmlformats.org/officeDocument/2006/relationships/image" Target="../media/image308.png"/><Relationship Id="rId9" Type="http://schemas.openxmlformats.org/officeDocument/2006/relationships/image" Target="../media/image311.png"/><Relationship Id="rId14" Type="http://schemas.openxmlformats.org/officeDocument/2006/relationships/image" Target="../media/image316.png"/><Relationship Id="rId22" Type="http://schemas.openxmlformats.org/officeDocument/2006/relationships/image" Target="../media/image322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7.png"/><Relationship Id="rId18" Type="http://schemas.openxmlformats.org/officeDocument/2006/relationships/image" Target="../media/image340.png"/><Relationship Id="rId26" Type="http://schemas.openxmlformats.org/officeDocument/2006/relationships/image" Target="../media/image352.png"/><Relationship Id="rId39" Type="http://schemas.openxmlformats.org/officeDocument/2006/relationships/image" Target="../media/image360.png"/><Relationship Id="rId21" Type="http://schemas.openxmlformats.org/officeDocument/2006/relationships/image" Target="../media/image345.png"/><Relationship Id="rId34" Type="http://schemas.openxmlformats.org/officeDocument/2006/relationships/image" Target="../media/image354.png"/><Relationship Id="rId42" Type="http://schemas.openxmlformats.org/officeDocument/2006/relationships/image" Target="../media/image368.png"/><Relationship Id="rId7" Type="http://schemas.openxmlformats.org/officeDocument/2006/relationships/image" Target="../media/image333.png"/><Relationship Id="rId2" Type="http://schemas.openxmlformats.org/officeDocument/2006/relationships/image" Target="../media/image327.png"/><Relationship Id="rId16" Type="http://schemas.openxmlformats.org/officeDocument/2006/relationships/image" Target="../media/image342.png"/><Relationship Id="rId20" Type="http://schemas.openxmlformats.org/officeDocument/2006/relationships/image" Target="../media/image344.png"/><Relationship Id="rId29" Type="http://schemas.openxmlformats.org/officeDocument/2006/relationships/image" Target="../media/image355.png"/><Relationship Id="rId41" Type="http://schemas.openxmlformats.org/officeDocument/2006/relationships/image" Target="../media/image3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0.png"/><Relationship Id="rId11" Type="http://schemas.openxmlformats.org/officeDocument/2006/relationships/image" Target="../media/image335.png"/><Relationship Id="rId24" Type="http://schemas.openxmlformats.org/officeDocument/2006/relationships/image" Target="../media/image348.png"/><Relationship Id="rId32" Type="http://schemas.openxmlformats.org/officeDocument/2006/relationships/image" Target="../media/image358.png"/><Relationship Id="rId37" Type="http://schemas.openxmlformats.org/officeDocument/2006/relationships/image" Target="../media/image363.png"/><Relationship Id="rId40" Type="http://schemas.openxmlformats.org/officeDocument/2006/relationships/image" Target="../media/image366.png"/><Relationship Id="rId5" Type="http://schemas.openxmlformats.org/officeDocument/2006/relationships/image" Target="../media/image329.png"/><Relationship Id="rId15" Type="http://schemas.openxmlformats.org/officeDocument/2006/relationships/image" Target="../media/image339.png"/><Relationship Id="rId23" Type="http://schemas.openxmlformats.org/officeDocument/2006/relationships/image" Target="../media/image347.png"/><Relationship Id="rId28" Type="http://schemas.openxmlformats.org/officeDocument/2006/relationships/image" Target="../media/image349.png"/><Relationship Id="rId36" Type="http://schemas.openxmlformats.org/officeDocument/2006/relationships/image" Target="../media/image362.png"/><Relationship Id="rId10" Type="http://schemas.openxmlformats.org/officeDocument/2006/relationships/image" Target="../media/image332.png"/><Relationship Id="rId19" Type="http://schemas.openxmlformats.org/officeDocument/2006/relationships/image" Target="../media/image341.png"/><Relationship Id="rId31" Type="http://schemas.openxmlformats.org/officeDocument/2006/relationships/image" Target="../media/image357.png"/><Relationship Id="rId4" Type="http://schemas.openxmlformats.org/officeDocument/2006/relationships/image" Target="../media/image328.png"/><Relationship Id="rId9" Type="http://schemas.openxmlformats.org/officeDocument/2006/relationships/image" Target="../media/image331.png"/><Relationship Id="rId14" Type="http://schemas.openxmlformats.org/officeDocument/2006/relationships/image" Target="../media/image338.png"/><Relationship Id="rId22" Type="http://schemas.openxmlformats.org/officeDocument/2006/relationships/image" Target="../media/image346.png"/><Relationship Id="rId27" Type="http://schemas.openxmlformats.org/officeDocument/2006/relationships/image" Target="../media/image353.png"/><Relationship Id="rId30" Type="http://schemas.openxmlformats.org/officeDocument/2006/relationships/image" Target="../media/image356.png"/><Relationship Id="rId35" Type="http://schemas.openxmlformats.org/officeDocument/2006/relationships/image" Target="../media/image359.png"/><Relationship Id="rId43" Type="http://schemas.openxmlformats.org/officeDocument/2006/relationships/image" Target="../media/image361.png"/><Relationship Id="rId8" Type="http://schemas.openxmlformats.org/officeDocument/2006/relationships/image" Target="../media/image334.png"/><Relationship Id="rId3" Type="http://schemas.openxmlformats.org/officeDocument/2006/relationships/image" Target="../media/image299.png"/><Relationship Id="rId12" Type="http://schemas.openxmlformats.org/officeDocument/2006/relationships/image" Target="../media/image336.png"/><Relationship Id="rId17" Type="http://schemas.openxmlformats.org/officeDocument/2006/relationships/image" Target="../media/image343.png"/><Relationship Id="rId25" Type="http://schemas.openxmlformats.org/officeDocument/2006/relationships/image" Target="../media/image351.png"/><Relationship Id="rId33" Type="http://schemas.openxmlformats.org/officeDocument/2006/relationships/image" Target="../media/image350.png"/><Relationship Id="rId38" Type="http://schemas.openxmlformats.org/officeDocument/2006/relationships/image" Target="../media/image36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13" Type="http://schemas.openxmlformats.org/officeDocument/2006/relationships/image" Target="../media/image376.png"/><Relationship Id="rId3" Type="http://schemas.openxmlformats.org/officeDocument/2006/relationships/image" Target="../media/image297.png"/><Relationship Id="rId7" Type="http://schemas.openxmlformats.org/officeDocument/2006/relationships/image" Target="../media/image370.png"/><Relationship Id="rId12" Type="http://schemas.openxmlformats.org/officeDocument/2006/relationships/image" Target="../media/image375.png"/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9.png"/><Relationship Id="rId11" Type="http://schemas.openxmlformats.org/officeDocument/2006/relationships/image" Target="../media/image374.png"/><Relationship Id="rId5" Type="http://schemas.openxmlformats.org/officeDocument/2006/relationships/image" Target="../media/image365.png"/><Relationship Id="rId10" Type="http://schemas.openxmlformats.org/officeDocument/2006/relationships/image" Target="../media/image373.png"/><Relationship Id="rId4" Type="http://schemas.openxmlformats.org/officeDocument/2006/relationships/image" Target="../media/image298.png"/><Relationship Id="rId9" Type="http://schemas.openxmlformats.org/officeDocument/2006/relationships/image" Target="../media/image37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010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1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3010.png"/><Relationship Id="rId21" Type="http://schemas.openxmlformats.org/officeDocument/2006/relationships/image" Target="../media/image69.png"/><Relationship Id="rId7" Type="http://schemas.openxmlformats.org/officeDocument/2006/relationships/image" Target="../media/image49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5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11" Type="http://schemas.openxmlformats.org/officeDocument/2006/relationships/image" Target="../media/image53.png"/><Relationship Id="rId5" Type="http://schemas.openxmlformats.org/officeDocument/2006/relationships/image" Target="../media/image56.png"/><Relationship Id="rId15" Type="http://schemas.openxmlformats.org/officeDocument/2006/relationships/image" Target="../media/image63.png"/><Relationship Id="rId10" Type="http://schemas.openxmlformats.org/officeDocument/2006/relationships/image" Target="../media/image59.png"/><Relationship Id="rId19" Type="http://schemas.openxmlformats.org/officeDocument/2006/relationships/image" Target="../media/image67.png"/><Relationship Id="rId4" Type="http://schemas.openxmlformats.org/officeDocument/2006/relationships/image" Target="../media/image55.png"/><Relationship Id="rId9" Type="http://schemas.openxmlformats.org/officeDocument/2006/relationships/image" Target="../media/image51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3010.png"/><Relationship Id="rId7" Type="http://schemas.openxmlformats.org/officeDocument/2006/relationships/image" Target="../media/image70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0.png"/><Relationship Id="rId5" Type="http://schemas.openxmlformats.org/officeDocument/2006/relationships/image" Target="../media/image75.png"/><Relationship Id="rId10" Type="http://schemas.openxmlformats.org/officeDocument/2006/relationships/image" Target="../media/image73.png"/><Relationship Id="rId4" Type="http://schemas.openxmlformats.org/officeDocument/2006/relationships/image" Target="../media/image74.png"/><Relationship Id="rId9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3.png"/><Relationship Id="rId3" Type="http://schemas.openxmlformats.org/officeDocument/2006/relationships/image" Target="../media/image77.png"/><Relationship Id="rId7" Type="http://schemas.openxmlformats.org/officeDocument/2006/relationships/image" Target="../media/image79.png"/><Relationship Id="rId12" Type="http://schemas.openxmlformats.org/officeDocument/2006/relationships/image" Target="../media/image8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8.png"/><Relationship Id="rId11" Type="http://schemas.openxmlformats.org/officeDocument/2006/relationships/image" Target="../media/image810.png"/><Relationship Id="rId15" Type="http://schemas.openxmlformats.org/officeDocument/2006/relationships/image" Target="../media/image85.png"/><Relationship Id="rId10" Type="http://schemas.openxmlformats.org/officeDocument/2006/relationships/image" Target="../media/image801.png"/><Relationship Id="rId9" Type="http://schemas.openxmlformats.org/officeDocument/2006/relationships/image" Target="../media/image81.png"/><Relationship Id="rId14" Type="http://schemas.openxmlformats.org/officeDocument/2006/relationships/image" Target="../media/image8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90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26" Type="http://schemas.openxmlformats.org/officeDocument/2006/relationships/image" Target="../media/image128.png"/><Relationship Id="rId3" Type="http://schemas.openxmlformats.org/officeDocument/2006/relationships/image" Target="../media/image105.png"/><Relationship Id="rId21" Type="http://schemas.openxmlformats.org/officeDocument/2006/relationships/image" Target="../media/image123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5" Type="http://schemas.openxmlformats.org/officeDocument/2006/relationships/image" Target="../media/image127.png"/><Relationship Id="rId2" Type="http://schemas.openxmlformats.org/officeDocument/2006/relationships/image" Target="../media/image92.png"/><Relationship Id="rId16" Type="http://schemas.openxmlformats.org/officeDocument/2006/relationships/image" Target="../media/image118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24" Type="http://schemas.openxmlformats.org/officeDocument/2006/relationships/image" Target="../media/image126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23" Type="http://schemas.openxmlformats.org/officeDocument/2006/relationships/image" Target="../media/image125.png"/><Relationship Id="rId28" Type="http://schemas.openxmlformats.org/officeDocument/2006/relationships/image" Target="../media/image130.png"/><Relationship Id="rId10" Type="http://schemas.openxmlformats.org/officeDocument/2006/relationships/image" Target="../media/image112.png"/><Relationship Id="rId19" Type="http://schemas.openxmlformats.org/officeDocument/2006/relationships/image" Target="../media/image121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Relationship Id="rId22" Type="http://schemas.openxmlformats.org/officeDocument/2006/relationships/image" Target="../media/image124.png"/><Relationship Id="rId27" Type="http://schemas.openxmlformats.org/officeDocument/2006/relationships/image" Target="../media/image1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b="0" dirty="0" smtClean="0"/>
              <a:t>Unit-3</a:t>
            </a:r>
            <a:r>
              <a:rPr lang="en-IN" sz="4800" b="0" dirty="0"/>
              <a:t/>
            </a:r>
            <a:br>
              <a:rPr lang="en-IN" sz="4800" b="0" dirty="0"/>
            </a:br>
            <a:r>
              <a:rPr lang="en-IN" smtClean="0"/>
              <a:t>Fourier Series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nishant.khiraiya@darshan.ac.in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 smtClean="0"/>
              <a:t>9510203024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Humanities &amp; Science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smtClean="0"/>
              <a:t>NISHANT J. KHIRAIYA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b="1" dirty="0"/>
              <a:t>Mathematics-I</a:t>
            </a:r>
          </a:p>
          <a:p>
            <a:r>
              <a:rPr lang="en-IN" dirty="0"/>
              <a:t>GTU#(3110014)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36695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E6F8A-299E-48C6-88AB-07A5D66B54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Method:3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IN" dirty="0"/>
                  <a:t> Example – 4(continue)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EE6F8A-299E-48C6-88AB-07A5D66B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400" t="-7692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98359" y="1218321"/>
                <a:ext cx="1039236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359" y="1218321"/>
                <a:ext cx="1039236" cy="9017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78762" y="1186697"/>
                <a:ext cx="2561362" cy="964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62" y="1186697"/>
                <a:ext cx="2561362" cy="964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203405" y="1107347"/>
                <a:ext cx="1901952" cy="1209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05" y="1107347"/>
                <a:ext cx="1901952" cy="12098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486626" y="1086346"/>
                <a:ext cx="1478699" cy="1205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5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5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"/>
                          <m:endChr m:val="]"/>
                          <m:ctrlPr>
                            <a:rPr lang="en-US" sz="325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</m:e>
                      </m:d>
                    </m:oMath>
                  </m:oMathPara>
                </a14:m>
                <a:endParaRPr lang="en-US" sz="325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626" y="1086346"/>
                <a:ext cx="1478699" cy="120533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977799" y="1442587"/>
                <a:ext cx="758702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799" y="1442587"/>
                <a:ext cx="758702" cy="5309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46544" y="1442587"/>
                <a:ext cx="1117626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544" y="1442587"/>
                <a:ext cx="1117626" cy="53091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824938" y="1427401"/>
                <a:ext cx="91180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938" y="1427401"/>
                <a:ext cx="911802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829172" y="1786029"/>
            <a:ext cx="332453" cy="3291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67800" y="1218321"/>
            <a:ext cx="332453" cy="3291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227213" y="2713376"/>
                <a:ext cx="2561362" cy="908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213" y="2713376"/>
                <a:ext cx="2561362" cy="90896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967800" y="2540109"/>
                <a:ext cx="1901952" cy="1209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800" y="2540109"/>
                <a:ext cx="1901952" cy="120988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251021" y="2519108"/>
                <a:ext cx="1478699" cy="1205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5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5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"/>
                          <m:endChr m:val="]"/>
                          <m:ctrlPr>
                            <a:rPr lang="en-US" sz="325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</m:e>
                      </m:d>
                    </m:oMath>
                  </m:oMathPara>
                </a14:m>
                <a:endParaRPr lang="en-US" sz="325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021" y="2519108"/>
                <a:ext cx="1478699" cy="120533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742194" y="2875349"/>
                <a:ext cx="758702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194" y="2875349"/>
                <a:ext cx="758702" cy="53091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310939" y="2875349"/>
                <a:ext cx="1117626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939" y="2875349"/>
                <a:ext cx="1117626" cy="53091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589333" y="2860163"/>
                <a:ext cx="91180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333" y="2860163"/>
                <a:ext cx="911802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298359" y="4180462"/>
                <a:ext cx="3806998" cy="973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359" y="4180462"/>
                <a:ext cx="3806998" cy="9730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906332" y="4396541"/>
                <a:ext cx="6417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32" y="4396541"/>
                <a:ext cx="641762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25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9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45" y="869806"/>
                <a:ext cx="11929641" cy="559056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Now , Half range cosine series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is,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nπx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45" y="869806"/>
                <a:ext cx="11929641" cy="5590565"/>
              </a:xfrm>
              <a:blipFill rotWithShape="0">
                <a:blip r:embed="rId2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Method:3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IN" dirty="0"/>
                  <a:t> Example </a:t>
                </a:r>
                <a:r>
                  <a:rPr lang="en-IN"/>
                  <a:t>– 4(continue</a:t>
                </a:r>
                <a:r>
                  <a:rPr lang="en-IN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400" t="-7692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4022" y="5092135"/>
                <a:ext cx="2618808" cy="1368236"/>
              </a:xfrm>
              <a:prstGeom prst="rect">
                <a:avLst/>
              </a:prstGeom>
              <a:gradFill>
                <a:gsLst>
                  <a:gs pos="10000">
                    <a:srgbClr val="0E47A1"/>
                  </a:gs>
                  <a:gs pos="100000">
                    <a:srgbClr val="03A9F5"/>
                  </a:gs>
                </a:gsLst>
                <a:lin ang="108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p>
                              </m:sSup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22" y="5092135"/>
                <a:ext cx="2618808" cy="13682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77375" y="5092135"/>
                <a:ext cx="4114983" cy="1368236"/>
              </a:xfrm>
              <a:prstGeom prst="rect">
                <a:avLst/>
              </a:prstGeom>
              <a:gradFill>
                <a:gsLst>
                  <a:gs pos="10000">
                    <a:srgbClr val="0E47A1"/>
                  </a:gs>
                  <a:gs pos="100000">
                    <a:srgbClr val="03A9F5"/>
                  </a:gs>
                </a:gsLst>
                <a:lin ang="108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p>
                              <m: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375" y="5092135"/>
                <a:ext cx="4114983" cy="13682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14245" y="3329667"/>
                <a:ext cx="1214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45" y="3329667"/>
                <a:ext cx="121405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170149" y="3033148"/>
                <a:ext cx="1237518" cy="963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p>
                          </m:sSup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49" y="3033148"/>
                <a:ext cx="1237518" cy="9632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254700" y="2958860"/>
                <a:ext cx="1492139" cy="1264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/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700" y="2958860"/>
                <a:ext cx="1492139" cy="12648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261986" y="3033148"/>
                <a:ext cx="3138808" cy="973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8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986" y="3033148"/>
                <a:ext cx="3138808" cy="9730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197003" y="3148876"/>
                <a:ext cx="1771511" cy="827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nπx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003" y="3148876"/>
                <a:ext cx="1771511" cy="82727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09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8" grpId="1" animBg="1"/>
      <p:bldP spid="9" grpId="0" animBg="1"/>
      <p:bldP spid="9" grpId="1" animBg="1"/>
      <p:bldP spid="17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910335" y="2159819"/>
                <a:ext cx="2148665" cy="1157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/>
                                <m:den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335" y="2159819"/>
                <a:ext cx="2148665" cy="11573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871061" y="2126809"/>
                <a:ext cx="2227212" cy="1230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/>
                                <m:den/>
                              </m:f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</m:e>
                          </m:d>
                        </m:e>
                        <m:sub/>
                        <m:sup/>
                      </m:sSub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061" y="2126809"/>
                <a:ext cx="2227212" cy="12305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DEE6F8A-299E-48C6-88AB-07A5D66B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Method:3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187467-B24C-461E-AC2C-3D726C4FA244}"/>
              </a:ext>
            </a:extLst>
          </p:cNvPr>
          <p:cNvSpPr txBox="1">
            <a:spLocks/>
          </p:cNvSpPr>
          <p:nvPr/>
        </p:nvSpPr>
        <p:spPr>
          <a:xfrm>
            <a:off x="133880" y="937882"/>
            <a:ext cx="1841678" cy="468000"/>
          </a:xfrm>
          <a:prstGeom prst="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Example:6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D68B08-02F3-4297-9D45-51E2134B7A51}"/>
              </a:ext>
            </a:extLst>
          </p:cNvPr>
          <p:cNvSpPr txBox="1">
            <a:spLocks/>
          </p:cNvSpPr>
          <p:nvPr/>
        </p:nvSpPr>
        <p:spPr>
          <a:xfrm>
            <a:off x="151426" y="1632562"/>
            <a:ext cx="1831919" cy="468001"/>
          </a:xfrm>
          <a:prstGeom prst="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1668" y="2349489"/>
                <a:ext cx="37432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We have,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68" y="2349489"/>
                <a:ext cx="3743269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3257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884937" y="2349489"/>
                <a:ext cx="16653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937" y="2349489"/>
                <a:ext cx="166539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BC8A95-222E-49A4-B36C-2341E93B46C7}"/>
                  </a:ext>
                </a:extLst>
              </p:cNvPr>
              <p:cNvSpPr/>
              <p:nvPr/>
            </p:nvSpPr>
            <p:spPr>
              <a:xfrm>
                <a:off x="1975558" y="932981"/>
                <a:ext cx="10120716" cy="477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Find half range cosine series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IN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r>
                  <a:rPr lang="en-IN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.</a:t>
                </a:r>
                <a:endParaRPr lang="en-IN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4BC8A95-222E-49A4-B36C-2341E93B4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558" y="932981"/>
                <a:ext cx="10120716" cy="477801"/>
              </a:xfrm>
              <a:prstGeom prst="rect">
                <a:avLst/>
              </a:prstGeom>
              <a:blipFill rotWithShape="0">
                <a:blip r:embed="rId6"/>
                <a:stretch>
                  <a:fillRect l="-1205" t="-14103" b="-46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220245" y="3253878"/>
                <a:ext cx="2878287" cy="1399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dx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245" y="3253878"/>
                <a:ext cx="2878287" cy="13998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51426" y="3691979"/>
                <a:ext cx="10688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Now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26" y="3691979"/>
                <a:ext cx="106881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6323794" y="2349489"/>
            <a:ext cx="0" cy="409239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569317" y="4653241"/>
                <a:ext cx="1914306" cy="1353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sup>
                        <m:e/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317" y="4653241"/>
                <a:ext cx="1914306" cy="135306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867770" y="5040360"/>
                <a:ext cx="14918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func>
                      <m: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770" y="5040360"/>
                <a:ext cx="1491819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035916" y="3600943"/>
                <a:ext cx="1007392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916" y="3600943"/>
                <a:ext cx="1007392" cy="90178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003619" y="2294040"/>
                <a:ext cx="1007392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619" y="2294040"/>
                <a:ext cx="1007392" cy="90178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124908" y="2483322"/>
                <a:ext cx="13587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908" y="2483322"/>
                <a:ext cx="135877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7867460" y="3779281"/>
                <a:ext cx="30314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460" y="3779281"/>
                <a:ext cx="3031406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8050143" y="3781302"/>
                <a:ext cx="13735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143" y="3781302"/>
                <a:ext cx="1373518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9203722" y="3779281"/>
                <a:ext cx="14344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722" y="3779281"/>
                <a:ext cx="1434432" cy="5232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003619" y="4743025"/>
                <a:ext cx="1007392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619" y="4743025"/>
                <a:ext cx="1007392" cy="90178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547724" y="4877024"/>
                <a:ext cx="6417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724" y="4877024"/>
                <a:ext cx="641762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48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12" grpId="0" animBg="1"/>
      <p:bldP spid="10" grpId="0"/>
      <p:bldP spid="17" grpId="0"/>
      <p:bldP spid="19" grpId="0"/>
      <p:bldP spid="20" grpId="0"/>
      <p:bldP spid="23" grpId="0"/>
      <p:bldP spid="24" grpId="0"/>
      <p:bldP spid="27" grpId="0"/>
      <p:bldP spid="30" grpId="0"/>
      <p:bldP spid="31" grpId="0"/>
      <p:bldP spid="32" grpId="0"/>
      <p:bldP spid="33" grpId="0"/>
      <p:bldP spid="34" grpId="0"/>
      <p:bldP spid="35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E6F8A-299E-48C6-88AB-07A5D66B54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 smtClean="0"/>
                  <a:t>Method:3</a:t>
                </a:r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IN" dirty="0" smtClean="0"/>
                  <a:t> Example – 6(continue)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DEE6F8A-299E-48C6-88AB-07A5D66B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400" t="-7692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81318" y="924557"/>
                <a:ext cx="4587986" cy="1399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nπx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dx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18" y="924557"/>
                <a:ext cx="4587986" cy="13998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65053" y="1362658"/>
                <a:ext cx="10688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Now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53" y="1362658"/>
                <a:ext cx="106881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546452" y="2461107"/>
                <a:ext cx="1757211" cy="1353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rgbClr val="673BB7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sup>
                        <m:e/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452" y="2461107"/>
                <a:ext cx="1757211" cy="13530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26676" y="2837749"/>
                <a:ext cx="9530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dirty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676" y="2837749"/>
                <a:ext cx="95301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33919" y="2837749"/>
                <a:ext cx="17133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nx</m:t>
                          </m:r>
                        </m:e>
                      </m:func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919" y="2837749"/>
                <a:ext cx="171335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46452" y="3871401"/>
                <a:ext cx="1757211" cy="1353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rgbClr val="673BB7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sup>
                        <m:e/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452" y="3871401"/>
                <a:ext cx="1757211" cy="135306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26676" y="4248043"/>
                <a:ext cx="4651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676" y="4248043"/>
                <a:ext cx="465192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985776" y="4248043"/>
                <a:ext cx="25383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dirty="0" smtClean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func>
                      <m:r>
                        <a:rPr lang="en-US" sz="2800" b="0" i="1" dirty="0" smtClean="0">
                          <a:solidFill>
                            <a:srgbClr val="890E4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nx</m:t>
                          </m:r>
                        </m:e>
                      </m:func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776" y="4248043"/>
                <a:ext cx="2538323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509743" y="5252258"/>
                <a:ext cx="1757211" cy="1353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rgbClr val="673BB7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sup>
                        <m:e/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43" y="5252258"/>
                <a:ext cx="1757211" cy="135306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6103901" y="823812"/>
                <a:ext cx="5973392" cy="616962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func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func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func>
                        <m:func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901" y="823812"/>
                <a:ext cx="5973392" cy="616962"/>
              </a:xfrm>
              <a:prstGeom prst="round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654382" y="5616644"/>
                <a:ext cx="48466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890E4F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en-US" sz="2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nx</m:t>
                                  </m:r>
                                </m:e>
                              </m:d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dirty="0">
                                          <a:solidFill>
                                            <a:srgbClr val="890E4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sz="2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nx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382" y="5616644"/>
                <a:ext cx="4846648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55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" grpId="0"/>
      <p:bldP spid="8" grpId="0"/>
      <p:bldP spid="9" grpId="0"/>
      <p:bldP spid="10" grpId="0"/>
      <p:bldP spid="11" grpId="0"/>
      <p:bldP spid="12" grpId="0"/>
      <p:bldP spid="13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E6F8A-299E-48C6-88AB-07A5D66B54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 smtClean="0"/>
                  <a:t>Method:3</a:t>
                </a:r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IN" dirty="0" smtClean="0"/>
                  <a:t> Example – 6(continue)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DEE6F8A-299E-48C6-88AB-07A5D66B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400" t="-7692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79301" y="959730"/>
                <a:ext cx="1757211" cy="1353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rgbClr val="673BB7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sup>
                        <m:e/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01" y="959730"/>
                <a:ext cx="1757211" cy="13530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723940" y="1324116"/>
                <a:ext cx="48466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890E4F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en-US" sz="2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nx</m:t>
                                  </m:r>
                                </m:e>
                              </m:d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dirty="0">
                                          <a:solidFill>
                                            <a:srgbClr val="890E4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sz="2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nx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940" y="1324116"/>
                <a:ext cx="484664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79301" y="2516521"/>
                <a:ext cx="1757211" cy="1353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rgbClr val="673BB7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sup>
                        <m:e/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01" y="2516521"/>
                <a:ext cx="1757211" cy="13530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643730" y="2880907"/>
                <a:ext cx="50454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0" dirty="0" smtClean="0">
                                      <a:solidFill>
                                        <a:srgbClr val="890E4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0" dirty="0" smtClean="0">
                                          <a:solidFill>
                                            <a:srgbClr val="890E4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730" y="2880907"/>
                <a:ext cx="5045419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4670" y="3869584"/>
                <a:ext cx="8207247" cy="1194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   </m:t>
                              </m:r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/>
                                <m:den/>
                              </m:f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πx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673BB7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70" y="3869584"/>
                <a:ext cx="8207247" cy="119417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210488" y="3943450"/>
                <a:ext cx="24225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0" dirty="0" smtClean="0">
                                  <a:solidFill>
                                    <a:srgbClr val="890E4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8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88" y="3943450"/>
                <a:ext cx="242258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575670" y="4222299"/>
                <a:ext cx="3343095" cy="673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670" y="4222299"/>
                <a:ext cx="3343095" cy="67390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661544" y="4431224"/>
                <a:ext cx="11713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rgbClr val="890E4F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544" y="4431224"/>
                <a:ext cx="1171346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479204" y="3966438"/>
                <a:ext cx="24402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0" dirty="0" smtClean="0">
                                  <a:solidFill>
                                    <a:srgbClr val="890E4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204" y="3966438"/>
                <a:ext cx="244022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744070" y="4222299"/>
                <a:ext cx="3500189" cy="673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070" y="4222299"/>
                <a:ext cx="3500189" cy="67390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52914" y="4431224"/>
                <a:ext cx="10928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rgbClr val="890E4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914" y="4431224"/>
                <a:ext cx="109280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44670" y="5268396"/>
                <a:ext cx="9119835" cy="1051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                                       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                        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70" y="5268396"/>
                <a:ext cx="9119835" cy="105118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567146" y="5272682"/>
                <a:ext cx="3254907" cy="1053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</m:t>
                          </m:r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146" y="5272682"/>
                <a:ext cx="3254907" cy="1053494"/>
              </a:xfrm>
              <a:prstGeom prst="rect">
                <a:avLst/>
              </a:prstGeom>
              <a:blipFill rotWithShape="0">
                <a:blip r:embed="rId15"/>
                <a:stretch>
                  <a:fillRect r="-28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044586" y="5260867"/>
                <a:ext cx="3157349" cy="1053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                              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586" y="5260867"/>
                <a:ext cx="3157349" cy="1053494"/>
              </a:xfrm>
              <a:prstGeom prst="rect">
                <a:avLst/>
              </a:prstGeom>
              <a:blipFill rotWithShape="0">
                <a:blip r:embed="rId16"/>
                <a:stretch>
                  <a:fillRect r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589703" y="5521263"/>
                <a:ext cx="71441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703" y="5521263"/>
                <a:ext cx="714419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23940" y="5279260"/>
                <a:ext cx="18139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940" y="5279260"/>
                <a:ext cx="1813958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679751" y="5558465"/>
                <a:ext cx="1915909" cy="673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751" y="5558465"/>
                <a:ext cx="1915909" cy="67390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1894944" y="5782873"/>
                <a:ext cx="11713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944" y="5782873"/>
                <a:ext cx="1171346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923756" y="5280234"/>
                <a:ext cx="15462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756" y="5280234"/>
                <a:ext cx="1546256" cy="5232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359062" y="5536930"/>
                <a:ext cx="2243435" cy="673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062" y="5536930"/>
                <a:ext cx="2243435" cy="67390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094760" y="5783847"/>
                <a:ext cx="11713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760" y="5783847"/>
                <a:ext cx="1171346" cy="52322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6610665" y="5253543"/>
                <a:ext cx="7328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665" y="5253543"/>
                <a:ext cx="732893" cy="52322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6219865" y="5493824"/>
                <a:ext cx="1371600" cy="673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865" y="5493824"/>
                <a:ext cx="1371600" cy="67390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391439" y="5755434"/>
                <a:ext cx="11713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439" y="5755434"/>
                <a:ext cx="1171346" cy="52322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43576" y="5306973"/>
                <a:ext cx="4651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576" y="5306973"/>
                <a:ext cx="465191" cy="52322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7562785" y="5507169"/>
                <a:ext cx="1371600" cy="673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785" y="5507169"/>
                <a:ext cx="1371600" cy="673902"/>
              </a:xfrm>
              <a:prstGeom prst="rect">
                <a:avLst/>
              </a:prstGeom>
              <a:blipFill rotWithShape="0">
                <a:blip r:embed="rId28"/>
                <a:stretch>
                  <a:fillRect r="-20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7990498" y="5759201"/>
                <a:ext cx="11713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498" y="5759201"/>
                <a:ext cx="1171346" cy="52322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8244259" y="887172"/>
            <a:ext cx="3834644" cy="640080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8244259" y="945602"/>
                <a:ext cx="21105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259" y="945602"/>
                <a:ext cx="2110578" cy="52322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165174" y="945602"/>
                <a:ext cx="19137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174" y="945602"/>
                <a:ext cx="1913729" cy="52322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ounded Rectangle 62"/>
          <p:cNvSpPr/>
          <p:nvPr/>
        </p:nvSpPr>
        <p:spPr>
          <a:xfrm>
            <a:off x="8247852" y="880577"/>
            <a:ext cx="3834644" cy="640080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8247852" y="939007"/>
                <a:ext cx="21105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852" y="939007"/>
                <a:ext cx="2110578" cy="52322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10168767" y="939007"/>
                <a:ext cx="19137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767" y="939007"/>
                <a:ext cx="1913729" cy="523220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15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0" grpId="1" animBg="1"/>
      <p:bldP spid="61" grpId="0"/>
      <p:bldP spid="61" grpId="1"/>
      <p:bldP spid="62" grpId="0"/>
      <p:bldP spid="62" grpId="1"/>
      <p:bldP spid="63" grpId="0" animBg="1"/>
      <p:bldP spid="63" grpId="1" animBg="1"/>
      <p:bldP spid="64" grpId="0"/>
      <p:bldP spid="64" grpId="1"/>
      <p:bldP spid="65" grpId="0"/>
      <p:bldP spid="6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E6F8A-299E-48C6-88AB-07A5D66B54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 smtClean="0"/>
                  <a:t>Method:3</a:t>
                </a:r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IN" dirty="0" smtClean="0"/>
                  <a:t> Example – 6(continue)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DEE6F8A-299E-48C6-88AB-07A5D66B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400" t="-7692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58738" y="1005883"/>
                <a:ext cx="9119835" cy="1051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                                       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                        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38" y="1005883"/>
                <a:ext cx="9119835" cy="10511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1581214" y="1010169"/>
                <a:ext cx="3254907" cy="1053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</m:t>
                          </m:r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214" y="1010169"/>
                <a:ext cx="3254907" cy="1053494"/>
              </a:xfrm>
              <a:prstGeom prst="rect">
                <a:avLst/>
              </a:prstGeom>
              <a:blipFill rotWithShape="0">
                <a:blip r:embed="rId4"/>
                <a:stretch>
                  <a:fillRect r="-28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058654" y="998354"/>
                <a:ext cx="3157349" cy="1053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                              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654" y="998354"/>
                <a:ext cx="3157349" cy="1053494"/>
              </a:xfrm>
              <a:prstGeom prst="rect">
                <a:avLst/>
              </a:prstGeom>
              <a:blipFill rotWithShape="0">
                <a:blip r:embed="rId5"/>
                <a:stretch>
                  <a:fillRect r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603771" y="1258750"/>
                <a:ext cx="71441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771" y="1258750"/>
                <a:ext cx="714419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38008" y="1016747"/>
                <a:ext cx="18139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008" y="1016747"/>
                <a:ext cx="181395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693819" y="1295952"/>
                <a:ext cx="1915909" cy="673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819" y="1295952"/>
                <a:ext cx="1915909" cy="67390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1909012" y="1520360"/>
                <a:ext cx="11713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012" y="1520360"/>
                <a:ext cx="117134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937824" y="1017721"/>
                <a:ext cx="15462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824" y="1017721"/>
                <a:ext cx="1546256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373130" y="1274417"/>
                <a:ext cx="2243435" cy="673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130" y="1274417"/>
                <a:ext cx="2243435" cy="67390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108828" y="1521334"/>
                <a:ext cx="11713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828" y="1521334"/>
                <a:ext cx="117134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6624733" y="991030"/>
                <a:ext cx="7328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733" y="991030"/>
                <a:ext cx="732893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6233933" y="1231311"/>
                <a:ext cx="1371600" cy="673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33" y="1231311"/>
                <a:ext cx="1371600" cy="67390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405507" y="1492921"/>
                <a:ext cx="11713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07" y="1492921"/>
                <a:ext cx="1171346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7644" y="1044460"/>
                <a:ext cx="4651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644" y="1044460"/>
                <a:ext cx="465191" cy="5232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7576853" y="1244656"/>
                <a:ext cx="1371600" cy="673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853" y="1244656"/>
                <a:ext cx="1371600" cy="673902"/>
              </a:xfrm>
              <a:prstGeom prst="rect">
                <a:avLst/>
              </a:prstGeom>
              <a:blipFill rotWithShape="0">
                <a:blip r:embed="rId17"/>
                <a:stretch>
                  <a:fillRect r="-20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8004566" y="1496688"/>
                <a:ext cx="11713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566" y="1496688"/>
                <a:ext cx="1171346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19931" y="2257346"/>
                <a:ext cx="9119835" cy="1051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                                       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               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31" y="2257346"/>
                <a:ext cx="9119835" cy="105118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976899" y="2294569"/>
                <a:ext cx="15462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899" y="2294569"/>
                <a:ext cx="1546256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542159" y="2573333"/>
                <a:ext cx="2007793" cy="673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159" y="2573333"/>
                <a:ext cx="2007793" cy="67390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2064004" y="2782939"/>
                <a:ext cx="11713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004" y="2782939"/>
                <a:ext cx="1171346" cy="52322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937824" y="2310158"/>
                <a:ext cx="15462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824" y="2310158"/>
                <a:ext cx="1546256" cy="52322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3373130" y="2566854"/>
                <a:ext cx="2243435" cy="673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130" y="2566854"/>
                <a:ext cx="2243435" cy="67390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4108828" y="2813771"/>
                <a:ext cx="11713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828" y="2813771"/>
                <a:ext cx="1171346" cy="52322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6192283" y="2346340"/>
                <a:ext cx="4651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283" y="2346340"/>
                <a:ext cx="465191" cy="52322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438051" y="2554039"/>
                <a:ext cx="1693604" cy="673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051" y="2554039"/>
                <a:ext cx="1693604" cy="67390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5788849" y="2820037"/>
                <a:ext cx="11713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849" y="2820037"/>
                <a:ext cx="1171346" cy="52322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7771971" y="2346530"/>
                <a:ext cx="4651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971" y="2346530"/>
                <a:ext cx="465191" cy="523220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986044" y="2551538"/>
                <a:ext cx="1772152" cy="673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044" y="2551538"/>
                <a:ext cx="1772152" cy="67390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418893" y="2798758"/>
                <a:ext cx="11713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893" y="2798758"/>
                <a:ext cx="1171346" cy="52322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332695" y="3586225"/>
                <a:ext cx="7024931" cy="1051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                                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95" y="3586225"/>
                <a:ext cx="7024931" cy="1051185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1570296" y="3897434"/>
                <a:ext cx="2544286" cy="683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296" y="3897434"/>
                <a:ext cx="2544286" cy="683713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1639076" y="3635824"/>
                <a:ext cx="18139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076" y="3635824"/>
                <a:ext cx="1813958" cy="523220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3199079" y="3642357"/>
                <a:ext cx="8114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+ 1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079" y="3642357"/>
                <a:ext cx="811440" cy="523220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3969527" y="3890857"/>
                <a:ext cx="2950358" cy="683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527" y="3890857"/>
                <a:ext cx="2950358" cy="683713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4421133" y="3644703"/>
                <a:ext cx="18139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133" y="3644703"/>
                <a:ext cx="1813958" cy="523220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5981136" y="3651236"/>
                <a:ext cx="8114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+ 1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136" y="3651236"/>
                <a:ext cx="811440" cy="523220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52101" y="3736618"/>
                <a:ext cx="6417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01" y="3736618"/>
                <a:ext cx="641762" cy="523220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/>
          <p:cNvSpPr/>
          <p:nvPr/>
        </p:nvSpPr>
        <p:spPr>
          <a:xfrm>
            <a:off x="2184598" y="2871486"/>
            <a:ext cx="1028450" cy="3757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912264" y="2899232"/>
            <a:ext cx="1028450" cy="3757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214639" y="2891856"/>
            <a:ext cx="1028450" cy="3757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7534945" y="2873610"/>
            <a:ext cx="1028450" cy="3757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4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2" grpId="0"/>
      <p:bldP spid="43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39" grpId="0"/>
      <p:bldP spid="40" grpId="0" animBg="1"/>
      <p:bldP spid="40" grpId="1" animBg="1"/>
      <p:bldP spid="41" grpId="0" animBg="1"/>
      <p:bldP spid="41" grpId="1" animBg="1"/>
      <p:bldP spid="60" grpId="0" animBg="1"/>
      <p:bldP spid="60" grpId="1" animBg="1"/>
      <p:bldP spid="61" grpId="0" animBg="1"/>
      <p:bldP spid="6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796830" y="992469"/>
                <a:ext cx="2384306" cy="1157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/>
                                <m:den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rgbClr val="673BB7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830" y="992469"/>
                <a:ext cx="2384306" cy="11573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768986" y="924557"/>
                <a:ext cx="2462854" cy="1230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/>
                                <m:den/>
                              </m:f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</m:e>
                          </m:d>
                        </m:e>
                        <m:sub/>
                        <m:sup/>
                      </m:sSub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986" y="924557"/>
                <a:ext cx="2462854" cy="12305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E6F8A-299E-48C6-88AB-07A5D66B54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 smtClean="0"/>
                  <a:t>Method:3</a:t>
                </a:r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IN" dirty="0" smtClean="0"/>
                  <a:t> Example – 6(continue)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DEE6F8A-299E-48C6-88AB-07A5D66B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400" t="-7692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81318" y="924557"/>
                <a:ext cx="4366515" cy="1399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πx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dx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18" y="924557"/>
                <a:ext cx="4366515" cy="13998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65053" y="1362658"/>
                <a:ext cx="10688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Now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53" y="1362658"/>
                <a:ext cx="1068819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546452" y="2461107"/>
                <a:ext cx="1757211" cy="1353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rgbClr val="673BB7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sup>
                        <m:e/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452" y="2461107"/>
                <a:ext cx="1757211" cy="13530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26676" y="2837749"/>
                <a:ext cx="9530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dirty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676" y="2837749"/>
                <a:ext cx="953017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33919" y="2837749"/>
                <a:ext cx="151297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func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919" y="2837749"/>
                <a:ext cx="151297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46452" y="3871401"/>
                <a:ext cx="1757211" cy="1353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rgbClr val="673BB7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sup>
                        <m:e/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452" y="3871401"/>
                <a:ext cx="1757211" cy="135306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26676" y="4248043"/>
                <a:ext cx="4651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676" y="4248043"/>
                <a:ext cx="46519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985776" y="4248043"/>
                <a:ext cx="23379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dirty="0" smtClean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func>
                      <m:r>
                        <a:rPr lang="en-US" sz="2800" b="0" i="1" dirty="0" smtClean="0">
                          <a:solidFill>
                            <a:srgbClr val="890E4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func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776" y="4248043"/>
                <a:ext cx="2337948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509743" y="5252258"/>
                <a:ext cx="1757211" cy="1353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rgbClr val="673BB7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sup>
                        <m:e/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43" y="5252258"/>
                <a:ext cx="1757211" cy="135306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654382" y="5616644"/>
                <a:ext cx="15835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382" y="5616644"/>
                <a:ext cx="1583510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6225320" y="1164091"/>
            <a:ext cx="0" cy="5250777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937442" y="2415545"/>
                <a:ext cx="1007392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442" y="2415545"/>
                <a:ext cx="1007392" cy="90178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905145" y="1108642"/>
                <a:ext cx="1007392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145" y="1108642"/>
                <a:ext cx="1007392" cy="90178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010248" y="1121640"/>
                <a:ext cx="1686103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func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248" y="1121640"/>
                <a:ext cx="1686103" cy="89896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734231" y="2346430"/>
                <a:ext cx="3542829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231" y="2346430"/>
                <a:ext cx="3542829" cy="105118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876931" y="2415545"/>
                <a:ext cx="1729383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sz="2800" smtClean="0">
                                  <a:solidFill>
                                    <a:srgbClr val="673BB7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func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931" y="2415545"/>
                <a:ext cx="1729383" cy="89896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9450145" y="2415545"/>
                <a:ext cx="1591525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800" b="0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func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145" y="2415545"/>
                <a:ext cx="1591525" cy="89896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987412" y="3789479"/>
                <a:ext cx="8326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412" y="3789479"/>
                <a:ext cx="832664" cy="5232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502147" y="3757143"/>
                <a:ext cx="6417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147" y="3757143"/>
                <a:ext cx="641762" cy="52322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79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0" grpId="0"/>
      <p:bldP spid="31" grpId="0"/>
      <p:bldP spid="32" grpId="0"/>
      <p:bldP spid="3" grpId="0"/>
      <p:bldP spid="8" grpId="0"/>
      <p:bldP spid="9" grpId="0"/>
      <p:bldP spid="10" grpId="0"/>
      <p:bldP spid="11" grpId="0"/>
      <p:bldP spid="12" grpId="0"/>
      <p:bldP spid="20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45" y="869806"/>
                <a:ext cx="11929641" cy="559056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Now , Half range cosine series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is,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nπx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45" y="869806"/>
                <a:ext cx="11929641" cy="5590565"/>
              </a:xfrm>
              <a:blipFill rotWithShape="0">
                <a:blip r:embed="rId2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Method:3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IN" dirty="0"/>
                  <a:t> Example </a:t>
                </a:r>
                <a:r>
                  <a:rPr lang="en-IN"/>
                  <a:t>– 4(continue</a:t>
                </a:r>
                <a:r>
                  <a:rPr lang="en-IN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400" t="-7692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4022" y="5092135"/>
                <a:ext cx="1750678" cy="1368236"/>
              </a:xfrm>
              <a:prstGeom prst="rect">
                <a:avLst/>
              </a:prstGeom>
              <a:gradFill>
                <a:gsLst>
                  <a:gs pos="10000">
                    <a:srgbClr val="0E47A1"/>
                  </a:gs>
                  <a:gs pos="100000">
                    <a:srgbClr val="03A9F5"/>
                  </a:gs>
                </a:gsLst>
                <a:lin ang="108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22" y="5092135"/>
                <a:ext cx="1750678" cy="13682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88205" y="5092135"/>
                <a:ext cx="6809012" cy="1368236"/>
              </a:xfrm>
              <a:prstGeom prst="rect">
                <a:avLst/>
              </a:prstGeom>
              <a:gradFill>
                <a:gsLst>
                  <a:gs pos="10000">
                    <a:srgbClr val="0E47A1"/>
                  </a:gs>
                  <a:gs pos="100000">
                    <a:srgbClr val="03A9F5"/>
                  </a:gs>
                </a:gsLst>
                <a:lin ang="108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05" y="5092135"/>
                <a:ext cx="6809012" cy="13682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14245" y="3343735"/>
                <a:ext cx="1214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45" y="3343735"/>
                <a:ext cx="121405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152276" y="3134648"/>
                <a:ext cx="639919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276" y="3134648"/>
                <a:ext cx="639919" cy="9017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585905" y="3002026"/>
                <a:ext cx="1925462" cy="1264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8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/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05" y="3002026"/>
                <a:ext cx="1925462" cy="12648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923144" y="3053759"/>
                <a:ext cx="5479833" cy="1063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800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144" y="3053759"/>
                <a:ext cx="5479833" cy="10635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194132" y="3323929"/>
                <a:ext cx="1273618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nx</m:t>
                        </m:r>
                      </m:e>
                    </m:func>
                  </m:oMath>
                </a14:m>
                <a:r>
                  <a:rPr lang="en-US" dirty="0" smtClean="0"/>
                  <a:t>  ;</a:t>
                </a:r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132" y="3323929"/>
                <a:ext cx="1273618" cy="513282"/>
              </a:xfrm>
              <a:prstGeom prst="rect">
                <a:avLst/>
              </a:prstGeom>
              <a:blipFill rotWithShape="0">
                <a:blip r:embed="rId10"/>
                <a:stretch>
                  <a:fillRect r="-334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467750" y="3343735"/>
                <a:ext cx="1430135" cy="523220"/>
              </a:xfrm>
              <a:prstGeom prst="rect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750" y="3343735"/>
                <a:ext cx="1430135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38100"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16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8" grpId="1" animBg="1"/>
      <p:bldP spid="9" grpId="0" animBg="1"/>
      <p:bldP spid="9" grpId="1" animBg="1"/>
      <p:bldP spid="17" grpId="0"/>
      <p:bldP spid="18" grpId="0"/>
      <p:bldP spid="19" grpId="0"/>
      <p:bldP spid="20" grpId="0"/>
      <p:bldP spid="21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45" y="869806"/>
                <a:ext cx="11929641" cy="5590565"/>
              </a:xfrm>
            </p:spPr>
            <p:txBody>
              <a:bodyPr/>
              <a:lstStyle/>
              <a:p>
                <a:pPr lvl="0"/>
                <a:r>
                  <a:rPr lang="en-US" dirty="0" smtClean="0"/>
                  <a:t>The half range fourier sine series for the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the interval </a:t>
                </a:r>
                <a14:m>
                  <m:oMath xmlns:m="http://schemas.openxmlformats.org/officeDocument/2006/math">
                    <m:r>
                      <a:rPr lang="en-US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defined </a:t>
                </a:r>
                <a:r>
                  <a:rPr lang="en-US" dirty="0"/>
                  <a:t>by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301B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301B92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301B92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nπx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Where, </a:t>
                </a:r>
                <a:r>
                  <a:rPr lang="en-US" dirty="0"/>
                  <a:t>the constants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dirty="0"/>
                  <a:t> are given by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45" y="869806"/>
                <a:ext cx="11929641" cy="5590565"/>
              </a:xfrm>
              <a:blipFill rotWithShape="0">
                <a:blip r:embed="rId2"/>
                <a:stretch>
                  <a:fillRect l="-1073" t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Half Range Fourier Sine </a:t>
                </a:r>
                <a:r>
                  <a:rPr lang="en-US" dirty="0"/>
                  <a:t>Series in the interval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400" t="-8547" b="-19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20595" y="4008174"/>
                <a:ext cx="5150810" cy="1399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800">
                          <a:solidFill>
                            <a:srgbClr val="301B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 2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0" smtClean="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301B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301B92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301B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301B92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301B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solidFill>
                                            <a:srgbClr val="301B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301B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nπx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301B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80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dx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301B92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595" y="4008174"/>
                <a:ext cx="5150810" cy="13998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22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6F8A-299E-48C6-88AB-07A5D66B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Method:4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187467-B24C-461E-AC2C-3D726C4FA244}"/>
              </a:ext>
            </a:extLst>
          </p:cNvPr>
          <p:cNvSpPr txBox="1">
            <a:spLocks/>
          </p:cNvSpPr>
          <p:nvPr/>
        </p:nvSpPr>
        <p:spPr>
          <a:xfrm>
            <a:off x="133880" y="937882"/>
            <a:ext cx="1841678" cy="468000"/>
          </a:xfrm>
          <a:prstGeom prst="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Example:1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D68B08-02F3-4297-9D45-51E2134B7A51}"/>
              </a:ext>
            </a:extLst>
          </p:cNvPr>
          <p:cNvSpPr txBox="1">
            <a:spLocks/>
          </p:cNvSpPr>
          <p:nvPr/>
        </p:nvSpPr>
        <p:spPr>
          <a:xfrm>
            <a:off x="151426" y="1632562"/>
            <a:ext cx="1831919" cy="468001"/>
          </a:xfrm>
          <a:prstGeom prst="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1668" y="2349489"/>
                <a:ext cx="37432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We have,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68" y="2349489"/>
                <a:ext cx="3743269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257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884937" y="2349489"/>
                <a:ext cx="16653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937" y="2349489"/>
                <a:ext cx="166539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BC8A95-222E-49A4-B36C-2341E93B46C7}"/>
                  </a:ext>
                </a:extLst>
              </p:cNvPr>
              <p:cNvSpPr/>
              <p:nvPr/>
            </p:nvSpPr>
            <p:spPr>
              <a:xfrm>
                <a:off x="1975558" y="932981"/>
                <a:ext cx="8293857" cy="477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Find the half range sine series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IN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</a:t>
                </a:r>
                <a:endParaRPr lang="en-IN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4BC8A95-222E-49A4-B36C-2341E93B4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558" y="932981"/>
                <a:ext cx="8293857" cy="477801"/>
              </a:xfrm>
              <a:prstGeom prst="rect">
                <a:avLst/>
              </a:prstGeom>
              <a:blipFill rotWithShape="0">
                <a:blip r:embed="rId4"/>
                <a:stretch>
                  <a:fillRect l="-1470" t="-14103" b="-46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34542" y="3039270"/>
                <a:ext cx="4553746" cy="1399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28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nπx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dx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542" y="3039270"/>
                <a:ext cx="4553746" cy="13998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51426" y="3510383"/>
                <a:ext cx="10688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Now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26" y="3510383"/>
                <a:ext cx="1068819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609219" y="4587203"/>
                <a:ext cx="1886349" cy="1389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/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19" y="4587203"/>
                <a:ext cx="1886349" cy="13899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917814" y="5020559"/>
                <a:ext cx="9363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814" y="5020559"/>
                <a:ext cx="93634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645019" y="5020559"/>
                <a:ext cx="21184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nπx</m:t>
                              </m:r>
                            </m:e>
                          </m:d>
                        </m:e>
                      </m:func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19" y="5020559"/>
                <a:ext cx="2118400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6028376" y="2100563"/>
            <a:ext cx="0" cy="412536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0302913" y="3039270"/>
                <a:ext cx="898387" cy="1194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/>
                                <m:den/>
                              </m:f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913" y="3039270"/>
                <a:ext cx="898387" cy="119417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680209" y="2289841"/>
                <a:ext cx="8294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209" y="2289841"/>
                <a:ext cx="829458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7445440" y="2025862"/>
                <a:ext cx="774506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440" y="2025862"/>
                <a:ext cx="774506" cy="105118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893260" y="2289844"/>
                <a:ext cx="9363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260" y="2289844"/>
                <a:ext cx="936346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8034677" y="3327673"/>
                <a:ext cx="9203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677" y="3327673"/>
                <a:ext cx="920317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8579050" y="2137716"/>
                <a:ext cx="2256130" cy="830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nπx</m:t>
                                  </m:r>
                                </m:e>
                              </m:fun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nπ</m:t>
                              </m:r>
                            </m:den>
                          </m:f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050" y="2137716"/>
                <a:ext cx="2256130" cy="83029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686811" y="3144725"/>
                <a:ext cx="2130711" cy="905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nπx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11" y="3144725"/>
                <a:ext cx="2130711" cy="9051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7606518" y="2289843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518" y="2289843"/>
                <a:ext cx="534121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685825" y="3327672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825" y="3327672"/>
                <a:ext cx="534121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6780871" y="4480670"/>
                <a:ext cx="8294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871" y="4480670"/>
                <a:ext cx="829458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377023" y="4492801"/>
                <a:ext cx="9203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023" y="4492801"/>
                <a:ext cx="920317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8062813" y="4340673"/>
                <a:ext cx="2107565" cy="1060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nπ</m:t>
                              </m:r>
                            </m:den>
                          </m:f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813" y="4340673"/>
                <a:ext cx="2107565" cy="106048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783568" y="5348611"/>
                <a:ext cx="2180020" cy="9285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nπ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568" y="5348611"/>
                <a:ext cx="2180020" cy="92852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290569" y="5551263"/>
                <a:ext cx="6417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569" y="5551263"/>
                <a:ext cx="641762" cy="52322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39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17" grpId="0"/>
      <p:bldP spid="21" grpId="0"/>
      <p:bldP spid="25" grpId="0"/>
      <p:bldP spid="26" grpId="0"/>
      <p:bldP spid="32" grpId="0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45" y="869806"/>
                <a:ext cx="11929641" cy="5590565"/>
              </a:xfrm>
            </p:spPr>
            <p:txBody>
              <a:bodyPr/>
              <a:lstStyle/>
              <a:p>
                <a:pPr lvl="0"/>
                <a:r>
                  <a:rPr lang="en-US" dirty="0" smtClean="0"/>
                  <a:t>The half range fourier cosine series for the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the interval </a:t>
                </a:r>
                <a14:m>
                  <m:oMath xmlns:m="http://schemas.openxmlformats.org/officeDocument/2006/math">
                    <m:r>
                      <a:rPr lang="en-US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defined </a:t>
                </a:r>
                <a:r>
                  <a:rPr lang="en-US" dirty="0"/>
                  <a:t>by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301B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301B92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b="0" i="0">
                                  <a:solidFill>
                                    <a:srgbClr val="301B9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301B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301B92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301B92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nπx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Where, </a:t>
                </a:r>
                <a:r>
                  <a:rPr lang="en-US" dirty="0"/>
                  <a:t>the constants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dirty="0"/>
                  <a:t> are given by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45" y="869806"/>
                <a:ext cx="11929641" cy="5590565"/>
              </a:xfrm>
              <a:blipFill rotWithShape="0">
                <a:blip r:embed="rId2"/>
                <a:stretch>
                  <a:fillRect l="-1073" t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Half Range Fourier Cosine </a:t>
                </a:r>
                <a:r>
                  <a:rPr lang="en-US" dirty="0"/>
                  <a:t>Series in the interval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400" t="-8547" b="-19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36608" y="4036310"/>
                <a:ext cx="3559684" cy="1399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280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>
                          <a:solidFill>
                            <a:srgbClr val="301B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 2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0" smtClean="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301B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301B92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280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dx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608" y="4036310"/>
                <a:ext cx="3559684" cy="13998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44153" y="4036310"/>
                <a:ext cx="5150810" cy="1399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800">
                          <a:solidFill>
                            <a:srgbClr val="301B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 2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0" smtClean="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301B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301B92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301B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301B92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301B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solidFill>
                                            <a:srgbClr val="301B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301B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nπx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301B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80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301B92"/>
                              </a:solidFill>
                              <a:latin typeface="Cambria Math" panose="02040503050406030204" pitchFamily="18" charset="0"/>
                            </a:rPr>
                            <m:t>dx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301B92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53" y="4036310"/>
                <a:ext cx="5150810" cy="13998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00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45" y="869806"/>
                <a:ext cx="11929641" cy="559056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Now , Half range sine series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is,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nπx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45" y="869806"/>
                <a:ext cx="11929641" cy="5590565"/>
              </a:xfrm>
              <a:blipFill rotWithShape="0">
                <a:blip r:embed="rId2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 smtClean="0"/>
                  <a:t>Method:4</a:t>
                </a:r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IN" dirty="0"/>
                  <a:t> Example – </a:t>
                </a:r>
                <a:r>
                  <a:rPr lang="en-IN" dirty="0" smtClean="0"/>
                  <a:t>1(continue</a:t>
                </a:r>
                <a:r>
                  <a:rPr lang="en-IN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400" t="-7692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37374" y="5092135"/>
                <a:ext cx="2644977" cy="1368236"/>
              </a:xfrm>
              <a:prstGeom prst="rect">
                <a:avLst/>
              </a:prstGeom>
              <a:gradFill>
                <a:gsLst>
                  <a:gs pos="10000">
                    <a:srgbClr val="0E47A1"/>
                  </a:gs>
                  <a:gs pos="100000">
                    <a:srgbClr val="03A9F5"/>
                  </a:gs>
                </a:gsLst>
                <a:lin ang="108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74" y="5092135"/>
                <a:ext cx="2644977" cy="13682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14245" y="3343735"/>
                <a:ext cx="1214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45" y="3343735"/>
                <a:ext cx="121405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180833" y="2972928"/>
                <a:ext cx="1164613" cy="1264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/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833" y="2972928"/>
                <a:ext cx="1164613" cy="12648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763139" y="3086759"/>
                <a:ext cx="1818959" cy="9285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139" y="3086759"/>
                <a:ext cx="1818959" cy="92852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454658" y="3343734"/>
                <a:ext cx="13697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nπx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658" y="3343734"/>
                <a:ext cx="136979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2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9" grpId="1" animBg="1"/>
      <p:bldP spid="17" grpId="0"/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6F8A-299E-48C6-88AB-07A5D66B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Method:4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187467-B24C-461E-AC2C-3D726C4FA244}"/>
              </a:ext>
            </a:extLst>
          </p:cNvPr>
          <p:cNvSpPr txBox="1">
            <a:spLocks/>
          </p:cNvSpPr>
          <p:nvPr/>
        </p:nvSpPr>
        <p:spPr>
          <a:xfrm>
            <a:off x="151427" y="1349089"/>
            <a:ext cx="1656000" cy="468000"/>
          </a:xfrm>
          <a:prstGeom prst="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Example:5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D68B08-02F3-4297-9D45-51E2134B7A51}"/>
              </a:ext>
            </a:extLst>
          </p:cNvPr>
          <p:cNvSpPr txBox="1">
            <a:spLocks/>
          </p:cNvSpPr>
          <p:nvPr/>
        </p:nvSpPr>
        <p:spPr>
          <a:xfrm>
            <a:off x="151427" y="2738892"/>
            <a:ext cx="1656000" cy="468001"/>
          </a:xfrm>
          <a:prstGeom prst="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4BC8A95-222E-49A4-B36C-2341E93B46C7}"/>
                  </a:ext>
                </a:extLst>
              </p:cNvPr>
              <p:cNvSpPr/>
              <p:nvPr/>
            </p:nvSpPr>
            <p:spPr>
              <a:xfrm>
                <a:off x="1807427" y="767672"/>
                <a:ext cx="10120716" cy="15467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2800" dirty="0" smtClean="0">
                    <a:latin typeface="+mj-lt"/>
                  </a:rPr>
                  <a:t>Find </a:t>
                </a:r>
                <a:r>
                  <a:rPr lang="en-US" sz="2800" dirty="0">
                    <a:latin typeface="+mj-lt"/>
                  </a:rPr>
                  <a:t>the </a:t>
                </a:r>
                <a:r>
                  <a:rPr lang="en-US" sz="2800" dirty="0" smtClean="0">
                    <a:latin typeface="+mj-lt"/>
                  </a:rPr>
                  <a:t>sine series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800" b="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2800" b="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sz="2800" b="0" i="0">
                                <a:latin typeface="Cambria Math" panose="02040503050406030204" pitchFamily="18" charset="0"/>
                              </a:rPr>
                              <m:t>,   0&lt;</m:t>
                            </m:r>
                            <m:r>
                              <m:rPr>
                                <m:sty m:val="p"/>
                              </m:rPr>
                              <a:rPr lang="en-US" sz="2800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2800" b="0" i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800" b="0" i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sz="2800" b="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2800" b="0" i="0">
                                <a:latin typeface="Cambria Math" panose="02040503050406030204" pitchFamily="18" charset="0"/>
                              </a:rPr>
                              <m:t>     ,    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800" b="0" i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m:rPr>
                                <m:sty m:val="p"/>
                              </m:rPr>
                              <a:rPr lang="en-US" sz="2800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2800" b="0" i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m:rPr>
                                <m:sty m:val="p"/>
                              </m:rPr>
                              <a:rPr lang="en-US" sz="2800" b="0" i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sz="2800" b="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sz="2800" dirty="0" smtClean="0">
                    <a:latin typeface="+mj-lt"/>
                  </a:rPr>
                  <a:t> . </a:t>
                </a:r>
                <a:endParaRPr lang="en-IN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4BC8A95-222E-49A4-B36C-2341E93B4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427" y="767672"/>
                <a:ext cx="10120716" cy="1546718"/>
              </a:xfrm>
              <a:prstGeom prst="rect">
                <a:avLst/>
              </a:prstGeom>
              <a:blipFill rotWithShape="0">
                <a:blip r:embed="rId2"/>
                <a:stretch>
                  <a:fillRect l="-1204" b="-51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1267097" y="4439356"/>
            <a:ext cx="7863840" cy="0"/>
          </a:xfrm>
          <a:prstGeom prst="straightConnector1">
            <a:avLst/>
          </a:prstGeom>
          <a:ln w="57150">
            <a:solidFill>
              <a:srgbClr val="F5433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581555" y="4478544"/>
                <a:ext cx="4651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555" y="4478544"/>
                <a:ext cx="46519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2774963" y="4400167"/>
            <a:ext cx="78377" cy="783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866019" y="4478544"/>
                <a:ext cx="482824" cy="824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019" y="4478544"/>
                <a:ext cx="482824" cy="8244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070488" y="4400167"/>
            <a:ext cx="78377" cy="783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163789" y="4480499"/>
                <a:ext cx="4828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789" y="4480499"/>
                <a:ext cx="482824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7366013" y="4400167"/>
            <a:ext cx="78377" cy="783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300371" y="851127"/>
            <a:ext cx="1978012" cy="6477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774963" y="4399570"/>
            <a:ext cx="2373902" cy="78973"/>
            <a:chOff x="2853340" y="5030980"/>
            <a:chExt cx="2330942" cy="7837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908585" y="5070170"/>
              <a:ext cx="2240280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853340" y="5030981"/>
              <a:ext cx="78377" cy="7837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105905" y="5030980"/>
              <a:ext cx="78377" cy="7837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/>
          <p:cNvCxnSpPr/>
          <p:nvPr/>
        </p:nvCxnSpPr>
        <p:spPr>
          <a:xfrm flipV="1">
            <a:off x="2815385" y="3617756"/>
            <a:ext cx="10245" cy="822960"/>
          </a:xfrm>
          <a:prstGeom prst="line">
            <a:avLst/>
          </a:prstGeom>
          <a:ln w="38100">
            <a:solidFill>
              <a:srgbClr val="4FE3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113268" y="3614739"/>
            <a:ext cx="10245" cy="822960"/>
          </a:xfrm>
          <a:prstGeom prst="line">
            <a:avLst/>
          </a:prstGeom>
          <a:ln w="38100">
            <a:solidFill>
              <a:srgbClr val="4FE3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833467" y="4026219"/>
            <a:ext cx="226771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168929" y="3464157"/>
                <a:ext cx="14869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929" y="3464157"/>
                <a:ext cx="1486946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/>
          <p:cNvSpPr/>
          <p:nvPr/>
        </p:nvSpPr>
        <p:spPr>
          <a:xfrm>
            <a:off x="5072195" y="4398809"/>
            <a:ext cx="78377" cy="783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367720" y="4398809"/>
            <a:ext cx="78377" cy="7837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5072195" y="4412280"/>
            <a:ext cx="2373902" cy="78973"/>
            <a:chOff x="2853340" y="5030980"/>
            <a:chExt cx="2330942" cy="78378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908585" y="5070170"/>
              <a:ext cx="224028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2853340" y="5030981"/>
              <a:ext cx="78377" cy="78377"/>
            </a:xfrm>
            <a:prstGeom prst="ellips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105905" y="5030980"/>
              <a:ext cx="78377" cy="78377"/>
            </a:xfrm>
            <a:prstGeom prst="ellips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5112617" y="3612666"/>
            <a:ext cx="10245" cy="822960"/>
          </a:xfrm>
          <a:prstGeom prst="line">
            <a:avLst/>
          </a:prstGeom>
          <a:ln w="38100">
            <a:solidFill>
              <a:srgbClr val="4FE3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7410500" y="3613381"/>
            <a:ext cx="10245" cy="822960"/>
          </a:xfrm>
          <a:prstGeom prst="line">
            <a:avLst/>
          </a:prstGeom>
          <a:ln w="38100">
            <a:solidFill>
              <a:srgbClr val="4FE38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130699" y="4024861"/>
            <a:ext cx="226771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5226060" y="3489127"/>
                <a:ext cx="21305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sz="28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8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060" y="3489127"/>
                <a:ext cx="213058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ounded Rectangle 60"/>
          <p:cNvSpPr/>
          <p:nvPr/>
        </p:nvSpPr>
        <p:spPr>
          <a:xfrm>
            <a:off x="7300371" y="1708894"/>
            <a:ext cx="1978012" cy="6477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51427" y="5657759"/>
                <a:ext cx="37477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We have,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27" y="5657759"/>
                <a:ext cx="3747757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3415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894696" y="5657759"/>
                <a:ext cx="16653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696" y="5657759"/>
                <a:ext cx="1665391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94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4" grpId="1"/>
      <p:bldP spid="7" grpId="0" animBg="1"/>
      <p:bldP spid="17" grpId="0"/>
      <p:bldP spid="17" grpId="1"/>
      <p:bldP spid="17" grpId="2"/>
      <p:bldP spid="18" grpId="0" animBg="1"/>
      <p:bldP spid="19" grpId="0"/>
      <p:bldP spid="19" grpId="1"/>
      <p:bldP spid="20" grpId="0" animBg="1"/>
      <p:bldP spid="8" grpId="0" animBg="1"/>
      <p:bldP spid="32" grpId="0"/>
      <p:bldP spid="51" grpId="0" animBg="1"/>
      <p:bldP spid="52" grpId="0" animBg="1"/>
      <p:bldP spid="60" grpId="0"/>
      <p:bldP spid="61" grpId="0" animBg="1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E6F8A-299E-48C6-88AB-07A5D66B54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Method:</a:t>
                </a:r>
                <a:r>
                  <a:rPr lang="en-IN" dirty="0" smtClean="0"/>
                  <a:t>4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IN" dirty="0"/>
                  <a:t> Example – </a:t>
                </a:r>
                <a:r>
                  <a:rPr lang="en-IN" dirty="0" smtClean="0"/>
                  <a:t>5(continue</a:t>
                </a:r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EE6F8A-299E-48C6-88AB-07A5D66B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400" t="-6838" b="-2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1745916" y="954960"/>
                <a:ext cx="4553746" cy="1399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28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nπx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dx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916" y="954960"/>
                <a:ext cx="4553746" cy="13994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77097" y="1414592"/>
                <a:ext cx="10688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Now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7" y="1414592"/>
                <a:ext cx="106881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172554" y="2598141"/>
                <a:ext cx="3618876" cy="1390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π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nx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dx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54" y="2598141"/>
                <a:ext cx="3618876" cy="13908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172554" y="4232730"/>
                <a:ext cx="3609706" cy="1573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US" sz="28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nx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dx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54" y="4232730"/>
                <a:ext cx="3609706" cy="15735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566347" y="4458683"/>
                <a:ext cx="4129912" cy="1569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 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US" sz="2800" b="0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sup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nx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47" y="4458683"/>
                <a:ext cx="4129912" cy="156914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431223" y="4867057"/>
                <a:ext cx="7661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223" y="4867057"/>
                <a:ext cx="766107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900517" y="4867057"/>
                <a:ext cx="1381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517" y="4867057"/>
                <a:ext cx="1381212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13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23" grpId="0"/>
      <p:bldP spid="25" grpId="0"/>
      <p:bldP spid="26" grpId="0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E6F8A-299E-48C6-88AB-07A5D66B54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Method:</a:t>
                </a:r>
                <a:r>
                  <a:rPr lang="en-IN" dirty="0" smtClean="0"/>
                  <a:t>4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IN" dirty="0"/>
                  <a:t> Example – </a:t>
                </a:r>
                <a:r>
                  <a:rPr lang="en-IN" dirty="0" smtClean="0"/>
                  <a:t>5(continue</a:t>
                </a:r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EE6F8A-299E-48C6-88AB-07A5D66B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400" t="-6838" b="-2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26634" y="842417"/>
                <a:ext cx="3609706" cy="1573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US" sz="28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nx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dx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34" y="842417"/>
                <a:ext cx="3609706" cy="15735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920427" y="1068370"/>
                <a:ext cx="4129912" cy="1569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 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US" sz="2800" b="0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sup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nx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427" y="1068370"/>
                <a:ext cx="4129912" cy="15691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811765" y="1476744"/>
                <a:ext cx="7661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765" y="1476744"/>
                <a:ext cx="766107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5254597" y="1476744"/>
                <a:ext cx="1381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597" y="1476744"/>
                <a:ext cx="1381212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557965" y="2493645"/>
                <a:ext cx="924036" cy="1310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/>
                                <m:den/>
                              </m:f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US" sz="28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965" y="2493645"/>
                <a:ext cx="924036" cy="13106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68822" y="2698061"/>
                <a:ext cx="100418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2" y="2698061"/>
                <a:ext cx="1004185" cy="90178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348137" y="2641942"/>
                <a:ext cx="774506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137" y="2641942"/>
                <a:ext cx="774506" cy="105118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811765" y="2915837"/>
                <a:ext cx="7375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765" y="2915837"/>
                <a:ext cx="737573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560377" y="2924315"/>
                <a:ext cx="7632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377" y="2924315"/>
                <a:ext cx="763221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331139" y="2762300"/>
                <a:ext cx="2118272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nx</m:t>
                                  </m:r>
                                  <m: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139" y="2762300"/>
                <a:ext cx="2118272" cy="82747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071833" y="2741367"/>
                <a:ext cx="2071400" cy="905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nx</m:t>
                                  </m:r>
                                  <m: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833" y="2741367"/>
                <a:ext cx="2071400" cy="9051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525023" y="2915836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023" y="2915836"/>
                <a:ext cx="534121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253729" y="2924314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729" y="2924314"/>
                <a:ext cx="534121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658619" y="3909434"/>
                <a:ext cx="924036" cy="1286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/>
                                <m:den/>
                              </m:f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US" sz="280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619" y="3909434"/>
                <a:ext cx="924036" cy="128618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785303" y="3965553"/>
                <a:ext cx="964238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303" y="3965553"/>
                <a:ext cx="964238" cy="90178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564618" y="3909434"/>
                <a:ext cx="774506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618" y="3909434"/>
                <a:ext cx="774506" cy="105118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028246" y="4183329"/>
                <a:ext cx="1381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246" y="4183329"/>
                <a:ext cx="1381212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396563" y="4201882"/>
                <a:ext cx="10309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563" y="4201882"/>
                <a:ext cx="1030923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167325" y="4039867"/>
                <a:ext cx="2118272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nx</m:t>
                                  </m:r>
                                  <m: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325" y="4039867"/>
                <a:ext cx="2118272" cy="827471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172487" y="4020918"/>
                <a:ext cx="2071400" cy="905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nx</m:t>
                                  </m:r>
                                  <m: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487" y="4020918"/>
                <a:ext cx="2071400" cy="90512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741504" y="4183328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504" y="4183328"/>
                <a:ext cx="534121" cy="52322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089915" y="4201881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915" y="4201881"/>
                <a:ext cx="534121" cy="52322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59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7" grpId="0"/>
      <p:bldP spid="28" grpId="0"/>
      <p:bldP spid="29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903523" y="3541614"/>
                <a:ext cx="731226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523" y="3541614"/>
                <a:ext cx="731226" cy="105118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E6F8A-299E-48C6-88AB-07A5D66B54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Method:</a:t>
                </a:r>
                <a:r>
                  <a:rPr lang="en-IN" dirty="0" smtClean="0"/>
                  <a:t>4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IN" dirty="0"/>
                  <a:t> Example – </a:t>
                </a:r>
                <a:r>
                  <a:rPr lang="en-IN" dirty="0" smtClean="0"/>
                  <a:t>5(continue</a:t>
                </a:r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EE6F8A-299E-48C6-88AB-07A5D66B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400" t="-6838" b="-2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487627" y="875860"/>
                <a:ext cx="924036" cy="1310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/>
                                <m:den/>
                              </m:f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US" sz="28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27" y="875860"/>
                <a:ext cx="924036" cy="13106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98484" y="1080276"/>
                <a:ext cx="100418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84" y="1080276"/>
                <a:ext cx="1004185" cy="9017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77799" y="1024157"/>
                <a:ext cx="774506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799" y="1024157"/>
                <a:ext cx="774506" cy="10511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741427" y="1298052"/>
                <a:ext cx="73757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427" y="1298052"/>
                <a:ext cx="73757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490039" y="1306530"/>
                <a:ext cx="7632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039" y="1306530"/>
                <a:ext cx="763221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260801" y="1144515"/>
                <a:ext cx="2118272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nx</m:t>
                                  </m:r>
                                  <m: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801" y="1144515"/>
                <a:ext cx="2118272" cy="82747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001495" y="1123582"/>
                <a:ext cx="2071400" cy="905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nx</m:t>
                                  </m:r>
                                  <m: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495" y="1123582"/>
                <a:ext cx="2071400" cy="9051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454685" y="1298051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685" y="1298051"/>
                <a:ext cx="534121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183391" y="1306529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391" y="1306529"/>
                <a:ext cx="534121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588281" y="2291649"/>
                <a:ext cx="924036" cy="1286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/>
                                <m:den/>
                              </m:f>
                            </m:e>
                          </m:d>
                        </m:e>
                        <m:sub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US" sz="280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281" y="2291649"/>
                <a:ext cx="924036" cy="128618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644625" y="2347768"/>
                <a:ext cx="104278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625" y="2347768"/>
                <a:ext cx="1042785" cy="90178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494280" y="2291649"/>
                <a:ext cx="774506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280" y="2291649"/>
                <a:ext cx="774506" cy="105118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957908" y="2565544"/>
                <a:ext cx="13812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908" y="2565544"/>
                <a:ext cx="1381212" cy="5232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326225" y="2584097"/>
                <a:ext cx="10309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225" y="2584097"/>
                <a:ext cx="1030923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096987" y="2422082"/>
                <a:ext cx="2118272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nx</m:t>
                                  </m:r>
                                  <m: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987" y="2422082"/>
                <a:ext cx="2118272" cy="82747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102149" y="2403133"/>
                <a:ext cx="2071400" cy="905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nx</m:t>
                                  </m:r>
                                  <m: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49" y="2403133"/>
                <a:ext cx="2071400" cy="9051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671166" y="2565543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166" y="2565543"/>
                <a:ext cx="534121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019577" y="2584096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577" y="2584096"/>
                <a:ext cx="534121" cy="5232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98484" y="3577835"/>
                <a:ext cx="100418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84" y="3577835"/>
                <a:ext cx="1004185" cy="901785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7799" y="3555683"/>
                <a:ext cx="774506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799" y="3555683"/>
                <a:ext cx="774506" cy="1051185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454263" y="3805597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263" y="3805597"/>
                <a:ext cx="534121" cy="52322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741427" y="3682507"/>
                <a:ext cx="1445588" cy="824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427" y="3682507"/>
                <a:ext cx="1445588" cy="824649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352258" y="4067207"/>
                <a:ext cx="4793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258" y="4067207"/>
                <a:ext cx="479362" cy="52322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999478" y="3679878"/>
                <a:ext cx="1834027" cy="827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478" y="3679878"/>
                <a:ext cx="1834027" cy="827278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4604588" y="3819665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588" y="3819665"/>
                <a:ext cx="534121" cy="523220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001363" y="3599105"/>
                <a:ext cx="1203086" cy="1060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363" y="3599105"/>
                <a:ext cx="1203086" cy="1060483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039640" y="3679878"/>
                <a:ext cx="1784335" cy="827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640" y="3679878"/>
                <a:ext cx="1784335" cy="827278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7917052" y="3822175"/>
                <a:ext cx="4651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052" y="3822175"/>
                <a:ext cx="465192" cy="52322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554132" y="3822174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132" y="3822174"/>
                <a:ext cx="534121" cy="52322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8717135" y="4805276"/>
                <a:ext cx="731226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135" y="4805276"/>
                <a:ext cx="731226" cy="1051185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658693" y="4827428"/>
                <a:ext cx="104278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693" y="4827428"/>
                <a:ext cx="1042785" cy="901785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2494280" y="4805276"/>
                <a:ext cx="774506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280" y="4805276"/>
                <a:ext cx="774506" cy="1051185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284828" y="4953523"/>
                <a:ext cx="1445588" cy="824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28" y="4953523"/>
                <a:ext cx="1445588" cy="824649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3895659" y="5338223"/>
                <a:ext cx="4793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659" y="5338223"/>
                <a:ext cx="479362" cy="523220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512796" y="4937481"/>
                <a:ext cx="1834027" cy="827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796" y="4937481"/>
                <a:ext cx="1834027" cy="827278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6103831" y="5093920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831" y="5093920"/>
                <a:ext cx="534121" cy="523220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6500606" y="4873360"/>
                <a:ext cx="1203086" cy="1060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606" y="4873360"/>
                <a:ext cx="1203086" cy="1060483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7538883" y="4954133"/>
                <a:ext cx="1784335" cy="827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883" y="4954133"/>
                <a:ext cx="1784335" cy="827278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2721823" y="5098270"/>
                <a:ext cx="4651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23" y="5098270"/>
                <a:ext cx="465192" cy="523220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2984760" y="5098270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60" y="5098270"/>
                <a:ext cx="534121" cy="523220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H="1">
            <a:off x="2757396" y="3616728"/>
            <a:ext cx="937846" cy="10106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4338106" y="4873360"/>
            <a:ext cx="937846" cy="10106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24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  <p:bldP spid="59" grpId="0"/>
      <p:bldP spid="60" grpId="0"/>
      <p:bldP spid="61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E6F8A-299E-48C6-88AB-07A5D66B54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Method:</a:t>
                </a:r>
                <a:r>
                  <a:rPr lang="en-IN" dirty="0" smtClean="0"/>
                  <a:t>4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IN" dirty="0"/>
                  <a:t> Example – </a:t>
                </a:r>
                <a:r>
                  <a:rPr lang="en-IN" dirty="0" smtClean="0"/>
                  <a:t>5(continue</a:t>
                </a:r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EE6F8A-299E-48C6-88AB-07A5D66B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400" t="-6838" b="-2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94016" y="2758714"/>
                <a:ext cx="1475468" cy="900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16" y="2758714"/>
                <a:ext cx="1475468" cy="9002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1252969" y="3205300"/>
                <a:ext cx="6339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969" y="3205300"/>
                <a:ext cx="63395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1785365" y="2809087"/>
                <a:ext cx="1784335" cy="827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365" y="2809087"/>
                <a:ext cx="1784335" cy="8272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4568" y="3852782"/>
                <a:ext cx="11548641" cy="2109562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Now , Half range sine series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is,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nπx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568" y="3852782"/>
                <a:ext cx="11548641" cy="2109562"/>
              </a:xfrm>
              <a:blipFill rotWithShape="0">
                <a:blip r:embed="rId6"/>
                <a:stretch>
                  <a:fillRect l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3633268" y="4501885"/>
                <a:ext cx="1532086" cy="1264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/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268" y="4501885"/>
                <a:ext cx="1532086" cy="126483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578130" y="4638333"/>
                <a:ext cx="2660537" cy="900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π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nπ</m:t>
                                  </m:r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130" y="4638333"/>
                <a:ext cx="2660537" cy="90024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7009813" y="4828086"/>
                <a:ext cx="11533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nx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813" y="4828086"/>
                <a:ext cx="1153393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4128" y="2966419"/>
                <a:ext cx="6417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8" y="2966419"/>
                <a:ext cx="64176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94456" y="1415471"/>
                <a:ext cx="100418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56" y="1415471"/>
                <a:ext cx="1004185" cy="90178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385822" y="1363198"/>
                <a:ext cx="1203086" cy="1060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822" y="1363198"/>
                <a:ext cx="1203086" cy="106048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424099" y="1443971"/>
                <a:ext cx="1784335" cy="827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099" y="1443971"/>
                <a:ext cx="1784335" cy="82727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68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4" grpId="0"/>
      <p:bldP spid="68" grpId="0"/>
      <p:bldP spid="52" grpId="0" build="p"/>
      <p:bldP spid="55" grpId="0"/>
      <p:bldP spid="56" grpId="0"/>
      <p:bldP spid="57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967413" y="1995834"/>
                <a:ext cx="2227212" cy="1230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/>
                                <m:den/>
                              </m:f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</m:e>
                          </m:d>
                        </m:e>
                        <m:sub/>
                        <m:sup/>
                      </m:sSub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413" y="1995834"/>
                <a:ext cx="2227212" cy="12305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989185" y="2069059"/>
                <a:ext cx="2148665" cy="1157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/>
                                <m:den>
                                  <m: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185" y="2069059"/>
                <a:ext cx="2148665" cy="11573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DEE6F8A-299E-48C6-88AB-07A5D66B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Method:3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187467-B24C-461E-AC2C-3D726C4FA244}"/>
              </a:ext>
            </a:extLst>
          </p:cNvPr>
          <p:cNvSpPr txBox="1">
            <a:spLocks/>
          </p:cNvSpPr>
          <p:nvPr/>
        </p:nvSpPr>
        <p:spPr>
          <a:xfrm>
            <a:off x="133880" y="937882"/>
            <a:ext cx="1841678" cy="468000"/>
          </a:xfrm>
          <a:prstGeom prst="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Example:1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D68B08-02F3-4297-9D45-51E2134B7A51}"/>
              </a:ext>
            </a:extLst>
          </p:cNvPr>
          <p:cNvSpPr txBox="1">
            <a:spLocks/>
          </p:cNvSpPr>
          <p:nvPr/>
        </p:nvSpPr>
        <p:spPr>
          <a:xfrm>
            <a:off x="151426" y="1632562"/>
            <a:ext cx="1831919" cy="468001"/>
          </a:xfrm>
          <a:prstGeom prst="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1668" y="2349489"/>
                <a:ext cx="37432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We have,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68" y="2349489"/>
                <a:ext cx="3743269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3257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884937" y="2349489"/>
                <a:ext cx="166539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937" y="2349489"/>
                <a:ext cx="166539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BC8A95-222E-49A4-B36C-2341E93B46C7}"/>
                  </a:ext>
                </a:extLst>
              </p:cNvPr>
              <p:cNvSpPr/>
              <p:nvPr/>
            </p:nvSpPr>
            <p:spPr>
              <a:xfrm>
                <a:off x="1975558" y="932981"/>
                <a:ext cx="10120716" cy="477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Find a cosine series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IN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in the interval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IN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.</a:t>
                </a:r>
                <a:endParaRPr lang="en-IN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4BC8A95-222E-49A4-B36C-2341E93B4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558" y="932981"/>
                <a:ext cx="10120716" cy="477801"/>
              </a:xfrm>
              <a:prstGeom prst="rect">
                <a:avLst/>
              </a:prstGeom>
              <a:blipFill rotWithShape="0">
                <a:blip r:embed="rId6"/>
                <a:stretch>
                  <a:fillRect l="-1205" t="-14103" b="-46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220245" y="3253878"/>
                <a:ext cx="2878287" cy="1399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dx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245" y="3253878"/>
                <a:ext cx="2878287" cy="13998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51426" y="3691979"/>
                <a:ext cx="10688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Now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26" y="3691979"/>
                <a:ext cx="106881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6323794" y="2349489"/>
            <a:ext cx="0" cy="409239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651232" y="4653241"/>
                <a:ext cx="1914306" cy="1353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sup>
                        <m:e/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232" y="4653241"/>
                <a:ext cx="1914306" cy="135306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949685" y="5040360"/>
                <a:ext cx="18316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685" y="5040360"/>
                <a:ext cx="1831655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189147" y="3549806"/>
                <a:ext cx="8502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147" y="3549806"/>
                <a:ext cx="850297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189147" y="2161520"/>
                <a:ext cx="1007392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147" y="2161520"/>
                <a:ext cx="1007392" cy="90178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258144" y="2135549"/>
                <a:ext cx="1437508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144" y="2135549"/>
                <a:ext cx="1437508" cy="95410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751666" y="3549806"/>
                <a:ext cx="6417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666" y="3549806"/>
                <a:ext cx="641762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92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8" grpId="0"/>
      <p:bldP spid="12" grpId="0" animBg="1"/>
      <p:bldP spid="10" grpId="0"/>
      <p:bldP spid="17" grpId="0"/>
      <p:bldP spid="19" grpId="0"/>
      <p:bldP spid="20" grpId="0"/>
      <p:bldP spid="23" grpId="0"/>
      <p:bldP spid="24" grpId="0"/>
      <p:bldP spid="27" grpId="0"/>
      <p:bldP spid="30" grpId="0"/>
      <p:bldP spid="31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764204" y="3738339"/>
                <a:ext cx="924869" cy="1157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/>
                                <m:den/>
                              </m:f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204" y="3738339"/>
                <a:ext cx="924869" cy="11573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E6F8A-299E-48C6-88AB-07A5D66B54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Method:</a:t>
                </a:r>
                <a:r>
                  <a:rPr lang="en-IN" dirty="0" smtClean="0"/>
                  <a:t>3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IN" dirty="0"/>
                  <a:t> Example – </a:t>
                </a:r>
                <a:r>
                  <a:rPr lang="en-IN" dirty="0" smtClean="0"/>
                  <a:t>1(continue</a:t>
                </a:r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EE6F8A-299E-48C6-88AB-07A5D66B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400" t="-6838" b="-2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660213" y="956573"/>
                <a:ext cx="4587986" cy="1399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28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nπx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dx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213" y="956573"/>
                <a:ext cx="4587986" cy="13998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77097" y="1427686"/>
                <a:ext cx="10688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Now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7" y="1427686"/>
                <a:ext cx="106881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075050" y="2322848"/>
                <a:ext cx="1914307" cy="13530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sup>
                        <m:e/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050" y="2322848"/>
                <a:ext cx="1914307" cy="13530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373147" y="2737769"/>
                <a:ext cx="13812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147" y="2737769"/>
                <a:ext cx="1381211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2176121" y="3866102"/>
                <a:ext cx="100418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121" y="3866102"/>
                <a:ext cx="1004185" cy="90178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616471" y="2737769"/>
                <a:ext cx="16348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nx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471" y="2737769"/>
                <a:ext cx="1634807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061322" y="3791401"/>
                <a:ext cx="774506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322" y="3791401"/>
                <a:ext cx="774506" cy="105118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551346" y="4055383"/>
                <a:ext cx="13812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346" y="4055383"/>
                <a:ext cx="1381211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593900" y="4055383"/>
                <a:ext cx="10309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900" y="4055383"/>
                <a:ext cx="103092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697734" y="3866102"/>
                <a:ext cx="1665328" cy="905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nx</m:t>
                                  </m:r>
                                </m:e>
                              </m:fun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734" y="3866102"/>
                <a:ext cx="1665328" cy="9051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379764" y="3903257"/>
                <a:ext cx="1961178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nx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764" y="3903257"/>
                <a:ext cx="1961178" cy="82747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222400" y="4055382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400" y="4055382"/>
                <a:ext cx="534121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245048" y="4055382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48" y="4055382"/>
                <a:ext cx="534121" cy="5232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965661" y="5193050"/>
                <a:ext cx="731226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61" y="5193050"/>
                <a:ext cx="731226" cy="105118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176121" y="5261627"/>
                <a:ext cx="100418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121" y="5261627"/>
                <a:ext cx="1004185" cy="90178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064568" y="5186926"/>
                <a:ext cx="774506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568" y="5186926"/>
                <a:ext cx="774506" cy="105118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222400" y="5261627"/>
                <a:ext cx="2328586" cy="914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400" y="5261627"/>
                <a:ext cx="2328586" cy="91403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322237" y="5458548"/>
                <a:ext cx="530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37" y="5458548"/>
                <a:ext cx="530915" cy="5232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682809" y="5263142"/>
                <a:ext cx="1778756" cy="914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809" y="5263142"/>
                <a:ext cx="1778756" cy="91403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480665" y="5476392"/>
                <a:ext cx="530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665" y="5476392"/>
                <a:ext cx="530915" cy="52322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835828" y="5237709"/>
                <a:ext cx="1347164" cy="925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828" y="5237709"/>
                <a:ext cx="1347164" cy="925703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932621" y="5481416"/>
                <a:ext cx="530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621" y="5481416"/>
                <a:ext cx="530915" cy="52322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6256143" y="5261627"/>
                <a:ext cx="869597" cy="899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143" y="5261627"/>
                <a:ext cx="869597" cy="899157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75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5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  <p:bldP spid="31" grpId="0"/>
      <p:bldP spid="23" grpId="0"/>
      <p:bldP spid="26" grpId="0"/>
      <p:bldP spid="59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7" grpId="0"/>
      <p:bldP spid="28" grpId="0"/>
      <p:bldP spid="29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6965661" y="1181808"/>
                <a:ext cx="731226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61" y="1181808"/>
                <a:ext cx="731226" cy="105118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E6F8A-299E-48C6-88AB-07A5D66B54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Method:</a:t>
                </a:r>
                <a:r>
                  <a:rPr lang="en-IN" dirty="0" smtClean="0"/>
                  <a:t>3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IN" dirty="0"/>
                  <a:t> Example – </a:t>
                </a:r>
                <a:r>
                  <a:rPr lang="en-IN" dirty="0" smtClean="0"/>
                  <a:t>1(continue</a:t>
                </a:r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EE6F8A-299E-48C6-88AB-07A5D66B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400" t="-6838" b="-2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176121" y="1250385"/>
                <a:ext cx="100418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121" y="1250385"/>
                <a:ext cx="1004185" cy="9017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64568" y="1175684"/>
                <a:ext cx="774506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568" y="1175684"/>
                <a:ext cx="774506" cy="10511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222400" y="1250385"/>
                <a:ext cx="2328586" cy="914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400" y="1250385"/>
                <a:ext cx="2328586" cy="9140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322237" y="1447306"/>
                <a:ext cx="530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37" y="1447306"/>
                <a:ext cx="53091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682809" y="1251900"/>
                <a:ext cx="1778756" cy="9140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809" y="1251900"/>
                <a:ext cx="1778756" cy="9140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480665" y="1465150"/>
                <a:ext cx="530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665" y="1465150"/>
                <a:ext cx="530915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835828" y="1226467"/>
                <a:ext cx="1347164" cy="925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828" y="1226467"/>
                <a:ext cx="1347164" cy="92570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932621" y="1470174"/>
                <a:ext cx="530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621" y="1470174"/>
                <a:ext cx="530915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256143" y="1250385"/>
                <a:ext cx="869597" cy="899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143" y="1250385"/>
                <a:ext cx="869597" cy="89915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176121" y="2633939"/>
                <a:ext cx="100418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121" y="2633939"/>
                <a:ext cx="1004185" cy="90178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061322" y="2539926"/>
                <a:ext cx="774506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322" y="2539926"/>
                <a:ext cx="774506" cy="105118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3281471" y="2829392"/>
                <a:ext cx="530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471" y="2829392"/>
                <a:ext cx="530915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636634" y="2590709"/>
                <a:ext cx="1347164" cy="925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634" y="2590709"/>
                <a:ext cx="1347164" cy="92570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524917" y="2559238"/>
                <a:ext cx="731226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917" y="2559238"/>
                <a:ext cx="731226" cy="105118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819166" y="2829392"/>
                <a:ext cx="530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166" y="2829392"/>
                <a:ext cx="530915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5158634" y="2636567"/>
                <a:ext cx="869597" cy="899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634" y="2636567"/>
                <a:ext cx="869597" cy="89915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176121" y="4017076"/>
                <a:ext cx="100418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121" y="4017076"/>
                <a:ext cx="1004185" cy="90178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3023995" y="3923482"/>
                <a:ext cx="2326086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1−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995" y="3923482"/>
                <a:ext cx="2326086" cy="1051185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741136" y="4161934"/>
                <a:ext cx="6417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136" y="4161934"/>
                <a:ext cx="641762" cy="52322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73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45" y="869806"/>
                <a:ext cx="11929641" cy="559056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Now , Half range cosine series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is,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nπx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45" y="869806"/>
                <a:ext cx="11929641" cy="5590565"/>
              </a:xfrm>
              <a:blipFill rotWithShape="0">
                <a:blip r:embed="rId2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Method:</a:t>
                </a:r>
                <a:r>
                  <a:rPr lang="en-IN" dirty="0" smtClean="0"/>
                  <a:t>3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IN" dirty="0"/>
                  <a:t> Example – </a:t>
                </a:r>
                <a:r>
                  <a:rPr lang="en-IN" dirty="0" smtClean="0"/>
                  <a:t>1(continue</a:t>
                </a:r>
                <a:r>
                  <a:rPr lang="en-IN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400" t="-6838" b="-2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4022" y="5454531"/>
                <a:ext cx="1371600" cy="1005840"/>
              </a:xfrm>
              <a:prstGeom prst="rect">
                <a:avLst/>
              </a:prstGeom>
              <a:gradFill>
                <a:gsLst>
                  <a:gs pos="10000">
                    <a:srgbClr val="0E47A1"/>
                  </a:gs>
                  <a:gs pos="100000">
                    <a:srgbClr val="03A9F5"/>
                  </a:gs>
                </a:gsLst>
                <a:lin ang="108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22" y="5454531"/>
                <a:ext cx="1371600" cy="10058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30953" y="5454531"/>
                <a:ext cx="3558606" cy="1005840"/>
              </a:xfrm>
              <a:prstGeom prst="rect">
                <a:avLst/>
              </a:prstGeom>
              <a:gradFill>
                <a:gsLst>
                  <a:gs pos="10000">
                    <a:srgbClr val="0E47A1"/>
                  </a:gs>
                  <a:gs pos="100000">
                    <a:srgbClr val="03A9F5"/>
                  </a:gs>
                </a:gsLst>
                <a:lin ang="108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1−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lang="en-US" sz="28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953" y="5454531"/>
                <a:ext cx="3558606" cy="10058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14245" y="3231193"/>
                <a:ext cx="1214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45" y="3231193"/>
                <a:ext cx="121405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134141" y="3105999"/>
                <a:ext cx="718466" cy="824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141" y="3105999"/>
                <a:ext cx="718466" cy="82445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30691" y="2902139"/>
                <a:ext cx="1492139" cy="1264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/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691" y="2902139"/>
                <a:ext cx="1492139" cy="126483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658796" y="3008962"/>
                <a:ext cx="2702919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1−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796" y="3008962"/>
                <a:ext cx="2702919" cy="105118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137619" y="3272944"/>
                <a:ext cx="14412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nx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619" y="3272944"/>
                <a:ext cx="144129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67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8" grpId="1" animBg="1"/>
      <p:bldP spid="9" grpId="0" animBg="1"/>
      <p:bldP spid="9" grpId="1" animBg="1"/>
      <p:bldP spid="17" grpId="0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8190382" y="2023348"/>
                <a:ext cx="1275029" cy="1195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/>
                                <m:den/>
                              </m:f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382" y="2023348"/>
                <a:ext cx="1275029" cy="11953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178971" y="1988145"/>
                <a:ext cx="1363194" cy="1230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/>
                                <m:den/>
                              </m:f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d>
                        </m:e>
                        <m:sub/>
                        <m:sup/>
                      </m:sSub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971" y="1988145"/>
                <a:ext cx="1363194" cy="12305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DEE6F8A-299E-48C6-88AB-07A5D66B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Method:3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187467-B24C-461E-AC2C-3D726C4FA244}"/>
              </a:ext>
            </a:extLst>
          </p:cNvPr>
          <p:cNvSpPr txBox="1">
            <a:spLocks/>
          </p:cNvSpPr>
          <p:nvPr/>
        </p:nvSpPr>
        <p:spPr>
          <a:xfrm>
            <a:off x="133880" y="937882"/>
            <a:ext cx="1841678" cy="468000"/>
          </a:xfrm>
          <a:prstGeom prst="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Example:4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D68B08-02F3-4297-9D45-51E2134B7A51}"/>
              </a:ext>
            </a:extLst>
          </p:cNvPr>
          <p:cNvSpPr txBox="1">
            <a:spLocks/>
          </p:cNvSpPr>
          <p:nvPr/>
        </p:nvSpPr>
        <p:spPr>
          <a:xfrm>
            <a:off x="151426" y="1632562"/>
            <a:ext cx="1831919" cy="468001"/>
          </a:xfrm>
          <a:prstGeom prst="rect">
            <a:avLst/>
          </a:pr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BC8A95-222E-49A4-B36C-2341E93B46C7}"/>
                  </a:ext>
                </a:extLst>
              </p:cNvPr>
              <p:cNvSpPr/>
              <p:nvPr/>
            </p:nvSpPr>
            <p:spPr>
              <a:xfrm>
                <a:off x="1975558" y="932981"/>
                <a:ext cx="10216442" cy="477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Obtain the Fourier cosine of the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</m:oMath>
                </a14:m>
                <a:r>
                  <a:rPr lang="en-IN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in the range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r>
                  <a:rPr lang="en-IN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</a:t>
                </a:r>
                <a:endParaRPr lang="en-IN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4BC8A95-222E-49A4-B36C-2341E93B4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558" y="932981"/>
                <a:ext cx="10216442" cy="477801"/>
              </a:xfrm>
              <a:prstGeom prst="rect">
                <a:avLst/>
              </a:prstGeom>
              <a:blipFill rotWithShape="0">
                <a:blip r:embed="rId6"/>
                <a:stretch>
                  <a:fillRect l="-1193" t="-14103" r="-298" b="-46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322590" y="2377003"/>
                <a:ext cx="2878287" cy="1399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dx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590" y="2377003"/>
                <a:ext cx="2878287" cy="13998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53771" y="2815104"/>
                <a:ext cx="10688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Now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71" y="2815104"/>
                <a:ext cx="106881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761282" y="4114427"/>
                <a:ext cx="2334036" cy="1399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p>
                          </m:sSup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dx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282" y="4114427"/>
                <a:ext cx="2334036" cy="139980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6323794" y="2349489"/>
            <a:ext cx="0" cy="409239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189147" y="2161520"/>
                <a:ext cx="1140440" cy="899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147" y="2161520"/>
                <a:ext cx="1140440" cy="89915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189147" y="3664849"/>
                <a:ext cx="1140440" cy="899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147" y="3664849"/>
                <a:ext cx="1140440" cy="8991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146300" y="3831241"/>
                <a:ext cx="1560171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p>
                          </m:sSup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300" y="3831241"/>
                <a:ext cx="1560171" cy="57868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401603" y="2377003"/>
                <a:ext cx="6002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603" y="2377003"/>
                <a:ext cx="600293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189147" y="4974977"/>
                <a:ext cx="2126416" cy="9789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sup>
                              </m:sSup>
                              <m: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147" y="4974977"/>
                <a:ext cx="2126416" cy="97892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683006" y="5208731"/>
                <a:ext cx="6417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006" y="5208731"/>
                <a:ext cx="641762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96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4" grpId="0"/>
      <p:bldP spid="12" grpId="0" animBg="1"/>
      <p:bldP spid="19" grpId="0"/>
      <p:bldP spid="20" grpId="0"/>
      <p:bldP spid="21" grpId="0"/>
      <p:bldP spid="23" grpId="0"/>
      <p:bldP spid="25" grpId="0"/>
      <p:bldP spid="26" grpId="0"/>
      <p:bldP spid="28" grpId="0"/>
      <p:bldP spid="30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351471" y="4600852"/>
                <a:ext cx="8800394" cy="1204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sSubSup>
                        <m:sSubSup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</m:t>
                              </m:r>
                              <m:f>
                                <m:fPr>
                                  <m:ctrlPr>
                                    <a:rPr lang="en-US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/>
                                <m:den/>
                              </m:f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71" y="4600852"/>
                <a:ext cx="8800394" cy="12040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26124" y="4652151"/>
                <a:ext cx="5029940" cy="105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dirty="0" smtClean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</m:t>
                          </m:r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124" y="4652151"/>
                <a:ext cx="5029940" cy="1053494"/>
              </a:xfrm>
              <a:prstGeom prst="rect">
                <a:avLst/>
              </a:prstGeom>
              <a:blipFill rotWithShape="0">
                <a:blip r:embed="rId3"/>
                <a:stretch>
                  <a:fillRect r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5893359" y="3139105"/>
            <a:ext cx="3070957" cy="1040974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E6F8A-299E-48C6-88AB-07A5D66B54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 smtClean="0"/>
                  <a:t>Method:3</a:t>
                </a:r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IN" dirty="0" smtClean="0"/>
                  <a:t> Example – 4(continue)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EE6F8A-299E-48C6-88AB-07A5D66B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400" t="-7692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956411" y="1267168"/>
                <a:ext cx="4509440" cy="1399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nπx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dx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11" y="1267168"/>
                <a:ext cx="4509440" cy="13994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0" y="1791444"/>
                <a:ext cx="10688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Now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1444"/>
                <a:ext cx="1068819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351471" y="2900589"/>
                <a:ext cx="3747180" cy="1399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280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nπ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280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dx</m:t>
                          </m:r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71" y="2900589"/>
                <a:ext cx="3747180" cy="13998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52123" y="4701004"/>
                <a:ext cx="6970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x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123" y="4701004"/>
                <a:ext cx="69705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19313" y="4924474"/>
                <a:ext cx="660744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                           </m:t>
                          </m:r>
                        </m:num>
                        <m:den/>
                      </m:f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313" y="4924474"/>
                <a:ext cx="660744" cy="673711"/>
              </a:xfrm>
              <a:prstGeom prst="rect">
                <a:avLst/>
              </a:prstGeom>
              <a:blipFill rotWithShape="0">
                <a:blip r:embed="rId9"/>
                <a:stretch>
                  <a:fillRect r="-24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244047" y="5255179"/>
                <a:ext cx="2513205" cy="912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890E4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047" y="5255179"/>
                <a:ext cx="2513205" cy="91236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68300" y="4801862"/>
                <a:ext cx="5130639" cy="827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+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nπ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den>
                          </m:f>
                        </m:e>
                      </m:d>
                      <m:r>
                        <a:rPr lang="en-US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300" y="4801862"/>
                <a:ext cx="5130639" cy="82727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08471" y="4770907"/>
                <a:ext cx="4221404" cy="827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nπ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nπ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471" y="4770907"/>
                <a:ext cx="4221404" cy="827278"/>
              </a:xfrm>
              <a:prstGeom prst="rect">
                <a:avLst/>
              </a:prstGeom>
              <a:blipFill rotWithShape="0">
                <a:blip r:embed="rId12"/>
                <a:stretch>
                  <a:fillRect r="-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5951621" y="3396787"/>
                <a:ext cx="1107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621" y="3396787"/>
                <a:ext cx="1107163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7498631" y="3232024"/>
                <a:ext cx="1352101" cy="827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nπ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631" y="3232024"/>
                <a:ext cx="1352101" cy="82727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7006934" y="3396787"/>
                <a:ext cx="5132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934" y="3396787"/>
                <a:ext cx="513281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ounded Rectangle 73"/>
          <p:cNvSpPr/>
          <p:nvPr/>
        </p:nvSpPr>
        <p:spPr>
          <a:xfrm>
            <a:off x="5951621" y="1529258"/>
            <a:ext cx="6036059" cy="1013996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5893359" y="1562856"/>
                <a:ext cx="6152582" cy="980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bx</m:t>
                              </m:r>
                            </m:e>
                          </m:func>
                        </m:e>
                      </m:nary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dx</m:t>
                      </m:r>
                      <m:r>
                        <a:rPr lang="en-US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n-US" sz="2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sz="2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func>
                            <m:funcPr>
                              <m:ctrlP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bx</m:t>
                              </m:r>
                            </m:e>
                          </m:func>
                          <m: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func>
                            <m:funcPr>
                              <m:ctrlP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bx</m:t>
                              </m:r>
                            </m:e>
                          </m:func>
                        </m:e>
                      </m:d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359" y="1562856"/>
                <a:ext cx="6152582" cy="98039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60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4" grpId="0"/>
      <p:bldP spid="9" grpId="0" animBg="1"/>
      <p:bldP spid="30" grpId="0"/>
      <p:bldP spid="31" grpId="0"/>
      <p:bldP spid="32" grpId="0"/>
      <p:bldP spid="19" grpId="0"/>
      <p:bldP spid="20" grpId="0"/>
      <p:bldP spid="22" grpId="0"/>
      <p:bldP spid="23" grpId="0"/>
      <p:bldP spid="25" grpId="0"/>
      <p:bldP spid="62" grpId="0"/>
      <p:bldP spid="63" grpId="0"/>
      <p:bldP spid="65" grpId="0"/>
      <p:bldP spid="74" grpId="0" animBg="1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E6F8A-299E-48C6-88AB-07A5D66B54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Method:3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IN" dirty="0"/>
                  <a:t> Example – 4(continue)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DEE6F8A-299E-48C6-88AB-07A5D66B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400" t="-7692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080603" y="2839502"/>
                <a:ext cx="8351979" cy="1051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03" y="2839502"/>
                <a:ext cx="8351979" cy="10511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2247811" y="2844255"/>
                <a:ext cx="3254907" cy="1053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811" y="2844255"/>
                <a:ext cx="3254907" cy="10534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5873646" y="2844255"/>
                <a:ext cx="3157349" cy="1053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                           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646" y="2844255"/>
                <a:ext cx="3157349" cy="10534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5389572" y="3104651"/>
                <a:ext cx="71441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572" y="3104651"/>
                <a:ext cx="714419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3125025" y="2816610"/>
                <a:ext cx="758702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025" y="2816610"/>
                <a:ext cx="758702" cy="5309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2204564" y="3056326"/>
                <a:ext cx="2492021" cy="6737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                      </m:t>
                          </m:r>
                        </m:num>
                        <m:den/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564" y="3056326"/>
                <a:ext cx="2492021" cy="6737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2339779" y="3364381"/>
                <a:ext cx="2202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79" y="3364381"/>
                <a:ext cx="2202438" cy="95410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4277636" y="3072550"/>
                <a:ext cx="1117626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36" y="3072550"/>
                <a:ext cx="1117626" cy="5309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6810944" y="2841520"/>
                <a:ext cx="91180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944" y="2841520"/>
                <a:ext cx="91180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5894514" y="3086039"/>
                <a:ext cx="2696533" cy="6737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sz="2800" b="0" i="1" dirty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    </m:t>
                          </m:r>
                        </m:num>
                        <m:den/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14" y="3086039"/>
                <a:ext cx="2696533" cy="67371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6376927" y="3339830"/>
                <a:ext cx="154829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927" y="3339830"/>
                <a:ext cx="1548292" cy="954107"/>
              </a:xfrm>
              <a:prstGeom prst="rect">
                <a:avLst/>
              </a:prstGeom>
              <a:blipFill rotWithShape="0">
                <a:blip r:embed="rId13"/>
                <a:stretch>
                  <a:fillRect r="-2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8095796" y="3101522"/>
                <a:ext cx="91180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796" y="3101522"/>
                <a:ext cx="911802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206988" y="4727875"/>
                <a:ext cx="1039236" cy="901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88" y="4727875"/>
                <a:ext cx="1039236" cy="90178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1687391" y="4696251"/>
                <a:ext cx="2561362" cy="964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391" y="4696251"/>
                <a:ext cx="2561362" cy="9641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3112034" y="4616901"/>
                <a:ext cx="1901952" cy="1209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034" y="4616901"/>
                <a:ext cx="1901952" cy="120988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5395255" y="4595900"/>
                <a:ext cx="1478699" cy="1205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5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5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"/>
                          <m:endChr m:val="]"/>
                          <m:ctrlPr>
                            <a:rPr lang="en-US" sz="325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</m:e>
                      </m:d>
                    </m:oMath>
                  </m:oMathPara>
                </a14:m>
                <a:endParaRPr lang="en-US" sz="325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255" y="4595900"/>
                <a:ext cx="1478699" cy="120533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1353648" y="1032881"/>
                <a:ext cx="8800394" cy="1204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sSubSup>
                        <m:sSubSup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</m:t>
                              </m:r>
                              <m:f>
                                <m:fPr>
                                  <m:ctrlPr>
                                    <a:rPr lang="en-US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/>
                                <m:den/>
                              </m:f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</m:sSub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648" y="1032881"/>
                <a:ext cx="8800394" cy="1204048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628301" y="1084180"/>
                <a:ext cx="5029940" cy="105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dirty="0" smtClean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</m:t>
                          </m:r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/>
                            <m:den/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301" y="1084180"/>
                <a:ext cx="5029940" cy="1053494"/>
              </a:xfrm>
              <a:prstGeom prst="rect">
                <a:avLst/>
              </a:prstGeom>
              <a:blipFill rotWithShape="0">
                <a:blip r:embed="rId20"/>
                <a:stretch>
                  <a:fillRect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3154300" y="1133033"/>
                <a:ext cx="6970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x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300" y="1133033"/>
                <a:ext cx="697055" cy="5232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2321490" y="1356503"/>
                <a:ext cx="660744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                           </m:t>
                          </m:r>
                        </m:num>
                        <m:den/>
                      </m:f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490" y="1356503"/>
                <a:ext cx="660744" cy="673711"/>
              </a:xfrm>
              <a:prstGeom prst="rect">
                <a:avLst/>
              </a:prstGeom>
              <a:blipFill rotWithShape="0">
                <a:blip r:embed="rId22"/>
                <a:stretch>
                  <a:fillRect r="-2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2246224" y="1687208"/>
                <a:ext cx="2513205" cy="912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890E4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224" y="1687208"/>
                <a:ext cx="2513205" cy="91236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470477" y="1233891"/>
                <a:ext cx="5130639" cy="827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890E4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+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nπ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den>
                          </m:f>
                        </m:e>
                      </m:d>
                      <m:r>
                        <a:rPr lang="en-US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77" y="1233891"/>
                <a:ext cx="5130639" cy="827278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310648" y="1202936"/>
                <a:ext cx="4221404" cy="827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nπ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nπ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648" y="1202936"/>
                <a:ext cx="4221404" cy="827278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3886428" y="4952141"/>
                <a:ext cx="758702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428" y="4952141"/>
                <a:ext cx="758702" cy="530915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4455173" y="4952141"/>
                <a:ext cx="1117626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173" y="4952141"/>
                <a:ext cx="1117626" cy="530915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5733567" y="4936955"/>
                <a:ext cx="91180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567" y="4936955"/>
                <a:ext cx="911802" cy="523220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90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62" grpId="0"/>
      <p:bldP spid="63" grpId="0"/>
      <p:bldP spid="93" grpId="0"/>
      <p:bldP spid="94" grpId="0"/>
      <p:bldP spid="103" grpId="0"/>
      <p:bldP spid="104" grpId="0"/>
      <p:bldP spid="105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34863</TotalTime>
  <Words>681</Words>
  <Application>Microsoft Office PowerPoint</Application>
  <PresentationFormat>Widescreen</PresentationFormat>
  <Paragraphs>439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Roboto Condensed Light</vt:lpstr>
      <vt:lpstr>Calibri</vt:lpstr>
      <vt:lpstr>Roboto Condensed</vt:lpstr>
      <vt:lpstr>Wingdings</vt:lpstr>
      <vt:lpstr>Wingdings 3</vt:lpstr>
      <vt:lpstr>Cambria Math</vt:lpstr>
      <vt:lpstr>Arial</vt:lpstr>
      <vt:lpstr>Segoe UI Black</vt:lpstr>
      <vt:lpstr>Office Theme</vt:lpstr>
      <vt:lpstr>Unit-3 Fourier Series</vt:lpstr>
      <vt:lpstr>Half Range Fourier Cosine Series in the interval (0, L)</vt:lpstr>
      <vt:lpstr>Method:3</vt:lpstr>
      <vt:lpstr>Method:3⟺ Example – 1(continue)</vt:lpstr>
      <vt:lpstr>Method:3⟺ Example – 1(continue)</vt:lpstr>
      <vt:lpstr>Method:3⟺ Example – 1(continue)</vt:lpstr>
      <vt:lpstr>Method:3</vt:lpstr>
      <vt:lpstr>Method:3 ⟺ Example – 4(continue)</vt:lpstr>
      <vt:lpstr>Method:3 ⟺ Example – 4(continue)</vt:lpstr>
      <vt:lpstr>Method:3 ⟺ Example – 4(continue)</vt:lpstr>
      <vt:lpstr>Method:3 ⟺ Example – 4(continue)</vt:lpstr>
      <vt:lpstr>Method:3</vt:lpstr>
      <vt:lpstr>Method:3 ⟺ Example – 6(continue)</vt:lpstr>
      <vt:lpstr>Method:3 ⟺ Example – 6(continue)</vt:lpstr>
      <vt:lpstr>Method:3 ⟺ Example – 6(continue)</vt:lpstr>
      <vt:lpstr>Method:3 ⟺ Example – 6(continue)</vt:lpstr>
      <vt:lpstr>Method:3 ⟺ Example – 4(continue)</vt:lpstr>
      <vt:lpstr>Half Range Fourier Sine Series in the interval (0, L)</vt:lpstr>
      <vt:lpstr>Method:4</vt:lpstr>
      <vt:lpstr>Method:4 ⟺ Example – 1(continue)</vt:lpstr>
      <vt:lpstr>Method:4</vt:lpstr>
      <vt:lpstr>Method:4⟺ Example – 5(continue)</vt:lpstr>
      <vt:lpstr>Method:4⟺ Example – 5(continue)</vt:lpstr>
      <vt:lpstr>Method:4⟺ Example – 5(continue)</vt:lpstr>
      <vt:lpstr>Method:4⟺ Example – 5(continue)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998</cp:revision>
  <dcterms:created xsi:type="dcterms:W3CDTF">2020-05-01T05:09:15Z</dcterms:created>
  <dcterms:modified xsi:type="dcterms:W3CDTF">2021-02-27T07:34:12Z</dcterms:modified>
</cp:coreProperties>
</file>