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68" r:id="rId3"/>
    <p:sldId id="257" r:id="rId4"/>
    <p:sldId id="258" r:id="rId5"/>
    <p:sldId id="260" r:id="rId6"/>
    <p:sldId id="263" r:id="rId7"/>
    <p:sldId id="259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51" d="100"/>
          <a:sy n="151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7CC63-8C31-473B-B493-9A29318D1E3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28D1E-DA6B-4751-A330-5A3BE253A06D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데이터 관련하여</a:t>
          </a:r>
          <a:endParaRPr lang="en-US"/>
        </a:p>
      </dgm:t>
    </dgm:pt>
    <dgm:pt modelId="{B0EF7645-5DE2-499B-85AB-3E62488311F8}" type="parTrans" cxnId="{A5BC8D99-0A30-4ABD-BC25-CE9BEBFF6DF7}">
      <dgm:prSet/>
      <dgm:spPr/>
      <dgm:t>
        <a:bodyPr/>
        <a:lstStyle/>
        <a:p>
          <a:endParaRPr lang="en-US"/>
        </a:p>
      </dgm:t>
    </dgm:pt>
    <dgm:pt modelId="{94AB49DE-74B7-4F91-8CD8-1FE6090A8419}" type="sibTrans" cxnId="{A5BC8D99-0A30-4ABD-BC25-CE9BEBFF6DF7}">
      <dgm:prSet/>
      <dgm:spPr/>
      <dgm:t>
        <a:bodyPr/>
        <a:lstStyle/>
        <a:p>
          <a:endParaRPr lang="en-US"/>
        </a:p>
      </dgm:t>
    </dgm:pt>
    <dgm:pt modelId="{C2F43F5C-7A1B-445D-BFBA-6F667326E15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모델링과 관련하여</a:t>
          </a:r>
          <a:endParaRPr lang="en-US"/>
        </a:p>
      </dgm:t>
    </dgm:pt>
    <dgm:pt modelId="{15679095-A142-4816-A175-76B8936E0940}" type="parTrans" cxnId="{C37C528E-D0D6-433D-A45B-CA34A60FC1E2}">
      <dgm:prSet/>
      <dgm:spPr/>
      <dgm:t>
        <a:bodyPr/>
        <a:lstStyle/>
        <a:p>
          <a:endParaRPr lang="en-US"/>
        </a:p>
      </dgm:t>
    </dgm:pt>
    <dgm:pt modelId="{D191829D-C29B-4C01-B8EC-C80AE446AF44}" type="sibTrans" cxnId="{C37C528E-D0D6-433D-A45B-CA34A60FC1E2}">
      <dgm:prSet/>
      <dgm:spPr/>
      <dgm:t>
        <a:bodyPr/>
        <a:lstStyle/>
        <a:p>
          <a:endParaRPr lang="en-US"/>
        </a:p>
      </dgm:t>
    </dgm:pt>
    <dgm:pt modelId="{C407C109-649C-463C-A6C8-0C9C967DB61A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결론</a:t>
          </a:r>
          <a:endParaRPr lang="en-US"/>
        </a:p>
      </dgm:t>
    </dgm:pt>
    <dgm:pt modelId="{ED03C8BA-44F6-43BE-9039-CAF3FD9B0CE7}" type="parTrans" cxnId="{ED044656-DFCA-4DEA-B5D6-75385699A8B1}">
      <dgm:prSet/>
      <dgm:spPr/>
      <dgm:t>
        <a:bodyPr/>
        <a:lstStyle/>
        <a:p>
          <a:endParaRPr lang="en-US"/>
        </a:p>
      </dgm:t>
    </dgm:pt>
    <dgm:pt modelId="{D0861575-08EC-465E-8F14-5ADE7D1A799C}" type="sibTrans" cxnId="{ED044656-DFCA-4DEA-B5D6-75385699A8B1}">
      <dgm:prSet/>
      <dgm:spPr/>
      <dgm:t>
        <a:bodyPr/>
        <a:lstStyle/>
        <a:p>
          <a:endParaRPr lang="en-US"/>
        </a:p>
      </dgm:t>
    </dgm:pt>
    <dgm:pt modelId="{6F945B1D-FB56-4780-80B2-CC772E9A09B4}" type="pres">
      <dgm:prSet presAssocID="{84C7CC63-8C31-473B-B493-9A29318D1E36}" presName="root" presStyleCnt="0">
        <dgm:presLayoutVars>
          <dgm:dir/>
          <dgm:resizeHandles val="exact"/>
        </dgm:presLayoutVars>
      </dgm:prSet>
      <dgm:spPr/>
    </dgm:pt>
    <dgm:pt modelId="{0BA4CFE8-A4A4-4054-8989-08DF72AF0AB7}" type="pres">
      <dgm:prSet presAssocID="{5AA28D1E-DA6B-4751-A330-5A3BE253A06D}" presName="compNode" presStyleCnt="0"/>
      <dgm:spPr/>
    </dgm:pt>
    <dgm:pt modelId="{008A8FB8-7A15-4587-9F1C-0774EADDC79C}" type="pres">
      <dgm:prSet presAssocID="{5AA28D1E-DA6B-4751-A330-5A3BE253A0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FCEE34B-DACD-4C2E-B721-DD8E8C2E4418}" type="pres">
      <dgm:prSet presAssocID="{5AA28D1E-DA6B-4751-A330-5A3BE253A06D}" presName="spaceRect" presStyleCnt="0"/>
      <dgm:spPr/>
    </dgm:pt>
    <dgm:pt modelId="{77F71641-16C9-428E-B3E4-F14045830B1C}" type="pres">
      <dgm:prSet presAssocID="{5AA28D1E-DA6B-4751-A330-5A3BE253A06D}" presName="textRect" presStyleLbl="revTx" presStyleIdx="0" presStyleCnt="3">
        <dgm:presLayoutVars>
          <dgm:chMax val="1"/>
          <dgm:chPref val="1"/>
        </dgm:presLayoutVars>
      </dgm:prSet>
      <dgm:spPr/>
    </dgm:pt>
    <dgm:pt modelId="{D23EFE94-79C0-4098-BADE-697989F3389E}" type="pres">
      <dgm:prSet presAssocID="{94AB49DE-74B7-4F91-8CD8-1FE6090A8419}" presName="sibTrans" presStyleCnt="0"/>
      <dgm:spPr/>
    </dgm:pt>
    <dgm:pt modelId="{B8E0EAA3-E73D-4E46-83A2-E69FDBB17432}" type="pres">
      <dgm:prSet presAssocID="{C2F43F5C-7A1B-445D-BFBA-6F667326E158}" presName="compNode" presStyleCnt="0"/>
      <dgm:spPr/>
    </dgm:pt>
    <dgm:pt modelId="{EB82DDDE-BFFC-4B3F-9501-74C1959BE47D}" type="pres">
      <dgm:prSet presAssocID="{C2F43F5C-7A1B-445D-BFBA-6F667326E1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C22C616-2D20-4833-A525-21B5ADA95FF7}" type="pres">
      <dgm:prSet presAssocID="{C2F43F5C-7A1B-445D-BFBA-6F667326E158}" presName="spaceRect" presStyleCnt="0"/>
      <dgm:spPr/>
    </dgm:pt>
    <dgm:pt modelId="{FFD931C6-EC42-4A34-ACC7-7DA84BE0F58B}" type="pres">
      <dgm:prSet presAssocID="{C2F43F5C-7A1B-445D-BFBA-6F667326E158}" presName="textRect" presStyleLbl="revTx" presStyleIdx="1" presStyleCnt="3">
        <dgm:presLayoutVars>
          <dgm:chMax val="1"/>
          <dgm:chPref val="1"/>
        </dgm:presLayoutVars>
      </dgm:prSet>
      <dgm:spPr/>
    </dgm:pt>
    <dgm:pt modelId="{98D2563C-169C-43F9-B342-3D45A49C3B7F}" type="pres">
      <dgm:prSet presAssocID="{D191829D-C29B-4C01-B8EC-C80AE446AF44}" presName="sibTrans" presStyleCnt="0"/>
      <dgm:spPr/>
    </dgm:pt>
    <dgm:pt modelId="{6327E5D2-B7C1-464F-A27D-35DBBC5E21F8}" type="pres">
      <dgm:prSet presAssocID="{C407C109-649C-463C-A6C8-0C9C967DB61A}" presName="compNode" presStyleCnt="0"/>
      <dgm:spPr/>
    </dgm:pt>
    <dgm:pt modelId="{08CB75D4-AB36-4F14-91BB-50FB45AC61BE}" type="pres">
      <dgm:prSet presAssocID="{C407C109-649C-463C-A6C8-0C9C967DB6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DC8B6E7A-C55A-47FB-A6B8-AB954BF6800F}" type="pres">
      <dgm:prSet presAssocID="{C407C109-649C-463C-A6C8-0C9C967DB61A}" presName="spaceRect" presStyleCnt="0"/>
      <dgm:spPr/>
    </dgm:pt>
    <dgm:pt modelId="{F0C86059-9DF8-4FE8-8FDA-34544704121D}" type="pres">
      <dgm:prSet presAssocID="{C407C109-649C-463C-A6C8-0C9C967DB6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99B80F-91A8-4B4C-821B-A99C411040BD}" type="presOf" srcId="{5AA28D1E-DA6B-4751-A330-5A3BE253A06D}" destId="{77F71641-16C9-428E-B3E4-F14045830B1C}" srcOrd="0" destOrd="0" presId="urn:microsoft.com/office/officeart/2018/2/layout/IconLabelList"/>
    <dgm:cxn modelId="{ED044656-DFCA-4DEA-B5D6-75385699A8B1}" srcId="{84C7CC63-8C31-473B-B493-9A29318D1E36}" destId="{C407C109-649C-463C-A6C8-0C9C967DB61A}" srcOrd="2" destOrd="0" parTransId="{ED03C8BA-44F6-43BE-9039-CAF3FD9B0CE7}" sibTransId="{D0861575-08EC-465E-8F14-5ADE7D1A799C}"/>
    <dgm:cxn modelId="{C37C528E-D0D6-433D-A45B-CA34A60FC1E2}" srcId="{84C7CC63-8C31-473B-B493-9A29318D1E36}" destId="{C2F43F5C-7A1B-445D-BFBA-6F667326E158}" srcOrd="1" destOrd="0" parTransId="{15679095-A142-4816-A175-76B8936E0940}" sibTransId="{D191829D-C29B-4C01-B8EC-C80AE446AF44}"/>
    <dgm:cxn modelId="{A5BC8D99-0A30-4ABD-BC25-CE9BEBFF6DF7}" srcId="{84C7CC63-8C31-473B-B493-9A29318D1E36}" destId="{5AA28D1E-DA6B-4751-A330-5A3BE253A06D}" srcOrd="0" destOrd="0" parTransId="{B0EF7645-5DE2-499B-85AB-3E62488311F8}" sibTransId="{94AB49DE-74B7-4F91-8CD8-1FE6090A8419}"/>
    <dgm:cxn modelId="{74C742CC-290C-493A-856F-071C0A7643B8}" type="presOf" srcId="{C2F43F5C-7A1B-445D-BFBA-6F667326E158}" destId="{FFD931C6-EC42-4A34-ACC7-7DA84BE0F58B}" srcOrd="0" destOrd="0" presId="urn:microsoft.com/office/officeart/2018/2/layout/IconLabelList"/>
    <dgm:cxn modelId="{B49225D1-AEA9-41D6-AB7A-6D1538E6EEBF}" type="presOf" srcId="{C407C109-649C-463C-A6C8-0C9C967DB61A}" destId="{F0C86059-9DF8-4FE8-8FDA-34544704121D}" srcOrd="0" destOrd="0" presId="urn:microsoft.com/office/officeart/2018/2/layout/IconLabelList"/>
    <dgm:cxn modelId="{E0C727F6-9D66-43DB-9038-7F2A642D182F}" type="presOf" srcId="{84C7CC63-8C31-473B-B493-9A29318D1E36}" destId="{6F945B1D-FB56-4780-80B2-CC772E9A09B4}" srcOrd="0" destOrd="0" presId="urn:microsoft.com/office/officeart/2018/2/layout/IconLabelList"/>
    <dgm:cxn modelId="{9D4E228A-700B-43B6-8C36-249D329908CB}" type="presParOf" srcId="{6F945B1D-FB56-4780-80B2-CC772E9A09B4}" destId="{0BA4CFE8-A4A4-4054-8989-08DF72AF0AB7}" srcOrd="0" destOrd="0" presId="urn:microsoft.com/office/officeart/2018/2/layout/IconLabelList"/>
    <dgm:cxn modelId="{48C60ACC-7BBE-4505-B49E-CA6489EF9FC5}" type="presParOf" srcId="{0BA4CFE8-A4A4-4054-8989-08DF72AF0AB7}" destId="{008A8FB8-7A15-4587-9F1C-0774EADDC79C}" srcOrd="0" destOrd="0" presId="urn:microsoft.com/office/officeart/2018/2/layout/IconLabelList"/>
    <dgm:cxn modelId="{A97C3DA2-23FC-49E4-9C6D-CD8092656114}" type="presParOf" srcId="{0BA4CFE8-A4A4-4054-8989-08DF72AF0AB7}" destId="{7FCEE34B-DACD-4C2E-B721-DD8E8C2E4418}" srcOrd="1" destOrd="0" presId="urn:microsoft.com/office/officeart/2018/2/layout/IconLabelList"/>
    <dgm:cxn modelId="{2C7BF7F7-985E-4DBD-BE14-2444479ED8CF}" type="presParOf" srcId="{0BA4CFE8-A4A4-4054-8989-08DF72AF0AB7}" destId="{77F71641-16C9-428E-B3E4-F14045830B1C}" srcOrd="2" destOrd="0" presId="urn:microsoft.com/office/officeart/2018/2/layout/IconLabelList"/>
    <dgm:cxn modelId="{4BD497F2-E031-407B-B829-646912CC6DAD}" type="presParOf" srcId="{6F945B1D-FB56-4780-80B2-CC772E9A09B4}" destId="{D23EFE94-79C0-4098-BADE-697989F3389E}" srcOrd="1" destOrd="0" presId="urn:microsoft.com/office/officeart/2018/2/layout/IconLabelList"/>
    <dgm:cxn modelId="{CA56E564-5A16-405B-8F58-FF4512393102}" type="presParOf" srcId="{6F945B1D-FB56-4780-80B2-CC772E9A09B4}" destId="{B8E0EAA3-E73D-4E46-83A2-E69FDBB17432}" srcOrd="2" destOrd="0" presId="urn:microsoft.com/office/officeart/2018/2/layout/IconLabelList"/>
    <dgm:cxn modelId="{161D16E6-04D1-4754-83DF-0BA33311AE55}" type="presParOf" srcId="{B8E0EAA3-E73D-4E46-83A2-E69FDBB17432}" destId="{EB82DDDE-BFFC-4B3F-9501-74C1959BE47D}" srcOrd="0" destOrd="0" presId="urn:microsoft.com/office/officeart/2018/2/layout/IconLabelList"/>
    <dgm:cxn modelId="{D0B3357C-457E-4F2E-8F26-B64943082480}" type="presParOf" srcId="{B8E0EAA3-E73D-4E46-83A2-E69FDBB17432}" destId="{6C22C616-2D20-4833-A525-21B5ADA95FF7}" srcOrd="1" destOrd="0" presId="urn:microsoft.com/office/officeart/2018/2/layout/IconLabelList"/>
    <dgm:cxn modelId="{2F5484D6-78C7-4B76-9F15-EE615CD16A41}" type="presParOf" srcId="{B8E0EAA3-E73D-4E46-83A2-E69FDBB17432}" destId="{FFD931C6-EC42-4A34-ACC7-7DA84BE0F58B}" srcOrd="2" destOrd="0" presId="urn:microsoft.com/office/officeart/2018/2/layout/IconLabelList"/>
    <dgm:cxn modelId="{4FB2888B-0AB5-439B-8FE0-484AF3E39551}" type="presParOf" srcId="{6F945B1D-FB56-4780-80B2-CC772E9A09B4}" destId="{98D2563C-169C-43F9-B342-3D45A49C3B7F}" srcOrd="3" destOrd="0" presId="urn:microsoft.com/office/officeart/2018/2/layout/IconLabelList"/>
    <dgm:cxn modelId="{CCA0C006-9727-4DF8-8913-3CCEBBBD86FC}" type="presParOf" srcId="{6F945B1D-FB56-4780-80B2-CC772E9A09B4}" destId="{6327E5D2-B7C1-464F-A27D-35DBBC5E21F8}" srcOrd="4" destOrd="0" presId="urn:microsoft.com/office/officeart/2018/2/layout/IconLabelList"/>
    <dgm:cxn modelId="{13BF33D0-FFB0-4282-B26C-29586725A943}" type="presParOf" srcId="{6327E5D2-B7C1-464F-A27D-35DBBC5E21F8}" destId="{08CB75D4-AB36-4F14-91BB-50FB45AC61BE}" srcOrd="0" destOrd="0" presId="urn:microsoft.com/office/officeart/2018/2/layout/IconLabelList"/>
    <dgm:cxn modelId="{F410F084-0302-496C-A864-0179573E21B3}" type="presParOf" srcId="{6327E5D2-B7C1-464F-A27D-35DBBC5E21F8}" destId="{DC8B6E7A-C55A-47FB-A6B8-AB954BF6800F}" srcOrd="1" destOrd="0" presId="urn:microsoft.com/office/officeart/2018/2/layout/IconLabelList"/>
    <dgm:cxn modelId="{70DA4B31-2D60-4393-B5DC-8BD59D190C19}" type="presParOf" srcId="{6327E5D2-B7C1-464F-A27D-35DBBC5E21F8}" destId="{F0C86059-9DF8-4FE8-8FDA-3454470412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A8FB8-7A15-4587-9F1C-0774EADDC79C}">
      <dsp:nvSpPr>
        <dsp:cNvPr id="0" name=""/>
        <dsp:cNvSpPr/>
      </dsp:nvSpPr>
      <dsp:spPr>
        <a:xfrm>
          <a:off x="1028783" y="587031"/>
          <a:ext cx="1268443" cy="12684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71641-16C9-428E-B3E4-F14045830B1C}">
      <dsp:nvSpPr>
        <dsp:cNvPr id="0" name=""/>
        <dsp:cNvSpPr/>
      </dsp:nvSpPr>
      <dsp:spPr>
        <a:xfrm>
          <a:off x="253623" y="2206482"/>
          <a:ext cx="28187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데이터 관련하여</a:t>
          </a:r>
          <a:endParaRPr lang="en-US" sz="2600" kern="1200"/>
        </a:p>
      </dsp:txBody>
      <dsp:txXfrm>
        <a:off x="253623" y="2206482"/>
        <a:ext cx="2818762" cy="720000"/>
      </dsp:txXfrm>
    </dsp:sp>
    <dsp:sp modelId="{EB82DDDE-BFFC-4B3F-9501-74C1959BE47D}">
      <dsp:nvSpPr>
        <dsp:cNvPr id="0" name=""/>
        <dsp:cNvSpPr/>
      </dsp:nvSpPr>
      <dsp:spPr>
        <a:xfrm>
          <a:off x="4340829" y="587031"/>
          <a:ext cx="1268443" cy="12684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931C6-EC42-4A34-ACC7-7DA84BE0F58B}">
      <dsp:nvSpPr>
        <dsp:cNvPr id="0" name=""/>
        <dsp:cNvSpPr/>
      </dsp:nvSpPr>
      <dsp:spPr>
        <a:xfrm>
          <a:off x="3565670" y="2206482"/>
          <a:ext cx="28187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모델링과 관련하여</a:t>
          </a:r>
          <a:endParaRPr lang="en-US" sz="2600" kern="1200"/>
        </a:p>
      </dsp:txBody>
      <dsp:txXfrm>
        <a:off x="3565670" y="2206482"/>
        <a:ext cx="2818762" cy="720000"/>
      </dsp:txXfrm>
    </dsp:sp>
    <dsp:sp modelId="{08CB75D4-AB36-4F14-91BB-50FB45AC61BE}">
      <dsp:nvSpPr>
        <dsp:cNvPr id="0" name=""/>
        <dsp:cNvSpPr/>
      </dsp:nvSpPr>
      <dsp:spPr>
        <a:xfrm>
          <a:off x="7652876" y="587031"/>
          <a:ext cx="1268443" cy="12684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86059-9DF8-4FE8-8FDA-34544704121D}">
      <dsp:nvSpPr>
        <dsp:cNvPr id="0" name=""/>
        <dsp:cNvSpPr/>
      </dsp:nvSpPr>
      <dsp:spPr>
        <a:xfrm>
          <a:off x="6877716" y="2206482"/>
          <a:ext cx="28187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결론</a:t>
          </a:r>
          <a:endParaRPr lang="en-US" sz="2600" kern="1200"/>
        </a:p>
      </dsp:txBody>
      <dsp:txXfrm>
        <a:off x="6877716" y="2206482"/>
        <a:ext cx="28187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4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4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5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6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15B5-C90C-4356-1DE6-909FC0886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en-KR" dirty="0"/>
              <a:t>2022</a:t>
            </a:r>
            <a:r>
              <a:rPr lang="ko-KR" altLang="en-US" dirty="0"/>
              <a:t> </a:t>
            </a:r>
            <a:r>
              <a:rPr lang="en-US" dirty="0"/>
              <a:t>UOS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빅데이터 알고리즘 경진대회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10FCA-DC33-D7F1-1119-2A33A087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670997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TEAM : </a:t>
            </a:r>
            <a:r>
              <a:rPr lang="en-US" sz="3800" dirty="0"/>
              <a:t>PORTION</a:t>
            </a:r>
            <a:endParaRPr lang="en-KR" sz="3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4B41963-C21F-BA5B-6EA9-B7600B890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5" r="21979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32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1283-A1FD-2478-B68F-426A0225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모델링</a:t>
            </a:r>
            <a:r>
              <a:rPr lang="en-US" altLang="ko-KR" dirty="0"/>
              <a:t>_3 </a:t>
            </a:r>
            <a:br>
              <a:rPr lang="en-US" altLang="ko-KR" dirty="0"/>
            </a:br>
            <a:r>
              <a:rPr lang="ko-KR" altLang="en-US" dirty="0" err="1"/>
              <a:t>주차별</a:t>
            </a:r>
            <a:r>
              <a:rPr lang="en-US" altLang="ko-KR" dirty="0"/>
              <a:t> (</a:t>
            </a:r>
            <a:r>
              <a:rPr lang="ko-KR" altLang="en-US" dirty="0"/>
              <a:t>주말</a:t>
            </a:r>
            <a:r>
              <a:rPr lang="en-US" altLang="ko-KR" dirty="0"/>
              <a:t>/</a:t>
            </a:r>
            <a:r>
              <a:rPr lang="ko-KR" altLang="en-US" dirty="0"/>
              <a:t>평일</a:t>
            </a:r>
            <a:r>
              <a:rPr lang="en-US" altLang="ko-KR" dirty="0"/>
              <a:t>) </a:t>
            </a:r>
            <a:r>
              <a:rPr lang="ko-KR" altLang="en-US" dirty="0" err="1"/>
              <a:t>대여량에</a:t>
            </a:r>
            <a:r>
              <a:rPr lang="ko-KR" altLang="en-US" dirty="0"/>
              <a:t> 대한 연도별 평균값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D0907-880A-A17E-A858-C07BA2D6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77" y="2362075"/>
            <a:ext cx="9000046" cy="16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0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15F45D-C657-FF6A-C0B8-BD63E93A80B7}"/>
              </a:ext>
            </a:extLst>
          </p:cNvPr>
          <p:cNvSpPr txBox="1">
            <a:spLocks/>
          </p:cNvSpPr>
          <p:nvPr/>
        </p:nvSpPr>
        <p:spPr>
          <a:xfrm>
            <a:off x="1077364" y="720435"/>
            <a:ext cx="4140096" cy="1507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모델링</a:t>
            </a:r>
            <a:r>
              <a:rPr lang="en-US" altLang="ko-KR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_4</a:t>
            </a:r>
            <a:br>
              <a:rPr lang="en-US" altLang="ko-KR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ko-KR" altLang="en-US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이후 이를 년도별</a:t>
            </a:r>
            <a:r>
              <a:rPr lang="en-US" altLang="ko-KR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스케일러를</a:t>
            </a:r>
            <a:r>
              <a:rPr lang="en-US" altLang="ko-KR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활용한 </a:t>
            </a:r>
            <a:r>
              <a:rPr lang="en-US" altLang="ko-KR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inverse_transform</a:t>
            </a:r>
            <a:endParaRPr lang="en-US" sz="2200" b="1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5C1F-91B3-2BED-7762-E5E6304B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그리고</a:t>
            </a:r>
            <a:r>
              <a:rPr lang="en-US" dirty="0"/>
              <a:t> </a:t>
            </a:r>
            <a:r>
              <a:rPr lang="en-US"/>
              <a:t>이</a:t>
            </a:r>
            <a:r>
              <a:rPr lang="en-US" dirty="0"/>
              <a:t> </a:t>
            </a:r>
            <a:r>
              <a:rPr lang="en-US"/>
              <a:t>데이터를</a:t>
            </a:r>
            <a:r>
              <a:rPr lang="en-US" dirty="0"/>
              <a:t> </a:t>
            </a:r>
            <a:r>
              <a:rPr lang="en-US"/>
              <a:t>바탕으로</a:t>
            </a:r>
            <a:r>
              <a:rPr lang="en-US" dirty="0"/>
              <a:t> </a:t>
            </a:r>
            <a:r>
              <a:rPr lang="en-US"/>
              <a:t>년도별</a:t>
            </a:r>
            <a:r>
              <a:rPr lang="en-US" dirty="0"/>
              <a:t> </a:t>
            </a:r>
            <a:r>
              <a:rPr lang="en-US"/>
              <a:t>차이를</a:t>
            </a:r>
            <a:r>
              <a:rPr lang="en-US" dirty="0"/>
              <a:t> </a:t>
            </a:r>
            <a:r>
              <a:rPr lang="en-US"/>
              <a:t>구하여</a:t>
            </a:r>
            <a:r>
              <a:rPr lang="en-US" dirty="0"/>
              <a:t> </a:t>
            </a:r>
            <a:r>
              <a:rPr lang="en-US" altLang="ko-KR" dirty="0"/>
              <a:t>2022 </a:t>
            </a:r>
            <a:r>
              <a:rPr lang="ko-KR" altLang="en-US"/>
              <a:t>따릉이</a:t>
            </a:r>
            <a:r>
              <a:rPr lang="en-US" altLang="ko-KR" dirty="0"/>
              <a:t> </a:t>
            </a:r>
            <a:r>
              <a:rPr lang="ko-KR" altLang="en-US"/>
              <a:t>대여량을</a:t>
            </a:r>
            <a:r>
              <a:rPr lang="en-US" altLang="ko-KR" dirty="0"/>
              <a:t> </a:t>
            </a:r>
            <a:r>
              <a:rPr lang="ko-KR" altLang="en-US"/>
              <a:t>주차별</a:t>
            </a:r>
            <a:r>
              <a:rPr lang="en-US" altLang="ko-KR" dirty="0"/>
              <a:t> (</a:t>
            </a:r>
            <a:r>
              <a:rPr lang="ko-KR" altLang="en-US" dirty="0"/>
              <a:t>주말</a:t>
            </a:r>
            <a:r>
              <a:rPr lang="en-US" altLang="ko-KR" dirty="0"/>
              <a:t>/</a:t>
            </a:r>
            <a:r>
              <a:rPr lang="ko-KR" altLang="en-US" dirty="0"/>
              <a:t>평일</a:t>
            </a:r>
            <a:r>
              <a:rPr lang="en-US" altLang="ko-KR" dirty="0"/>
              <a:t>) </a:t>
            </a:r>
            <a:r>
              <a:rPr lang="ko-KR" altLang="en-US" dirty="0"/>
              <a:t>로 예측한다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354F9-27EA-DFCE-2223-1F8FDCEF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597260"/>
            <a:ext cx="4788861" cy="36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BBD5C-5D60-7391-C36F-41CEC014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293596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모델링</a:t>
            </a:r>
            <a:r>
              <a:rPr lang="en-US" altLang="ko-KR" sz="2400" dirty="0"/>
              <a:t>_4 </a:t>
            </a:r>
            <a:r>
              <a:rPr lang="ko-KR" altLang="en-US" sz="2400" dirty="0"/>
              <a:t>추가설명자료</a:t>
            </a:r>
            <a:endParaRPr lang="en-US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A4B03F-538D-FB6D-951F-6D1D611A9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28" y="1488692"/>
            <a:ext cx="10683171" cy="32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4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5E4EA8-E8AF-4DE2-81FD-338A059AC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E2324AF-3446-7575-69A5-CD01EB35A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2A19A-CC19-4AE7-A29C-C80120466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3874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B7479-CE89-5ECC-4BAF-F8FBBB45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77" y="2030361"/>
            <a:ext cx="7816645" cy="1768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1372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262F3-E074-38F9-97DE-BA435DA7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KR" dirty="0"/>
              <a:t>TEAM :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70DE-854C-C397-0BE1-77B0A809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94" y="2452716"/>
            <a:ext cx="5416569" cy="3513514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KR" dirty="0"/>
              <a:t>ortion-jack  </a:t>
            </a:r>
            <a:r>
              <a:rPr lang="en-US" altLang="ko-KR" dirty="0"/>
              <a:t>: </a:t>
            </a:r>
            <a:r>
              <a:rPr lang="ko-KR" altLang="en-US" dirty="0"/>
              <a:t>김정우 </a:t>
            </a:r>
            <a:r>
              <a:rPr lang="en-KR" dirty="0"/>
              <a:t>: 시립대 물리학과</a:t>
            </a:r>
            <a:r>
              <a:rPr lang="en-US" altLang="ko-KR" dirty="0"/>
              <a:t>, </a:t>
            </a:r>
            <a:r>
              <a:rPr lang="ko-KR" altLang="en-US" dirty="0"/>
              <a:t>통계학과</a:t>
            </a:r>
            <a:r>
              <a:rPr lang="en-US" altLang="ko-KR" dirty="0"/>
              <a:t>(</a:t>
            </a:r>
            <a:r>
              <a:rPr lang="ko-KR" altLang="en-US" dirty="0"/>
              <a:t>복수전공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BlackSkirts</a:t>
            </a:r>
            <a:r>
              <a:rPr lang="en-US" altLang="ko-KR" dirty="0"/>
              <a:t> : </a:t>
            </a:r>
            <a:r>
              <a:rPr lang="ko-KR" altLang="en-US" dirty="0" err="1"/>
              <a:t>송치호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광운대 </a:t>
            </a:r>
            <a:r>
              <a:rPr lang="ko-KR" altLang="en-US" dirty="0" err="1"/>
              <a:t>전자바이오물리학과</a:t>
            </a:r>
            <a:endParaRPr lang="en-US" altLang="ko-KR" dirty="0"/>
          </a:p>
          <a:p>
            <a:r>
              <a:rPr lang="ko-KR" altLang="en-US" dirty="0" err="1"/>
              <a:t>닉넴닉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안동현 </a:t>
            </a:r>
            <a:r>
              <a:rPr lang="en-US" altLang="ko-KR" dirty="0"/>
              <a:t>: </a:t>
            </a:r>
            <a:r>
              <a:rPr lang="ko-KR" altLang="en-US" dirty="0"/>
              <a:t>계명대 의과대학</a:t>
            </a:r>
            <a:endParaRPr lang="en-US" altLang="ko-K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keting">
            <a:extLst>
              <a:ext uri="{FF2B5EF4-FFF2-40B4-BE49-F238E27FC236}">
                <a16:creationId xmlns:a16="http://schemas.microsoft.com/office/drawing/2014/main" id="{3FF3511F-4911-A5DF-FEA6-9ADA7D58D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BFE-B56F-9C63-6E49-B8C273E1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C4F473-04D1-F986-AFED-3CCC7E5915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FF4C-DB85-A433-A494-069D10E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데이터와 관련하여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EE1C-FBDC-E66E-7897-B404A4E1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데이터를 추가적으로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2022</a:t>
            </a:r>
            <a:r>
              <a:rPr lang="ko-KR" altLang="en-US" dirty="0"/>
              <a:t>년도 예측을 위한 외부 데이터는 사용할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기상데이터를 통한 </a:t>
            </a:r>
            <a:r>
              <a:rPr lang="ko-KR" altLang="en-US" dirty="0" err="1"/>
              <a:t>비온날의</a:t>
            </a:r>
            <a:r>
              <a:rPr lang="ko-KR" altLang="en-US" dirty="0"/>
              <a:t> 데이터를 제거하여 </a:t>
            </a:r>
            <a:r>
              <a:rPr lang="en-US" altLang="ko-KR" dirty="0"/>
              <a:t>smoothing?</a:t>
            </a:r>
          </a:p>
          <a:p>
            <a:pPr lvl="1"/>
            <a:r>
              <a:rPr lang="ko-KR" altLang="en-US" dirty="0"/>
              <a:t>굳이 외부데이터를 사용하지 않고 수치적으로 처리하자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930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0A685E-9417-4B98-B2DC-367ECB989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42679-A9A0-91AB-0F10-46B99824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390310" cy="1507375"/>
          </a:xfrm>
        </p:spPr>
        <p:txBody>
          <a:bodyPr>
            <a:normAutofit/>
          </a:bodyPr>
          <a:lstStyle/>
          <a:p>
            <a:r>
              <a:rPr lang="en-KR" sz="3000" dirty="0"/>
              <a:t>데이터와 관련하여</a:t>
            </a:r>
            <a:br>
              <a:rPr lang="en-KR" sz="3000" dirty="0"/>
            </a:br>
            <a:r>
              <a:rPr lang="en-US" sz="3000" dirty="0"/>
              <a:t>- 패턴찾기_v1</a:t>
            </a:r>
            <a:endParaRPr lang="en-KR" sz="3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8E7627-E7A6-A80D-DB46-0B93BEB9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01" y="3091345"/>
            <a:ext cx="4811486" cy="181811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en-US" dirty="0" err="1"/>
              <a:t>모델이</a:t>
            </a:r>
            <a:r>
              <a:rPr lang="en-US" dirty="0"/>
              <a:t> </a:t>
            </a:r>
            <a:r>
              <a:rPr lang="en-US" dirty="0" err="1"/>
              <a:t>비를</a:t>
            </a:r>
            <a:r>
              <a:rPr lang="en-US" dirty="0"/>
              <a:t> </a:t>
            </a:r>
            <a:r>
              <a:rPr lang="en-US" dirty="0" err="1"/>
              <a:t>예측하기</a:t>
            </a:r>
            <a:r>
              <a:rPr lang="en-US" dirty="0"/>
              <a:t> </a:t>
            </a:r>
            <a:r>
              <a:rPr lang="en-US" dirty="0" err="1"/>
              <a:t>시작한다면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정확도가</a:t>
            </a:r>
            <a:r>
              <a:rPr lang="en-US" dirty="0"/>
              <a:t> </a:t>
            </a:r>
            <a:r>
              <a:rPr lang="en-US" dirty="0" err="1"/>
              <a:t>상당히</a:t>
            </a:r>
            <a:r>
              <a:rPr lang="en-US" dirty="0"/>
              <a:t> </a:t>
            </a:r>
            <a:r>
              <a:rPr lang="en-US" dirty="0" err="1"/>
              <a:t>떨어질것이다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EEEEE-8708-4C9D-B4B8-149E6B5D4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619" y="1704294"/>
            <a:ext cx="1742037" cy="1708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9530A-53EF-AB3F-C46A-200DF9F31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3" r="4599" b="4"/>
          <a:stretch/>
        </p:blipFill>
        <p:spPr>
          <a:xfrm>
            <a:off x="8676893" y="59331"/>
            <a:ext cx="3486264" cy="3434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5821C-2483-5388-4BC7-20CF8B7DC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3" r="3456" b="5"/>
          <a:stretch/>
        </p:blipFill>
        <p:spPr>
          <a:xfrm>
            <a:off x="8670869" y="3460755"/>
            <a:ext cx="3482572" cy="343042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46DC83-7981-E213-18FA-D815A823B4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6" r="-5" b="-5"/>
          <a:stretch/>
        </p:blipFill>
        <p:spPr>
          <a:xfrm>
            <a:off x="5218432" y="32529"/>
            <a:ext cx="3487992" cy="3450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C74E7-0F77-1173-6F44-F3C33004A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24" r="2985" b="5"/>
          <a:stretch/>
        </p:blipFill>
        <p:spPr>
          <a:xfrm>
            <a:off x="5104754" y="3428286"/>
            <a:ext cx="3482572" cy="34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0A685E-9417-4B98-B2DC-367ECB989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2A78-5184-9F8C-36B1-11393F71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3390310" cy="3513514"/>
          </a:xfrm>
        </p:spPr>
        <p:txBody>
          <a:bodyPr>
            <a:normAutofit/>
          </a:bodyPr>
          <a:lstStyle/>
          <a:p>
            <a:endParaRPr lang="en-KR" dirty="0"/>
          </a:p>
          <a:p>
            <a:pPr marL="0" indent="0">
              <a:buNone/>
            </a:pPr>
            <a:r>
              <a:rPr lang="en-KR" dirty="0"/>
              <a:t>=&gt; 장마를 예측할 것인가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EEEEE-8708-4C9D-B4B8-149E6B5D4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619" y="1704294"/>
            <a:ext cx="1742037" cy="1708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5836F-3216-199F-C0B4-A4ED7909F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9" r="5933" b="4"/>
          <a:stretch/>
        </p:blipFill>
        <p:spPr>
          <a:xfrm>
            <a:off x="8644627" y="3450839"/>
            <a:ext cx="3486264" cy="3434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379ED-7296-BC26-FFA5-E47356AB2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99" r="1690" b="5"/>
          <a:stretch/>
        </p:blipFill>
        <p:spPr>
          <a:xfrm>
            <a:off x="5162055" y="3429000"/>
            <a:ext cx="3482572" cy="3430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613DB-20B9-3971-F6D0-663F9B2F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30" r="4643" b="5"/>
          <a:stretch/>
        </p:blipFill>
        <p:spPr>
          <a:xfrm>
            <a:off x="8723971" y="0"/>
            <a:ext cx="3487992" cy="3450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4B1A53-B573-B2D4-A908-B1A7D3D7FA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90" r="849" b="-5"/>
          <a:stretch/>
        </p:blipFill>
        <p:spPr>
          <a:xfrm>
            <a:off x="5234509" y="0"/>
            <a:ext cx="3482572" cy="34508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F12DB3-38E1-3065-4851-7FA7898980D8}"/>
              </a:ext>
            </a:extLst>
          </p:cNvPr>
          <p:cNvSpPr txBox="1">
            <a:spLocks/>
          </p:cNvSpPr>
          <p:nvPr/>
        </p:nvSpPr>
        <p:spPr>
          <a:xfrm>
            <a:off x="1229762" y="872835"/>
            <a:ext cx="3390310" cy="1507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KR" sz="3000" dirty="0"/>
              <a:t>데이터와 관련하여</a:t>
            </a:r>
            <a:br>
              <a:rPr lang="en-KR" sz="3000" dirty="0"/>
            </a:br>
            <a:r>
              <a:rPr lang="en-US" sz="3000" dirty="0"/>
              <a:t>- 패턴찾기</a:t>
            </a:r>
            <a:r>
              <a:rPr lang="en-US" altLang="ko-KR" sz="3000" dirty="0"/>
              <a:t>_v2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118632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44D3-AEE3-015C-AE6E-FAA9AC19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7F57-BA48-959C-BE73-BB6A1DF4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예측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2018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2021</a:t>
            </a:r>
            <a:r>
              <a:rPr lang="ko-KR" altLang="en-US" dirty="0"/>
              <a:t>의 데이터로 각 년도의 날짜별로 시계열 예측을 하는 방식</a:t>
            </a:r>
            <a:endParaRPr lang="en-US" altLang="ko-KR" dirty="0"/>
          </a:p>
          <a:p>
            <a:pPr lvl="1"/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data</a:t>
            </a:r>
            <a:r>
              <a:rPr lang="ko-KR" altLang="en-US" dirty="0"/>
              <a:t>로 하나의 </a:t>
            </a:r>
            <a:r>
              <a:rPr lang="en-US" altLang="ko-KR" dirty="0"/>
              <a:t>target</a:t>
            </a:r>
            <a:r>
              <a:rPr lang="ko-KR" altLang="en-US" dirty="0"/>
              <a:t>을 예측하는 것</a:t>
            </a:r>
            <a:endParaRPr lang="en-US" altLang="ko-KR" dirty="0"/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유의미한 결과를 만들 수 </a:t>
            </a:r>
            <a:r>
              <a:rPr lang="ko-KR" altLang="en-US" dirty="0" err="1"/>
              <a:t>없을것으로</a:t>
            </a:r>
            <a:r>
              <a:rPr lang="ko-KR" altLang="en-US" dirty="0"/>
              <a:t> 생각된다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ko-KR" sz="2800" b="1" dirty="0"/>
              <a:t>=&gt; </a:t>
            </a:r>
            <a:r>
              <a:rPr lang="en-US" sz="2800" b="1" dirty="0" err="1"/>
              <a:t>시간</a:t>
            </a:r>
            <a:r>
              <a:rPr lang="en-US" sz="2800" b="1" dirty="0"/>
              <a:t> </a:t>
            </a:r>
            <a:r>
              <a:rPr lang="en-US" sz="2800" b="1" dirty="0" err="1"/>
              <a:t>데이터에</a:t>
            </a:r>
            <a:r>
              <a:rPr lang="en-US" sz="2800" b="1" dirty="0"/>
              <a:t> </a:t>
            </a:r>
            <a:r>
              <a:rPr lang="en-US" sz="2800" b="1" dirty="0" err="1"/>
              <a:t>따른</a:t>
            </a:r>
            <a:r>
              <a:rPr lang="en-US" sz="2800" b="1" dirty="0"/>
              <a:t> </a:t>
            </a:r>
            <a:r>
              <a:rPr lang="en-US" sz="2800" b="1" dirty="0" err="1"/>
              <a:t>groupby를</a:t>
            </a:r>
            <a:r>
              <a:rPr lang="en-US" sz="2800" b="1" dirty="0"/>
              <a:t> </a:t>
            </a:r>
            <a:r>
              <a:rPr lang="en-US" sz="2800" b="1" dirty="0" err="1"/>
              <a:t>통한</a:t>
            </a:r>
            <a:r>
              <a:rPr lang="en-US" sz="2800" b="1" dirty="0"/>
              <a:t> </a:t>
            </a:r>
            <a:r>
              <a:rPr lang="en-US" sz="2800" b="1" dirty="0" err="1"/>
              <a:t>패턴</a:t>
            </a:r>
            <a:r>
              <a:rPr lang="en-US" sz="2800" b="1" dirty="0"/>
              <a:t> </a:t>
            </a:r>
            <a:r>
              <a:rPr lang="en-US" sz="2800" b="1" dirty="0" err="1"/>
              <a:t>찾기</a:t>
            </a:r>
            <a:endParaRPr lang="en-KR" sz="2800" b="1" dirty="0"/>
          </a:p>
        </p:txBody>
      </p:sp>
    </p:spTree>
    <p:extLst>
      <p:ext uri="{BB962C8B-B14F-4D97-AF65-F5344CB8AC3E}">
        <p14:creationId xmlns:p14="http://schemas.microsoft.com/office/powerpoint/2010/main" val="48758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BEB0-D14B-BD4B-BFAA-CDC979A0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모델링</a:t>
            </a:r>
            <a:r>
              <a:rPr lang="en-US" altLang="ko-KR" dirty="0"/>
              <a:t>_1</a:t>
            </a:r>
            <a:br>
              <a:rPr lang="en-KR" dirty="0"/>
            </a:br>
            <a:r>
              <a:rPr lang="en-KR" dirty="0"/>
              <a:t>날짜에서 필요한 정보 도출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528C-FF10-BA16-3B2F-879C7EA0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각</a:t>
            </a:r>
            <a:r>
              <a:rPr lang="en-US" dirty="0"/>
              <a:t> </a:t>
            </a:r>
            <a:r>
              <a:rPr lang="en-US" dirty="0" err="1"/>
              <a:t>날짜가</a:t>
            </a:r>
            <a:r>
              <a:rPr lang="en-US" dirty="0"/>
              <a:t> </a:t>
            </a:r>
            <a:r>
              <a:rPr lang="en-US" dirty="0" err="1"/>
              <a:t>일년중</a:t>
            </a:r>
            <a:r>
              <a:rPr lang="en-US" dirty="0"/>
              <a:t> </a:t>
            </a:r>
            <a:r>
              <a:rPr lang="en-US" dirty="0" err="1"/>
              <a:t>몇</a:t>
            </a:r>
            <a:r>
              <a:rPr lang="en-US" dirty="0"/>
              <a:t> </a:t>
            </a:r>
            <a:r>
              <a:rPr lang="en-US" dirty="0" err="1"/>
              <a:t>주차인지</a:t>
            </a:r>
            <a:r>
              <a:rPr lang="en-US" dirty="0"/>
              <a:t> </a:t>
            </a:r>
            <a:r>
              <a:rPr lang="en-US" dirty="0" err="1"/>
              <a:t>추출</a:t>
            </a:r>
            <a:endParaRPr lang="en-US" dirty="0"/>
          </a:p>
          <a:p>
            <a:r>
              <a:rPr lang="en-US" dirty="0" err="1"/>
              <a:t>각</a:t>
            </a:r>
            <a:r>
              <a:rPr lang="en-US" dirty="0"/>
              <a:t> </a:t>
            </a:r>
            <a:r>
              <a:rPr lang="en-US" dirty="0" err="1"/>
              <a:t>날짜가</a:t>
            </a:r>
            <a:r>
              <a:rPr lang="en-US" dirty="0"/>
              <a:t> </a:t>
            </a:r>
            <a:r>
              <a:rPr lang="en-US" dirty="0" err="1"/>
              <a:t>주말인지</a:t>
            </a:r>
            <a:r>
              <a:rPr lang="en-US" dirty="0"/>
              <a:t> </a:t>
            </a:r>
            <a:r>
              <a:rPr lang="en-US" dirty="0" err="1"/>
              <a:t>평일인지</a:t>
            </a:r>
            <a:r>
              <a:rPr lang="en-US" dirty="0"/>
              <a:t> </a:t>
            </a:r>
            <a:r>
              <a:rPr lang="en-US" dirty="0" err="1"/>
              <a:t>추출</a:t>
            </a:r>
            <a:endParaRPr lang="en-KR" dirty="0"/>
          </a:p>
          <a:p>
            <a:pPr lvl="1"/>
            <a:r>
              <a:rPr lang="en-KR" dirty="0"/>
              <a:t>추가적으로 년도별 공휴일 주말로 선택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주차별</a:t>
            </a:r>
            <a:r>
              <a:rPr 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평일</a:t>
            </a:r>
            <a:r>
              <a:rPr lang="en-US" altLang="ko-KR" dirty="0"/>
              <a:t>,</a:t>
            </a:r>
            <a:r>
              <a:rPr lang="ko-KR" altLang="en-US" dirty="0"/>
              <a:t>주말</a:t>
            </a:r>
            <a:r>
              <a:rPr lang="en-US" altLang="ko-KR" dirty="0"/>
              <a:t>) </a:t>
            </a:r>
            <a:r>
              <a:rPr lang="ko-KR" altLang="en-US" dirty="0"/>
              <a:t>에 따른 </a:t>
            </a:r>
            <a:r>
              <a:rPr lang="ko-KR" altLang="en-US" dirty="0" err="1"/>
              <a:t>따릉이</a:t>
            </a:r>
            <a:r>
              <a:rPr lang="ko-KR" altLang="en-US" dirty="0"/>
              <a:t> 예측량의 평균값을 구하자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383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53B5BE-48DA-40B0-27A5-C6921673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모델링</a:t>
            </a:r>
            <a:r>
              <a:rPr lang="en-US" altLang="ko-KR" sz="2400"/>
              <a:t>_2</a:t>
            </a:r>
            <a:br>
              <a:rPr lang="en-US" sz="2400"/>
            </a:br>
            <a:r>
              <a:rPr lang="en-US" sz="2400"/>
              <a:t>주차별 </a:t>
            </a:r>
            <a:r>
              <a:rPr lang="en-US" altLang="ko-KR" sz="2400"/>
              <a:t>(</a:t>
            </a:r>
            <a:r>
              <a:rPr lang="ko-KR" altLang="en-US" sz="2400"/>
              <a:t>주말</a:t>
            </a:r>
            <a:r>
              <a:rPr lang="en-US" altLang="ko-KR" sz="2400"/>
              <a:t>/</a:t>
            </a:r>
            <a:r>
              <a:rPr lang="ko-KR" altLang="en-US" sz="2400"/>
              <a:t>평일</a:t>
            </a:r>
            <a:r>
              <a:rPr lang="en-US" altLang="ko-KR" sz="2400"/>
              <a:t>) </a:t>
            </a:r>
            <a:r>
              <a:rPr lang="ko-KR" altLang="en-US" sz="2400"/>
              <a:t>예측량의 최종 평균 구하기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FF68-F7B4-6771-36F7-BEFAE32E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728" y="4902489"/>
            <a:ext cx="2628969" cy="985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 err="1"/>
              <a:t>년도마다</a:t>
            </a:r>
            <a:r>
              <a:rPr lang="en-US" sz="1200" dirty="0"/>
              <a:t> </a:t>
            </a:r>
            <a:r>
              <a:rPr lang="en-US" sz="1200" dirty="0" err="1"/>
              <a:t>따릉이</a:t>
            </a:r>
            <a:r>
              <a:rPr lang="en-US" sz="1200" dirty="0"/>
              <a:t> </a:t>
            </a:r>
            <a:r>
              <a:rPr lang="en-US" sz="1200" dirty="0" err="1"/>
              <a:t>대여량의</a:t>
            </a:r>
            <a:r>
              <a:rPr lang="en-US" sz="1200" dirty="0"/>
              <a:t> </a:t>
            </a:r>
            <a:r>
              <a:rPr lang="en-US" sz="1200" dirty="0" err="1"/>
              <a:t>scale이</a:t>
            </a:r>
            <a:r>
              <a:rPr lang="en-US" sz="1200" dirty="0"/>
              <a:t> </a:t>
            </a:r>
            <a:r>
              <a:rPr lang="en-US" sz="1200" dirty="0" err="1"/>
              <a:t>꽤</a:t>
            </a:r>
            <a:r>
              <a:rPr lang="en-US" sz="1200" dirty="0"/>
              <a:t> </a:t>
            </a:r>
            <a:r>
              <a:rPr lang="en-US" sz="1200" dirty="0" err="1"/>
              <a:t>차이가</a:t>
            </a:r>
            <a:r>
              <a:rPr lang="en-US" sz="1200" dirty="0"/>
              <a:t> </a:t>
            </a:r>
            <a:r>
              <a:rPr lang="en-US" sz="1200" dirty="0" err="1"/>
              <a:t>나기</a:t>
            </a:r>
            <a:r>
              <a:rPr lang="en-US" sz="1200" dirty="0"/>
              <a:t> </a:t>
            </a:r>
            <a:r>
              <a:rPr lang="en-US" sz="1200" dirty="0" err="1"/>
              <a:t>때문에</a:t>
            </a:r>
            <a:r>
              <a:rPr lang="en-US" sz="1200" dirty="0"/>
              <a:t> </a:t>
            </a:r>
            <a:r>
              <a:rPr lang="en-US" sz="1200" dirty="0" err="1"/>
              <a:t>일년간의</a:t>
            </a:r>
            <a:r>
              <a:rPr lang="en-US" sz="1200" dirty="0"/>
              <a:t> </a:t>
            </a:r>
            <a:r>
              <a:rPr lang="en-US" sz="1200" dirty="0" err="1"/>
              <a:t>대여량</a:t>
            </a:r>
            <a:r>
              <a:rPr lang="en-US" sz="1200" dirty="0"/>
              <a:t> </a:t>
            </a:r>
            <a:r>
              <a:rPr lang="en-US" sz="1200" dirty="0" err="1"/>
              <a:t>추세를</a:t>
            </a:r>
            <a:r>
              <a:rPr lang="en-US" sz="1200" dirty="0"/>
              <a:t> </a:t>
            </a:r>
            <a:r>
              <a:rPr lang="en-US" sz="1200" dirty="0" err="1"/>
              <a:t>보기</a:t>
            </a:r>
            <a:r>
              <a:rPr lang="en-US" sz="1200" dirty="0"/>
              <a:t> </a:t>
            </a:r>
            <a:r>
              <a:rPr lang="en-US" sz="1200" dirty="0" err="1"/>
              <a:t>위해선</a:t>
            </a:r>
            <a:r>
              <a:rPr lang="en-US" sz="1200" dirty="0"/>
              <a:t> </a:t>
            </a:r>
            <a:r>
              <a:rPr lang="en-US" sz="1200" dirty="0" err="1"/>
              <a:t>scaling이</a:t>
            </a:r>
            <a:r>
              <a:rPr lang="en-US" sz="1200" dirty="0"/>
              <a:t> </a:t>
            </a:r>
            <a:r>
              <a:rPr lang="en-US" sz="1200" dirty="0" err="1"/>
              <a:t>필요하다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D1988-0772-3DC2-B839-E873BB5D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405471"/>
            <a:ext cx="6737862" cy="39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587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269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BlocksVTI</vt:lpstr>
      <vt:lpstr>2022 UOS  빅데이터 알고리즘 경진대회</vt:lpstr>
      <vt:lpstr>TEAM : Portion</vt:lpstr>
      <vt:lpstr>목차</vt:lpstr>
      <vt:lpstr>데이터와 관련하여</vt:lpstr>
      <vt:lpstr>데이터와 관련하여 - 패턴찾기_v1</vt:lpstr>
      <vt:lpstr>PowerPoint Presentation</vt:lpstr>
      <vt:lpstr>모델링</vt:lpstr>
      <vt:lpstr>모델링_1 날짜에서 필요한 정보 도출</vt:lpstr>
      <vt:lpstr>모델링_2 주차별 (주말/평일) 예측량의 최종 평균 구하기</vt:lpstr>
      <vt:lpstr>모델링_3  주차별 (주말/평일) 대여량에 대한 연도별 평균값</vt:lpstr>
      <vt:lpstr>PowerPoint Presentation</vt:lpstr>
      <vt:lpstr>모델링_4 추가설명자료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UOS  빅데이터 알고리즘 경진대회</dc:title>
  <dc:creator>flycast0080@gmail.com</dc:creator>
  <cp:lastModifiedBy>flycast0080@gmail.com</cp:lastModifiedBy>
  <cp:revision>4</cp:revision>
  <dcterms:created xsi:type="dcterms:W3CDTF">2022-12-14T11:34:00Z</dcterms:created>
  <dcterms:modified xsi:type="dcterms:W3CDTF">2022-12-14T12:08:02Z</dcterms:modified>
</cp:coreProperties>
</file>