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258" r:id="rId46"/>
    <p:sldId id="259" r:id="rId47"/>
    <p:sldId id="260" r:id="rId48"/>
    <p:sldId id="261" r:id="rId49"/>
    <p:sldId id="262" r:id="rId50"/>
    <p:sldId id="263" r:id="rId51"/>
    <p:sldId id="264" r:id="rId52"/>
    <p:sldId id="265" r:id="rId53"/>
    <p:sldId id="266" r:id="rId54"/>
    <p:sldId id="267" r:id="rId55"/>
    <p:sldId id="268" r:id="rId56"/>
    <p:sldId id="269" r:id="rId57"/>
    <p:sldId id="270" r:id="rId58"/>
    <p:sldId id="271" r:id="rId59"/>
    <p:sldId id="272" r:id="rId60"/>
    <p:sldId id="273" r:id="rId61"/>
    <p:sldId id="426" r:id="rId62"/>
    <p:sldId id="425" r:id="rId63"/>
    <p:sldId id="427" r:id="rId64"/>
    <p:sldId id="428" r:id="rId65"/>
    <p:sldId id="429" r:id="rId66"/>
    <p:sldId id="430" r:id="rId67"/>
    <p:sldId id="431" r:id="rId68"/>
    <p:sldId id="432" r:id="rId69"/>
    <p:sldId id="433" r:id="rId70"/>
    <p:sldId id="279"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9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C789F-A66E-4F46-8D01-163DBBACECA3}" type="datetimeFigureOut">
              <a:rPr lang="en-IN" smtClean="0"/>
              <a:t>19-07-2022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21CD91-D5BC-4F7D-86E0-A9270865FB61}" type="slidenum">
              <a:rPr lang="en-IN" smtClean="0"/>
              <a:t>‹#›</a:t>
            </a:fld>
            <a:endParaRPr lang="en-IN"/>
          </a:p>
        </p:txBody>
      </p:sp>
    </p:spTree>
    <p:extLst>
      <p:ext uri="{BB962C8B-B14F-4D97-AF65-F5344CB8AC3E}">
        <p14:creationId xmlns:p14="http://schemas.microsoft.com/office/powerpoint/2010/main" val="2855014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D96A9F-CDF3-4DC8-9BA3-5279B9ECE8FF}" type="slidenum">
              <a:rPr lang="en-US" smtClean="0"/>
              <a:pPr/>
              <a:t>56</a:t>
            </a:fld>
            <a:endParaRPr lang="en-US"/>
          </a:p>
        </p:txBody>
      </p:sp>
    </p:spTree>
    <p:extLst>
      <p:ext uri="{BB962C8B-B14F-4D97-AF65-F5344CB8AC3E}">
        <p14:creationId xmlns:p14="http://schemas.microsoft.com/office/powerpoint/2010/main" val="3223621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12D038-FE6A-4042-90E7-50B0FAC067CD}"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0D74-5E99-46C5-8844-904CA5E26144}" type="slidenum">
              <a:rPr lang="en-IN" smtClean="0"/>
              <a:t>‹#›</a:t>
            </a:fld>
            <a:endParaRPr lang="en-IN"/>
          </a:p>
        </p:txBody>
      </p:sp>
    </p:spTree>
    <p:extLst>
      <p:ext uri="{BB962C8B-B14F-4D97-AF65-F5344CB8AC3E}">
        <p14:creationId xmlns:p14="http://schemas.microsoft.com/office/powerpoint/2010/main" val="3988611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2D038-FE6A-4042-90E7-50B0FAC067CD}"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0D74-5E99-46C5-8844-904CA5E26144}" type="slidenum">
              <a:rPr lang="en-IN" smtClean="0"/>
              <a:t>‹#›</a:t>
            </a:fld>
            <a:endParaRPr lang="en-IN"/>
          </a:p>
        </p:txBody>
      </p:sp>
    </p:spTree>
    <p:extLst>
      <p:ext uri="{BB962C8B-B14F-4D97-AF65-F5344CB8AC3E}">
        <p14:creationId xmlns:p14="http://schemas.microsoft.com/office/powerpoint/2010/main" val="322592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2D038-FE6A-4042-90E7-50B0FAC067CD}"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0D74-5E99-46C5-8844-904CA5E26144}" type="slidenum">
              <a:rPr lang="en-IN" smtClean="0"/>
              <a:t>‹#›</a:t>
            </a:fld>
            <a:endParaRPr lang="en-IN"/>
          </a:p>
        </p:txBody>
      </p:sp>
    </p:spTree>
    <p:extLst>
      <p:ext uri="{BB962C8B-B14F-4D97-AF65-F5344CB8AC3E}">
        <p14:creationId xmlns:p14="http://schemas.microsoft.com/office/powerpoint/2010/main" val="2001646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a:t>Click to edit Master title style</a:t>
            </a:r>
          </a:p>
        </p:txBody>
      </p:sp>
      <p:sp>
        <p:nvSpPr>
          <p:cNvPr id="3" name="Text Placeholder 2"/>
          <p:cNvSpPr>
            <a:spLocks noGrp="1"/>
          </p:cNvSpPr>
          <p:nvPr>
            <p:ph type="body" sz="half" idx="1"/>
          </p:nvPr>
        </p:nvSpPr>
        <p:spPr>
          <a:xfrm>
            <a:off x="1117601" y="2362201"/>
            <a:ext cx="5027084"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7884" y="2362201"/>
            <a:ext cx="502708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dirty="0"/>
            </a:lvl1pPr>
          </a:lstStyle>
          <a:p>
            <a:pPr>
              <a:defRPr/>
            </a:pPr>
            <a:endParaRPr lang="en-US"/>
          </a:p>
        </p:txBody>
      </p:sp>
      <p:sp>
        <p:nvSpPr>
          <p:cNvPr id="6" name="Footer Placeholder 4"/>
          <p:cNvSpPr>
            <a:spLocks noGrp="1"/>
          </p:cNvSpPr>
          <p:nvPr>
            <p:ph type="ftr" sz="quarter" idx="11"/>
          </p:nvPr>
        </p:nvSpPr>
        <p:spPr/>
        <p:txBody>
          <a:bodyPr/>
          <a:lstStyle>
            <a:lvl1pPr>
              <a:defRPr dirty="0"/>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E5F199-0003-40F9-9337-C6163E236B11}" type="slidenum">
              <a:rPr lang="en-US"/>
              <a:pPr>
                <a:defRPr/>
              </a:pPr>
              <a:t>‹#›</a:t>
            </a:fld>
            <a:endParaRPr lang="en-US" dirty="0"/>
          </a:p>
        </p:txBody>
      </p:sp>
    </p:spTree>
    <p:extLst>
      <p:ext uri="{BB962C8B-B14F-4D97-AF65-F5344CB8AC3E}">
        <p14:creationId xmlns:p14="http://schemas.microsoft.com/office/powerpoint/2010/main" val="681841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C8D050F0-BE40-4FB0-AA7A-185F8793AC56}" type="datetime3">
              <a:rPr lang="en-US"/>
              <a:pPr>
                <a:defRPr/>
              </a:pPr>
              <a:t>19 July 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UNIT - 1    Diodes and Circuits</a:t>
            </a:r>
          </a:p>
        </p:txBody>
      </p:sp>
      <p:sp>
        <p:nvSpPr>
          <p:cNvPr id="6" name="Rectangle 6"/>
          <p:cNvSpPr>
            <a:spLocks noGrp="1" noChangeArrowheads="1"/>
          </p:cNvSpPr>
          <p:nvPr>
            <p:ph type="sldNum" sz="quarter" idx="12"/>
          </p:nvPr>
        </p:nvSpPr>
        <p:spPr>
          <a:ln/>
        </p:spPr>
        <p:txBody>
          <a:bodyPr/>
          <a:lstStyle>
            <a:lvl1pPr>
              <a:defRPr/>
            </a:lvl1pPr>
          </a:lstStyle>
          <a:p>
            <a:fld id="{B3F8539F-D120-4D94-AB12-B2E9972120A8}" type="slidenum">
              <a:rPr lang="en-US" altLang="en-US"/>
              <a:pPr/>
              <a:t>‹#›</a:t>
            </a:fld>
            <a:endParaRPr lang="en-US" altLang="en-US"/>
          </a:p>
        </p:txBody>
      </p:sp>
    </p:spTree>
    <p:extLst>
      <p:ext uri="{BB962C8B-B14F-4D97-AF65-F5344CB8AC3E}">
        <p14:creationId xmlns:p14="http://schemas.microsoft.com/office/powerpoint/2010/main" val="402928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2D038-FE6A-4042-90E7-50B0FAC067CD}"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0D74-5E99-46C5-8844-904CA5E26144}" type="slidenum">
              <a:rPr lang="en-IN" smtClean="0"/>
              <a:t>‹#›</a:t>
            </a:fld>
            <a:endParaRPr lang="en-IN"/>
          </a:p>
        </p:txBody>
      </p:sp>
    </p:spTree>
    <p:extLst>
      <p:ext uri="{BB962C8B-B14F-4D97-AF65-F5344CB8AC3E}">
        <p14:creationId xmlns:p14="http://schemas.microsoft.com/office/powerpoint/2010/main" val="63867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D038-FE6A-4042-90E7-50B0FAC067CD}"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0D74-5E99-46C5-8844-904CA5E26144}" type="slidenum">
              <a:rPr lang="en-IN" smtClean="0"/>
              <a:t>‹#›</a:t>
            </a:fld>
            <a:endParaRPr lang="en-IN"/>
          </a:p>
        </p:txBody>
      </p:sp>
    </p:spTree>
    <p:extLst>
      <p:ext uri="{BB962C8B-B14F-4D97-AF65-F5344CB8AC3E}">
        <p14:creationId xmlns:p14="http://schemas.microsoft.com/office/powerpoint/2010/main" val="246099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12D038-FE6A-4042-90E7-50B0FAC067CD}"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30D74-5E99-46C5-8844-904CA5E26144}" type="slidenum">
              <a:rPr lang="en-IN" smtClean="0"/>
              <a:t>‹#›</a:t>
            </a:fld>
            <a:endParaRPr lang="en-IN"/>
          </a:p>
        </p:txBody>
      </p:sp>
    </p:spTree>
    <p:extLst>
      <p:ext uri="{BB962C8B-B14F-4D97-AF65-F5344CB8AC3E}">
        <p14:creationId xmlns:p14="http://schemas.microsoft.com/office/powerpoint/2010/main" val="37204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12D038-FE6A-4042-90E7-50B0FAC067CD}" type="datetimeFigureOut">
              <a:rPr lang="en-IN" smtClean="0"/>
              <a:t>19-07-2022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A30D74-5E99-46C5-8844-904CA5E26144}" type="slidenum">
              <a:rPr lang="en-IN" smtClean="0"/>
              <a:t>‹#›</a:t>
            </a:fld>
            <a:endParaRPr lang="en-IN"/>
          </a:p>
        </p:txBody>
      </p:sp>
    </p:spTree>
    <p:extLst>
      <p:ext uri="{BB962C8B-B14F-4D97-AF65-F5344CB8AC3E}">
        <p14:creationId xmlns:p14="http://schemas.microsoft.com/office/powerpoint/2010/main" val="331090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12D038-FE6A-4042-90E7-50B0FAC067CD}" type="datetimeFigureOut">
              <a:rPr lang="en-IN" smtClean="0"/>
              <a:t>19-07-2022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A30D74-5E99-46C5-8844-904CA5E26144}" type="slidenum">
              <a:rPr lang="en-IN" smtClean="0"/>
              <a:t>‹#›</a:t>
            </a:fld>
            <a:endParaRPr lang="en-IN"/>
          </a:p>
        </p:txBody>
      </p:sp>
    </p:spTree>
    <p:extLst>
      <p:ext uri="{BB962C8B-B14F-4D97-AF65-F5344CB8AC3E}">
        <p14:creationId xmlns:p14="http://schemas.microsoft.com/office/powerpoint/2010/main" val="365318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2D038-FE6A-4042-90E7-50B0FAC067CD}" type="datetimeFigureOut">
              <a:rPr lang="en-IN" smtClean="0"/>
              <a:t>19-07-2022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A30D74-5E99-46C5-8844-904CA5E26144}" type="slidenum">
              <a:rPr lang="en-IN" smtClean="0"/>
              <a:t>‹#›</a:t>
            </a:fld>
            <a:endParaRPr lang="en-IN"/>
          </a:p>
        </p:txBody>
      </p:sp>
    </p:spTree>
    <p:extLst>
      <p:ext uri="{BB962C8B-B14F-4D97-AF65-F5344CB8AC3E}">
        <p14:creationId xmlns:p14="http://schemas.microsoft.com/office/powerpoint/2010/main" val="172038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2D038-FE6A-4042-90E7-50B0FAC067CD}"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30D74-5E99-46C5-8844-904CA5E26144}" type="slidenum">
              <a:rPr lang="en-IN" smtClean="0"/>
              <a:t>‹#›</a:t>
            </a:fld>
            <a:endParaRPr lang="en-IN"/>
          </a:p>
        </p:txBody>
      </p:sp>
    </p:spTree>
    <p:extLst>
      <p:ext uri="{BB962C8B-B14F-4D97-AF65-F5344CB8AC3E}">
        <p14:creationId xmlns:p14="http://schemas.microsoft.com/office/powerpoint/2010/main" val="315535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2D038-FE6A-4042-90E7-50B0FAC067CD}"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30D74-5E99-46C5-8844-904CA5E26144}" type="slidenum">
              <a:rPr lang="en-IN" smtClean="0"/>
              <a:t>‹#›</a:t>
            </a:fld>
            <a:endParaRPr lang="en-IN"/>
          </a:p>
        </p:txBody>
      </p:sp>
    </p:spTree>
    <p:extLst>
      <p:ext uri="{BB962C8B-B14F-4D97-AF65-F5344CB8AC3E}">
        <p14:creationId xmlns:p14="http://schemas.microsoft.com/office/powerpoint/2010/main" val="225331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2D038-FE6A-4042-90E7-50B0FAC067CD}" type="datetimeFigureOut">
              <a:rPr lang="en-IN" smtClean="0"/>
              <a:t>19-07-2022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30D74-5E99-46C5-8844-904CA5E26144}" type="slidenum">
              <a:rPr lang="en-IN" smtClean="0"/>
              <a:t>‹#›</a:t>
            </a:fld>
            <a:endParaRPr lang="en-IN"/>
          </a:p>
        </p:txBody>
      </p:sp>
    </p:spTree>
    <p:extLst>
      <p:ext uri="{BB962C8B-B14F-4D97-AF65-F5344CB8AC3E}">
        <p14:creationId xmlns:p14="http://schemas.microsoft.com/office/powerpoint/2010/main" val="1635971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Image:Verschiedene_LEDs.jp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eg"/><Relationship Id="rId1" Type="http://schemas.openxmlformats.org/officeDocument/2006/relationships/slideLayout" Target="../slideLayouts/slideLayout12.xml"/><Relationship Id="rId5" Type="http://schemas.openxmlformats.org/officeDocument/2006/relationships/image" Target="file:///D:\BEE2009\Seven-segment%20display%20-%20Wikipedia,%20the%20free%20encyclopedia_files\150px-7_segment_display_labeled.svg.png" TargetMode="External"/><Relationship Id="rId4" Type="http://schemas.openxmlformats.org/officeDocument/2006/relationships/hyperlink" Target="http://en.wikipedia.org/wiki/Image:7_segment_display_labeled.svg"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Image:Sixteen-segment_display_field.svg" TargetMode="External"/><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file:///D:\BEE2009\Sixteen-segment%20display%20-%20Wikipedia,%20the%20free%20encyclopedia_files\100px-Sixteen-segment_display_field.svg.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hyperlink" Target="http://en.wikipedia.org/wiki/Image:Sixteen-segment_display_field.svg" TargetMode="External"/><Relationship Id="rId3" Type="http://schemas.openxmlformats.org/officeDocument/2006/relationships/hyperlink" Target="http://en.wikipedia.org/wiki/Seven-segment_display" TargetMode="External"/><Relationship Id="rId7" Type="http://schemas.openxmlformats.org/officeDocument/2006/relationships/image" Target="../media/image17.png"/><Relationship Id="rId2" Type="http://schemas.openxmlformats.org/officeDocument/2006/relationships/hyperlink" Target="http://en.wikipedia.org/wiki/Union_Flag" TargetMode="External"/><Relationship Id="rId1" Type="http://schemas.openxmlformats.org/officeDocument/2006/relationships/slideLayout" Target="../slideLayouts/slideLayout12.xml"/><Relationship Id="rId6" Type="http://schemas.openxmlformats.org/officeDocument/2006/relationships/hyperlink" Target="http://en.wikipedia.org/wiki/Fourteen-segment_display" TargetMode="External"/><Relationship Id="rId5" Type="http://schemas.openxmlformats.org/officeDocument/2006/relationships/hyperlink" Target="http://en.wikipedia.org/wiki/Horizontal" TargetMode="External"/><Relationship Id="rId4" Type="http://schemas.openxmlformats.org/officeDocument/2006/relationships/hyperlink" Target="http://en.wikipedia.org/wiki/Diagonal" TargetMode="External"/><Relationship Id="rId9" Type="http://schemas.openxmlformats.org/officeDocument/2006/relationships/image" Target="file:///D:\BEE2009\Sixteen-segment%20display%20-%20Wikipedia,%20the%20free%20encyclopedia_files\100px-Sixteen-segment_display_field.svg.png"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en.wikipedia.org/wiki/Videocassette_recorder" TargetMode="External"/><Relationship Id="rId13" Type="http://schemas.openxmlformats.org/officeDocument/2006/relationships/image" Target="../media/image17.png"/><Relationship Id="rId3" Type="http://schemas.openxmlformats.org/officeDocument/2006/relationships/hyperlink" Target="http://en.wikipedia.org/wiki/Fourteen-segment_display" TargetMode="External"/><Relationship Id="rId7" Type="http://schemas.openxmlformats.org/officeDocument/2006/relationships/hyperlink" Target="http://en.wikipedia.org/wiki/As_of_2005" TargetMode="External"/><Relationship Id="rId12" Type="http://schemas.openxmlformats.org/officeDocument/2006/relationships/hyperlink" Target="http://en.wikipedia.org/wiki/Slot_machine" TargetMode="External"/><Relationship Id="rId2" Type="http://schemas.openxmlformats.org/officeDocument/2006/relationships/hyperlink" Target="http://en.wikipedia.org/wiki/Dot-matrix" TargetMode="External"/><Relationship Id="rId1" Type="http://schemas.openxmlformats.org/officeDocument/2006/relationships/slideLayout" Target="../slideLayouts/slideLayout12.xml"/><Relationship Id="rId6" Type="http://schemas.openxmlformats.org/officeDocument/2006/relationships/hyperlink" Target="http://en.wikipedia.org/wiki/Embedded_system" TargetMode="External"/><Relationship Id="rId11" Type="http://schemas.openxmlformats.org/officeDocument/2006/relationships/hyperlink" Target="http://en.wikipedia.org/wiki/Caller_ID" TargetMode="External"/><Relationship Id="rId5" Type="http://schemas.openxmlformats.org/officeDocument/2006/relationships/hyperlink" Target="http://en.wikipedia.org/wiki/Calculators" TargetMode="External"/><Relationship Id="rId15" Type="http://schemas.openxmlformats.org/officeDocument/2006/relationships/image" Target="file:///D:\BEE2009\Sixteen-segment%20display%20-%20Wikipedia,%20the%20free%20encyclopedia_files\100px-Sixteen-segment_display_field.svg.png" TargetMode="External"/><Relationship Id="rId10" Type="http://schemas.openxmlformats.org/officeDocument/2006/relationships/hyperlink" Target="http://en.wikipedia.org/wiki/Microwave_oven" TargetMode="External"/><Relationship Id="rId4" Type="http://schemas.openxmlformats.org/officeDocument/2006/relationships/hyperlink" Target="http://en.wikipedia.org/wiki/Alphanumeric" TargetMode="External"/><Relationship Id="rId9" Type="http://schemas.openxmlformats.org/officeDocument/2006/relationships/hyperlink" Target="http://en.wikipedia.org/wiki/Car_audio" TargetMode="External"/><Relationship Id="rId14" Type="http://schemas.openxmlformats.org/officeDocument/2006/relationships/hyperlink" Target="http://en.wikipedia.org/wiki/Image:Sixteen-segment_display_field.svg"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en.wikipedia.org/wiki/Array" TargetMode="External"/><Relationship Id="rId1" Type="http://schemas.openxmlformats.org/officeDocument/2006/relationships/slideLayout" Target="../slideLayouts/slideLayout12.xml"/><Relationship Id="rId5" Type="http://schemas.openxmlformats.org/officeDocument/2006/relationships/image" Target="file:///D:\BEE2009\Dot%20matrix%20-%20Wikipedia,%20the%20free%20encyclopedia_files\300px-Wikidotmatrix.png" TargetMode="External"/><Relationship Id="rId4" Type="http://schemas.openxmlformats.org/officeDocument/2006/relationships/hyperlink" Target="http://en.wikipedia.org/wiki/Image:Wikidotmatrix.PNG"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hyperlink" Target="http://www.best-microcontroller-projects.com/scrolling-led-display" TargetMode="External"/></Relationships>
</file>

<file path=ppt/slides/_rels/slide4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1.jpeg"/><Relationship Id="rId7" Type="http://schemas.openxmlformats.org/officeDocument/2006/relationships/image" Target="../media/image23.jpe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hyperlink" Target="http://www.precisioninstrument.com/nuclear_qualified.htm" TargetMode="External"/><Relationship Id="rId5" Type="http://schemas.openxmlformats.org/officeDocument/2006/relationships/image" Target="../media/image22.jpeg"/><Relationship Id="rId4" Type="http://schemas.openxmlformats.org/officeDocument/2006/relationships/hyperlink" Target="http://www.precisioninstrument.com/bargraphs.htm"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file:///D:\F%20Drive\kum\boo\SOLAR%20CELL%20DEVELOPMENT%20AND%20PHOTOVOLTAIC%20PANELS%20OR%20ARRAYS%20AS%20USED%20ON%20THE%20SOLAR%20NAVIGATOR%20WORLD%20NAVIGATION%20CHALLENGE%20BOAT_files\solar_cells_modules_arrays_diagram.gif" TargetMode="External"/><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Diode Types</a:t>
            </a:r>
          </a:p>
        </p:txBody>
      </p:sp>
      <p:sp>
        <p:nvSpPr>
          <p:cNvPr id="3" name="Content Placeholder 2"/>
          <p:cNvSpPr>
            <a:spLocks noGrp="1"/>
          </p:cNvSpPr>
          <p:nvPr>
            <p:ph idx="1"/>
          </p:nvPr>
        </p:nvSpPr>
        <p:spPr>
          <a:xfrm>
            <a:off x="1981200" y="1905000"/>
            <a:ext cx="5410200" cy="3276600"/>
          </a:xfrm>
        </p:spPr>
        <p:txBody>
          <a:bodyPr/>
          <a:lstStyle/>
          <a:p>
            <a:r>
              <a:rPr lang="en-US" dirty="0"/>
              <a:t>Solar Cell</a:t>
            </a:r>
          </a:p>
          <a:p>
            <a:r>
              <a:rPr lang="en-US" dirty="0"/>
              <a:t>Photo Diode</a:t>
            </a:r>
          </a:p>
          <a:p>
            <a:r>
              <a:rPr lang="en-US" dirty="0"/>
              <a:t>Light Emitting Diode</a:t>
            </a:r>
          </a:p>
          <a:p>
            <a:r>
              <a:rPr lang="en-US" dirty="0"/>
              <a:t>Schottky Barrier Diode</a:t>
            </a:r>
          </a:p>
          <a:p>
            <a:r>
              <a:rPr lang="en-US" dirty="0" err="1"/>
              <a:t>Zener</a:t>
            </a:r>
            <a:r>
              <a:rPr lang="en-US" dirty="0"/>
              <a:t> Diode</a:t>
            </a:r>
          </a:p>
          <a:p>
            <a:endParaRPr lang="en-US" dirty="0"/>
          </a:p>
        </p:txBody>
      </p:sp>
    </p:spTree>
    <p:extLst>
      <p:ext uri="{BB962C8B-B14F-4D97-AF65-F5344CB8AC3E}">
        <p14:creationId xmlns:p14="http://schemas.microsoft.com/office/powerpoint/2010/main" val="14772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152400"/>
            <a:ext cx="8229600" cy="731838"/>
          </a:xfrm>
        </p:spPr>
        <p:txBody>
          <a:bodyPr/>
          <a:lstStyle/>
          <a:p>
            <a:pPr eaLnBrk="1" hangingPunct="1"/>
            <a:r>
              <a:rPr lang="en-US" altLang="en-US" sz="3200"/>
              <a:t>Principle of LED operation </a:t>
            </a:r>
          </a:p>
        </p:txBody>
      </p:sp>
      <p:sp>
        <p:nvSpPr>
          <p:cNvPr id="11267" name="Rectangle 4"/>
          <p:cNvSpPr>
            <a:spLocks noChangeArrowheads="1"/>
          </p:cNvSpPr>
          <p:nvPr/>
        </p:nvSpPr>
        <p:spPr bwMode="auto">
          <a:xfrm>
            <a:off x="3276600" y="5257800"/>
            <a:ext cx="2971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                Conduction band</a:t>
            </a:r>
          </a:p>
        </p:txBody>
      </p:sp>
      <p:sp>
        <p:nvSpPr>
          <p:cNvPr id="11268" name="Rectangle 5"/>
          <p:cNvSpPr>
            <a:spLocks noChangeArrowheads="1"/>
          </p:cNvSpPr>
          <p:nvPr/>
        </p:nvSpPr>
        <p:spPr bwMode="auto">
          <a:xfrm>
            <a:off x="3276600" y="6248400"/>
            <a:ext cx="2971800" cy="5334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                  Valence band</a:t>
            </a:r>
          </a:p>
        </p:txBody>
      </p:sp>
      <p:sp>
        <p:nvSpPr>
          <p:cNvPr id="11269" name="Oval 6"/>
          <p:cNvSpPr>
            <a:spLocks noChangeArrowheads="1"/>
          </p:cNvSpPr>
          <p:nvPr/>
        </p:nvSpPr>
        <p:spPr bwMode="auto">
          <a:xfrm>
            <a:off x="3581400" y="6400800"/>
            <a:ext cx="838200" cy="3048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70" name="Oval 7"/>
          <p:cNvSpPr>
            <a:spLocks noChangeArrowheads="1"/>
          </p:cNvSpPr>
          <p:nvPr/>
        </p:nvSpPr>
        <p:spPr bwMode="auto">
          <a:xfrm>
            <a:off x="3657600" y="6477000"/>
            <a:ext cx="152400" cy="152400"/>
          </a:xfrm>
          <a:prstGeom prst="ellipse">
            <a:avLst/>
          </a:prstGeom>
          <a:solidFill>
            <a:srgbClr val="00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71" name="Oval 8"/>
          <p:cNvSpPr>
            <a:spLocks noChangeArrowheads="1"/>
          </p:cNvSpPr>
          <p:nvPr/>
        </p:nvSpPr>
        <p:spPr bwMode="auto">
          <a:xfrm>
            <a:off x="4114800" y="6477000"/>
            <a:ext cx="152400" cy="152400"/>
          </a:xfrm>
          <a:prstGeom prst="ellipse">
            <a:avLst/>
          </a:prstGeom>
          <a:solidFill>
            <a:schemeClr val="hlink"/>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72" name="Oval 9"/>
          <p:cNvSpPr>
            <a:spLocks noChangeArrowheads="1"/>
          </p:cNvSpPr>
          <p:nvPr/>
        </p:nvSpPr>
        <p:spPr bwMode="auto">
          <a:xfrm>
            <a:off x="3886200" y="5410200"/>
            <a:ext cx="152400" cy="152400"/>
          </a:xfrm>
          <a:prstGeom prst="ellipse">
            <a:avLst/>
          </a:prstGeom>
          <a:solidFill>
            <a:schemeClr val="hlink"/>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73" name="Line 10"/>
          <p:cNvSpPr>
            <a:spLocks noChangeShapeType="1"/>
          </p:cNvSpPr>
          <p:nvPr/>
        </p:nvSpPr>
        <p:spPr bwMode="auto">
          <a:xfrm>
            <a:off x="3962400" y="5562600"/>
            <a:ext cx="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4" name="Line 11"/>
          <p:cNvSpPr>
            <a:spLocks noChangeShapeType="1"/>
          </p:cNvSpPr>
          <p:nvPr/>
        </p:nvSpPr>
        <p:spPr bwMode="auto">
          <a:xfrm>
            <a:off x="2667000" y="56388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5" name="Line 12"/>
          <p:cNvSpPr>
            <a:spLocks noChangeShapeType="1"/>
          </p:cNvSpPr>
          <p:nvPr/>
        </p:nvSpPr>
        <p:spPr bwMode="auto">
          <a:xfrm>
            <a:off x="2667000" y="6248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6" name="Line 13"/>
          <p:cNvSpPr>
            <a:spLocks noChangeShapeType="1"/>
          </p:cNvSpPr>
          <p:nvPr/>
        </p:nvSpPr>
        <p:spPr bwMode="auto">
          <a:xfrm flipV="1">
            <a:off x="2971800" y="5638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7" name="Line 14"/>
          <p:cNvSpPr>
            <a:spLocks noChangeShapeType="1"/>
          </p:cNvSpPr>
          <p:nvPr/>
        </p:nvSpPr>
        <p:spPr bwMode="auto">
          <a:xfrm>
            <a:off x="2971800" y="6019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8" name="Line 15"/>
          <p:cNvSpPr>
            <a:spLocks noChangeShapeType="1"/>
          </p:cNvSpPr>
          <p:nvPr/>
        </p:nvSpPr>
        <p:spPr bwMode="auto">
          <a:xfrm>
            <a:off x="4114800" y="5867400"/>
            <a:ext cx="609600"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9" name="Line 16"/>
          <p:cNvSpPr>
            <a:spLocks noChangeShapeType="1"/>
          </p:cNvSpPr>
          <p:nvPr/>
        </p:nvSpPr>
        <p:spPr bwMode="auto">
          <a:xfrm flipH="1">
            <a:off x="4343400" y="5867400"/>
            <a:ext cx="381000" cy="2286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0" name="Line 17"/>
          <p:cNvSpPr>
            <a:spLocks noChangeShapeType="1"/>
          </p:cNvSpPr>
          <p:nvPr/>
        </p:nvSpPr>
        <p:spPr bwMode="auto">
          <a:xfrm flipV="1">
            <a:off x="4343400" y="6019800"/>
            <a:ext cx="1371600" cy="762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81" name="Text Box 18"/>
          <p:cNvSpPr txBox="1">
            <a:spLocks noChangeArrowheads="1"/>
          </p:cNvSpPr>
          <p:nvPr/>
        </p:nvSpPr>
        <p:spPr bwMode="auto">
          <a:xfrm>
            <a:off x="5699125" y="57515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Light output</a:t>
            </a:r>
          </a:p>
        </p:txBody>
      </p:sp>
      <p:sp>
        <p:nvSpPr>
          <p:cNvPr id="11282" name="Text Box 19"/>
          <p:cNvSpPr txBox="1">
            <a:spLocks noChangeArrowheads="1"/>
          </p:cNvSpPr>
          <p:nvPr/>
        </p:nvSpPr>
        <p:spPr bwMode="auto">
          <a:xfrm>
            <a:off x="1771651" y="5657850"/>
            <a:ext cx="10390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Forbidden </a:t>
            </a:r>
          </a:p>
          <a:p>
            <a:pPr eaLnBrk="1" hangingPunct="1">
              <a:spcBef>
                <a:spcPct val="0"/>
              </a:spcBef>
              <a:buFontTx/>
              <a:buNone/>
            </a:pPr>
            <a:r>
              <a:rPr lang="en-US" altLang="en-US" sz="1400"/>
              <a:t>gap</a:t>
            </a:r>
          </a:p>
        </p:txBody>
      </p:sp>
      <p:sp>
        <p:nvSpPr>
          <p:cNvPr id="11283" name="Text Box 20"/>
          <p:cNvSpPr txBox="1">
            <a:spLocks noChangeArrowheads="1"/>
          </p:cNvSpPr>
          <p:nvPr/>
        </p:nvSpPr>
        <p:spPr bwMode="auto">
          <a:xfrm>
            <a:off x="1525588" y="6340475"/>
            <a:ext cx="17668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Recombination of</a:t>
            </a:r>
          </a:p>
          <a:p>
            <a:pPr eaLnBrk="1" hangingPunct="1">
              <a:spcBef>
                <a:spcPct val="0"/>
              </a:spcBef>
              <a:buFontTx/>
              <a:buNone/>
            </a:pPr>
            <a:r>
              <a:rPr lang="en-US" altLang="en-US" sz="1400"/>
              <a:t>Holes and electrons</a:t>
            </a:r>
          </a:p>
        </p:txBody>
      </p:sp>
      <p:sp>
        <p:nvSpPr>
          <p:cNvPr id="11284" name="Line 21"/>
          <p:cNvSpPr>
            <a:spLocks noChangeShapeType="1"/>
          </p:cNvSpPr>
          <p:nvPr/>
        </p:nvSpPr>
        <p:spPr bwMode="auto">
          <a:xfrm>
            <a:off x="3124200" y="6553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pic>
        <p:nvPicPr>
          <p:cNvPr id="11285" name="Picture 23" descr="LED"/>
          <p:cNvPicPr>
            <a:picLocks noGrp="1"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a:xfrm>
            <a:off x="3124200" y="990600"/>
            <a:ext cx="6248400" cy="3956050"/>
          </a:xfrm>
          <a:noFill/>
        </p:spPr>
      </p:pic>
      <p:sp>
        <p:nvSpPr>
          <p:cNvPr id="11286" name="Date Placeholder 2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BA24C25-D3D3-4B85-BB5C-DF63467EC088}" type="datetime3">
              <a:rPr lang="en-US" altLang="en-US" sz="1400"/>
              <a:pPr>
                <a:spcBef>
                  <a:spcPct val="0"/>
                </a:spcBef>
                <a:buFontTx/>
                <a:buNone/>
              </a:pPr>
              <a:t>19 July 2022</a:t>
            </a:fld>
            <a:endParaRPr lang="en-US" altLang="en-US" sz="1400"/>
          </a:p>
        </p:txBody>
      </p:sp>
      <p:sp>
        <p:nvSpPr>
          <p:cNvPr id="11287" name="Slide Number Placeholder 2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BA42C9-EC0B-4077-9BFF-45DD73073D0B}" type="slidenum">
              <a:rPr lang="en-US" altLang="en-US" sz="1400"/>
              <a:pPr>
                <a:spcBef>
                  <a:spcPct val="0"/>
                </a:spcBef>
                <a:buFontTx/>
                <a:buNone/>
              </a:pPr>
              <a:t>10</a:t>
            </a:fld>
            <a:endParaRPr lang="en-US" altLang="en-US" sz="1400"/>
          </a:p>
        </p:txBody>
      </p:sp>
      <p:sp>
        <p:nvSpPr>
          <p:cNvPr id="11288" name="Footer Placeholder 2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26989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152400"/>
            <a:ext cx="8229600" cy="731838"/>
          </a:xfrm>
        </p:spPr>
        <p:txBody>
          <a:bodyPr/>
          <a:lstStyle/>
          <a:p>
            <a:pPr eaLnBrk="1" hangingPunct="1"/>
            <a:r>
              <a:rPr lang="en-US" altLang="en-US" sz="3200"/>
              <a:t> LED biasing</a:t>
            </a:r>
          </a:p>
        </p:txBody>
      </p:sp>
      <p:sp>
        <p:nvSpPr>
          <p:cNvPr id="12291"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The voltage drop across a conducting LED is in the range of 1.2 V to 3.2 V, depending on the material used.</a:t>
            </a:r>
          </a:p>
          <a:p>
            <a:pPr marL="609600" indent="-609600">
              <a:buFontTx/>
              <a:buAutoNum type="arabicPeriod"/>
            </a:pPr>
            <a:r>
              <a:rPr lang="en-US" altLang="en-US" sz="2000"/>
              <a:t>This voltage is much higher than that across a conventional diode. The current range of the LEDs available in the market is 10 to 80 mA.</a:t>
            </a:r>
          </a:p>
          <a:p>
            <a:pPr marL="609600" indent="-609600">
              <a:buFontTx/>
              <a:buAutoNum type="arabicPeriod"/>
            </a:pPr>
            <a:r>
              <a:rPr lang="en-US" altLang="en-US" sz="2000"/>
              <a:t>LEDs have extremely low reverse breakdown voltage of the order of 3 to 10 V.  So they should not be subjected to high reverse voltage.</a:t>
            </a:r>
          </a:p>
        </p:txBody>
      </p:sp>
      <p:sp>
        <p:nvSpPr>
          <p:cNvPr id="1229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0F15FD7-0679-4468-937C-7722A0CDBF2D}" type="datetime3">
              <a:rPr lang="en-US" altLang="en-US" sz="1400"/>
              <a:pPr>
                <a:spcBef>
                  <a:spcPct val="0"/>
                </a:spcBef>
                <a:buFontTx/>
                <a:buNone/>
              </a:pPr>
              <a:t>19 July 2022</a:t>
            </a:fld>
            <a:endParaRPr lang="en-US" altLang="en-US" sz="1400"/>
          </a:p>
        </p:txBody>
      </p:sp>
      <p:sp>
        <p:nvSpPr>
          <p:cNvPr id="1229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82F88C8-0E92-458F-BC7C-F38B1BBADEAE}" type="slidenum">
              <a:rPr lang="en-US" altLang="en-US" sz="1400"/>
              <a:pPr>
                <a:spcBef>
                  <a:spcPct val="0"/>
                </a:spcBef>
                <a:buFontTx/>
                <a:buNone/>
              </a:pPr>
              <a:t>11</a:t>
            </a:fld>
            <a:endParaRPr lang="en-US" altLang="en-US" sz="1400"/>
          </a:p>
        </p:txBody>
      </p:sp>
      <p:sp>
        <p:nvSpPr>
          <p:cNvPr id="1229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307932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152400"/>
            <a:ext cx="8229600" cy="731838"/>
          </a:xfrm>
        </p:spPr>
        <p:txBody>
          <a:bodyPr/>
          <a:lstStyle/>
          <a:p>
            <a:pPr eaLnBrk="1" hangingPunct="1"/>
            <a:r>
              <a:rPr lang="en-US" altLang="en-US" sz="3200"/>
              <a:t> LED biasing</a:t>
            </a:r>
          </a:p>
        </p:txBody>
      </p:sp>
      <p:sp>
        <p:nvSpPr>
          <p:cNvPr id="13315" name="AutoShape 4"/>
          <p:cNvSpPr>
            <a:spLocks noChangeArrowheads="1"/>
          </p:cNvSpPr>
          <p:nvPr/>
        </p:nvSpPr>
        <p:spPr bwMode="auto">
          <a:xfrm rot="10800000">
            <a:off x="4648200" y="4191000"/>
            <a:ext cx="457200" cy="457200"/>
          </a:xfrm>
          <a:prstGeom prst="flowChartExtra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6" name="Line 5"/>
          <p:cNvSpPr>
            <a:spLocks noChangeShapeType="1"/>
          </p:cNvSpPr>
          <p:nvPr/>
        </p:nvSpPr>
        <p:spPr bwMode="auto">
          <a:xfrm>
            <a:off x="4648200" y="4648200"/>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7" name="Line 8"/>
          <p:cNvSpPr>
            <a:spLocks noChangeShapeType="1"/>
          </p:cNvSpPr>
          <p:nvPr/>
        </p:nvSpPr>
        <p:spPr bwMode="auto">
          <a:xfrm>
            <a:off x="4876800" y="46482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8" name="Line 9"/>
          <p:cNvSpPr>
            <a:spLocks noChangeShapeType="1"/>
          </p:cNvSpPr>
          <p:nvPr/>
        </p:nvSpPr>
        <p:spPr bwMode="auto">
          <a:xfrm>
            <a:off x="4876800" y="35052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9" name="Line 10"/>
          <p:cNvSpPr>
            <a:spLocks noChangeShapeType="1"/>
          </p:cNvSpPr>
          <p:nvPr/>
        </p:nvSpPr>
        <p:spPr bwMode="auto">
          <a:xfrm>
            <a:off x="3124200" y="46482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0" name="Line 11"/>
          <p:cNvSpPr>
            <a:spLocks noChangeShapeType="1"/>
          </p:cNvSpPr>
          <p:nvPr/>
        </p:nvSpPr>
        <p:spPr bwMode="auto">
          <a:xfrm>
            <a:off x="3124200" y="35052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1" name="Line 12"/>
          <p:cNvSpPr>
            <a:spLocks noChangeShapeType="1"/>
          </p:cNvSpPr>
          <p:nvPr/>
        </p:nvSpPr>
        <p:spPr bwMode="auto">
          <a:xfrm>
            <a:off x="2971800"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2" name="Line 13"/>
          <p:cNvSpPr>
            <a:spLocks noChangeShapeType="1"/>
          </p:cNvSpPr>
          <p:nvPr/>
        </p:nvSpPr>
        <p:spPr bwMode="auto">
          <a:xfrm>
            <a:off x="2819400" y="419100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3" name="Line 14"/>
          <p:cNvSpPr>
            <a:spLocks noChangeShapeType="1"/>
          </p:cNvSpPr>
          <p:nvPr/>
        </p:nvSpPr>
        <p:spPr bwMode="auto">
          <a:xfrm>
            <a:off x="2819400" y="449580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4" name="Line 15"/>
          <p:cNvSpPr>
            <a:spLocks noChangeShapeType="1"/>
          </p:cNvSpPr>
          <p:nvPr/>
        </p:nvSpPr>
        <p:spPr bwMode="auto">
          <a:xfrm>
            <a:off x="2971800" y="43434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5" name="Line 16"/>
          <p:cNvSpPr>
            <a:spLocks noChangeShapeType="1"/>
          </p:cNvSpPr>
          <p:nvPr/>
        </p:nvSpPr>
        <p:spPr bwMode="auto">
          <a:xfrm>
            <a:off x="3124200" y="5334000"/>
            <a:ext cx="1752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6" name="Line 17"/>
          <p:cNvSpPr>
            <a:spLocks noChangeShapeType="1"/>
          </p:cNvSpPr>
          <p:nvPr/>
        </p:nvSpPr>
        <p:spPr bwMode="auto">
          <a:xfrm>
            <a:off x="3733800" y="3352800"/>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7" name="Line 18"/>
          <p:cNvSpPr>
            <a:spLocks noChangeShapeType="1"/>
          </p:cNvSpPr>
          <p:nvPr/>
        </p:nvSpPr>
        <p:spPr bwMode="auto">
          <a:xfrm flipV="1">
            <a:off x="3810000" y="3352800"/>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8" name="Line 19"/>
          <p:cNvSpPr>
            <a:spLocks noChangeShapeType="1"/>
          </p:cNvSpPr>
          <p:nvPr/>
        </p:nvSpPr>
        <p:spPr bwMode="auto">
          <a:xfrm>
            <a:off x="3886200" y="3352800"/>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9" name="Line 20"/>
          <p:cNvSpPr>
            <a:spLocks noChangeShapeType="1"/>
          </p:cNvSpPr>
          <p:nvPr/>
        </p:nvSpPr>
        <p:spPr bwMode="auto">
          <a:xfrm flipV="1">
            <a:off x="3962400" y="3352800"/>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30" name="Line 21"/>
          <p:cNvSpPr>
            <a:spLocks noChangeShapeType="1"/>
          </p:cNvSpPr>
          <p:nvPr/>
        </p:nvSpPr>
        <p:spPr bwMode="auto">
          <a:xfrm flipV="1">
            <a:off x="4114800" y="35052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31" name="Line 22"/>
          <p:cNvSpPr>
            <a:spLocks noChangeShapeType="1"/>
          </p:cNvSpPr>
          <p:nvPr/>
        </p:nvSpPr>
        <p:spPr bwMode="auto">
          <a:xfrm>
            <a:off x="4038600" y="3352800"/>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32" name="Line 23"/>
          <p:cNvSpPr>
            <a:spLocks noChangeShapeType="1"/>
          </p:cNvSpPr>
          <p:nvPr/>
        </p:nvSpPr>
        <p:spPr bwMode="auto">
          <a:xfrm flipH="1">
            <a:off x="3657600" y="3352800"/>
            <a:ext cx="762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33" name="Line 24"/>
          <p:cNvSpPr>
            <a:spLocks noChangeShapeType="1"/>
          </p:cNvSpPr>
          <p:nvPr/>
        </p:nvSpPr>
        <p:spPr bwMode="auto">
          <a:xfrm>
            <a:off x="4191000" y="3505200"/>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34" name="Line 25"/>
          <p:cNvSpPr>
            <a:spLocks noChangeShapeType="1"/>
          </p:cNvSpPr>
          <p:nvPr/>
        </p:nvSpPr>
        <p:spPr bwMode="auto">
          <a:xfrm>
            <a:off x="3124200" y="35052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35" name="Freeform 26"/>
          <p:cNvSpPr>
            <a:spLocks/>
          </p:cNvSpPr>
          <p:nvPr/>
        </p:nvSpPr>
        <p:spPr bwMode="auto">
          <a:xfrm>
            <a:off x="3429000" y="3670300"/>
            <a:ext cx="1092200" cy="1676400"/>
          </a:xfrm>
          <a:custGeom>
            <a:avLst/>
            <a:gdLst>
              <a:gd name="T0" fmla="*/ 0 w 688"/>
              <a:gd name="T1" fmla="*/ 1206500 h 1056"/>
              <a:gd name="T2" fmla="*/ 838200 w 688"/>
              <a:gd name="T3" fmla="*/ 1511300 h 1056"/>
              <a:gd name="T4" fmla="*/ 990600 w 688"/>
              <a:gd name="T5" fmla="*/ 215900 h 1056"/>
              <a:gd name="T6" fmla="*/ 228600 w 688"/>
              <a:gd name="T7" fmla="*/ 215900 h 1056"/>
              <a:gd name="T8" fmla="*/ 0 60000 65536"/>
              <a:gd name="T9" fmla="*/ 0 60000 65536"/>
              <a:gd name="T10" fmla="*/ 0 60000 65536"/>
              <a:gd name="T11" fmla="*/ 0 60000 65536"/>
              <a:gd name="T12" fmla="*/ 0 w 688"/>
              <a:gd name="T13" fmla="*/ 0 h 1056"/>
              <a:gd name="T14" fmla="*/ 688 w 688"/>
              <a:gd name="T15" fmla="*/ 1056 h 1056"/>
            </a:gdLst>
            <a:ahLst/>
            <a:cxnLst>
              <a:cxn ang="T8">
                <a:pos x="T0" y="T1"/>
              </a:cxn>
              <a:cxn ang="T9">
                <a:pos x="T2" y="T3"/>
              </a:cxn>
              <a:cxn ang="T10">
                <a:pos x="T4" y="T5"/>
              </a:cxn>
              <a:cxn ang="T11">
                <a:pos x="T6" y="T7"/>
              </a:cxn>
            </a:cxnLst>
            <a:rect l="T12" t="T13" r="T14" b="T15"/>
            <a:pathLst>
              <a:path w="688" h="1056">
                <a:moveTo>
                  <a:pt x="0" y="760"/>
                </a:moveTo>
                <a:cubicBezTo>
                  <a:pt x="212" y="908"/>
                  <a:pt x="424" y="1056"/>
                  <a:pt x="528" y="952"/>
                </a:cubicBezTo>
                <a:cubicBezTo>
                  <a:pt x="632" y="848"/>
                  <a:pt x="688" y="272"/>
                  <a:pt x="624" y="136"/>
                </a:cubicBezTo>
                <a:cubicBezTo>
                  <a:pt x="560" y="0"/>
                  <a:pt x="352" y="68"/>
                  <a:pt x="144" y="136"/>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336" name="Line 27"/>
          <p:cNvSpPr>
            <a:spLocks noChangeShapeType="1"/>
          </p:cNvSpPr>
          <p:nvPr/>
        </p:nvSpPr>
        <p:spPr bwMode="auto">
          <a:xfrm flipH="1" flipV="1">
            <a:off x="3352800" y="4724400"/>
            <a:ext cx="76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7" name="Text Box 28"/>
          <p:cNvSpPr txBox="1">
            <a:spLocks noChangeArrowheads="1"/>
          </p:cNvSpPr>
          <p:nvPr/>
        </p:nvSpPr>
        <p:spPr bwMode="auto">
          <a:xfrm>
            <a:off x="4098926" y="4227513"/>
            <a:ext cx="341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I</a:t>
            </a:r>
            <a:r>
              <a:rPr lang="en-US" altLang="en-US" sz="1800" baseline="-25000"/>
              <a:t>F</a:t>
            </a:r>
          </a:p>
        </p:txBody>
      </p:sp>
      <p:sp>
        <p:nvSpPr>
          <p:cNvPr id="13338" name="Text Box 29"/>
          <p:cNvSpPr txBox="1">
            <a:spLocks noChangeArrowheads="1"/>
          </p:cNvSpPr>
          <p:nvPr/>
        </p:nvSpPr>
        <p:spPr bwMode="auto">
          <a:xfrm>
            <a:off x="3733800" y="30480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R</a:t>
            </a:r>
          </a:p>
        </p:txBody>
      </p:sp>
      <p:sp>
        <p:nvSpPr>
          <p:cNvPr id="13339" name="Text Box 30"/>
          <p:cNvSpPr txBox="1">
            <a:spLocks noChangeArrowheads="1"/>
          </p:cNvSpPr>
          <p:nvPr/>
        </p:nvSpPr>
        <p:spPr bwMode="auto">
          <a:xfrm>
            <a:off x="3124200" y="5653088"/>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Forward   biasing</a:t>
            </a:r>
          </a:p>
        </p:txBody>
      </p:sp>
      <p:sp>
        <p:nvSpPr>
          <p:cNvPr id="13340" name="Line 32"/>
          <p:cNvSpPr>
            <a:spLocks noChangeShapeType="1"/>
          </p:cNvSpPr>
          <p:nvPr/>
        </p:nvSpPr>
        <p:spPr bwMode="auto">
          <a:xfrm>
            <a:off x="5181600" y="4267200"/>
            <a:ext cx="381000" cy="3810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1" name="Line 33"/>
          <p:cNvSpPr>
            <a:spLocks noChangeShapeType="1"/>
          </p:cNvSpPr>
          <p:nvPr/>
        </p:nvSpPr>
        <p:spPr bwMode="auto">
          <a:xfrm>
            <a:off x="5181600" y="4419600"/>
            <a:ext cx="381000" cy="3810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2" name="Text Box 34"/>
          <p:cNvSpPr txBox="1">
            <a:spLocks noChangeArrowheads="1"/>
          </p:cNvSpPr>
          <p:nvPr/>
        </p:nvSpPr>
        <p:spPr bwMode="auto">
          <a:xfrm>
            <a:off x="2346325" y="42275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V</a:t>
            </a:r>
          </a:p>
        </p:txBody>
      </p:sp>
      <p:sp>
        <p:nvSpPr>
          <p:cNvPr id="13343" name="Line 35"/>
          <p:cNvSpPr>
            <a:spLocks noChangeShapeType="1"/>
          </p:cNvSpPr>
          <p:nvPr/>
        </p:nvSpPr>
        <p:spPr bwMode="auto">
          <a:xfrm>
            <a:off x="7010400" y="5334000"/>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4" name="Line 36"/>
          <p:cNvSpPr>
            <a:spLocks noChangeShapeType="1"/>
          </p:cNvSpPr>
          <p:nvPr/>
        </p:nvSpPr>
        <p:spPr bwMode="auto">
          <a:xfrm flipV="1">
            <a:off x="7010400" y="2590800"/>
            <a:ext cx="0" cy="274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5" name="Line 37"/>
          <p:cNvSpPr>
            <a:spLocks noChangeShapeType="1"/>
          </p:cNvSpPr>
          <p:nvPr/>
        </p:nvSpPr>
        <p:spPr bwMode="auto">
          <a:xfrm flipV="1">
            <a:off x="7010400" y="3352800"/>
            <a:ext cx="1981200" cy="19812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6" name="Text Box 38"/>
          <p:cNvSpPr txBox="1">
            <a:spLocks noChangeArrowheads="1"/>
          </p:cNvSpPr>
          <p:nvPr/>
        </p:nvSpPr>
        <p:spPr bwMode="auto">
          <a:xfrm>
            <a:off x="9204326" y="5370513"/>
            <a:ext cx="989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I</a:t>
            </a:r>
            <a:r>
              <a:rPr lang="en-US" altLang="en-US" sz="1800" baseline="-25000"/>
              <a:t>F</a:t>
            </a:r>
            <a:r>
              <a:rPr lang="en-US" altLang="en-US" sz="1800"/>
              <a:t> in mA</a:t>
            </a:r>
          </a:p>
        </p:txBody>
      </p:sp>
      <p:sp>
        <p:nvSpPr>
          <p:cNvPr id="13347" name="Text Box 39"/>
          <p:cNvSpPr txBox="1">
            <a:spLocks noChangeArrowheads="1"/>
          </p:cNvSpPr>
          <p:nvPr/>
        </p:nvSpPr>
        <p:spPr bwMode="auto">
          <a:xfrm>
            <a:off x="6156325" y="2398713"/>
            <a:ext cx="81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Light</a:t>
            </a:r>
          </a:p>
          <a:p>
            <a:pPr eaLnBrk="1" hangingPunct="1">
              <a:spcBef>
                <a:spcPct val="0"/>
              </a:spcBef>
              <a:buFontTx/>
              <a:buNone/>
            </a:pPr>
            <a:r>
              <a:rPr lang="en-US" altLang="en-US" sz="1800"/>
              <a:t>output</a:t>
            </a:r>
          </a:p>
        </p:txBody>
      </p:sp>
      <p:sp>
        <p:nvSpPr>
          <p:cNvPr id="13348" name="Date Placeholder 3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D7FF6C8-AFC6-4385-9C45-F0F6C7BCD56C}" type="datetime3">
              <a:rPr lang="en-US" altLang="en-US" sz="1400"/>
              <a:pPr>
                <a:spcBef>
                  <a:spcPct val="0"/>
                </a:spcBef>
                <a:buFontTx/>
                <a:buNone/>
              </a:pPr>
              <a:t>19 July 2022</a:t>
            </a:fld>
            <a:endParaRPr lang="en-US" altLang="en-US" sz="1400"/>
          </a:p>
        </p:txBody>
      </p:sp>
      <p:sp>
        <p:nvSpPr>
          <p:cNvPr id="13349" name="Slide Number Placeholder 3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C5BF873-225C-4C53-9F26-ACABF0957708}" type="slidenum">
              <a:rPr lang="en-US" altLang="en-US" sz="1400"/>
              <a:pPr>
                <a:spcBef>
                  <a:spcPct val="0"/>
                </a:spcBef>
                <a:buFontTx/>
                <a:buNone/>
              </a:pPr>
              <a:t>12</a:t>
            </a:fld>
            <a:endParaRPr lang="en-US" altLang="en-US" sz="1400"/>
          </a:p>
        </p:txBody>
      </p:sp>
      <p:sp>
        <p:nvSpPr>
          <p:cNvPr id="13350" name="Footer Placeholder 4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420698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8229600" cy="731838"/>
          </a:xfrm>
        </p:spPr>
        <p:txBody>
          <a:bodyPr/>
          <a:lstStyle/>
          <a:p>
            <a:pPr eaLnBrk="1" hangingPunct="1"/>
            <a:r>
              <a:rPr lang="en-US" altLang="en-US" sz="3200"/>
              <a:t> Spectral response curves of LED </a:t>
            </a:r>
          </a:p>
        </p:txBody>
      </p:sp>
      <p:sp>
        <p:nvSpPr>
          <p:cNvPr id="14339"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The graph of output light ( Y light ) versus the wavelength is called as the spectral response curve of an LED.</a:t>
            </a:r>
          </a:p>
        </p:txBody>
      </p:sp>
      <p:pic>
        <p:nvPicPr>
          <p:cNvPr id="14340" name="Picture 7" descr="03-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4" y="1649414"/>
            <a:ext cx="7773987"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5ECA0DD-3E08-43A7-A6EE-CCA82096C044}" type="datetime3">
              <a:rPr lang="en-US" altLang="en-US" sz="1400"/>
              <a:pPr>
                <a:spcBef>
                  <a:spcPct val="0"/>
                </a:spcBef>
                <a:buFontTx/>
                <a:buNone/>
              </a:pPr>
              <a:t>19 July 2022</a:t>
            </a:fld>
            <a:endParaRPr lang="en-US" altLang="en-US" sz="1400"/>
          </a:p>
        </p:txBody>
      </p:sp>
      <p:sp>
        <p:nvSpPr>
          <p:cNvPr id="14342"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C44794D-2D29-40D7-A640-6EB2668E6439}" type="slidenum">
              <a:rPr lang="en-US" altLang="en-US" sz="1400"/>
              <a:pPr>
                <a:spcBef>
                  <a:spcPct val="0"/>
                </a:spcBef>
                <a:buFontTx/>
                <a:buNone/>
              </a:pPr>
              <a:t>13</a:t>
            </a:fld>
            <a:endParaRPr lang="en-US" altLang="en-US" sz="1400"/>
          </a:p>
        </p:txBody>
      </p:sp>
      <p:sp>
        <p:nvSpPr>
          <p:cNvPr id="14343"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636976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152400"/>
            <a:ext cx="8229600" cy="731838"/>
          </a:xfrm>
        </p:spPr>
        <p:txBody>
          <a:bodyPr/>
          <a:lstStyle/>
          <a:p>
            <a:pPr eaLnBrk="1" hangingPunct="1"/>
            <a:r>
              <a:rPr lang="en-US" altLang="en-US" sz="3200"/>
              <a:t> Radiation pattern of LED </a:t>
            </a:r>
          </a:p>
        </p:txBody>
      </p:sp>
      <p:sp>
        <p:nvSpPr>
          <p:cNvPr id="15363"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The radiation pattern is a graph of light output plotted against angle as shown in figure. It gives idea about how directional the given light source is.</a:t>
            </a:r>
          </a:p>
          <a:p>
            <a:pPr marL="609600" indent="-609600">
              <a:buFontTx/>
              <a:buAutoNum type="arabicPeriod"/>
            </a:pPr>
            <a:r>
              <a:rPr lang="en-US" altLang="en-US" sz="2000"/>
              <a:t>The LED is a highly directional source because it radiates only in a particular direction.</a:t>
            </a:r>
          </a:p>
          <a:p>
            <a:pPr marL="609600" indent="-609600">
              <a:buFontTx/>
              <a:buAutoNum type="arabicPeriod"/>
            </a:pPr>
            <a:r>
              <a:rPr lang="en-US" altLang="en-US" sz="2000"/>
              <a:t>Most of the radiated energy is confined within 20</a:t>
            </a:r>
            <a:r>
              <a:rPr lang="en-US" altLang="en-US" sz="2000" baseline="30000"/>
              <a:t>0</a:t>
            </a:r>
            <a:r>
              <a:rPr lang="en-US" altLang="en-US" sz="2000"/>
              <a:t> of direction of maximum light.</a:t>
            </a:r>
          </a:p>
        </p:txBody>
      </p:sp>
      <p:pic>
        <p:nvPicPr>
          <p:cNvPr id="1536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614" y="3667126"/>
            <a:ext cx="16287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4290E52-883A-4D97-B263-26253A6D4D7F}" type="datetime3">
              <a:rPr lang="en-US" altLang="en-US" sz="1400"/>
              <a:pPr>
                <a:spcBef>
                  <a:spcPct val="0"/>
                </a:spcBef>
                <a:buFontTx/>
                <a:buNone/>
              </a:pPr>
              <a:t>19 July 2022</a:t>
            </a:fld>
            <a:endParaRPr lang="en-US" altLang="en-US" sz="1400"/>
          </a:p>
        </p:txBody>
      </p:sp>
      <p:sp>
        <p:nvSpPr>
          <p:cNvPr id="1536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CFC25B7-5E25-44E3-B7B0-BB89F4E1F689}" type="slidenum">
              <a:rPr lang="en-US" altLang="en-US" sz="1400"/>
              <a:pPr>
                <a:spcBef>
                  <a:spcPct val="0"/>
                </a:spcBef>
                <a:buFontTx/>
                <a:buNone/>
              </a:pPr>
              <a:t>14</a:t>
            </a:fld>
            <a:endParaRPr lang="en-US" altLang="en-US" sz="1400"/>
          </a:p>
        </p:txBody>
      </p:sp>
      <p:sp>
        <p:nvSpPr>
          <p:cNvPr id="15367"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394420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0" y="152400"/>
            <a:ext cx="8229600" cy="731838"/>
          </a:xfrm>
        </p:spPr>
        <p:txBody>
          <a:bodyPr/>
          <a:lstStyle/>
          <a:p>
            <a:pPr eaLnBrk="1" hangingPunct="1"/>
            <a:r>
              <a:rPr lang="en-US" altLang="en-US" sz="3200"/>
              <a:t> Radiation pattern of LED </a:t>
            </a:r>
          </a:p>
        </p:txBody>
      </p:sp>
      <p:sp>
        <p:nvSpPr>
          <p:cNvPr id="16387"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The radiation pattern is a graph of light output plotted against angle as shown in figure. It gives idea about how directional the given light source is.</a:t>
            </a:r>
          </a:p>
          <a:p>
            <a:pPr marL="609600" indent="-609600">
              <a:buFontTx/>
              <a:buAutoNum type="arabicPeriod"/>
            </a:pPr>
            <a:r>
              <a:rPr lang="en-US" altLang="en-US" sz="2000"/>
              <a:t>The LED is a highly directional source because it radiates only in a particular direction.</a:t>
            </a:r>
          </a:p>
          <a:p>
            <a:pPr marL="609600" indent="-609600">
              <a:buFontTx/>
              <a:buAutoNum type="arabicPeriod"/>
            </a:pPr>
            <a:r>
              <a:rPr lang="en-US" altLang="en-US" sz="2000"/>
              <a:t>Most of the radiated energy is confined within 20</a:t>
            </a:r>
            <a:r>
              <a:rPr lang="en-US" altLang="en-US" sz="2000" baseline="30000"/>
              <a:t>0</a:t>
            </a:r>
            <a:r>
              <a:rPr lang="en-US" altLang="en-US" sz="2000"/>
              <a:t> of direction of maximum light.</a:t>
            </a:r>
          </a:p>
        </p:txBody>
      </p:sp>
      <p:pic>
        <p:nvPicPr>
          <p:cNvPr id="16388" name="Picture 7" descr="03-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1066800"/>
            <a:ext cx="7850187"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8F91AED-3CB5-465B-81DE-098134119E0B}" type="datetime3">
              <a:rPr lang="en-US" altLang="en-US" sz="1400"/>
              <a:pPr>
                <a:spcBef>
                  <a:spcPct val="0"/>
                </a:spcBef>
                <a:buFontTx/>
                <a:buNone/>
              </a:pPr>
              <a:t>19 July 2022</a:t>
            </a:fld>
            <a:endParaRPr lang="en-US" altLang="en-US" sz="1400"/>
          </a:p>
        </p:txBody>
      </p:sp>
      <p:sp>
        <p:nvSpPr>
          <p:cNvPr id="1639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71526BE-9CB9-4869-A66F-50D4BCCBB1AD}" type="slidenum">
              <a:rPr lang="en-US" altLang="en-US" sz="1400"/>
              <a:pPr>
                <a:spcBef>
                  <a:spcPct val="0"/>
                </a:spcBef>
                <a:buFontTx/>
                <a:buNone/>
              </a:pPr>
              <a:t>15</a:t>
            </a:fld>
            <a:endParaRPr lang="en-US" altLang="en-US" sz="1400"/>
          </a:p>
        </p:txBody>
      </p:sp>
      <p:sp>
        <p:nvSpPr>
          <p:cNvPr id="16391"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46206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152400"/>
            <a:ext cx="8229600" cy="731838"/>
          </a:xfrm>
        </p:spPr>
        <p:txBody>
          <a:bodyPr/>
          <a:lstStyle/>
          <a:p>
            <a:pPr eaLnBrk="1" hangingPunct="1"/>
            <a:r>
              <a:rPr lang="en-US" altLang="en-US" sz="3200"/>
              <a:t> Advantages of LEDs</a:t>
            </a:r>
          </a:p>
        </p:txBody>
      </p:sp>
      <p:sp>
        <p:nvSpPr>
          <p:cNvPr id="17411"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LEDs are of small size and light weight. Therefore it is possible to pack a large number of LED in a small space while manufacturing a display.</a:t>
            </a:r>
          </a:p>
        </p:txBody>
      </p:sp>
      <p:sp>
        <p:nvSpPr>
          <p:cNvPr id="1741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DF9048-12E7-4A48-B571-A5755E10E09A}" type="datetime3">
              <a:rPr lang="en-US" altLang="en-US" sz="1400"/>
              <a:pPr>
                <a:spcBef>
                  <a:spcPct val="0"/>
                </a:spcBef>
                <a:buFontTx/>
                <a:buNone/>
              </a:pPr>
              <a:t>19 July 2022</a:t>
            </a:fld>
            <a:endParaRPr lang="en-US" altLang="en-US" sz="1400"/>
          </a:p>
        </p:txBody>
      </p:sp>
      <p:sp>
        <p:nvSpPr>
          <p:cNvPr id="1741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70252F-CE7C-431A-8773-068D7508B09B}" type="slidenum">
              <a:rPr lang="en-US" altLang="en-US" sz="1400"/>
              <a:pPr>
                <a:spcBef>
                  <a:spcPct val="0"/>
                </a:spcBef>
                <a:buFontTx/>
                <a:buNone/>
              </a:pPr>
              <a:t>16</a:t>
            </a:fld>
            <a:endParaRPr lang="en-US" altLang="en-US" sz="1400"/>
          </a:p>
        </p:txBody>
      </p:sp>
      <p:sp>
        <p:nvSpPr>
          <p:cNvPr id="1741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317732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152400"/>
            <a:ext cx="8229600" cy="731838"/>
          </a:xfrm>
        </p:spPr>
        <p:txBody>
          <a:bodyPr/>
          <a:lstStyle/>
          <a:p>
            <a:pPr eaLnBrk="1" hangingPunct="1"/>
            <a:r>
              <a:rPr lang="en-US" altLang="en-US" sz="3200"/>
              <a:t> Advantages of LEDs</a:t>
            </a:r>
          </a:p>
        </p:txBody>
      </p:sp>
      <p:sp>
        <p:nvSpPr>
          <p:cNvPr id="18435"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LEDs are of small size and light weight. Therefore it is possible to pack a large number of LED in a small space while manufacturing a display.</a:t>
            </a:r>
          </a:p>
          <a:p>
            <a:pPr marL="609600" indent="-609600">
              <a:buFontTx/>
              <a:buAutoNum type="arabicPeriod"/>
            </a:pPr>
            <a:r>
              <a:rPr lang="en-US" altLang="en-US" sz="2000"/>
              <a:t>They are available in a different spectral colours.</a:t>
            </a:r>
          </a:p>
        </p:txBody>
      </p:sp>
      <p:sp>
        <p:nvSpPr>
          <p:cNvPr id="18436"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A197E46-65A2-45F5-AB22-034963BC56A5}" type="datetime3">
              <a:rPr lang="en-US" altLang="en-US" sz="1400"/>
              <a:pPr>
                <a:spcBef>
                  <a:spcPct val="0"/>
                </a:spcBef>
                <a:buFontTx/>
                <a:buNone/>
              </a:pPr>
              <a:t>19 July 2022</a:t>
            </a:fld>
            <a:endParaRPr lang="en-US" altLang="en-US" sz="1400"/>
          </a:p>
        </p:txBody>
      </p:sp>
      <p:sp>
        <p:nvSpPr>
          <p:cNvPr id="18437"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D91A8D1-24B8-408E-AEE6-1A24B6254310}" type="slidenum">
              <a:rPr lang="en-US" altLang="en-US" sz="1400"/>
              <a:pPr>
                <a:spcBef>
                  <a:spcPct val="0"/>
                </a:spcBef>
                <a:buFontTx/>
                <a:buNone/>
              </a:pPr>
              <a:t>17</a:t>
            </a:fld>
            <a:endParaRPr lang="en-US" altLang="en-US" sz="1400"/>
          </a:p>
        </p:txBody>
      </p:sp>
      <p:sp>
        <p:nvSpPr>
          <p:cNvPr id="1843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427458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1200" y="152400"/>
            <a:ext cx="8229600" cy="731838"/>
          </a:xfrm>
        </p:spPr>
        <p:txBody>
          <a:bodyPr/>
          <a:lstStyle/>
          <a:p>
            <a:pPr eaLnBrk="1" hangingPunct="1"/>
            <a:r>
              <a:rPr lang="en-US" altLang="en-US" sz="3200"/>
              <a:t> Advantages of LEDs</a:t>
            </a:r>
          </a:p>
        </p:txBody>
      </p:sp>
      <p:sp>
        <p:nvSpPr>
          <p:cNvPr id="19459"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LEDs are of small size and light weight. Therefore it is possible to pack a large number of LED in a small space while manufacturing a display.</a:t>
            </a:r>
          </a:p>
          <a:p>
            <a:pPr marL="609600" indent="-609600">
              <a:buFontTx/>
              <a:buAutoNum type="arabicPeriod"/>
            </a:pPr>
            <a:r>
              <a:rPr lang="en-US" altLang="en-US" sz="2000"/>
              <a:t>They are available in a different spectral colours.</a:t>
            </a:r>
          </a:p>
          <a:p>
            <a:pPr marL="609600" indent="-609600">
              <a:buFontTx/>
              <a:buAutoNum type="arabicPeriod"/>
            </a:pPr>
            <a:r>
              <a:rPr lang="en-US" altLang="en-US" sz="2000"/>
              <a:t>They have larger life as compared to the lamps.</a:t>
            </a:r>
          </a:p>
        </p:txBody>
      </p:sp>
      <p:sp>
        <p:nvSpPr>
          <p:cNvPr id="1946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103511C-6B40-47B4-A2C1-A53B41642CAF}" type="datetime3">
              <a:rPr lang="en-US" altLang="en-US" sz="1400"/>
              <a:pPr>
                <a:spcBef>
                  <a:spcPct val="0"/>
                </a:spcBef>
                <a:buFontTx/>
                <a:buNone/>
              </a:pPr>
              <a:t>19 July 2022</a:t>
            </a:fld>
            <a:endParaRPr lang="en-US" altLang="en-US" sz="1400"/>
          </a:p>
        </p:txBody>
      </p:sp>
      <p:sp>
        <p:nvSpPr>
          <p:cNvPr id="19461"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90B424B-4A90-4388-B696-F36BBD1C6F80}" type="slidenum">
              <a:rPr lang="en-US" altLang="en-US" sz="1400"/>
              <a:pPr>
                <a:spcBef>
                  <a:spcPct val="0"/>
                </a:spcBef>
                <a:buFontTx/>
                <a:buNone/>
              </a:pPr>
              <a:t>18</a:t>
            </a:fld>
            <a:endParaRPr lang="en-US" altLang="en-US" sz="1400"/>
          </a:p>
        </p:txBody>
      </p:sp>
      <p:sp>
        <p:nvSpPr>
          <p:cNvPr id="1946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284072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81200" y="152400"/>
            <a:ext cx="8229600" cy="731838"/>
          </a:xfrm>
        </p:spPr>
        <p:txBody>
          <a:bodyPr/>
          <a:lstStyle/>
          <a:p>
            <a:pPr eaLnBrk="1" hangingPunct="1"/>
            <a:r>
              <a:rPr lang="en-US" altLang="en-US" sz="3200"/>
              <a:t> Advantages of LEDs</a:t>
            </a:r>
          </a:p>
        </p:txBody>
      </p:sp>
      <p:sp>
        <p:nvSpPr>
          <p:cNvPr id="20483"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LEDs are of small size and light weight. Therefore it is possible to pack a large number of LED in a small space while manufacturing a display.</a:t>
            </a:r>
          </a:p>
          <a:p>
            <a:pPr marL="609600" indent="-609600">
              <a:buFontTx/>
              <a:buAutoNum type="arabicPeriod"/>
            </a:pPr>
            <a:r>
              <a:rPr lang="en-US" altLang="en-US" sz="2000"/>
              <a:t>They are available in a different spectral colours.</a:t>
            </a:r>
          </a:p>
          <a:p>
            <a:pPr marL="609600" indent="-609600">
              <a:buFontTx/>
              <a:buAutoNum type="arabicPeriod"/>
            </a:pPr>
            <a:r>
              <a:rPr lang="en-US" altLang="en-US" sz="2000"/>
              <a:t>They have larger life as compared to the lamps.</a:t>
            </a:r>
          </a:p>
          <a:p>
            <a:pPr marL="609600" indent="-609600">
              <a:buFontTx/>
              <a:buAutoNum type="arabicPeriod"/>
            </a:pPr>
            <a:r>
              <a:rPr lang="en-US" altLang="en-US" sz="2000"/>
              <a:t>The light emitted by a LED is proportional to the amount of current flowing through it. Hence we can control the current flowing through the LEDs to vary their brightness as per the requirements of the application.</a:t>
            </a:r>
          </a:p>
        </p:txBody>
      </p:sp>
      <p:sp>
        <p:nvSpPr>
          <p:cNvPr id="20484"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5A5C16C-AE22-4F0F-9A9E-D8CAF68772F0}" type="datetime3">
              <a:rPr lang="en-US" altLang="en-US" sz="1400"/>
              <a:pPr>
                <a:spcBef>
                  <a:spcPct val="0"/>
                </a:spcBef>
                <a:buFontTx/>
                <a:buNone/>
              </a:pPr>
              <a:t>19 July 2022</a:t>
            </a:fld>
            <a:endParaRPr lang="en-US" altLang="en-US" sz="1400"/>
          </a:p>
        </p:txBody>
      </p:sp>
      <p:sp>
        <p:nvSpPr>
          <p:cNvPr id="2048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1FC55D7-D15F-441B-9806-FEAF0670C784}" type="slidenum">
              <a:rPr lang="en-US" altLang="en-US" sz="1400"/>
              <a:pPr>
                <a:spcBef>
                  <a:spcPct val="0"/>
                </a:spcBef>
                <a:buFontTx/>
                <a:buNone/>
              </a:pPr>
              <a:t>19</a:t>
            </a:fld>
            <a:endParaRPr lang="en-US" altLang="en-US" sz="1400"/>
          </a:p>
        </p:txBody>
      </p:sp>
      <p:sp>
        <p:nvSpPr>
          <p:cNvPr id="2048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88455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1200" y="274638"/>
            <a:ext cx="8229600" cy="563562"/>
          </a:xfrm>
        </p:spPr>
        <p:txBody>
          <a:bodyPr/>
          <a:lstStyle/>
          <a:p>
            <a:pPr eaLnBrk="1" hangingPunct="1"/>
            <a:r>
              <a:rPr lang="en-US" altLang="en-US" sz="3200"/>
              <a:t>Light Emitting Diodes (LED)  </a:t>
            </a:r>
          </a:p>
        </p:txBody>
      </p:sp>
      <p:sp>
        <p:nvSpPr>
          <p:cNvPr id="3075" name="Rectangle 3"/>
          <p:cNvSpPr>
            <a:spLocks noGrp="1" noChangeArrowheads="1"/>
          </p:cNvSpPr>
          <p:nvPr>
            <p:ph type="body" idx="1"/>
          </p:nvPr>
        </p:nvSpPr>
        <p:spPr>
          <a:xfrm>
            <a:off x="1981200" y="1066801"/>
            <a:ext cx="8229600" cy="5364163"/>
          </a:xfrm>
          <a:noFill/>
        </p:spPr>
        <p:txBody>
          <a:bodyPr/>
          <a:lstStyle/>
          <a:p>
            <a:pPr marL="609600" indent="-609600">
              <a:buFontTx/>
              <a:buAutoNum type="arabicPeriod"/>
            </a:pPr>
            <a:r>
              <a:rPr lang="en-US" altLang="en-US" sz="2000"/>
              <a:t>A PN junction diode, which emits light when forward biased, is known as light emitting diode.</a:t>
            </a:r>
          </a:p>
          <a:p>
            <a:pPr marL="609600" indent="-609600">
              <a:buFontTx/>
              <a:buAutoNum type="arabicPeriod"/>
            </a:pPr>
            <a:r>
              <a:rPr lang="en-US" altLang="en-US" sz="2000"/>
              <a:t>The emitted light may be visible or invisible</a:t>
            </a:r>
          </a:p>
          <a:p>
            <a:pPr marL="609600" indent="-609600">
              <a:buFontTx/>
              <a:buAutoNum type="arabicPeriod"/>
            </a:pPr>
            <a:r>
              <a:rPr lang="en-US" altLang="en-US" sz="2000"/>
              <a:t>The amount of light output is directly proportional to the forward current.</a:t>
            </a:r>
          </a:p>
          <a:p>
            <a:pPr marL="609600" indent="-609600">
              <a:buFontTx/>
              <a:buAutoNum type="arabicPeriod"/>
            </a:pPr>
            <a:r>
              <a:rPr lang="en-US" altLang="en-US" sz="2000"/>
              <a:t>Thus higher the forward current, higher is the light output</a:t>
            </a:r>
          </a:p>
        </p:txBody>
      </p:sp>
      <p:pic>
        <p:nvPicPr>
          <p:cNvPr id="3076" name="Picture 4" descr="LEDs are produced in an array of shapes and sizes. The 5 mm cylindrical package (red, fifth from the left) is the most common, estimated at 80% of world production. The color of the plastic lens is often the same as the actual color of light emitted, but not always. For instance, purple plastic is often used for infrared LEDs, and most blue devices have clear housings. There are also LEDs in extremely tiny packages, such as those found on blinkies (not shown).">
            <a:hlinkClick r:id="rId2" tooltip="LEDs are produced in an array of shapes and sizes. The 5 mm cylindrical package (red, fifth from the left) is the most common, estimated at 80% of world production. The color of the plastic lens is often the same as the actual color of light emitted, but not always. For instance, purple plastic is often used for infrared LEDs, and most blue devices have clear housings. There are also LEDs in extremely tiny packages, such as those found on blinkies (not shown)."/>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3886200"/>
            <a:ext cx="4562475"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6" descr="LED colou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3886200"/>
            <a:ext cx="3409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8858787-AF80-4CC3-B09C-151CA21D644B}" type="datetime3">
              <a:rPr lang="en-US" altLang="en-US" sz="1400"/>
              <a:pPr>
                <a:spcBef>
                  <a:spcPct val="0"/>
                </a:spcBef>
                <a:buFontTx/>
                <a:buNone/>
              </a:pPr>
              <a:t>19 July 2022</a:t>
            </a:fld>
            <a:endParaRPr lang="en-US" altLang="en-US" sz="1400"/>
          </a:p>
        </p:txBody>
      </p:sp>
      <p:sp>
        <p:nvSpPr>
          <p:cNvPr id="3079"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B0161AA-F299-453F-B68B-336AA89F614F}" type="slidenum">
              <a:rPr lang="en-US" altLang="en-US" sz="1400"/>
              <a:pPr>
                <a:spcBef>
                  <a:spcPct val="0"/>
                </a:spcBef>
                <a:buFontTx/>
                <a:buNone/>
              </a:pPr>
              <a:t>2</a:t>
            </a:fld>
            <a:endParaRPr lang="en-US" altLang="en-US" sz="1400"/>
          </a:p>
        </p:txBody>
      </p:sp>
      <p:sp>
        <p:nvSpPr>
          <p:cNvPr id="3080"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83398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152400"/>
            <a:ext cx="8229600" cy="731838"/>
          </a:xfrm>
        </p:spPr>
        <p:txBody>
          <a:bodyPr/>
          <a:lstStyle/>
          <a:p>
            <a:pPr eaLnBrk="1" hangingPunct="1"/>
            <a:r>
              <a:rPr lang="en-US" altLang="en-US" sz="3200"/>
              <a:t> Advantages of LEDs</a:t>
            </a:r>
          </a:p>
        </p:txBody>
      </p:sp>
      <p:sp>
        <p:nvSpPr>
          <p:cNvPr id="21507"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LEDs are of small size and light weight. Therefore it is possible to pack a large number of LED in a small space while manufacturing a display.</a:t>
            </a:r>
          </a:p>
          <a:p>
            <a:pPr marL="609600" indent="-609600">
              <a:buFontTx/>
              <a:buAutoNum type="arabicPeriod"/>
            </a:pPr>
            <a:r>
              <a:rPr lang="en-US" altLang="en-US" sz="2000"/>
              <a:t>They are available in a different spectral colours.</a:t>
            </a:r>
          </a:p>
          <a:p>
            <a:pPr marL="609600" indent="-609600">
              <a:buFontTx/>
              <a:buAutoNum type="arabicPeriod"/>
            </a:pPr>
            <a:r>
              <a:rPr lang="en-US" altLang="en-US" sz="2000"/>
              <a:t>They have larger life as compared to the lamps.</a:t>
            </a:r>
          </a:p>
          <a:p>
            <a:pPr marL="609600" indent="-609600">
              <a:buFontTx/>
              <a:buAutoNum type="arabicPeriod"/>
            </a:pPr>
            <a:r>
              <a:rPr lang="en-US" altLang="en-US" sz="2000"/>
              <a:t>The light emitted by a LED is proportional to the amount of current flowing through it. Hence we can control the current flowing through the LEDs to vary their brightness as per the requirements of the application.</a:t>
            </a:r>
          </a:p>
          <a:p>
            <a:pPr marL="609600" indent="-609600">
              <a:buFontTx/>
              <a:buAutoNum type="arabicPeriod"/>
            </a:pPr>
            <a:r>
              <a:rPr lang="en-US" altLang="en-US" sz="2000"/>
              <a:t>They are suitable at high operating speeds as they takes less than 1 </a:t>
            </a:r>
            <a:r>
              <a:rPr lang="el-GR" altLang="en-US" sz="2000">
                <a:cs typeface="Arial" panose="020B0604020202020204" pitchFamily="34" charset="0"/>
              </a:rPr>
              <a:t>μ</a:t>
            </a:r>
            <a:r>
              <a:rPr lang="en-US" altLang="en-US" sz="2000">
                <a:cs typeface="Arial" panose="020B0604020202020204" pitchFamily="34" charset="0"/>
              </a:rPr>
              <a:t>s</a:t>
            </a:r>
            <a:r>
              <a:rPr lang="en-US" altLang="en-US" sz="2000"/>
              <a:t> to turn on or off.</a:t>
            </a:r>
          </a:p>
        </p:txBody>
      </p:sp>
      <p:sp>
        <p:nvSpPr>
          <p:cNvPr id="21508"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5446A37-1C47-447E-A8EE-58453F2105B7}" type="datetime3">
              <a:rPr lang="en-US" altLang="en-US" sz="1400"/>
              <a:pPr>
                <a:spcBef>
                  <a:spcPct val="0"/>
                </a:spcBef>
                <a:buFontTx/>
                <a:buNone/>
              </a:pPr>
              <a:t>19 July 2022</a:t>
            </a:fld>
            <a:endParaRPr lang="en-US" altLang="en-US" sz="1400"/>
          </a:p>
        </p:txBody>
      </p:sp>
      <p:sp>
        <p:nvSpPr>
          <p:cNvPr id="2150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7ACC1A1-AD2E-4172-B52A-74DA98F66BA3}" type="slidenum">
              <a:rPr lang="en-US" altLang="en-US" sz="1400"/>
              <a:pPr>
                <a:spcBef>
                  <a:spcPct val="0"/>
                </a:spcBef>
                <a:buFontTx/>
                <a:buNone/>
              </a:pPr>
              <a:t>20</a:t>
            </a:fld>
            <a:endParaRPr lang="en-US" altLang="en-US" sz="1400"/>
          </a:p>
        </p:txBody>
      </p:sp>
      <p:sp>
        <p:nvSpPr>
          <p:cNvPr id="2151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828962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81200" y="152400"/>
            <a:ext cx="8229600" cy="731838"/>
          </a:xfrm>
        </p:spPr>
        <p:txBody>
          <a:bodyPr/>
          <a:lstStyle/>
          <a:p>
            <a:pPr eaLnBrk="1" hangingPunct="1"/>
            <a:r>
              <a:rPr lang="en-US" altLang="en-US" sz="3200"/>
              <a:t> Advantages of LEDs</a:t>
            </a:r>
          </a:p>
        </p:txBody>
      </p:sp>
      <p:sp>
        <p:nvSpPr>
          <p:cNvPr id="22531" name="Rectangle 3"/>
          <p:cNvSpPr>
            <a:spLocks noGrp="1" noChangeArrowheads="1"/>
          </p:cNvSpPr>
          <p:nvPr>
            <p:ph type="body" sz="half" idx="1"/>
          </p:nvPr>
        </p:nvSpPr>
        <p:spPr>
          <a:xfrm>
            <a:off x="2286000" y="990600"/>
            <a:ext cx="7848600" cy="3962400"/>
          </a:xfrm>
          <a:noFill/>
        </p:spPr>
        <p:txBody>
          <a:bodyPr>
            <a:normAutofit lnSpcReduction="10000"/>
          </a:bodyPr>
          <a:lstStyle/>
          <a:p>
            <a:pPr marL="609600" indent="-609600">
              <a:buFontTx/>
              <a:buAutoNum type="arabicPeriod"/>
            </a:pPr>
            <a:r>
              <a:rPr lang="en-US" altLang="en-US" sz="2000"/>
              <a:t>LEDs are of small size and light weight. Therefore it is possible to pack a large number of LED in a small space while manufacturing a display.</a:t>
            </a:r>
          </a:p>
          <a:p>
            <a:pPr marL="609600" indent="-609600">
              <a:buFontTx/>
              <a:buAutoNum type="arabicPeriod"/>
            </a:pPr>
            <a:r>
              <a:rPr lang="en-US" altLang="en-US" sz="2000"/>
              <a:t>They are available in a different spectral colours.</a:t>
            </a:r>
          </a:p>
          <a:p>
            <a:pPr marL="609600" indent="-609600">
              <a:buFontTx/>
              <a:buAutoNum type="arabicPeriod"/>
            </a:pPr>
            <a:r>
              <a:rPr lang="en-US" altLang="en-US" sz="2000"/>
              <a:t>They have larger life as compared to the lamps.</a:t>
            </a:r>
          </a:p>
          <a:p>
            <a:pPr marL="609600" indent="-609600">
              <a:buFontTx/>
              <a:buAutoNum type="arabicPeriod"/>
            </a:pPr>
            <a:r>
              <a:rPr lang="en-US" altLang="en-US" sz="2000"/>
              <a:t>The light emitted by a LED is proportional to the amount of current flowing through it. Hence we can control the current flowing through the LEDs to vary their brightness as per the requirements of the application.</a:t>
            </a:r>
          </a:p>
          <a:p>
            <a:pPr marL="609600" indent="-609600">
              <a:buFontTx/>
              <a:buAutoNum type="arabicPeriod"/>
            </a:pPr>
            <a:r>
              <a:rPr lang="en-US" altLang="en-US" sz="2000"/>
              <a:t>They are suitable at high operating speeds as they takes less than 1 </a:t>
            </a:r>
            <a:r>
              <a:rPr lang="el-GR" altLang="en-US" sz="2000">
                <a:cs typeface="Arial" panose="020B0604020202020204" pitchFamily="34" charset="0"/>
              </a:rPr>
              <a:t>μ</a:t>
            </a:r>
            <a:r>
              <a:rPr lang="en-US" altLang="en-US" sz="2000">
                <a:cs typeface="Arial" panose="020B0604020202020204" pitchFamily="34" charset="0"/>
              </a:rPr>
              <a:t>s</a:t>
            </a:r>
            <a:r>
              <a:rPr lang="en-US" altLang="en-US" sz="2000"/>
              <a:t> to turn on or off.</a:t>
            </a:r>
          </a:p>
          <a:p>
            <a:pPr marL="609600" indent="-609600">
              <a:buFontTx/>
              <a:buAutoNum type="arabicPeriod"/>
            </a:pPr>
            <a:r>
              <a:rPr lang="en-US" altLang="en-US" sz="2000"/>
              <a:t>LEDs can be easily interfaced with the other electronic circuits </a:t>
            </a:r>
          </a:p>
        </p:txBody>
      </p:sp>
      <p:sp>
        <p:nvSpPr>
          <p:cNvPr id="2253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C3EF344-98BA-4257-983C-7BF238D3B6FB}" type="datetime3">
              <a:rPr lang="en-US" altLang="en-US" sz="1400"/>
              <a:pPr>
                <a:spcBef>
                  <a:spcPct val="0"/>
                </a:spcBef>
                <a:buFontTx/>
                <a:buNone/>
              </a:pPr>
              <a:t>19 July 2022</a:t>
            </a:fld>
            <a:endParaRPr lang="en-US" altLang="en-US" sz="1400"/>
          </a:p>
        </p:txBody>
      </p:sp>
      <p:sp>
        <p:nvSpPr>
          <p:cNvPr id="2253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ABD52F5-2236-4F73-9637-02DE9AE786E6}" type="slidenum">
              <a:rPr lang="en-US" altLang="en-US" sz="1400"/>
              <a:pPr>
                <a:spcBef>
                  <a:spcPct val="0"/>
                </a:spcBef>
                <a:buFontTx/>
                <a:buNone/>
              </a:pPr>
              <a:t>21</a:t>
            </a:fld>
            <a:endParaRPr lang="en-US" altLang="en-US" sz="1400"/>
          </a:p>
        </p:txBody>
      </p:sp>
      <p:sp>
        <p:nvSpPr>
          <p:cNvPr id="2253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70967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152400"/>
            <a:ext cx="8229600" cy="731838"/>
          </a:xfrm>
        </p:spPr>
        <p:txBody>
          <a:bodyPr/>
          <a:lstStyle/>
          <a:p>
            <a:pPr eaLnBrk="1" hangingPunct="1"/>
            <a:r>
              <a:rPr lang="en-US" altLang="en-US" sz="3200"/>
              <a:t>Disadvantages of LEDs</a:t>
            </a:r>
          </a:p>
        </p:txBody>
      </p:sp>
      <p:sp>
        <p:nvSpPr>
          <p:cNvPr id="23555"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Output power is affected by changes in temperature.</a:t>
            </a:r>
          </a:p>
          <a:p>
            <a:pPr marL="609600" indent="-609600">
              <a:buFontTx/>
              <a:buAutoNum type="arabicPeriod"/>
            </a:pPr>
            <a:r>
              <a:rPr lang="en-US" altLang="en-US" sz="2000"/>
              <a:t>Over current can damage it easily.</a:t>
            </a:r>
          </a:p>
          <a:p>
            <a:pPr marL="609600" indent="-609600">
              <a:buFontTx/>
              <a:buAutoNum type="arabicPeriod"/>
            </a:pPr>
            <a:r>
              <a:rPr lang="en-US" altLang="en-US" sz="2000"/>
              <a:t>They need larger power for their operation</a:t>
            </a:r>
          </a:p>
        </p:txBody>
      </p:sp>
      <p:sp>
        <p:nvSpPr>
          <p:cNvPr id="23556"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68DC91-B2E6-4EAD-899F-C8143745EF7A}" type="datetime3">
              <a:rPr lang="en-US" altLang="en-US" sz="1400"/>
              <a:pPr>
                <a:spcBef>
                  <a:spcPct val="0"/>
                </a:spcBef>
                <a:buFontTx/>
                <a:buNone/>
              </a:pPr>
              <a:t>19 July 2022</a:t>
            </a:fld>
            <a:endParaRPr lang="en-US" altLang="en-US" sz="1400"/>
          </a:p>
        </p:txBody>
      </p:sp>
      <p:sp>
        <p:nvSpPr>
          <p:cNvPr id="23557"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B842FD2-D5E2-41FC-8244-435BAC52C3FC}" type="slidenum">
              <a:rPr lang="en-US" altLang="en-US" sz="1400"/>
              <a:pPr>
                <a:spcBef>
                  <a:spcPct val="0"/>
                </a:spcBef>
                <a:buFontTx/>
                <a:buNone/>
              </a:pPr>
              <a:t>22</a:t>
            </a:fld>
            <a:endParaRPr lang="en-US" altLang="en-US" sz="1400"/>
          </a:p>
        </p:txBody>
      </p:sp>
      <p:sp>
        <p:nvSpPr>
          <p:cNvPr id="2355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411113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0" y="152400"/>
            <a:ext cx="8229600" cy="731838"/>
          </a:xfrm>
        </p:spPr>
        <p:txBody>
          <a:bodyPr/>
          <a:lstStyle/>
          <a:p>
            <a:pPr eaLnBrk="1" hangingPunct="1"/>
            <a:r>
              <a:rPr lang="en-US" altLang="en-US" sz="3200"/>
              <a:t>Applications of LEDs</a:t>
            </a:r>
          </a:p>
        </p:txBody>
      </p:sp>
      <p:sp>
        <p:nvSpPr>
          <p:cNvPr id="24579"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In the optocouplers.</a:t>
            </a:r>
          </a:p>
          <a:p>
            <a:pPr marL="609600" indent="-609600">
              <a:buFontTx/>
              <a:buAutoNum type="arabicPeriod"/>
            </a:pPr>
            <a:r>
              <a:rPr lang="en-US" altLang="en-US" sz="2000"/>
              <a:t>In the infrared remote controls.</a:t>
            </a:r>
          </a:p>
          <a:p>
            <a:pPr marL="609600" indent="-609600">
              <a:buFontTx/>
              <a:buAutoNum type="arabicPeriod"/>
            </a:pPr>
            <a:r>
              <a:rPr lang="en-US" altLang="en-US" sz="2000"/>
              <a:t>As indicators in various electronic circuits.</a:t>
            </a:r>
          </a:p>
          <a:p>
            <a:pPr marL="609600" indent="-609600">
              <a:buFontTx/>
              <a:buAutoNum type="arabicPeriod"/>
            </a:pPr>
            <a:r>
              <a:rPr lang="en-US" altLang="en-US" sz="2000"/>
              <a:t>In seven segment and alphanumeric display.</a:t>
            </a:r>
          </a:p>
          <a:p>
            <a:pPr marL="609600" indent="-609600">
              <a:buFontTx/>
              <a:buAutoNum type="arabicPeriod"/>
            </a:pPr>
            <a:endParaRPr lang="en-US" altLang="en-US" sz="2000"/>
          </a:p>
        </p:txBody>
      </p:sp>
      <p:sp>
        <p:nvSpPr>
          <p:cNvPr id="2458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71F569B-ECDE-49CE-A372-4E14D16BFF1A}" type="datetime3">
              <a:rPr lang="en-US" altLang="en-US" sz="1400"/>
              <a:pPr>
                <a:spcBef>
                  <a:spcPct val="0"/>
                </a:spcBef>
                <a:buFontTx/>
                <a:buNone/>
              </a:pPr>
              <a:t>19 July 2022</a:t>
            </a:fld>
            <a:endParaRPr lang="en-US" altLang="en-US" sz="1400"/>
          </a:p>
        </p:txBody>
      </p:sp>
      <p:sp>
        <p:nvSpPr>
          <p:cNvPr id="24581"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C9B13E2-3940-4168-9AA8-034182EE4080}" type="slidenum">
              <a:rPr lang="en-US" altLang="en-US" sz="1400"/>
              <a:pPr>
                <a:spcBef>
                  <a:spcPct val="0"/>
                </a:spcBef>
                <a:buFontTx/>
                <a:buNone/>
              </a:pPr>
              <a:t>23</a:t>
            </a:fld>
            <a:endParaRPr lang="en-US" altLang="en-US" sz="1400"/>
          </a:p>
        </p:txBody>
      </p:sp>
      <p:sp>
        <p:nvSpPr>
          <p:cNvPr id="2458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3503522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25603" name="Rectangle 5"/>
          <p:cNvSpPr>
            <a:spLocks noGrp="1" noChangeArrowheads="1"/>
          </p:cNvSpPr>
          <p:nvPr>
            <p:ph type="body" sz="half" idx="1"/>
          </p:nvPr>
        </p:nvSpPr>
        <p:spPr>
          <a:xfrm>
            <a:off x="1981200" y="914401"/>
            <a:ext cx="4038600" cy="5211763"/>
          </a:xfrm>
        </p:spPr>
        <p:txBody>
          <a:bodyPr/>
          <a:lstStyle/>
          <a:p>
            <a:pPr eaLnBrk="1" hangingPunct="1"/>
            <a:endParaRPr lang="en-US" altLang="en-US"/>
          </a:p>
        </p:txBody>
      </p:sp>
      <p:sp>
        <p:nvSpPr>
          <p:cNvPr id="25604" name="Rectangle 6"/>
          <p:cNvSpPr>
            <a:spLocks noGrp="1" noChangeArrowheads="1"/>
          </p:cNvSpPr>
          <p:nvPr>
            <p:ph type="body" sz="half" idx="2"/>
          </p:nvPr>
        </p:nvSpPr>
        <p:spPr>
          <a:xfrm>
            <a:off x="6172200" y="914401"/>
            <a:ext cx="4038600" cy="5211763"/>
          </a:xfrm>
        </p:spPr>
        <p:txBody>
          <a:bodyPr/>
          <a:lstStyle/>
          <a:p>
            <a:pPr eaLnBrk="1" hangingPunct="1"/>
            <a:endParaRPr lang="en-US" altLang="en-US"/>
          </a:p>
        </p:txBody>
      </p:sp>
      <p:sp>
        <p:nvSpPr>
          <p:cNvPr id="25605"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DEDF582-7877-4901-9B39-EE85E1ED331A}" type="datetime3">
              <a:rPr lang="en-US" altLang="en-US" sz="1400"/>
              <a:pPr>
                <a:spcBef>
                  <a:spcPct val="0"/>
                </a:spcBef>
                <a:buFontTx/>
                <a:buNone/>
              </a:pPr>
              <a:t>19 July 2022</a:t>
            </a:fld>
            <a:endParaRPr lang="en-US" altLang="en-US" sz="1400"/>
          </a:p>
        </p:txBody>
      </p:sp>
      <p:sp>
        <p:nvSpPr>
          <p:cNvPr id="2560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37D3EFC-C0E1-44FD-A133-4093ED2D4ED8}" type="slidenum">
              <a:rPr lang="en-US" altLang="en-US" sz="1400"/>
              <a:pPr>
                <a:spcBef>
                  <a:spcPct val="0"/>
                </a:spcBef>
                <a:buFontTx/>
                <a:buNone/>
              </a:pPr>
              <a:t>24</a:t>
            </a:fld>
            <a:endParaRPr lang="en-US" altLang="en-US" sz="1400"/>
          </a:p>
        </p:txBody>
      </p:sp>
      <p:sp>
        <p:nvSpPr>
          <p:cNvPr id="25607"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3468333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26627" name="Rectangle 3"/>
          <p:cNvSpPr>
            <a:spLocks noGrp="1" noChangeArrowheads="1"/>
          </p:cNvSpPr>
          <p:nvPr>
            <p:ph type="body" sz="half" idx="1"/>
          </p:nvPr>
        </p:nvSpPr>
        <p:spPr>
          <a:xfrm>
            <a:off x="1524000" y="914401"/>
            <a:ext cx="4495800" cy="5211763"/>
          </a:xfrm>
        </p:spPr>
        <p:txBody>
          <a:bodyPr/>
          <a:lstStyle/>
          <a:p>
            <a:pPr eaLnBrk="1" hangingPunct="1"/>
            <a:r>
              <a:rPr lang="en-US" altLang="en-US" sz="2000">
                <a:solidFill>
                  <a:schemeClr val="accent1"/>
                </a:solidFill>
              </a:rPr>
              <a:t>LED</a:t>
            </a:r>
          </a:p>
          <a:p>
            <a:pPr eaLnBrk="1" hangingPunct="1"/>
            <a:r>
              <a:rPr lang="en-US" altLang="en-US" sz="2000"/>
              <a:t>It emits light, when forward bias.</a:t>
            </a:r>
          </a:p>
        </p:txBody>
      </p:sp>
      <p:sp>
        <p:nvSpPr>
          <p:cNvPr id="26628" name="Rectangle 4"/>
          <p:cNvSpPr>
            <a:spLocks noGrp="1" noChangeArrowheads="1"/>
          </p:cNvSpPr>
          <p:nvPr>
            <p:ph type="body" sz="half" idx="2"/>
          </p:nvPr>
        </p:nvSpPr>
        <p:spPr>
          <a:xfrm>
            <a:off x="6172200" y="914401"/>
            <a:ext cx="4038600" cy="5211763"/>
          </a:xfrm>
        </p:spPr>
        <p:txBody>
          <a:bodyPr/>
          <a:lstStyle/>
          <a:p>
            <a:pPr eaLnBrk="1" hangingPunct="1"/>
            <a:r>
              <a:rPr lang="en-US" altLang="en-US" sz="2000">
                <a:solidFill>
                  <a:schemeClr val="accent1"/>
                </a:solidFill>
              </a:rPr>
              <a:t>P-n junction diode</a:t>
            </a:r>
          </a:p>
        </p:txBody>
      </p:sp>
      <p:sp>
        <p:nvSpPr>
          <p:cNvPr id="26629"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4D317FC-0125-4913-A1B6-19A8919C3807}" type="datetime3">
              <a:rPr lang="en-US" altLang="en-US" sz="1400"/>
              <a:pPr>
                <a:spcBef>
                  <a:spcPct val="0"/>
                </a:spcBef>
                <a:buFontTx/>
                <a:buNone/>
              </a:pPr>
              <a:t>19 July 2022</a:t>
            </a:fld>
            <a:endParaRPr lang="en-US" altLang="en-US" sz="1400"/>
          </a:p>
        </p:txBody>
      </p:sp>
      <p:sp>
        <p:nvSpPr>
          <p:cNvPr id="2663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2C376F7-A168-484A-8BAF-62681A33841D}" type="slidenum">
              <a:rPr lang="en-US" altLang="en-US" sz="1400"/>
              <a:pPr>
                <a:spcBef>
                  <a:spcPct val="0"/>
                </a:spcBef>
                <a:buFontTx/>
                <a:buNone/>
              </a:pPr>
              <a:t>25</a:t>
            </a:fld>
            <a:endParaRPr lang="en-US" altLang="en-US" sz="1400"/>
          </a:p>
        </p:txBody>
      </p:sp>
      <p:sp>
        <p:nvSpPr>
          <p:cNvPr id="26631"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080034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27651" name="Rectangle 3"/>
          <p:cNvSpPr>
            <a:spLocks noGrp="1" noChangeArrowheads="1"/>
          </p:cNvSpPr>
          <p:nvPr>
            <p:ph type="body" sz="half" idx="1"/>
          </p:nvPr>
        </p:nvSpPr>
        <p:spPr>
          <a:xfrm>
            <a:off x="1676400" y="914401"/>
            <a:ext cx="4343400" cy="5211763"/>
          </a:xfrm>
        </p:spPr>
        <p:txBody>
          <a:bodyPr/>
          <a:lstStyle/>
          <a:p>
            <a:pPr eaLnBrk="1" hangingPunct="1"/>
            <a:r>
              <a:rPr lang="en-US" altLang="en-US" sz="2000">
                <a:solidFill>
                  <a:schemeClr val="accent1"/>
                </a:solidFill>
              </a:rPr>
              <a:t>LED</a:t>
            </a:r>
          </a:p>
          <a:p>
            <a:pPr eaLnBrk="1" hangingPunct="1"/>
            <a:r>
              <a:rPr lang="en-US" altLang="en-US" sz="2000"/>
              <a:t>It emits light, when forward bias.</a:t>
            </a:r>
          </a:p>
        </p:txBody>
      </p:sp>
      <p:sp>
        <p:nvSpPr>
          <p:cNvPr id="27652" name="Rectangle 4"/>
          <p:cNvSpPr>
            <a:spLocks noGrp="1" noChangeArrowheads="1"/>
          </p:cNvSpPr>
          <p:nvPr>
            <p:ph type="body" sz="half" idx="2"/>
          </p:nvPr>
        </p:nvSpPr>
        <p:spPr>
          <a:xfrm>
            <a:off x="6172200" y="914401"/>
            <a:ext cx="4495800" cy="5211763"/>
          </a:xfrm>
        </p:spPr>
        <p:txBody>
          <a:bodyPr/>
          <a:lstStyle/>
          <a:p>
            <a:pPr eaLnBrk="1" hangingPunct="1"/>
            <a:r>
              <a:rPr lang="en-US" altLang="en-US" sz="2000">
                <a:solidFill>
                  <a:schemeClr val="accent1"/>
                </a:solidFill>
              </a:rPr>
              <a:t>P-n junction diode</a:t>
            </a:r>
          </a:p>
          <a:p>
            <a:pPr eaLnBrk="1" hangingPunct="1"/>
            <a:r>
              <a:rPr lang="en-US" altLang="en-US" sz="2000"/>
              <a:t>It does not emits light </a:t>
            </a:r>
          </a:p>
        </p:txBody>
      </p:sp>
      <p:sp>
        <p:nvSpPr>
          <p:cNvPr id="27653"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E7A9128-4256-4643-B2BC-D3273E750105}" type="datetime3">
              <a:rPr lang="en-US" altLang="en-US" sz="1400"/>
              <a:pPr>
                <a:spcBef>
                  <a:spcPct val="0"/>
                </a:spcBef>
                <a:buFontTx/>
                <a:buNone/>
              </a:pPr>
              <a:t>19 July 2022</a:t>
            </a:fld>
            <a:endParaRPr lang="en-US" altLang="en-US" sz="1400"/>
          </a:p>
        </p:txBody>
      </p:sp>
      <p:sp>
        <p:nvSpPr>
          <p:cNvPr id="27654"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03A67FD-C3D9-4ADF-B0A9-7980FC5C3F24}" type="slidenum">
              <a:rPr lang="en-US" altLang="en-US" sz="1400"/>
              <a:pPr>
                <a:spcBef>
                  <a:spcPct val="0"/>
                </a:spcBef>
                <a:buFontTx/>
                <a:buNone/>
              </a:pPr>
              <a:t>26</a:t>
            </a:fld>
            <a:endParaRPr lang="en-US" altLang="en-US" sz="1400"/>
          </a:p>
        </p:txBody>
      </p:sp>
      <p:sp>
        <p:nvSpPr>
          <p:cNvPr id="27655"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947452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28675" name="Rectangle 3"/>
          <p:cNvSpPr>
            <a:spLocks noGrp="1" noChangeArrowheads="1"/>
          </p:cNvSpPr>
          <p:nvPr>
            <p:ph type="body" sz="half" idx="1"/>
          </p:nvPr>
        </p:nvSpPr>
        <p:spPr>
          <a:xfrm>
            <a:off x="1676400" y="914401"/>
            <a:ext cx="4343400" cy="5211763"/>
          </a:xfrm>
        </p:spPr>
        <p:txBody>
          <a:bodyPr/>
          <a:lstStyle/>
          <a:p>
            <a:pPr eaLnBrk="1" hangingPunct="1"/>
            <a:r>
              <a:rPr lang="en-US" altLang="en-US" sz="2000">
                <a:solidFill>
                  <a:schemeClr val="accent1"/>
                </a:solidFill>
              </a:rPr>
              <a:t>LED</a:t>
            </a:r>
          </a:p>
          <a:p>
            <a:pPr eaLnBrk="1" hangingPunct="1"/>
            <a:r>
              <a:rPr lang="en-US" altLang="en-US" sz="2000"/>
              <a:t>It emits light, when forward bias.</a:t>
            </a:r>
          </a:p>
        </p:txBody>
      </p:sp>
      <p:sp>
        <p:nvSpPr>
          <p:cNvPr id="28676" name="Rectangle 4"/>
          <p:cNvSpPr>
            <a:spLocks noGrp="1" noChangeArrowheads="1"/>
          </p:cNvSpPr>
          <p:nvPr>
            <p:ph type="body" sz="half" idx="2"/>
          </p:nvPr>
        </p:nvSpPr>
        <p:spPr>
          <a:xfrm>
            <a:off x="6172200" y="914401"/>
            <a:ext cx="4495800" cy="5211763"/>
          </a:xfrm>
        </p:spPr>
        <p:txBody>
          <a:bodyPr/>
          <a:lstStyle/>
          <a:p>
            <a:pPr eaLnBrk="1" hangingPunct="1"/>
            <a:r>
              <a:rPr lang="en-US" altLang="en-US" sz="2000">
                <a:solidFill>
                  <a:schemeClr val="accent1"/>
                </a:solidFill>
              </a:rPr>
              <a:t>p-n junction diode</a:t>
            </a:r>
          </a:p>
          <a:p>
            <a:pPr eaLnBrk="1" hangingPunct="1"/>
            <a:r>
              <a:rPr lang="en-US" altLang="en-US" sz="2000"/>
              <a:t>It does not emits light </a:t>
            </a:r>
          </a:p>
        </p:txBody>
      </p:sp>
      <p:sp>
        <p:nvSpPr>
          <p:cNvPr id="28677"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232D2AB-CED2-4A02-B4EA-22BDF1ED65D6}" type="datetime3">
              <a:rPr lang="en-US" altLang="en-US" sz="1400"/>
              <a:pPr>
                <a:spcBef>
                  <a:spcPct val="0"/>
                </a:spcBef>
                <a:buFontTx/>
                <a:buNone/>
              </a:pPr>
              <a:t>19 July 2022</a:t>
            </a:fld>
            <a:endParaRPr lang="en-US" altLang="en-US" sz="1400"/>
          </a:p>
        </p:txBody>
      </p:sp>
      <p:sp>
        <p:nvSpPr>
          <p:cNvPr id="28678"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C8E7997-5063-40B3-8839-0880B29E2F39}" type="slidenum">
              <a:rPr lang="en-US" altLang="en-US" sz="1400"/>
              <a:pPr>
                <a:spcBef>
                  <a:spcPct val="0"/>
                </a:spcBef>
                <a:buFontTx/>
                <a:buNone/>
              </a:pPr>
              <a:t>27</a:t>
            </a:fld>
            <a:endParaRPr lang="en-US" altLang="en-US" sz="1400"/>
          </a:p>
        </p:txBody>
      </p:sp>
      <p:sp>
        <p:nvSpPr>
          <p:cNvPr id="28679"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4108738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29699" name="Rectangle 3"/>
          <p:cNvSpPr>
            <a:spLocks noGrp="1" noChangeArrowheads="1"/>
          </p:cNvSpPr>
          <p:nvPr>
            <p:ph type="body" sz="half" idx="1"/>
          </p:nvPr>
        </p:nvSpPr>
        <p:spPr>
          <a:xfrm>
            <a:off x="1676400" y="914401"/>
            <a:ext cx="4343400" cy="5211763"/>
          </a:xfrm>
        </p:spPr>
        <p:txBody>
          <a:bodyPr/>
          <a:lstStyle/>
          <a:p>
            <a:pPr eaLnBrk="1" hangingPunct="1"/>
            <a:r>
              <a:rPr lang="en-US" altLang="en-US" sz="2000">
                <a:solidFill>
                  <a:schemeClr val="accent1"/>
                </a:solidFill>
              </a:rPr>
              <a:t>LED</a:t>
            </a:r>
          </a:p>
          <a:p>
            <a:pPr eaLnBrk="1" hangingPunct="1"/>
            <a:r>
              <a:rPr lang="en-US" altLang="en-US" sz="2000"/>
              <a:t>It emits light, when forward bias.</a:t>
            </a:r>
          </a:p>
          <a:p>
            <a:pPr eaLnBrk="1" hangingPunct="1"/>
            <a:endParaRPr lang="en-US" altLang="en-US" sz="2000"/>
          </a:p>
          <a:p>
            <a:pPr eaLnBrk="1" hangingPunct="1"/>
            <a:r>
              <a:rPr lang="en-US" altLang="en-US" sz="2000"/>
              <a:t>It uses material like gallium arsenide Phosphide and gallium Phosphide.</a:t>
            </a:r>
          </a:p>
        </p:txBody>
      </p:sp>
      <p:sp>
        <p:nvSpPr>
          <p:cNvPr id="29700" name="Rectangle 4"/>
          <p:cNvSpPr>
            <a:spLocks noGrp="1" noChangeArrowheads="1"/>
          </p:cNvSpPr>
          <p:nvPr>
            <p:ph type="body" sz="half" idx="2"/>
          </p:nvPr>
        </p:nvSpPr>
        <p:spPr>
          <a:xfrm>
            <a:off x="6172200" y="914401"/>
            <a:ext cx="4495800" cy="5211763"/>
          </a:xfrm>
        </p:spPr>
        <p:txBody>
          <a:bodyPr/>
          <a:lstStyle/>
          <a:p>
            <a:pPr eaLnBrk="1" hangingPunct="1"/>
            <a:r>
              <a:rPr lang="en-US" altLang="en-US" sz="2000">
                <a:solidFill>
                  <a:schemeClr val="accent1"/>
                </a:solidFill>
              </a:rPr>
              <a:t>p-n junction diode</a:t>
            </a:r>
          </a:p>
          <a:p>
            <a:pPr eaLnBrk="1" hangingPunct="1"/>
            <a:r>
              <a:rPr lang="en-US" altLang="en-US" sz="2000"/>
              <a:t>It does not emits light </a:t>
            </a:r>
          </a:p>
        </p:txBody>
      </p:sp>
      <p:sp>
        <p:nvSpPr>
          <p:cNvPr id="29701"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88DD113-3023-4F16-83C7-975FA1CE7FE7}" type="datetime3">
              <a:rPr lang="en-US" altLang="en-US" sz="1400"/>
              <a:pPr>
                <a:spcBef>
                  <a:spcPct val="0"/>
                </a:spcBef>
                <a:buFontTx/>
                <a:buNone/>
              </a:pPr>
              <a:t>19 July 2022</a:t>
            </a:fld>
            <a:endParaRPr lang="en-US" altLang="en-US" sz="1400"/>
          </a:p>
        </p:txBody>
      </p:sp>
      <p:sp>
        <p:nvSpPr>
          <p:cNvPr id="29702"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5D71E1A-56CC-45EC-9266-508850FACC8F}" type="slidenum">
              <a:rPr lang="en-US" altLang="en-US" sz="1400"/>
              <a:pPr>
                <a:spcBef>
                  <a:spcPct val="0"/>
                </a:spcBef>
                <a:buFontTx/>
                <a:buNone/>
              </a:pPr>
              <a:t>28</a:t>
            </a:fld>
            <a:endParaRPr lang="en-US" altLang="en-US" sz="1400"/>
          </a:p>
        </p:txBody>
      </p:sp>
      <p:sp>
        <p:nvSpPr>
          <p:cNvPr id="29703"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994961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30723" name="Rectangle 3"/>
          <p:cNvSpPr>
            <a:spLocks noGrp="1" noChangeArrowheads="1"/>
          </p:cNvSpPr>
          <p:nvPr>
            <p:ph type="body" sz="half" idx="1"/>
          </p:nvPr>
        </p:nvSpPr>
        <p:spPr>
          <a:xfrm>
            <a:off x="1676400" y="914401"/>
            <a:ext cx="4343400" cy="5211763"/>
          </a:xfrm>
        </p:spPr>
        <p:txBody>
          <a:bodyPr/>
          <a:lstStyle/>
          <a:p>
            <a:pPr eaLnBrk="1" hangingPunct="1"/>
            <a:r>
              <a:rPr lang="en-US" altLang="en-US" sz="2000">
                <a:solidFill>
                  <a:schemeClr val="accent1"/>
                </a:solidFill>
              </a:rPr>
              <a:t>LED</a:t>
            </a:r>
          </a:p>
          <a:p>
            <a:pPr eaLnBrk="1" hangingPunct="1"/>
            <a:r>
              <a:rPr lang="en-US" altLang="en-US" sz="2000"/>
              <a:t>It emits light, when forward bias.</a:t>
            </a:r>
          </a:p>
          <a:p>
            <a:pPr eaLnBrk="1" hangingPunct="1"/>
            <a:endParaRPr lang="en-US" altLang="en-US" sz="2000"/>
          </a:p>
          <a:p>
            <a:pPr eaLnBrk="1" hangingPunct="1"/>
            <a:r>
              <a:rPr lang="en-US" altLang="en-US" sz="2000"/>
              <a:t>It uses material like gallium arsenide Phosphide and gallium Phosphide.</a:t>
            </a:r>
          </a:p>
        </p:txBody>
      </p:sp>
      <p:sp>
        <p:nvSpPr>
          <p:cNvPr id="30724" name="Rectangle 4"/>
          <p:cNvSpPr>
            <a:spLocks noGrp="1" noChangeArrowheads="1"/>
          </p:cNvSpPr>
          <p:nvPr>
            <p:ph type="body" sz="half" idx="2"/>
          </p:nvPr>
        </p:nvSpPr>
        <p:spPr>
          <a:xfrm>
            <a:off x="6172200" y="914401"/>
            <a:ext cx="4495800" cy="5211763"/>
          </a:xfrm>
        </p:spPr>
        <p:txBody>
          <a:bodyPr/>
          <a:lstStyle/>
          <a:p>
            <a:pPr eaLnBrk="1" hangingPunct="1"/>
            <a:r>
              <a:rPr lang="en-US" altLang="en-US" sz="2000">
                <a:solidFill>
                  <a:schemeClr val="accent1"/>
                </a:solidFill>
              </a:rPr>
              <a:t>p-n junction diode</a:t>
            </a:r>
          </a:p>
          <a:p>
            <a:pPr eaLnBrk="1" hangingPunct="1"/>
            <a:r>
              <a:rPr lang="en-US" altLang="en-US" sz="2000"/>
              <a:t>It does not emits light </a:t>
            </a:r>
          </a:p>
          <a:p>
            <a:pPr eaLnBrk="1" hangingPunct="1"/>
            <a:endParaRPr lang="en-US" altLang="en-US" sz="2000"/>
          </a:p>
          <a:p>
            <a:pPr eaLnBrk="1" hangingPunct="1"/>
            <a:r>
              <a:rPr lang="en-US" altLang="en-US" sz="2000"/>
              <a:t>It uses material like silicon and germanium</a:t>
            </a:r>
          </a:p>
        </p:txBody>
      </p:sp>
      <p:sp>
        <p:nvSpPr>
          <p:cNvPr id="30725"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4DF9AA8-4089-45CB-8137-51B1D62CFF87}" type="datetime3">
              <a:rPr lang="en-US" altLang="en-US" sz="1400"/>
              <a:pPr>
                <a:spcBef>
                  <a:spcPct val="0"/>
                </a:spcBef>
                <a:buFontTx/>
                <a:buNone/>
              </a:pPr>
              <a:t>19 July 2022</a:t>
            </a:fld>
            <a:endParaRPr lang="en-US" altLang="en-US" sz="1400"/>
          </a:p>
        </p:txBody>
      </p:sp>
      <p:sp>
        <p:nvSpPr>
          <p:cNvPr id="3072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39D2024-414F-4536-A474-4B5BBC2D457F}" type="slidenum">
              <a:rPr lang="en-US" altLang="en-US" sz="1400"/>
              <a:pPr>
                <a:spcBef>
                  <a:spcPct val="0"/>
                </a:spcBef>
                <a:buFontTx/>
                <a:buNone/>
              </a:pPr>
              <a:t>29</a:t>
            </a:fld>
            <a:endParaRPr lang="en-US" altLang="en-US" sz="1400"/>
          </a:p>
        </p:txBody>
      </p:sp>
      <p:sp>
        <p:nvSpPr>
          <p:cNvPr id="30727"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92030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274638"/>
            <a:ext cx="8229600" cy="563562"/>
          </a:xfrm>
        </p:spPr>
        <p:txBody>
          <a:bodyPr/>
          <a:lstStyle/>
          <a:p>
            <a:pPr eaLnBrk="1" hangingPunct="1"/>
            <a:r>
              <a:rPr lang="en-US" altLang="en-US" sz="3200"/>
              <a:t>Light Emitting Diodes (LED)  </a:t>
            </a:r>
          </a:p>
        </p:txBody>
      </p:sp>
      <p:sp>
        <p:nvSpPr>
          <p:cNvPr id="4099" name="Rectangle 3"/>
          <p:cNvSpPr>
            <a:spLocks noGrp="1" noChangeArrowheads="1"/>
          </p:cNvSpPr>
          <p:nvPr>
            <p:ph type="body" idx="1"/>
          </p:nvPr>
        </p:nvSpPr>
        <p:spPr>
          <a:xfrm>
            <a:off x="1981200" y="1066801"/>
            <a:ext cx="8229600" cy="5364163"/>
          </a:xfrm>
          <a:noFill/>
        </p:spPr>
        <p:txBody>
          <a:bodyPr/>
          <a:lstStyle/>
          <a:p>
            <a:pPr marL="609600" indent="-609600">
              <a:buFontTx/>
              <a:buAutoNum type="arabicPeriod"/>
            </a:pPr>
            <a:r>
              <a:rPr lang="en-US" altLang="en-US" sz="2000"/>
              <a:t>The schematic symbol of a light emitting diode is shown in figure.</a:t>
            </a:r>
          </a:p>
          <a:p>
            <a:pPr marL="609600" indent="-609600">
              <a:buFontTx/>
              <a:buAutoNum type="arabicPeriod"/>
            </a:pPr>
            <a:r>
              <a:rPr lang="en-US" altLang="en-US" sz="2000"/>
              <a:t>The arrows pointing away from the diode symbol represent the light, which is being transmitted away from the junction.</a:t>
            </a:r>
          </a:p>
        </p:txBody>
      </p:sp>
      <p:sp>
        <p:nvSpPr>
          <p:cNvPr id="4100" name="AutoShape 22"/>
          <p:cNvSpPr>
            <a:spLocks noChangeArrowheads="1"/>
          </p:cNvSpPr>
          <p:nvPr/>
        </p:nvSpPr>
        <p:spPr bwMode="auto">
          <a:xfrm rot="10800000">
            <a:off x="3654425" y="4368800"/>
            <a:ext cx="457200" cy="457200"/>
          </a:xfrm>
          <a:prstGeom prst="flowChartExtra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1" name="Line 23"/>
          <p:cNvSpPr>
            <a:spLocks noChangeShapeType="1"/>
          </p:cNvSpPr>
          <p:nvPr/>
        </p:nvSpPr>
        <p:spPr bwMode="auto">
          <a:xfrm>
            <a:off x="3654425" y="4786313"/>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 name="Line 26"/>
          <p:cNvSpPr>
            <a:spLocks noChangeShapeType="1"/>
          </p:cNvSpPr>
          <p:nvPr/>
        </p:nvSpPr>
        <p:spPr bwMode="auto">
          <a:xfrm>
            <a:off x="3883025" y="48260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 name="Line 27"/>
          <p:cNvSpPr>
            <a:spLocks noChangeShapeType="1"/>
          </p:cNvSpPr>
          <p:nvPr/>
        </p:nvSpPr>
        <p:spPr bwMode="auto">
          <a:xfrm>
            <a:off x="3883025" y="36830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4" name="Text Box 28"/>
          <p:cNvSpPr txBox="1">
            <a:spLocks noChangeArrowheads="1"/>
          </p:cNvSpPr>
          <p:nvPr/>
        </p:nvSpPr>
        <p:spPr bwMode="auto">
          <a:xfrm>
            <a:off x="2743200" y="5257801"/>
            <a:ext cx="177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Cathode        K </a:t>
            </a:r>
          </a:p>
        </p:txBody>
      </p:sp>
      <p:sp>
        <p:nvSpPr>
          <p:cNvPr id="4105" name="Text Box 29"/>
          <p:cNvSpPr txBox="1">
            <a:spLocks noChangeArrowheads="1"/>
          </p:cNvSpPr>
          <p:nvPr/>
        </p:nvSpPr>
        <p:spPr bwMode="auto">
          <a:xfrm>
            <a:off x="2816225" y="3581401"/>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Anode          A </a:t>
            </a:r>
          </a:p>
        </p:txBody>
      </p:sp>
      <p:sp>
        <p:nvSpPr>
          <p:cNvPr id="4106" name="Text Box 30"/>
          <p:cNvSpPr txBox="1">
            <a:spLocks noChangeArrowheads="1"/>
          </p:cNvSpPr>
          <p:nvPr/>
        </p:nvSpPr>
        <p:spPr bwMode="auto">
          <a:xfrm>
            <a:off x="2952750" y="6338888"/>
            <a:ext cx="161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Circuit symbol</a:t>
            </a:r>
          </a:p>
        </p:txBody>
      </p:sp>
      <p:sp>
        <p:nvSpPr>
          <p:cNvPr id="4107" name="Line 32"/>
          <p:cNvSpPr>
            <a:spLocks noChangeShapeType="1"/>
          </p:cNvSpPr>
          <p:nvPr/>
        </p:nvSpPr>
        <p:spPr bwMode="auto">
          <a:xfrm>
            <a:off x="4114800" y="4862513"/>
            <a:ext cx="3810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8" name="Line 33"/>
          <p:cNvSpPr>
            <a:spLocks noChangeShapeType="1"/>
          </p:cNvSpPr>
          <p:nvPr/>
        </p:nvSpPr>
        <p:spPr bwMode="auto">
          <a:xfrm>
            <a:off x="4114800" y="4633913"/>
            <a:ext cx="3810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9" name="Date Placeholder 1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E6666A1-5724-40DF-A657-A7ABD03C20A3}" type="datetime3">
              <a:rPr lang="en-US" altLang="en-US" sz="1400"/>
              <a:pPr>
                <a:spcBef>
                  <a:spcPct val="0"/>
                </a:spcBef>
                <a:buFontTx/>
                <a:buNone/>
              </a:pPr>
              <a:t>19 July 2022</a:t>
            </a:fld>
            <a:endParaRPr lang="en-US" altLang="en-US" sz="1400"/>
          </a:p>
        </p:txBody>
      </p:sp>
      <p:sp>
        <p:nvSpPr>
          <p:cNvPr id="4110" name="Slide Number Placeholder 1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B0CD955-48B6-473D-A685-C95A3461BB93}" type="slidenum">
              <a:rPr lang="en-US" altLang="en-US" sz="1400"/>
              <a:pPr>
                <a:spcBef>
                  <a:spcPct val="0"/>
                </a:spcBef>
                <a:buFontTx/>
                <a:buNone/>
              </a:pPr>
              <a:t>3</a:t>
            </a:fld>
            <a:endParaRPr lang="en-US" altLang="en-US" sz="1400"/>
          </a:p>
        </p:txBody>
      </p:sp>
      <p:sp>
        <p:nvSpPr>
          <p:cNvPr id="4111" name="Footer Placeholder 1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3607694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31747" name="Rectangle 3"/>
          <p:cNvSpPr>
            <a:spLocks noGrp="1" noChangeArrowheads="1"/>
          </p:cNvSpPr>
          <p:nvPr>
            <p:ph type="body" sz="half" idx="1"/>
          </p:nvPr>
        </p:nvSpPr>
        <p:spPr>
          <a:xfrm>
            <a:off x="1676400" y="914401"/>
            <a:ext cx="4343400" cy="5211763"/>
          </a:xfrm>
        </p:spPr>
        <p:txBody>
          <a:bodyPr/>
          <a:lstStyle/>
          <a:p>
            <a:pPr eaLnBrk="1" hangingPunct="1"/>
            <a:r>
              <a:rPr lang="en-US" altLang="en-US" sz="2000">
                <a:solidFill>
                  <a:schemeClr val="accent1"/>
                </a:solidFill>
              </a:rPr>
              <a:t>LED</a:t>
            </a:r>
          </a:p>
          <a:p>
            <a:pPr eaLnBrk="1" hangingPunct="1"/>
            <a:r>
              <a:rPr lang="en-US" altLang="en-US" sz="2000"/>
              <a:t>It emits light, when forward bias.</a:t>
            </a:r>
          </a:p>
          <a:p>
            <a:pPr eaLnBrk="1" hangingPunct="1"/>
            <a:endParaRPr lang="en-US" altLang="en-US" sz="2000"/>
          </a:p>
          <a:p>
            <a:pPr eaLnBrk="1" hangingPunct="1"/>
            <a:r>
              <a:rPr lang="en-US" altLang="en-US" sz="2000"/>
              <a:t>It uses material like gallium arsenide Phosphide and gallium Phosphide.</a:t>
            </a:r>
          </a:p>
          <a:p>
            <a:pPr eaLnBrk="1" hangingPunct="1"/>
            <a:endParaRPr lang="en-US" altLang="en-US" sz="2000"/>
          </a:p>
          <a:p>
            <a:pPr eaLnBrk="1" hangingPunct="1"/>
            <a:r>
              <a:rPr lang="en-US" altLang="en-US" sz="2000"/>
              <a:t>The drop across forward biased LED is about 2 V</a:t>
            </a:r>
          </a:p>
        </p:txBody>
      </p:sp>
      <p:sp>
        <p:nvSpPr>
          <p:cNvPr id="31748" name="Rectangle 4"/>
          <p:cNvSpPr>
            <a:spLocks noGrp="1" noChangeArrowheads="1"/>
          </p:cNvSpPr>
          <p:nvPr>
            <p:ph type="body" sz="half" idx="2"/>
          </p:nvPr>
        </p:nvSpPr>
        <p:spPr>
          <a:xfrm>
            <a:off x="6172200" y="914401"/>
            <a:ext cx="4495800" cy="5211763"/>
          </a:xfrm>
        </p:spPr>
        <p:txBody>
          <a:bodyPr/>
          <a:lstStyle/>
          <a:p>
            <a:pPr eaLnBrk="1" hangingPunct="1"/>
            <a:r>
              <a:rPr lang="en-US" altLang="en-US" sz="2000">
                <a:solidFill>
                  <a:schemeClr val="accent1"/>
                </a:solidFill>
              </a:rPr>
              <a:t>p-n junction diode</a:t>
            </a:r>
          </a:p>
          <a:p>
            <a:pPr eaLnBrk="1" hangingPunct="1"/>
            <a:r>
              <a:rPr lang="en-US" altLang="en-US" sz="2000"/>
              <a:t>It does not emits light </a:t>
            </a:r>
          </a:p>
          <a:p>
            <a:pPr eaLnBrk="1" hangingPunct="1"/>
            <a:endParaRPr lang="en-US" altLang="en-US" sz="2000"/>
          </a:p>
          <a:p>
            <a:pPr eaLnBrk="1" hangingPunct="1"/>
            <a:r>
              <a:rPr lang="en-US" altLang="en-US" sz="2000"/>
              <a:t>It uses material like silicon and germanium</a:t>
            </a:r>
          </a:p>
        </p:txBody>
      </p:sp>
      <p:sp>
        <p:nvSpPr>
          <p:cNvPr id="31749"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992AF52-57E2-4CE8-87EF-F0E0C31E29C7}" type="datetime3">
              <a:rPr lang="en-US" altLang="en-US" sz="1400"/>
              <a:pPr>
                <a:spcBef>
                  <a:spcPct val="0"/>
                </a:spcBef>
                <a:buFontTx/>
                <a:buNone/>
              </a:pPr>
              <a:t>19 July 2022</a:t>
            </a:fld>
            <a:endParaRPr lang="en-US" altLang="en-US" sz="1400"/>
          </a:p>
        </p:txBody>
      </p:sp>
      <p:sp>
        <p:nvSpPr>
          <p:cNvPr id="3175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884B670-8150-447B-A689-9818377ACDE4}" type="slidenum">
              <a:rPr lang="en-US" altLang="en-US" sz="1400"/>
              <a:pPr>
                <a:spcBef>
                  <a:spcPct val="0"/>
                </a:spcBef>
                <a:buFontTx/>
                <a:buNone/>
              </a:pPr>
              <a:t>30</a:t>
            </a:fld>
            <a:endParaRPr lang="en-US" altLang="en-US" sz="1400"/>
          </a:p>
        </p:txBody>
      </p:sp>
      <p:sp>
        <p:nvSpPr>
          <p:cNvPr id="31751"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3636151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32771" name="Rectangle 3"/>
          <p:cNvSpPr>
            <a:spLocks noGrp="1" noChangeArrowheads="1"/>
          </p:cNvSpPr>
          <p:nvPr>
            <p:ph type="body" sz="half" idx="1"/>
          </p:nvPr>
        </p:nvSpPr>
        <p:spPr>
          <a:xfrm>
            <a:off x="1676400" y="914401"/>
            <a:ext cx="4343400" cy="5211763"/>
          </a:xfrm>
        </p:spPr>
        <p:txBody>
          <a:bodyPr/>
          <a:lstStyle/>
          <a:p>
            <a:pPr eaLnBrk="1" hangingPunct="1"/>
            <a:r>
              <a:rPr lang="en-US" altLang="en-US" sz="2000">
                <a:solidFill>
                  <a:schemeClr val="accent1"/>
                </a:solidFill>
              </a:rPr>
              <a:t>LED</a:t>
            </a:r>
          </a:p>
          <a:p>
            <a:pPr eaLnBrk="1" hangingPunct="1"/>
            <a:r>
              <a:rPr lang="en-US" altLang="en-US" sz="2000"/>
              <a:t>It emits light, when forward bias.</a:t>
            </a:r>
          </a:p>
          <a:p>
            <a:pPr eaLnBrk="1" hangingPunct="1"/>
            <a:endParaRPr lang="en-US" altLang="en-US" sz="2000"/>
          </a:p>
          <a:p>
            <a:pPr eaLnBrk="1" hangingPunct="1"/>
            <a:r>
              <a:rPr lang="en-US" altLang="en-US" sz="2000"/>
              <a:t>It uses material like gallium arsenide Phosphide and gallium Phosphide.</a:t>
            </a:r>
          </a:p>
          <a:p>
            <a:pPr eaLnBrk="1" hangingPunct="1"/>
            <a:endParaRPr lang="en-US" altLang="en-US" sz="2000"/>
          </a:p>
          <a:p>
            <a:pPr eaLnBrk="1" hangingPunct="1"/>
            <a:r>
              <a:rPr lang="en-US" altLang="en-US" sz="2000"/>
              <a:t>The drop across forward biased LED is about 2 V</a:t>
            </a:r>
          </a:p>
        </p:txBody>
      </p:sp>
      <p:sp>
        <p:nvSpPr>
          <p:cNvPr id="32772" name="Rectangle 4"/>
          <p:cNvSpPr>
            <a:spLocks noGrp="1" noChangeArrowheads="1"/>
          </p:cNvSpPr>
          <p:nvPr>
            <p:ph type="body" sz="half" idx="2"/>
          </p:nvPr>
        </p:nvSpPr>
        <p:spPr>
          <a:xfrm>
            <a:off x="6172200" y="914401"/>
            <a:ext cx="4495800" cy="5211763"/>
          </a:xfrm>
        </p:spPr>
        <p:txBody>
          <a:bodyPr/>
          <a:lstStyle/>
          <a:p>
            <a:pPr eaLnBrk="1" hangingPunct="1"/>
            <a:r>
              <a:rPr lang="en-US" altLang="en-US" sz="2000">
                <a:solidFill>
                  <a:schemeClr val="accent1"/>
                </a:solidFill>
              </a:rPr>
              <a:t>p-n junction diode</a:t>
            </a:r>
          </a:p>
          <a:p>
            <a:pPr eaLnBrk="1" hangingPunct="1"/>
            <a:r>
              <a:rPr lang="en-US" altLang="en-US" sz="2000"/>
              <a:t>It does not emits light </a:t>
            </a:r>
          </a:p>
          <a:p>
            <a:pPr eaLnBrk="1" hangingPunct="1"/>
            <a:endParaRPr lang="en-US" altLang="en-US" sz="2000"/>
          </a:p>
          <a:p>
            <a:pPr eaLnBrk="1" hangingPunct="1"/>
            <a:r>
              <a:rPr lang="en-US" altLang="en-US" sz="2000"/>
              <a:t>It uses material like silicon and germanium</a:t>
            </a:r>
          </a:p>
          <a:p>
            <a:pPr eaLnBrk="1" hangingPunct="1"/>
            <a:endParaRPr lang="en-US" altLang="en-US" sz="2000"/>
          </a:p>
          <a:p>
            <a:pPr eaLnBrk="1" hangingPunct="1"/>
            <a:endParaRPr lang="en-US" altLang="en-US" sz="2000"/>
          </a:p>
          <a:p>
            <a:pPr eaLnBrk="1" hangingPunct="1"/>
            <a:r>
              <a:rPr lang="en-US" altLang="en-US" sz="2000"/>
              <a:t>The drop across forward biased diode is about 0.7 V.</a:t>
            </a:r>
          </a:p>
        </p:txBody>
      </p:sp>
      <p:sp>
        <p:nvSpPr>
          <p:cNvPr id="32773"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50DFEA-D0B1-40F9-8C34-59BB895303E1}" type="datetime3">
              <a:rPr lang="en-US" altLang="en-US" sz="1400"/>
              <a:pPr>
                <a:spcBef>
                  <a:spcPct val="0"/>
                </a:spcBef>
                <a:buFontTx/>
                <a:buNone/>
              </a:pPr>
              <a:t>19 July 2022</a:t>
            </a:fld>
            <a:endParaRPr lang="en-US" altLang="en-US" sz="1400"/>
          </a:p>
        </p:txBody>
      </p:sp>
      <p:sp>
        <p:nvSpPr>
          <p:cNvPr id="32774"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2014FA-AB73-4F72-9D79-312B5C997BC2}" type="slidenum">
              <a:rPr lang="en-US" altLang="en-US" sz="1400"/>
              <a:pPr>
                <a:spcBef>
                  <a:spcPct val="0"/>
                </a:spcBef>
                <a:buFontTx/>
                <a:buNone/>
              </a:pPr>
              <a:t>31</a:t>
            </a:fld>
            <a:endParaRPr lang="en-US" altLang="en-US" sz="1400"/>
          </a:p>
        </p:txBody>
      </p:sp>
      <p:sp>
        <p:nvSpPr>
          <p:cNvPr id="32775"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593328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33795" name="Rectangle 3"/>
          <p:cNvSpPr>
            <a:spLocks noGrp="1" noChangeArrowheads="1"/>
          </p:cNvSpPr>
          <p:nvPr>
            <p:ph type="body" sz="half" idx="1"/>
          </p:nvPr>
        </p:nvSpPr>
        <p:spPr>
          <a:xfrm>
            <a:off x="1676400" y="914401"/>
            <a:ext cx="4343400" cy="5211763"/>
          </a:xfrm>
        </p:spPr>
        <p:txBody>
          <a:bodyPr/>
          <a:lstStyle/>
          <a:p>
            <a:pPr eaLnBrk="1" hangingPunct="1"/>
            <a:r>
              <a:rPr lang="en-US" altLang="en-US" sz="2000">
                <a:solidFill>
                  <a:schemeClr val="accent1"/>
                </a:solidFill>
              </a:rPr>
              <a:t>LED</a:t>
            </a:r>
          </a:p>
          <a:p>
            <a:pPr eaLnBrk="1" hangingPunct="1"/>
            <a:r>
              <a:rPr lang="en-US" altLang="en-US" sz="2000"/>
              <a:t>It emits light, when forward bias.</a:t>
            </a:r>
          </a:p>
          <a:p>
            <a:pPr eaLnBrk="1" hangingPunct="1"/>
            <a:endParaRPr lang="en-US" altLang="en-US" sz="2000"/>
          </a:p>
          <a:p>
            <a:pPr eaLnBrk="1" hangingPunct="1"/>
            <a:r>
              <a:rPr lang="en-US" altLang="en-US" sz="2000"/>
              <a:t>It uses material like gallium arsenide Phosphide and gallium Phosphide.</a:t>
            </a:r>
          </a:p>
          <a:p>
            <a:pPr eaLnBrk="1" hangingPunct="1"/>
            <a:endParaRPr lang="en-US" altLang="en-US" sz="2000"/>
          </a:p>
          <a:p>
            <a:pPr eaLnBrk="1" hangingPunct="1"/>
            <a:r>
              <a:rPr lang="en-US" altLang="en-US" sz="2000"/>
              <a:t>The drop across forward biased LED is about 2 V</a:t>
            </a:r>
          </a:p>
          <a:p>
            <a:pPr eaLnBrk="1" hangingPunct="1"/>
            <a:endParaRPr lang="en-US" altLang="en-US" sz="2000"/>
          </a:p>
          <a:p>
            <a:pPr eaLnBrk="1" hangingPunct="1"/>
            <a:r>
              <a:rPr lang="en-US" altLang="en-US" sz="2000"/>
              <a:t>Reverse breakdown voltage is low, about 3 V to 10 V.</a:t>
            </a:r>
          </a:p>
        </p:txBody>
      </p:sp>
      <p:sp>
        <p:nvSpPr>
          <p:cNvPr id="33796" name="Rectangle 4"/>
          <p:cNvSpPr>
            <a:spLocks noGrp="1" noChangeArrowheads="1"/>
          </p:cNvSpPr>
          <p:nvPr>
            <p:ph type="body" sz="half" idx="2"/>
          </p:nvPr>
        </p:nvSpPr>
        <p:spPr>
          <a:xfrm>
            <a:off x="6172200" y="914401"/>
            <a:ext cx="4495800" cy="5211763"/>
          </a:xfrm>
        </p:spPr>
        <p:txBody>
          <a:bodyPr/>
          <a:lstStyle/>
          <a:p>
            <a:pPr eaLnBrk="1" hangingPunct="1"/>
            <a:r>
              <a:rPr lang="en-US" altLang="en-US" sz="2000">
                <a:solidFill>
                  <a:schemeClr val="accent1"/>
                </a:solidFill>
              </a:rPr>
              <a:t>p-n junction diode</a:t>
            </a:r>
          </a:p>
          <a:p>
            <a:pPr eaLnBrk="1" hangingPunct="1"/>
            <a:r>
              <a:rPr lang="en-US" altLang="en-US" sz="2000"/>
              <a:t>It does not emits light </a:t>
            </a:r>
          </a:p>
          <a:p>
            <a:pPr eaLnBrk="1" hangingPunct="1"/>
            <a:endParaRPr lang="en-US" altLang="en-US" sz="2000"/>
          </a:p>
          <a:p>
            <a:pPr eaLnBrk="1" hangingPunct="1"/>
            <a:r>
              <a:rPr lang="en-US" altLang="en-US" sz="2000"/>
              <a:t>It uses material like silicon and germanium</a:t>
            </a:r>
          </a:p>
          <a:p>
            <a:pPr eaLnBrk="1" hangingPunct="1"/>
            <a:endParaRPr lang="en-US" altLang="en-US" sz="2000"/>
          </a:p>
          <a:p>
            <a:pPr eaLnBrk="1" hangingPunct="1"/>
            <a:endParaRPr lang="en-US" altLang="en-US" sz="2000"/>
          </a:p>
          <a:p>
            <a:pPr eaLnBrk="1" hangingPunct="1"/>
            <a:r>
              <a:rPr lang="en-US" altLang="en-US" sz="2000"/>
              <a:t>The drop across forward biased diode is about 0.7 V.</a:t>
            </a:r>
          </a:p>
        </p:txBody>
      </p:sp>
      <p:sp>
        <p:nvSpPr>
          <p:cNvPr id="33797"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F6821CF-C248-48BE-9429-6AFCE1DDDDC2}" type="datetime3">
              <a:rPr lang="en-US" altLang="en-US" sz="1400"/>
              <a:pPr>
                <a:spcBef>
                  <a:spcPct val="0"/>
                </a:spcBef>
                <a:buFontTx/>
                <a:buNone/>
              </a:pPr>
              <a:t>19 July 2022</a:t>
            </a:fld>
            <a:endParaRPr lang="en-US" altLang="en-US" sz="1400"/>
          </a:p>
        </p:txBody>
      </p:sp>
      <p:sp>
        <p:nvSpPr>
          <p:cNvPr id="33798"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32EB5D8-7095-48DF-A907-17A1663BE4C6}" type="slidenum">
              <a:rPr lang="en-US" altLang="en-US" sz="1400"/>
              <a:pPr>
                <a:spcBef>
                  <a:spcPct val="0"/>
                </a:spcBef>
                <a:buFontTx/>
                <a:buNone/>
              </a:pPr>
              <a:t>32</a:t>
            </a:fld>
            <a:endParaRPr lang="en-US" altLang="en-US" sz="1400"/>
          </a:p>
        </p:txBody>
      </p:sp>
      <p:sp>
        <p:nvSpPr>
          <p:cNvPr id="33799"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352332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34819" name="Rectangle 3"/>
          <p:cNvSpPr>
            <a:spLocks noGrp="1" noChangeArrowheads="1"/>
          </p:cNvSpPr>
          <p:nvPr>
            <p:ph type="body" sz="half" idx="1"/>
          </p:nvPr>
        </p:nvSpPr>
        <p:spPr>
          <a:xfrm>
            <a:off x="1676400" y="914401"/>
            <a:ext cx="4343400" cy="5211763"/>
          </a:xfrm>
        </p:spPr>
        <p:txBody>
          <a:bodyPr/>
          <a:lstStyle/>
          <a:p>
            <a:pPr eaLnBrk="1" hangingPunct="1"/>
            <a:r>
              <a:rPr lang="en-US" altLang="en-US" sz="2000">
                <a:solidFill>
                  <a:schemeClr val="accent1"/>
                </a:solidFill>
              </a:rPr>
              <a:t>LED</a:t>
            </a:r>
          </a:p>
          <a:p>
            <a:pPr eaLnBrk="1" hangingPunct="1"/>
            <a:r>
              <a:rPr lang="en-US" altLang="en-US" sz="2000"/>
              <a:t>It emits light, when forward bias.</a:t>
            </a:r>
          </a:p>
          <a:p>
            <a:pPr eaLnBrk="1" hangingPunct="1"/>
            <a:endParaRPr lang="en-US" altLang="en-US" sz="2000"/>
          </a:p>
          <a:p>
            <a:pPr eaLnBrk="1" hangingPunct="1"/>
            <a:r>
              <a:rPr lang="en-US" altLang="en-US" sz="2000"/>
              <a:t>It uses material like gallium arsenide Phosphide and gallium Phosphide.</a:t>
            </a:r>
          </a:p>
          <a:p>
            <a:pPr eaLnBrk="1" hangingPunct="1"/>
            <a:endParaRPr lang="en-US" altLang="en-US" sz="2000"/>
          </a:p>
          <a:p>
            <a:pPr eaLnBrk="1" hangingPunct="1"/>
            <a:r>
              <a:rPr lang="en-US" altLang="en-US" sz="2000"/>
              <a:t>The drop across forward biased LED is about 2 V</a:t>
            </a:r>
          </a:p>
          <a:p>
            <a:pPr eaLnBrk="1" hangingPunct="1"/>
            <a:endParaRPr lang="en-US" altLang="en-US" sz="2000"/>
          </a:p>
          <a:p>
            <a:pPr eaLnBrk="1" hangingPunct="1"/>
            <a:r>
              <a:rPr lang="en-US" altLang="en-US" sz="2000"/>
              <a:t>Reverse breakdown voltage is low, about 3 V to 10 V.</a:t>
            </a:r>
          </a:p>
        </p:txBody>
      </p:sp>
      <p:sp>
        <p:nvSpPr>
          <p:cNvPr id="34820" name="Rectangle 4"/>
          <p:cNvSpPr>
            <a:spLocks noGrp="1" noChangeArrowheads="1"/>
          </p:cNvSpPr>
          <p:nvPr>
            <p:ph type="body" sz="half" idx="2"/>
          </p:nvPr>
        </p:nvSpPr>
        <p:spPr>
          <a:xfrm>
            <a:off x="6172200" y="914401"/>
            <a:ext cx="4495800" cy="5211763"/>
          </a:xfrm>
        </p:spPr>
        <p:txBody>
          <a:bodyPr/>
          <a:lstStyle/>
          <a:p>
            <a:pPr eaLnBrk="1" hangingPunct="1"/>
            <a:r>
              <a:rPr lang="en-US" altLang="en-US" sz="2000">
                <a:solidFill>
                  <a:schemeClr val="accent1"/>
                </a:solidFill>
              </a:rPr>
              <a:t>p-n junction diode</a:t>
            </a:r>
          </a:p>
          <a:p>
            <a:pPr eaLnBrk="1" hangingPunct="1"/>
            <a:r>
              <a:rPr lang="en-US" altLang="en-US" sz="2000"/>
              <a:t>It does not emits light </a:t>
            </a:r>
          </a:p>
          <a:p>
            <a:pPr eaLnBrk="1" hangingPunct="1"/>
            <a:endParaRPr lang="en-US" altLang="en-US" sz="2000"/>
          </a:p>
          <a:p>
            <a:pPr eaLnBrk="1" hangingPunct="1"/>
            <a:r>
              <a:rPr lang="en-US" altLang="en-US" sz="2000"/>
              <a:t>It uses material like silicon and germanium</a:t>
            </a:r>
          </a:p>
          <a:p>
            <a:pPr eaLnBrk="1" hangingPunct="1"/>
            <a:endParaRPr lang="en-US" altLang="en-US" sz="2000"/>
          </a:p>
          <a:p>
            <a:pPr eaLnBrk="1" hangingPunct="1"/>
            <a:endParaRPr lang="en-US" altLang="en-US" sz="2000"/>
          </a:p>
          <a:p>
            <a:pPr eaLnBrk="1" hangingPunct="1"/>
            <a:r>
              <a:rPr lang="en-US" altLang="en-US" sz="2000"/>
              <a:t>The drop across forward biased diode is about 0.7 V.</a:t>
            </a:r>
          </a:p>
          <a:p>
            <a:pPr eaLnBrk="1" hangingPunct="1"/>
            <a:endParaRPr lang="en-US" altLang="en-US" sz="2000"/>
          </a:p>
          <a:p>
            <a:pPr eaLnBrk="1" hangingPunct="1"/>
            <a:r>
              <a:rPr lang="en-US" altLang="en-US" sz="2000"/>
              <a:t>Reverse breakdown voltage is high, about 50 V and more.</a:t>
            </a:r>
          </a:p>
        </p:txBody>
      </p:sp>
      <p:sp>
        <p:nvSpPr>
          <p:cNvPr id="34821"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7ABB5A9-1169-4D11-BA2A-BF182998869D}" type="datetime3">
              <a:rPr lang="en-US" altLang="en-US" sz="1400"/>
              <a:pPr>
                <a:spcBef>
                  <a:spcPct val="0"/>
                </a:spcBef>
                <a:buFontTx/>
                <a:buNone/>
              </a:pPr>
              <a:t>19 July 2022</a:t>
            </a:fld>
            <a:endParaRPr lang="en-US" altLang="en-US" sz="1400"/>
          </a:p>
        </p:txBody>
      </p:sp>
      <p:sp>
        <p:nvSpPr>
          <p:cNvPr id="34822"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8D036C-3D05-4D82-B2E3-95E71EB49BC9}" type="slidenum">
              <a:rPr lang="en-US" altLang="en-US" sz="1400"/>
              <a:pPr>
                <a:spcBef>
                  <a:spcPct val="0"/>
                </a:spcBef>
                <a:buFontTx/>
                <a:buNone/>
              </a:pPr>
              <a:t>33</a:t>
            </a:fld>
            <a:endParaRPr lang="en-US" altLang="en-US" sz="1400"/>
          </a:p>
        </p:txBody>
      </p:sp>
      <p:sp>
        <p:nvSpPr>
          <p:cNvPr id="34823"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747532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35843" name="Rectangle 3"/>
          <p:cNvSpPr>
            <a:spLocks noGrp="1" noChangeArrowheads="1"/>
          </p:cNvSpPr>
          <p:nvPr>
            <p:ph type="body" sz="half" idx="1"/>
          </p:nvPr>
        </p:nvSpPr>
        <p:spPr>
          <a:xfrm>
            <a:off x="1676400" y="914401"/>
            <a:ext cx="4343400" cy="5211763"/>
          </a:xfrm>
        </p:spPr>
        <p:txBody>
          <a:bodyPr/>
          <a:lstStyle/>
          <a:p>
            <a:pPr eaLnBrk="1" hangingPunct="1"/>
            <a:r>
              <a:rPr lang="en-US" altLang="en-US" sz="2000">
                <a:solidFill>
                  <a:schemeClr val="accent1"/>
                </a:solidFill>
              </a:rPr>
              <a:t>LED</a:t>
            </a:r>
          </a:p>
          <a:p>
            <a:pPr eaLnBrk="1" hangingPunct="1"/>
            <a:r>
              <a:rPr lang="en-US" altLang="en-US" sz="2000"/>
              <a:t>It emits light, when forward bias.</a:t>
            </a:r>
          </a:p>
          <a:p>
            <a:pPr eaLnBrk="1" hangingPunct="1"/>
            <a:endParaRPr lang="en-US" altLang="en-US" sz="2000"/>
          </a:p>
          <a:p>
            <a:pPr eaLnBrk="1" hangingPunct="1"/>
            <a:r>
              <a:rPr lang="en-US" altLang="en-US" sz="2000"/>
              <a:t>It uses material like gallium arsenide Phosphide and gallium Phosphide.</a:t>
            </a:r>
          </a:p>
          <a:p>
            <a:pPr eaLnBrk="1" hangingPunct="1"/>
            <a:endParaRPr lang="en-US" altLang="en-US" sz="2000"/>
          </a:p>
          <a:p>
            <a:pPr eaLnBrk="1" hangingPunct="1"/>
            <a:r>
              <a:rPr lang="en-US" altLang="en-US" sz="2000"/>
              <a:t>The drop across forward biased LED is about 2 V</a:t>
            </a:r>
          </a:p>
          <a:p>
            <a:pPr eaLnBrk="1" hangingPunct="1"/>
            <a:endParaRPr lang="en-US" altLang="en-US" sz="2000"/>
          </a:p>
          <a:p>
            <a:pPr eaLnBrk="1" hangingPunct="1"/>
            <a:r>
              <a:rPr lang="en-US" altLang="en-US" sz="2000"/>
              <a:t>Reverse breakdown voltage is low, about 3 V to 10 V.</a:t>
            </a:r>
          </a:p>
          <a:p>
            <a:pPr eaLnBrk="1" hangingPunct="1"/>
            <a:endParaRPr lang="en-US" altLang="en-US" sz="2000"/>
          </a:p>
          <a:p>
            <a:pPr eaLnBrk="1" hangingPunct="1"/>
            <a:r>
              <a:rPr lang="en-US" altLang="en-US" sz="2000"/>
              <a:t>The applications are optocouplers seven segment displays, etc.</a:t>
            </a:r>
          </a:p>
        </p:txBody>
      </p:sp>
      <p:sp>
        <p:nvSpPr>
          <p:cNvPr id="35844" name="Rectangle 4"/>
          <p:cNvSpPr>
            <a:spLocks noGrp="1" noChangeArrowheads="1"/>
          </p:cNvSpPr>
          <p:nvPr>
            <p:ph type="body" sz="half" idx="2"/>
          </p:nvPr>
        </p:nvSpPr>
        <p:spPr>
          <a:xfrm>
            <a:off x="6172200" y="914401"/>
            <a:ext cx="4495800" cy="5211763"/>
          </a:xfrm>
        </p:spPr>
        <p:txBody>
          <a:bodyPr/>
          <a:lstStyle/>
          <a:p>
            <a:pPr eaLnBrk="1" hangingPunct="1"/>
            <a:r>
              <a:rPr lang="en-US" altLang="en-US" sz="2000">
                <a:solidFill>
                  <a:schemeClr val="accent1"/>
                </a:solidFill>
              </a:rPr>
              <a:t>p-n junction diode</a:t>
            </a:r>
          </a:p>
          <a:p>
            <a:pPr eaLnBrk="1" hangingPunct="1"/>
            <a:r>
              <a:rPr lang="en-US" altLang="en-US" sz="2000"/>
              <a:t>It does not emits light </a:t>
            </a:r>
          </a:p>
          <a:p>
            <a:pPr eaLnBrk="1" hangingPunct="1"/>
            <a:endParaRPr lang="en-US" altLang="en-US" sz="2000"/>
          </a:p>
          <a:p>
            <a:pPr eaLnBrk="1" hangingPunct="1"/>
            <a:r>
              <a:rPr lang="en-US" altLang="en-US" sz="2000"/>
              <a:t>It uses material like silicon and germanium</a:t>
            </a:r>
          </a:p>
          <a:p>
            <a:pPr eaLnBrk="1" hangingPunct="1"/>
            <a:endParaRPr lang="en-US" altLang="en-US" sz="2000"/>
          </a:p>
          <a:p>
            <a:pPr eaLnBrk="1" hangingPunct="1"/>
            <a:endParaRPr lang="en-US" altLang="en-US" sz="2000"/>
          </a:p>
          <a:p>
            <a:pPr eaLnBrk="1" hangingPunct="1"/>
            <a:r>
              <a:rPr lang="en-US" altLang="en-US" sz="2000"/>
              <a:t>The drop across forward biased diode is about 0.7 V.</a:t>
            </a:r>
          </a:p>
          <a:p>
            <a:pPr eaLnBrk="1" hangingPunct="1"/>
            <a:endParaRPr lang="en-US" altLang="en-US" sz="2000"/>
          </a:p>
          <a:p>
            <a:pPr eaLnBrk="1" hangingPunct="1"/>
            <a:r>
              <a:rPr lang="en-US" altLang="en-US" sz="2000"/>
              <a:t>Reverse breakdown voltage is high, about 50 V and more.</a:t>
            </a:r>
          </a:p>
        </p:txBody>
      </p:sp>
      <p:sp>
        <p:nvSpPr>
          <p:cNvPr id="35845"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5397024-D8E6-4603-A2F1-4B8EEEFE20E8}" type="datetime3">
              <a:rPr lang="en-US" altLang="en-US" sz="1400"/>
              <a:pPr>
                <a:spcBef>
                  <a:spcPct val="0"/>
                </a:spcBef>
                <a:buFontTx/>
                <a:buNone/>
              </a:pPr>
              <a:t>19 July 2022</a:t>
            </a:fld>
            <a:endParaRPr lang="en-US" altLang="en-US" sz="1400"/>
          </a:p>
        </p:txBody>
      </p:sp>
      <p:sp>
        <p:nvSpPr>
          <p:cNvPr id="3584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C5007A6-5A2A-44D3-B71B-891A6883FB64}" type="slidenum">
              <a:rPr lang="en-US" altLang="en-US" sz="1400"/>
              <a:pPr>
                <a:spcBef>
                  <a:spcPct val="0"/>
                </a:spcBef>
                <a:buFontTx/>
                <a:buNone/>
              </a:pPr>
              <a:t>34</a:t>
            </a:fld>
            <a:endParaRPr lang="en-US" altLang="en-US" sz="1400"/>
          </a:p>
        </p:txBody>
      </p:sp>
      <p:sp>
        <p:nvSpPr>
          <p:cNvPr id="35847"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384019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639762"/>
          </a:xfrm>
        </p:spPr>
        <p:txBody>
          <a:bodyPr/>
          <a:lstStyle/>
          <a:p>
            <a:pPr eaLnBrk="1" hangingPunct="1"/>
            <a:r>
              <a:rPr lang="en-US" altLang="en-US" sz="2400"/>
              <a:t>Comparison of LED and p-n junction diode</a:t>
            </a:r>
          </a:p>
        </p:txBody>
      </p:sp>
      <p:sp>
        <p:nvSpPr>
          <p:cNvPr id="36867" name="Rectangle 3"/>
          <p:cNvSpPr>
            <a:spLocks noGrp="1" noChangeArrowheads="1"/>
          </p:cNvSpPr>
          <p:nvPr>
            <p:ph type="body" sz="half" idx="1"/>
          </p:nvPr>
        </p:nvSpPr>
        <p:spPr>
          <a:xfrm>
            <a:off x="1676400" y="914401"/>
            <a:ext cx="4343400" cy="5211763"/>
          </a:xfrm>
        </p:spPr>
        <p:txBody>
          <a:bodyPr/>
          <a:lstStyle/>
          <a:p>
            <a:pPr eaLnBrk="1" hangingPunct="1">
              <a:lnSpc>
                <a:spcPct val="90000"/>
              </a:lnSpc>
            </a:pPr>
            <a:r>
              <a:rPr lang="en-US" altLang="en-US" sz="2000">
                <a:solidFill>
                  <a:schemeClr val="accent1"/>
                </a:solidFill>
              </a:rPr>
              <a:t>LED</a:t>
            </a:r>
          </a:p>
          <a:p>
            <a:pPr eaLnBrk="1" hangingPunct="1">
              <a:lnSpc>
                <a:spcPct val="90000"/>
              </a:lnSpc>
            </a:pPr>
            <a:r>
              <a:rPr lang="en-US" altLang="en-US" sz="2000"/>
              <a:t>It emits light, when forward bias.</a:t>
            </a:r>
          </a:p>
          <a:p>
            <a:pPr eaLnBrk="1" hangingPunct="1">
              <a:lnSpc>
                <a:spcPct val="90000"/>
              </a:lnSpc>
            </a:pPr>
            <a:endParaRPr lang="en-US" altLang="en-US" sz="2000"/>
          </a:p>
          <a:p>
            <a:pPr eaLnBrk="1" hangingPunct="1">
              <a:lnSpc>
                <a:spcPct val="90000"/>
              </a:lnSpc>
            </a:pPr>
            <a:r>
              <a:rPr lang="en-US" altLang="en-US" sz="2000"/>
              <a:t>It uses material like gallium arsenide Phosphide and gallium Phosphide.</a:t>
            </a:r>
          </a:p>
          <a:p>
            <a:pPr eaLnBrk="1" hangingPunct="1">
              <a:lnSpc>
                <a:spcPct val="90000"/>
              </a:lnSpc>
            </a:pPr>
            <a:endParaRPr lang="en-US" altLang="en-US" sz="2000"/>
          </a:p>
          <a:p>
            <a:pPr eaLnBrk="1" hangingPunct="1">
              <a:lnSpc>
                <a:spcPct val="90000"/>
              </a:lnSpc>
            </a:pPr>
            <a:r>
              <a:rPr lang="en-US" altLang="en-US" sz="2000"/>
              <a:t>The drop across forward biased LED is about 2 V</a:t>
            </a:r>
          </a:p>
          <a:p>
            <a:pPr eaLnBrk="1" hangingPunct="1">
              <a:lnSpc>
                <a:spcPct val="90000"/>
              </a:lnSpc>
            </a:pPr>
            <a:endParaRPr lang="en-US" altLang="en-US" sz="2000"/>
          </a:p>
          <a:p>
            <a:pPr eaLnBrk="1" hangingPunct="1">
              <a:lnSpc>
                <a:spcPct val="90000"/>
              </a:lnSpc>
            </a:pPr>
            <a:r>
              <a:rPr lang="en-US" altLang="en-US" sz="2000"/>
              <a:t>Reverse breakdown voltage is low, about 3 V to 10 V.</a:t>
            </a:r>
          </a:p>
          <a:p>
            <a:pPr eaLnBrk="1" hangingPunct="1">
              <a:lnSpc>
                <a:spcPct val="90000"/>
              </a:lnSpc>
            </a:pPr>
            <a:endParaRPr lang="en-US" altLang="en-US" sz="2000"/>
          </a:p>
          <a:p>
            <a:pPr eaLnBrk="1" hangingPunct="1">
              <a:lnSpc>
                <a:spcPct val="90000"/>
              </a:lnSpc>
            </a:pPr>
            <a:r>
              <a:rPr lang="en-US" altLang="en-US" sz="2000"/>
              <a:t>The applications are optocouplers seven segment displays, etc.</a:t>
            </a:r>
          </a:p>
        </p:txBody>
      </p:sp>
      <p:sp>
        <p:nvSpPr>
          <p:cNvPr id="36868" name="Rectangle 4"/>
          <p:cNvSpPr>
            <a:spLocks noGrp="1" noChangeArrowheads="1"/>
          </p:cNvSpPr>
          <p:nvPr>
            <p:ph type="body" sz="half" idx="2"/>
          </p:nvPr>
        </p:nvSpPr>
        <p:spPr>
          <a:xfrm>
            <a:off x="6172200" y="914401"/>
            <a:ext cx="4495800" cy="5211763"/>
          </a:xfrm>
        </p:spPr>
        <p:txBody>
          <a:bodyPr>
            <a:normAutofit lnSpcReduction="10000"/>
          </a:bodyPr>
          <a:lstStyle/>
          <a:p>
            <a:pPr eaLnBrk="1" hangingPunct="1">
              <a:lnSpc>
                <a:spcPct val="90000"/>
              </a:lnSpc>
            </a:pPr>
            <a:r>
              <a:rPr lang="en-US" altLang="en-US" sz="2000">
                <a:solidFill>
                  <a:schemeClr val="accent1"/>
                </a:solidFill>
              </a:rPr>
              <a:t>p-n junction diode</a:t>
            </a:r>
          </a:p>
          <a:p>
            <a:pPr eaLnBrk="1" hangingPunct="1">
              <a:lnSpc>
                <a:spcPct val="90000"/>
              </a:lnSpc>
            </a:pPr>
            <a:r>
              <a:rPr lang="en-US" altLang="en-US" sz="2000"/>
              <a:t>It does not emits light </a:t>
            </a:r>
          </a:p>
          <a:p>
            <a:pPr eaLnBrk="1" hangingPunct="1">
              <a:lnSpc>
                <a:spcPct val="90000"/>
              </a:lnSpc>
            </a:pPr>
            <a:endParaRPr lang="en-US" altLang="en-US" sz="2000"/>
          </a:p>
          <a:p>
            <a:pPr eaLnBrk="1" hangingPunct="1">
              <a:lnSpc>
                <a:spcPct val="90000"/>
              </a:lnSpc>
            </a:pPr>
            <a:r>
              <a:rPr lang="en-US" altLang="en-US" sz="2000"/>
              <a:t>It uses material like silicon and germanium</a:t>
            </a:r>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r>
              <a:rPr lang="en-US" altLang="en-US" sz="2000"/>
              <a:t>The drop across forward biased diode is about 0.7 V.</a:t>
            </a:r>
          </a:p>
          <a:p>
            <a:pPr eaLnBrk="1" hangingPunct="1">
              <a:lnSpc>
                <a:spcPct val="90000"/>
              </a:lnSpc>
            </a:pPr>
            <a:endParaRPr lang="en-US" altLang="en-US" sz="2000"/>
          </a:p>
          <a:p>
            <a:pPr eaLnBrk="1" hangingPunct="1">
              <a:lnSpc>
                <a:spcPct val="90000"/>
              </a:lnSpc>
            </a:pPr>
            <a:r>
              <a:rPr lang="en-US" altLang="en-US" sz="2000"/>
              <a:t>Reverse breakdown voltage is high, about 50 V and more.</a:t>
            </a:r>
          </a:p>
          <a:p>
            <a:pPr eaLnBrk="1" hangingPunct="1">
              <a:lnSpc>
                <a:spcPct val="90000"/>
              </a:lnSpc>
            </a:pPr>
            <a:endParaRPr lang="en-US" altLang="en-US" sz="2000"/>
          </a:p>
          <a:p>
            <a:pPr eaLnBrk="1" hangingPunct="1">
              <a:lnSpc>
                <a:spcPct val="90000"/>
              </a:lnSpc>
            </a:pPr>
            <a:r>
              <a:rPr lang="en-US" altLang="en-US" sz="2000"/>
              <a:t>The applications are rectifiers, clippers, clampers, voltage multipliers, etc..</a:t>
            </a:r>
          </a:p>
        </p:txBody>
      </p:sp>
      <p:sp>
        <p:nvSpPr>
          <p:cNvPr id="36869"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90F58CE-FAAF-468B-8D32-D897BE111DE9}" type="datetime3">
              <a:rPr lang="en-US" altLang="en-US" sz="1400"/>
              <a:pPr>
                <a:spcBef>
                  <a:spcPct val="0"/>
                </a:spcBef>
                <a:buFontTx/>
                <a:buNone/>
              </a:pPr>
              <a:t>19 July 2022</a:t>
            </a:fld>
            <a:endParaRPr lang="en-US" altLang="en-US" sz="1400"/>
          </a:p>
        </p:txBody>
      </p:sp>
      <p:sp>
        <p:nvSpPr>
          <p:cNvPr id="3687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44B179-FE6C-427E-90FF-107281C69E6F}" type="slidenum">
              <a:rPr lang="en-US" altLang="en-US" sz="1400"/>
              <a:pPr>
                <a:spcBef>
                  <a:spcPct val="0"/>
                </a:spcBef>
                <a:buFontTx/>
                <a:buNone/>
              </a:pPr>
              <a:t>35</a:t>
            </a:fld>
            <a:endParaRPr lang="en-US" altLang="en-US" sz="1400"/>
          </a:p>
        </p:txBody>
      </p:sp>
      <p:sp>
        <p:nvSpPr>
          <p:cNvPr id="36871"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410215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81200" y="152400"/>
            <a:ext cx="8229600" cy="731838"/>
          </a:xfrm>
        </p:spPr>
        <p:txBody>
          <a:bodyPr/>
          <a:lstStyle/>
          <a:p>
            <a:pPr eaLnBrk="1" hangingPunct="1"/>
            <a:r>
              <a:rPr lang="en-US" altLang="en-US" sz="3200"/>
              <a:t>LEDs configurations </a:t>
            </a:r>
          </a:p>
        </p:txBody>
      </p:sp>
      <p:sp>
        <p:nvSpPr>
          <p:cNvPr id="37891" name="Rectangle 3"/>
          <p:cNvSpPr>
            <a:spLocks noGrp="1" noChangeArrowheads="1"/>
          </p:cNvSpPr>
          <p:nvPr>
            <p:ph type="body" sz="half" idx="1"/>
          </p:nvPr>
        </p:nvSpPr>
        <p:spPr>
          <a:xfrm>
            <a:off x="2286000" y="990600"/>
            <a:ext cx="7848600" cy="3962400"/>
          </a:xfrm>
          <a:noFill/>
        </p:spPr>
        <p:txBody>
          <a:bodyPr/>
          <a:lstStyle/>
          <a:p>
            <a:pPr marL="609600" indent="-609600">
              <a:buNone/>
            </a:pPr>
            <a:r>
              <a:rPr lang="en-US" altLang="en-US"/>
              <a:t>      LED displays are packages of many LEDs arranged in a pattern, the most familiar pattern being the 7-segment displays for showing numbers (digits 0-9). The pictures below illustrate some of the popular designs: </a:t>
            </a:r>
          </a:p>
        </p:txBody>
      </p:sp>
      <p:graphicFrame>
        <p:nvGraphicFramePr>
          <p:cNvPr id="192544" name="Group 32"/>
          <p:cNvGraphicFramePr>
            <a:graphicFrameLocks noGrp="1"/>
          </p:cNvGraphicFramePr>
          <p:nvPr/>
        </p:nvGraphicFramePr>
        <p:xfrm>
          <a:off x="2965450" y="3886200"/>
          <a:ext cx="6261100" cy="2468812"/>
        </p:xfrm>
        <a:graphic>
          <a:graphicData uri="http://schemas.openxmlformats.org/drawingml/2006/table">
            <a:tbl>
              <a:tblPr/>
              <a:tblGrid>
                <a:gridCol w="1898650">
                  <a:extLst>
                    <a:ext uri="{9D8B030D-6E8A-4147-A177-3AD203B41FA5}">
                      <a16:colId xmlns:a16="http://schemas.microsoft.com/office/drawing/2014/main" val="20000"/>
                    </a:ext>
                  </a:extLst>
                </a:gridCol>
                <a:gridCol w="126365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21028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76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87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114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112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6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Bargraph</a:t>
                      </a:r>
                    </a:p>
                  </a:txBody>
                  <a:tcPr marT="45703" marB="45703"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7-segment</a:t>
                      </a:r>
                    </a:p>
                  </a:txBody>
                  <a:tcPr marT="45703" marB="45703"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Starburst</a:t>
                      </a:r>
                    </a:p>
                  </a:txBody>
                  <a:tcPr marT="45703" marB="45703"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Dot matrix</a:t>
                      </a:r>
                    </a:p>
                  </a:txBody>
                  <a:tcPr marT="45703" marB="45703"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37901" name="Picture 6" descr="Bargraph display, photograph © Rapid Electron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025" y="4413251"/>
            <a:ext cx="161925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2" name="Picture 8" descr="7-segment display, photograph © Rapid Electron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675" y="4329114"/>
            <a:ext cx="10096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10" descr="Starburst display, photograph © Rapid Electron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3326" y="4124326"/>
            <a:ext cx="130492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Picture 12" descr="Dot matrix display, photograph © Rapid Electronic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4476" y="4138614"/>
            <a:ext cx="12287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5" name="Date Placeholder 2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37ED2E9-80D6-4F60-85E0-3B67D67F76A4}" type="datetime3">
              <a:rPr lang="en-US" altLang="en-US" sz="1400"/>
              <a:pPr>
                <a:spcBef>
                  <a:spcPct val="0"/>
                </a:spcBef>
                <a:buFontTx/>
                <a:buNone/>
              </a:pPr>
              <a:t>19 July 2022</a:t>
            </a:fld>
            <a:endParaRPr lang="en-US" altLang="en-US" sz="1400"/>
          </a:p>
        </p:txBody>
      </p:sp>
      <p:sp>
        <p:nvSpPr>
          <p:cNvPr id="37906" name="Slide Number Placeholder 2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8B67C23-2AC9-4DA6-80BF-319E5C174B8D}" type="slidenum">
              <a:rPr lang="en-US" altLang="en-US" sz="1400"/>
              <a:pPr>
                <a:spcBef>
                  <a:spcPct val="0"/>
                </a:spcBef>
                <a:buFontTx/>
                <a:buNone/>
              </a:pPr>
              <a:t>36</a:t>
            </a:fld>
            <a:endParaRPr lang="en-US" altLang="en-US" sz="1400"/>
          </a:p>
        </p:txBody>
      </p:sp>
      <p:sp>
        <p:nvSpPr>
          <p:cNvPr id="37907" name="Footer Placeholder 2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816501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0" y="152400"/>
            <a:ext cx="8229600" cy="731838"/>
          </a:xfrm>
        </p:spPr>
        <p:txBody>
          <a:bodyPr/>
          <a:lstStyle/>
          <a:p>
            <a:pPr eaLnBrk="1" hangingPunct="1"/>
            <a:r>
              <a:rPr lang="en-US" altLang="en-US" sz="3200" b="1"/>
              <a:t>Single Digit Seven-Segment LED Display</a:t>
            </a:r>
            <a:r>
              <a:rPr lang="en-US" altLang="en-US" sz="3200"/>
              <a:t> </a:t>
            </a:r>
          </a:p>
        </p:txBody>
      </p:sp>
      <p:sp>
        <p:nvSpPr>
          <p:cNvPr id="38915" name="Rectangle 3"/>
          <p:cNvSpPr>
            <a:spLocks noGrp="1" noChangeArrowheads="1"/>
          </p:cNvSpPr>
          <p:nvPr>
            <p:ph type="body" sz="half" idx="1"/>
          </p:nvPr>
        </p:nvSpPr>
        <p:spPr>
          <a:xfrm>
            <a:off x="2286000" y="990600"/>
            <a:ext cx="7848600" cy="2743200"/>
          </a:xfrm>
          <a:noFill/>
        </p:spPr>
        <p:txBody>
          <a:bodyPr/>
          <a:lstStyle/>
          <a:p>
            <a:pPr marL="609600" indent="-609600">
              <a:buNone/>
            </a:pPr>
            <a:r>
              <a:rPr lang="en-US" altLang="en-US"/>
              <a:t>      </a:t>
            </a:r>
            <a:r>
              <a:rPr lang="en-US" altLang="en-US" b="1"/>
              <a:t>Features</a:t>
            </a:r>
            <a:br>
              <a:rPr lang="en-US" altLang="en-US"/>
            </a:br>
            <a:r>
              <a:rPr lang="en-US" altLang="en-US"/>
              <a:t>• Low Current Consumption</a:t>
            </a:r>
            <a:br>
              <a:rPr lang="en-US" altLang="en-US"/>
            </a:br>
            <a:r>
              <a:rPr lang="en-US" altLang="en-US"/>
              <a:t>• High Brightness</a:t>
            </a:r>
            <a:br>
              <a:rPr lang="en-US" altLang="en-US"/>
            </a:br>
            <a:r>
              <a:rPr lang="en-US" altLang="en-US"/>
              <a:t>• Easy to Use</a:t>
            </a:r>
            <a:br>
              <a:rPr lang="en-US" altLang="en-US"/>
            </a:br>
            <a:r>
              <a:rPr lang="en-US" altLang="en-US"/>
              <a:t>• PCB Mounting </a:t>
            </a:r>
          </a:p>
        </p:txBody>
      </p:sp>
      <p:pic>
        <p:nvPicPr>
          <p:cNvPr id="38916" name="Picture 19" descr="7-segment display, photograph © Rapid Electron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0" y="4329114"/>
            <a:ext cx="10096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850" y="2133600"/>
            <a:ext cx="14287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24" descr="The individual segments of a seven-segment display.">
            <a:hlinkClick r:id="rId4" tooltip="&quot;The individual segments of a seven-segment display.&quot;"/>
          </p:cNvPr>
          <p:cNvPicPr>
            <a:picLocks noChangeAspect="1" noChangeArrowheads="1"/>
          </p:cNvPicPr>
          <p:nvPr/>
        </p:nvPicPr>
        <p:blipFill>
          <a:blip r:link="rId5">
            <a:extLst>
              <a:ext uri="{28A0092B-C50C-407E-A947-70E740481C1C}">
                <a14:useLocalDpi xmlns:a14="http://schemas.microsoft.com/office/drawing/2010/main" val="0"/>
              </a:ext>
            </a:extLst>
          </a:blip>
          <a:srcRect/>
          <a:stretch>
            <a:fillRect/>
          </a:stretch>
        </p:blipFill>
        <p:spPr bwMode="auto">
          <a:xfrm>
            <a:off x="2667000" y="4114800"/>
            <a:ext cx="220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99A4E4A-3206-4941-BDC7-A7462858B98F}" type="datetime3">
              <a:rPr lang="en-US" altLang="en-US" sz="1400"/>
              <a:pPr>
                <a:spcBef>
                  <a:spcPct val="0"/>
                </a:spcBef>
                <a:buFontTx/>
                <a:buNone/>
              </a:pPr>
              <a:t>19 July 2022</a:t>
            </a:fld>
            <a:endParaRPr lang="en-US" altLang="en-US" sz="1400"/>
          </a:p>
        </p:txBody>
      </p:sp>
      <p:sp>
        <p:nvSpPr>
          <p:cNvPr id="38920"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7192338-0365-4417-9ED4-A0AC3A894334}" type="slidenum">
              <a:rPr lang="en-US" altLang="en-US" sz="1400"/>
              <a:pPr>
                <a:spcBef>
                  <a:spcPct val="0"/>
                </a:spcBef>
                <a:buFontTx/>
                <a:buNone/>
              </a:pPr>
              <a:t>37</a:t>
            </a:fld>
            <a:endParaRPr lang="en-US" altLang="en-US" sz="1400"/>
          </a:p>
        </p:txBody>
      </p:sp>
      <p:sp>
        <p:nvSpPr>
          <p:cNvPr id="38921" name="Footer Placeholder 1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950603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676400" y="228600"/>
            <a:ext cx="8763000" cy="533400"/>
          </a:xfrm>
        </p:spPr>
        <p:txBody>
          <a:bodyPr/>
          <a:lstStyle/>
          <a:p>
            <a:pPr algn="l" eaLnBrk="1" hangingPunct="1"/>
            <a:r>
              <a:rPr lang="en-US" altLang="en-US" sz="1200" b="1"/>
              <a:t>FIGURE </a:t>
            </a:r>
            <a:r>
              <a:rPr lang="en-US" altLang="en-US" sz="1200"/>
              <a:t>    The 7-segment LED display.</a:t>
            </a:r>
            <a:endParaRPr lang="en-US" altLang="en-US"/>
          </a:p>
        </p:txBody>
      </p:sp>
      <p:sp>
        <p:nvSpPr>
          <p:cNvPr id="39939" name="Rectangle 3"/>
          <p:cNvSpPr>
            <a:spLocks noChangeArrowheads="1"/>
          </p:cNvSpPr>
          <p:nvPr/>
        </p:nvSpPr>
        <p:spPr bwMode="auto">
          <a:xfrm>
            <a:off x="1676400" y="6324600"/>
            <a:ext cx="220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b="1">
                <a:solidFill>
                  <a:schemeClr val="tx2"/>
                </a:solidFill>
              </a:rPr>
              <a:t>Thomas L. Floyd</a:t>
            </a:r>
            <a:br>
              <a:rPr lang="en-US" altLang="en-US" sz="900">
                <a:solidFill>
                  <a:schemeClr val="tx2"/>
                </a:solidFill>
              </a:rPr>
            </a:br>
            <a:r>
              <a:rPr lang="en-US" altLang="en-US" sz="900" i="1">
                <a:solidFill>
                  <a:schemeClr val="tx2"/>
                </a:solidFill>
              </a:rPr>
              <a:t>Electronic Devices, 6e and Electronic Devices:  Electron Flow Version, 4e</a:t>
            </a:r>
            <a:endParaRPr lang="en-US" altLang="en-US" sz="4400">
              <a:solidFill>
                <a:schemeClr val="tx2"/>
              </a:solidFill>
            </a:endParaRPr>
          </a:p>
        </p:txBody>
      </p:sp>
      <p:pic>
        <p:nvPicPr>
          <p:cNvPr id="39940" name="Picture 5" descr="03-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4" y="684214"/>
            <a:ext cx="8231187" cy="548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AA2A4C8-BB2A-4F8E-B969-041255FDDB31}" type="datetime3">
              <a:rPr lang="en-US" altLang="en-US" sz="1400"/>
              <a:pPr>
                <a:spcBef>
                  <a:spcPct val="0"/>
                </a:spcBef>
                <a:buFontTx/>
                <a:buNone/>
              </a:pPr>
              <a:t>19 July 2022</a:t>
            </a:fld>
            <a:endParaRPr lang="en-US" altLang="en-US" sz="1400"/>
          </a:p>
        </p:txBody>
      </p:sp>
      <p:sp>
        <p:nvSpPr>
          <p:cNvPr id="39942"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495456D-E1C6-495F-949F-5E79C7379FE7}" type="slidenum">
              <a:rPr lang="en-US" altLang="en-US" sz="1400"/>
              <a:pPr>
                <a:spcBef>
                  <a:spcPct val="0"/>
                </a:spcBef>
                <a:buFontTx/>
                <a:buNone/>
              </a:pPr>
              <a:t>38</a:t>
            </a:fld>
            <a:endParaRPr lang="en-US" altLang="en-US" sz="1400"/>
          </a:p>
        </p:txBody>
      </p:sp>
      <p:sp>
        <p:nvSpPr>
          <p:cNvPr id="39943"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3644829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152400"/>
            <a:ext cx="8229600" cy="731838"/>
          </a:xfrm>
        </p:spPr>
        <p:txBody>
          <a:bodyPr/>
          <a:lstStyle/>
          <a:p>
            <a:pPr eaLnBrk="1" hangingPunct="1"/>
            <a:r>
              <a:rPr lang="en-US" altLang="en-US" sz="3200" b="1"/>
              <a:t>16-Segment LED Display</a:t>
            </a:r>
            <a:r>
              <a:rPr lang="en-US" altLang="en-US" sz="3200"/>
              <a:t> </a:t>
            </a:r>
          </a:p>
        </p:txBody>
      </p:sp>
      <p:sp>
        <p:nvSpPr>
          <p:cNvPr id="40963" name="Rectangle 3"/>
          <p:cNvSpPr>
            <a:spLocks noGrp="1" noChangeArrowheads="1"/>
          </p:cNvSpPr>
          <p:nvPr>
            <p:ph type="body" sz="half" idx="1"/>
          </p:nvPr>
        </p:nvSpPr>
        <p:spPr>
          <a:xfrm>
            <a:off x="2286000" y="990600"/>
            <a:ext cx="7848600" cy="2743200"/>
          </a:xfrm>
          <a:noFill/>
        </p:spPr>
        <p:txBody>
          <a:bodyPr/>
          <a:lstStyle/>
          <a:p>
            <a:pPr marL="609600" indent="-609600">
              <a:buNone/>
            </a:pPr>
            <a:r>
              <a:rPr lang="en-US" altLang="en-US"/>
              <a:t>      </a:t>
            </a:r>
            <a:r>
              <a:rPr lang="en-US" altLang="en-US" b="1"/>
              <a:t>Features</a:t>
            </a:r>
            <a:br>
              <a:rPr lang="en-US" altLang="en-US"/>
            </a:br>
            <a:r>
              <a:rPr lang="en-US" altLang="en-US"/>
              <a:t>• Low Current Consumption</a:t>
            </a:r>
            <a:br>
              <a:rPr lang="en-US" altLang="en-US"/>
            </a:br>
            <a:r>
              <a:rPr lang="en-US" altLang="en-US"/>
              <a:t>• High Brightness</a:t>
            </a:r>
            <a:br>
              <a:rPr lang="en-US" altLang="en-US"/>
            </a:br>
            <a:r>
              <a:rPr lang="en-US" altLang="en-US"/>
              <a:t>• Easy to Use</a:t>
            </a:r>
            <a:br>
              <a:rPr lang="en-US" altLang="en-US"/>
            </a:br>
            <a:r>
              <a:rPr lang="en-US" altLang="en-US"/>
              <a:t>• PCB Mounting </a:t>
            </a:r>
          </a:p>
        </p:txBody>
      </p:sp>
      <p:pic>
        <p:nvPicPr>
          <p:cNvPr id="4096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2133601"/>
            <a:ext cx="14287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8"/>
          <p:cNvSpPr>
            <a:spLocks noChangeArrowheads="1"/>
          </p:cNvSpPr>
          <p:nvPr/>
        </p:nvSpPr>
        <p:spPr bwMode="auto">
          <a:xfrm>
            <a:off x="8337550" y="4191001"/>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Starburst</a:t>
            </a:r>
          </a:p>
        </p:txBody>
      </p:sp>
      <p:pic>
        <p:nvPicPr>
          <p:cNvPr id="40966" name="Picture 9" descr="Segments layout.">
            <a:hlinkClick r:id="rId3" tooltip="&quot;Segments layout.&quo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3200400" y="3733800"/>
            <a:ext cx="20399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8690734-505A-4EA9-828B-A71EC63322D2}" type="datetime3">
              <a:rPr lang="en-US" altLang="en-US" sz="1400"/>
              <a:pPr>
                <a:spcBef>
                  <a:spcPct val="0"/>
                </a:spcBef>
                <a:buFontTx/>
                <a:buNone/>
              </a:pPr>
              <a:t>19 July 2022</a:t>
            </a:fld>
            <a:endParaRPr lang="en-US" altLang="en-US" sz="1400"/>
          </a:p>
        </p:txBody>
      </p:sp>
      <p:sp>
        <p:nvSpPr>
          <p:cNvPr id="40968"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2B5840-A50A-4770-9C83-8B60144EEFC9}" type="slidenum">
              <a:rPr lang="en-US" altLang="en-US" sz="1400"/>
              <a:pPr>
                <a:spcBef>
                  <a:spcPct val="0"/>
                </a:spcBef>
                <a:buFontTx/>
                <a:buNone/>
              </a:pPr>
              <a:t>39</a:t>
            </a:fld>
            <a:endParaRPr lang="en-US" altLang="en-US" sz="1400"/>
          </a:p>
        </p:txBody>
      </p:sp>
      <p:sp>
        <p:nvSpPr>
          <p:cNvPr id="40969" name="Footer Placeholder 1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68467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81200" y="76200"/>
            <a:ext cx="8229600" cy="1143000"/>
          </a:xfrm>
        </p:spPr>
        <p:txBody>
          <a:bodyPr/>
          <a:lstStyle/>
          <a:p>
            <a:pPr eaLnBrk="1" hangingPunct="1"/>
            <a:r>
              <a:rPr lang="en-US" altLang="en-US" sz="3200"/>
              <a:t>Light Emitting Diodes (LED)  </a:t>
            </a:r>
          </a:p>
        </p:txBody>
      </p:sp>
      <p:sp>
        <p:nvSpPr>
          <p:cNvPr id="5123" name="AutoShape 4"/>
          <p:cNvSpPr>
            <a:spLocks noChangeArrowheads="1"/>
          </p:cNvSpPr>
          <p:nvPr/>
        </p:nvSpPr>
        <p:spPr bwMode="auto">
          <a:xfrm rot="10800000">
            <a:off x="2587625" y="3654425"/>
            <a:ext cx="457200" cy="457200"/>
          </a:xfrm>
          <a:prstGeom prst="flowChartExtra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4" name="Line 5"/>
          <p:cNvSpPr>
            <a:spLocks noChangeShapeType="1"/>
          </p:cNvSpPr>
          <p:nvPr/>
        </p:nvSpPr>
        <p:spPr bwMode="auto">
          <a:xfrm>
            <a:off x="2587625" y="4071938"/>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5" name="Line 6"/>
          <p:cNvSpPr>
            <a:spLocks noChangeShapeType="1"/>
          </p:cNvSpPr>
          <p:nvPr/>
        </p:nvSpPr>
        <p:spPr bwMode="auto">
          <a:xfrm>
            <a:off x="2816225" y="4111625"/>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6" name="Line 7"/>
          <p:cNvSpPr>
            <a:spLocks noChangeShapeType="1"/>
          </p:cNvSpPr>
          <p:nvPr/>
        </p:nvSpPr>
        <p:spPr bwMode="auto">
          <a:xfrm>
            <a:off x="2816225" y="2968625"/>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7" name="Text Box 8"/>
          <p:cNvSpPr txBox="1">
            <a:spLocks noChangeArrowheads="1"/>
          </p:cNvSpPr>
          <p:nvPr/>
        </p:nvSpPr>
        <p:spPr bwMode="auto">
          <a:xfrm>
            <a:off x="1676400" y="4543426"/>
            <a:ext cx="177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Cathode        K </a:t>
            </a:r>
          </a:p>
        </p:txBody>
      </p:sp>
      <p:sp>
        <p:nvSpPr>
          <p:cNvPr id="5128" name="Text Box 9"/>
          <p:cNvSpPr txBox="1">
            <a:spLocks noChangeArrowheads="1"/>
          </p:cNvSpPr>
          <p:nvPr/>
        </p:nvSpPr>
        <p:spPr bwMode="auto">
          <a:xfrm>
            <a:off x="1749425" y="2867026"/>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Anode          A </a:t>
            </a:r>
          </a:p>
        </p:txBody>
      </p:sp>
      <p:sp>
        <p:nvSpPr>
          <p:cNvPr id="5129" name="Text Box 10"/>
          <p:cNvSpPr txBox="1">
            <a:spLocks noChangeArrowheads="1"/>
          </p:cNvSpPr>
          <p:nvPr/>
        </p:nvSpPr>
        <p:spPr bwMode="auto">
          <a:xfrm>
            <a:off x="2114550" y="4967288"/>
            <a:ext cx="161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Circuit symbol</a:t>
            </a:r>
          </a:p>
        </p:txBody>
      </p:sp>
      <p:sp>
        <p:nvSpPr>
          <p:cNvPr id="5130" name="Line 11"/>
          <p:cNvSpPr>
            <a:spLocks noChangeShapeType="1"/>
          </p:cNvSpPr>
          <p:nvPr/>
        </p:nvSpPr>
        <p:spPr bwMode="auto">
          <a:xfrm>
            <a:off x="3048000" y="4148138"/>
            <a:ext cx="3810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31" name="Line 12"/>
          <p:cNvSpPr>
            <a:spLocks noChangeShapeType="1"/>
          </p:cNvSpPr>
          <p:nvPr/>
        </p:nvSpPr>
        <p:spPr bwMode="auto">
          <a:xfrm>
            <a:off x="3048000" y="3919538"/>
            <a:ext cx="3810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aphicFrame>
        <p:nvGraphicFramePr>
          <p:cNvPr id="189603" name="Group 163"/>
          <p:cNvGraphicFramePr>
            <a:graphicFrameLocks noGrp="1"/>
          </p:cNvGraphicFramePr>
          <p:nvPr>
            <p:ph idx="1"/>
          </p:nvPr>
        </p:nvGraphicFramePr>
        <p:xfrm>
          <a:off x="5867400" y="1219200"/>
          <a:ext cx="4724400" cy="3962402"/>
        </p:xfrm>
        <a:graphic>
          <a:graphicData uri="http://schemas.openxmlformats.org/drawingml/2006/table">
            <a:tbl>
              <a:tblPr/>
              <a:tblGrid>
                <a:gridCol w="1951038">
                  <a:extLst>
                    <a:ext uri="{9D8B030D-6E8A-4147-A177-3AD203B41FA5}">
                      <a16:colId xmlns:a16="http://schemas.microsoft.com/office/drawing/2014/main" val="20000"/>
                    </a:ext>
                  </a:extLst>
                </a:gridCol>
                <a:gridCol w="1290637">
                  <a:extLst>
                    <a:ext uri="{9D8B030D-6E8A-4147-A177-3AD203B41FA5}">
                      <a16:colId xmlns:a16="http://schemas.microsoft.com/office/drawing/2014/main" val="20001"/>
                    </a:ext>
                  </a:extLst>
                </a:gridCol>
                <a:gridCol w="1482725">
                  <a:extLst>
                    <a:ext uri="{9D8B030D-6E8A-4147-A177-3AD203B41FA5}">
                      <a16:colId xmlns:a16="http://schemas.microsoft.com/office/drawing/2014/main" val="20002"/>
                    </a:ext>
                  </a:extLst>
                </a:gridCol>
              </a:tblGrid>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2"/>
                          </a:solidFill>
                          <a:effectLst/>
                          <a:latin typeface="Arial" charset="0"/>
                        </a:rPr>
                        <a:t>sign:</a:t>
                      </a:r>
                    </a:p>
                  </a:txBody>
                  <a:tcPr anchor="ctr" horzOverflow="overflow">
                    <a:lnL cap="flat">
                      <a:noFill/>
                    </a:lnL>
                    <a:lnR>
                      <a:noFill/>
                    </a:lnR>
                    <a:lnT cap="flat">
                      <a:noFill/>
                    </a:lnT>
                    <a:lnB>
                      <a:noFill/>
                    </a:lnB>
                    <a:lnTlToBr>
                      <a:noFill/>
                    </a:lnTlToBr>
                    <a:lnBlToTr>
                      <a:noFill/>
                    </a:lnBlToTr>
                    <a:solidFill>
                      <a:srgbClr val="0066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a:t>
                      </a:r>
                    </a:p>
                  </a:txBody>
                  <a:tcPr anchor="ctr" horzOverflow="overflow">
                    <a:lnL>
                      <a:noFill/>
                    </a:lnL>
                    <a:lnR>
                      <a:noFill/>
                    </a:lnR>
                    <a:lnT cap="flat">
                      <a:noFill/>
                    </a:lnT>
                    <a:lnB>
                      <a:noFill/>
                    </a:lnB>
                    <a:lnTlToBr>
                      <a:noFill/>
                    </a:lnTlToBr>
                    <a:lnBlToTr>
                      <a:noFill/>
                    </a:lnBlToTr>
                    <a:solidFill>
                      <a:schemeClr val="tx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a:t>
                      </a:r>
                    </a:p>
                  </a:txBody>
                  <a:tcPr anchor="ctr" horzOverflow="overflow">
                    <a:lnL>
                      <a:noFill/>
                    </a:lnL>
                    <a:lnR cap="flat">
                      <a:noFill/>
                    </a:lnR>
                    <a:lnT cap="flat">
                      <a:noFill/>
                    </a:lnT>
                    <a:lnB>
                      <a:noFill/>
                    </a:lnB>
                    <a:lnTlToBr>
                      <a:noFill/>
                    </a:lnTlToBr>
                    <a:lnBlToTr>
                      <a:noFill/>
                    </a:lnBlToTr>
                    <a:solidFill>
                      <a:schemeClr val="hlink"/>
                    </a:solidFill>
                  </a:tcPr>
                </a:tc>
                <a:extLst>
                  <a:ext uri="{0D108BD9-81ED-4DB2-BD59-A6C34878D82A}">
                    <a16:rowId xmlns:a16="http://schemas.microsoft.com/office/drawing/2014/main" val="10000"/>
                  </a:ext>
                </a:extLst>
              </a:tr>
              <a:tr h="3952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2"/>
                          </a:solidFill>
                          <a:effectLst/>
                          <a:latin typeface="Arial" charset="0"/>
                        </a:rPr>
                        <a:t>terminal:</a:t>
                      </a:r>
                    </a:p>
                  </a:txBody>
                  <a:tcPr anchor="ctr" horzOverflow="overflow">
                    <a:lnL cap="flat">
                      <a:noFill/>
                    </a:lnL>
                    <a:lnR>
                      <a:noFill/>
                    </a:lnR>
                    <a:lnT>
                      <a:noFill/>
                    </a:lnT>
                    <a:lnB>
                      <a:noFill/>
                    </a:lnB>
                    <a:lnTlToBr>
                      <a:noFill/>
                    </a:lnTlToBr>
                    <a:lnBlToTr>
                      <a:noFill/>
                    </a:lnBlToTr>
                    <a:solidFill>
                      <a:srgbClr val="0066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anode (A)</a:t>
                      </a:r>
                    </a:p>
                  </a:txBody>
                  <a:tcPr anchor="ctr" horzOverflow="overflow">
                    <a:lnL>
                      <a:noFill/>
                    </a:lnL>
                    <a:lnR>
                      <a:noFill/>
                    </a:lnR>
                    <a:lnT>
                      <a:noFill/>
                    </a:lnT>
                    <a:lnB>
                      <a:noFill/>
                    </a:lnB>
                    <a:lnTlToBr>
                      <a:noFill/>
                    </a:lnTlToBr>
                    <a:lnBlToTr>
                      <a:noFill/>
                    </a:lnBlToTr>
                    <a:solidFill>
                      <a:schemeClr val="tx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cathode (K)</a:t>
                      </a:r>
                    </a:p>
                  </a:txBody>
                  <a:tcPr anchor="ctr" horzOverflow="overflow">
                    <a:lnL>
                      <a:noFill/>
                    </a:lnL>
                    <a:lnR cap="flat">
                      <a:noFill/>
                    </a:lnR>
                    <a:lnT>
                      <a:noFill/>
                    </a:lnT>
                    <a:lnB>
                      <a:noFill/>
                    </a:lnB>
                    <a:lnTlToBr>
                      <a:noFill/>
                    </a:lnTlToBr>
                    <a:lnBlToTr>
                      <a:noFill/>
                    </a:lnBlToTr>
                    <a:solidFill>
                      <a:schemeClr val="hlink"/>
                    </a:solidFill>
                  </a:tcPr>
                </a:tc>
                <a:extLst>
                  <a:ext uri="{0D108BD9-81ED-4DB2-BD59-A6C34878D82A}">
                    <a16:rowId xmlns:a16="http://schemas.microsoft.com/office/drawing/2014/main" val="10001"/>
                  </a:ext>
                </a:extLst>
              </a:tr>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2"/>
                          </a:solidFill>
                          <a:effectLst/>
                          <a:latin typeface="Arial" charset="0"/>
                        </a:rPr>
                        <a:t>leads:</a:t>
                      </a:r>
                    </a:p>
                  </a:txBody>
                  <a:tcPr anchor="ctr" horzOverflow="overflow">
                    <a:lnL cap="flat">
                      <a:noFill/>
                    </a:lnL>
                    <a:lnR>
                      <a:noFill/>
                    </a:lnR>
                    <a:lnT>
                      <a:noFill/>
                    </a:lnT>
                    <a:lnB>
                      <a:noFill/>
                    </a:lnB>
                    <a:lnTlToBr>
                      <a:noFill/>
                    </a:lnTlToBr>
                    <a:lnBlToTr>
                      <a:noFill/>
                    </a:lnBlToTr>
                    <a:solidFill>
                      <a:srgbClr val="0066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long</a:t>
                      </a:r>
                    </a:p>
                  </a:txBody>
                  <a:tcPr anchor="ctr" horzOverflow="overflow">
                    <a:lnL>
                      <a:noFill/>
                    </a:lnL>
                    <a:lnR>
                      <a:noFill/>
                    </a:lnR>
                    <a:lnT>
                      <a:noFill/>
                    </a:lnT>
                    <a:lnB>
                      <a:noFill/>
                    </a:lnB>
                    <a:lnTlToBr>
                      <a:noFill/>
                    </a:lnTlToBr>
                    <a:lnBlToTr>
                      <a:noFill/>
                    </a:lnBlToTr>
                    <a:solidFill>
                      <a:schemeClr val="tx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short</a:t>
                      </a:r>
                    </a:p>
                  </a:txBody>
                  <a:tcPr anchor="ctr" horzOverflow="overflow">
                    <a:lnL>
                      <a:noFill/>
                    </a:lnL>
                    <a:lnR cap="flat">
                      <a:noFill/>
                    </a:lnR>
                    <a:lnT>
                      <a:noFill/>
                    </a:lnT>
                    <a:lnB>
                      <a:noFill/>
                    </a:lnB>
                    <a:lnTlToBr>
                      <a:noFill/>
                    </a:lnTlToBr>
                    <a:lnBlToTr>
                      <a:noFill/>
                    </a:lnBlToTr>
                    <a:solidFill>
                      <a:schemeClr val="hlink"/>
                    </a:solidFill>
                  </a:tcPr>
                </a:tc>
                <a:extLst>
                  <a:ext uri="{0D108BD9-81ED-4DB2-BD59-A6C34878D82A}">
                    <a16:rowId xmlns:a16="http://schemas.microsoft.com/office/drawing/2014/main" val="10002"/>
                  </a:ext>
                </a:extLst>
              </a:tr>
              <a:tr h="392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2"/>
                          </a:solidFill>
                          <a:effectLst/>
                          <a:latin typeface="Arial" charset="0"/>
                        </a:rPr>
                        <a:t>exterior:</a:t>
                      </a:r>
                    </a:p>
                  </a:txBody>
                  <a:tcPr anchor="ctr" horzOverflow="overflow">
                    <a:lnL cap="flat">
                      <a:noFill/>
                    </a:lnL>
                    <a:lnR>
                      <a:noFill/>
                    </a:lnR>
                    <a:lnT>
                      <a:noFill/>
                    </a:lnT>
                    <a:lnB>
                      <a:noFill/>
                    </a:lnB>
                    <a:lnTlToBr>
                      <a:noFill/>
                    </a:lnTlToBr>
                    <a:lnBlToTr>
                      <a:noFill/>
                    </a:lnBlToTr>
                    <a:solidFill>
                      <a:srgbClr val="0066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round</a:t>
                      </a:r>
                    </a:p>
                  </a:txBody>
                  <a:tcPr anchor="ctr" horzOverflow="overflow">
                    <a:lnL>
                      <a:noFill/>
                    </a:lnL>
                    <a:lnR>
                      <a:noFill/>
                    </a:lnR>
                    <a:lnT>
                      <a:noFill/>
                    </a:lnT>
                    <a:lnB>
                      <a:noFill/>
                    </a:lnB>
                    <a:lnTlToBr>
                      <a:noFill/>
                    </a:lnTlToBr>
                    <a:lnBlToTr>
                      <a:noFill/>
                    </a:lnBlToTr>
                    <a:solidFill>
                      <a:schemeClr val="tx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flat</a:t>
                      </a:r>
                    </a:p>
                  </a:txBody>
                  <a:tcPr anchor="ctr" horzOverflow="overflow">
                    <a:lnL>
                      <a:noFill/>
                    </a:lnL>
                    <a:lnR cap="flat">
                      <a:noFill/>
                    </a:lnR>
                    <a:lnT>
                      <a:noFill/>
                    </a:lnT>
                    <a:lnB>
                      <a:noFill/>
                    </a:lnB>
                    <a:lnTlToBr>
                      <a:noFill/>
                    </a:lnTlToBr>
                    <a:lnBlToTr>
                      <a:noFill/>
                    </a:lnBlToTr>
                    <a:solidFill>
                      <a:schemeClr val="hlink"/>
                    </a:solidFill>
                  </a:tcPr>
                </a:tc>
                <a:extLst>
                  <a:ext uri="{0D108BD9-81ED-4DB2-BD59-A6C34878D82A}">
                    <a16:rowId xmlns:a16="http://schemas.microsoft.com/office/drawing/2014/main" val="10003"/>
                  </a:ext>
                </a:extLst>
              </a:tr>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2"/>
                          </a:solidFill>
                          <a:effectLst/>
                          <a:latin typeface="Arial" charset="0"/>
                        </a:rPr>
                        <a:t>interior:</a:t>
                      </a:r>
                    </a:p>
                  </a:txBody>
                  <a:tcPr anchor="ctr" horzOverflow="overflow">
                    <a:lnL cap="flat">
                      <a:noFill/>
                    </a:lnL>
                    <a:lnR>
                      <a:noFill/>
                    </a:lnR>
                    <a:lnT>
                      <a:noFill/>
                    </a:lnT>
                    <a:lnB>
                      <a:noFill/>
                    </a:lnB>
                    <a:lnTlToBr>
                      <a:noFill/>
                    </a:lnTlToBr>
                    <a:lnBlToTr>
                      <a:noFill/>
                    </a:lnBlToTr>
                    <a:solidFill>
                      <a:srgbClr val="0066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small</a:t>
                      </a:r>
                    </a:p>
                  </a:txBody>
                  <a:tcPr anchor="ctr" horzOverflow="overflow">
                    <a:lnL>
                      <a:noFill/>
                    </a:lnL>
                    <a:lnR>
                      <a:noFill/>
                    </a:lnR>
                    <a:lnT>
                      <a:noFill/>
                    </a:lnT>
                    <a:lnB>
                      <a:noFill/>
                    </a:lnB>
                    <a:lnTlToBr>
                      <a:noFill/>
                    </a:lnTlToBr>
                    <a:lnBlToTr>
                      <a:noFill/>
                    </a:lnBlToTr>
                    <a:solidFill>
                      <a:schemeClr val="tx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large</a:t>
                      </a:r>
                    </a:p>
                  </a:txBody>
                  <a:tcPr anchor="ctr" horzOverflow="overflow">
                    <a:lnL>
                      <a:noFill/>
                    </a:lnL>
                    <a:lnR cap="flat">
                      <a:noFill/>
                    </a:lnR>
                    <a:lnT>
                      <a:noFill/>
                    </a:lnT>
                    <a:lnB>
                      <a:noFill/>
                    </a:lnB>
                    <a:lnTlToBr>
                      <a:noFill/>
                    </a:lnTlToBr>
                    <a:lnBlToTr>
                      <a:noFill/>
                    </a:lnBlToTr>
                    <a:solidFill>
                      <a:schemeClr val="hlink"/>
                    </a:solidFill>
                  </a:tcPr>
                </a:tc>
                <a:extLst>
                  <a:ext uri="{0D108BD9-81ED-4DB2-BD59-A6C34878D82A}">
                    <a16:rowId xmlns:a16="http://schemas.microsoft.com/office/drawing/2014/main" val="10004"/>
                  </a:ext>
                </a:extLst>
              </a:tr>
              <a:tr h="3952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2"/>
                          </a:solidFill>
                          <a:effectLst/>
                          <a:latin typeface="Arial" charset="0"/>
                        </a:rPr>
                        <a:t>wiring:</a:t>
                      </a:r>
                    </a:p>
                  </a:txBody>
                  <a:tcPr anchor="ctr" horzOverflow="overflow">
                    <a:lnL cap="flat">
                      <a:noFill/>
                    </a:lnL>
                    <a:lnR>
                      <a:noFill/>
                    </a:lnR>
                    <a:lnT>
                      <a:noFill/>
                    </a:lnT>
                    <a:lnB>
                      <a:noFill/>
                    </a:lnB>
                    <a:lnTlToBr>
                      <a:noFill/>
                    </a:lnTlToBr>
                    <a:lnBlToTr>
                      <a:noFill/>
                    </a:lnBlToTr>
                    <a:solidFill>
                      <a:srgbClr val="0066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red</a:t>
                      </a:r>
                    </a:p>
                  </a:txBody>
                  <a:tcPr anchor="ctr" horzOverflow="overflow">
                    <a:lnL>
                      <a:noFill/>
                    </a:lnL>
                    <a:lnR>
                      <a:noFill/>
                    </a:lnR>
                    <a:lnT>
                      <a:noFill/>
                    </a:lnT>
                    <a:lnB>
                      <a:noFill/>
                    </a:lnB>
                    <a:lnTlToBr>
                      <a:noFill/>
                    </a:lnTlToBr>
                    <a:lnBlToTr>
                      <a:noFill/>
                    </a:lnBlToTr>
                    <a:solidFill>
                      <a:schemeClr val="tx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black</a:t>
                      </a:r>
                    </a:p>
                  </a:txBody>
                  <a:tcPr anchor="ctr" horzOverflow="overflow">
                    <a:lnL>
                      <a:noFill/>
                    </a:lnL>
                    <a:lnR cap="flat">
                      <a:noFill/>
                    </a:lnR>
                    <a:lnT>
                      <a:noFill/>
                    </a:lnT>
                    <a:lnB>
                      <a:noFill/>
                    </a:lnB>
                    <a:lnTlToBr>
                      <a:noFill/>
                    </a:lnTlToBr>
                    <a:lnBlToTr>
                      <a:noFill/>
                    </a:lnBlToTr>
                    <a:solidFill>
                      <a:schemeClr val="hlink"/>
                    </a:solidFill>
                  </a:tcPr>
                </a:tc>
                <a:extLst>
                  <a:ext uri="{0D108BD9-81ED-4DB2-BD59-A6C34878D82A}">
                    <a16:rowId xmlns:a16="http://schemas.microsoft.com/office/drawing/2014/main" val="10005"/>
                  </a:ext>
                </a:extLst>
              </a:tr>
              <a:tr h="392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2"/>
                          </a:solidFill>
                          <a:effectLst/>
                          <a:latin typeface="Arial" charset="0"/>
                        </a:rPr>
                        <a:t>*marking:</a:t>
                      </a:r>
                    </a:p>
                  </a:txBody>
                  <a:tcPr anchor="ctr" horzOverflow="overflow">
                    <a:lnL cap="flat">
                      <a:noFill/>
                    </a:lnL>
                    <a:lnR>
                      <a:noFill/>
                    </a:lnR>
                    <a:lnT>
                      <a:noFill/>
                    </a:lnT>
                    <a:lnB>
                      <a:noFill/>
                    </a:lnB>
                    <a:lnTlToBr>
                      <a:noFill/>
                    </a:lnTlToBr>
                    <a:lnBlToTr>
                      <a:noFill/>
                    </a:lnBlToTr>
                    <a:solidFill>
                      <a:srgbClr val="0066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none</a:t>
                      </a:r>
                    </a:p>
                  </a:txBody>
                  <a:tcPr anchor="ctr" horzOverflow="overflow">
                    <a:lnL>
                      <a:noFill/>
                    </a:lnL>
                    <a:lnR>
                      <a:noFill/>
                    </a:lnR>
                    <a:lnT>
                      <a:noFill/>
                    </a:lnT>
                    <a:lnB>
                      <a:noFill/>
                    </a:lnB>
                    <a:lnTlToBr>
                      <a:noFill/>
                    </a:lnTlToBr>
                    <a:lnBlToTr>
                      <a:noFill/>
                    </a:lnBlToTr>
                    <a:solidFill>
                      <a:schemeClr val="tx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stripe</a:t>
                      </a:r>
                    </a:p>
                  </a:txBody>
                  <a:tcPr anchor="ctr" horzOverflow="overflow">
                    <a:lnL>
                      <a:noFill/>
                    </a:lnL>
                    <a:lnR cap="flat">
                      <a:noFill/>
                    </a:lnR>
                    <a:lnT>
                      <a:noFill/>
                    </a:lnT>
                    <a:lnB>
                      <a:noFill/>
                    </a:lnB>
                    <a:lnTlToBr>
                      <a:noFill/>
                    </a:lnTlToBr>
                    <a:lnBlToTr>
                      <a:noFill/>
                    </a:lnBlToTr>
                    <a:solidFill>
                      <a:schemeClr val="hlink"/>
                    </a:solidFill>
                  </a:tcPr>
                </a:tc>
                <a:extLst>
                  <a:ext uri="{0D108BD9-81ED-4DB2-BD59-A6C34878D82A}">
                    <a16:rowId xmlns:a16="http://schemas.microsoft.com/office/drawing/2014/main" val="10006"/>
                  </a:ext>
                </a:extLst>
              </a:tr>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2"/>
                          </a:solidFill>
                          <a:effectLst/>
                          <a:latin typeface="Arial" charset="0"/>
                        </a:rPr>
                        <a:t>*pin:</a:t>
                      </a:r>
                    </a:p>
                  </a:txBody>
                  <a:tcPr anchor="ctr" horzOverflow="overflow">
                    <a:lnL cap="flat">
                      <a:noFill/>
                    </a:lnL>
                    <a:lnR>
                      <a:noFill/>
                    </a:lnR>
                    <a:lnT>
                      <a:noFill/>
                    </a:lnT>
                    <a:lnB>
                      <a:noFill/>
                    </a:lnB>
                    <a:lnTlToBr>
                      <a:noFill/>
                    </a:lnTlToBr>
                    <a:lnBlToTr>
                      <a:noFill/>
                    </a:lnBlToTr>
                    <a:solidFill>
                      <a:srgbClr val="0066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1</a:t>
                      </a:r>
                    </a:p>
                  </a:txBody>
                  <a:tcPr anchor="ctr" horzOverflow="overflow">
                    <a:lnL>
                      <a:noFill/>
                    </a:lnL>
                    <a:lnR>
                      <a:noFill/>
                    </a:lnR>
                    <a:lnT>
                      <a:noFill/>
                    </a:lnT>
                    <a:lnB>
                      <a:noFill/>
                    </a:lnB>
                    <a:lnTlToBr>
                      <a:noFill/>
                    </a:lnTlToBr>
                    <a:lnBlToTr>
                      <a:noFill/>
                    </a:lnBlToTr>
                    <a:solidFill>
                      <a:schemeClr val="tx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2</a:t>
                      </a:r>
                    </a:p>
                  </a:txBody>
                  <a:tcPr anchor="ctr" horzOverflow="overflow">
                    <a:lnL>
                      <a:noFill/>
                    </a:lnL>
                    <a:lnR cap="flat">
                      <a:noFill/>
                    </a:lnR>
                    <a:lnT>
                      <a:noFill/>
                    </a:lnT>
                    <a:lnB>
                      <a:noFill/>
                    </a:lnB>
                    <a:lnTlToBr>
                      <a:noFill/>
                    </a:lnTlToBr>
                    <a:lnBlToTr>
                      <a:noFill/>
                    </a:lnBlToTr>
                    <a:solidFill>
                      <a:schemeClr val="hlink"/>
                    </a:solidFill>
                  </a:tcPr>
                </a:tc>
                <a:extLst>
                  <a:ext uri="{0D108BD9-81ED-4DB2-BD59-A6C34878D82A}">
                    <a16:rowId xmlns:a16="http://schemas.microsoft.com/office/drawing/2014/main" val="10007"/>
                  </a:ext>
                </a:extLst>
              </a:tr>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Arial" charset="0"/>
                      </a:endParaRPr>
                    </a:p>
                  </a:txBody>
                  <a:tcPr anchor="ctr" horzOverflow="overflow">
                    <a:lnL cap="flat">
                      <a:noFill/>
                    </a:lnL>
                    <a:lnR>
                      <a:noFill/>
                    </a:lnR>
                    <a:lnT>
                      <a:noFill/>
                    </a:lnT>
                    <a:lnB>
                      <a:noFill/>
                    </a:lnB>
                    <a:lnTlToBr>
                      <a:noFill/>
                    </a:lnTlToBr>
                    <a:lnBlToTr>
                      <a:noFill/>
                    </a:lnBlToTr>
                    <a:solidFill>
                      <a:srgbClr val="0066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Arial" charset="0"/>
                      </a:endParaRPr>
                    </a:p>
                  </a:txBody>
                  <a:tcPr anchor="ctr" horzOverflow="overflow">
                    <a:lnL>
                      <a:noFill/>
                    </a:lnL>
                    <a:lnR>
                      <a:noFill/>
                    </a:lnR>
                    <a:lnT>
                      <a:noFill/>
                    </a:lnT>
                    <a:lnB>
                      <a:noFill/>
                    </a:lnB>
                    <a:lnTlToBr>
                      <a:noFill/>
                    </a:lnTlToBr>
                    <a:lnBlToTr>
                      <a:noFill/>
                    </a:lnBlToTr>
                    <a:solidFill>
                      <a:schemeClr val="tx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Arial" charset="0"/>
                      </a:endParaRPr>
                    </a:p>
                  </a:txBody>
                  <a:tcPr anchor="ctr" horzOverflow="overflow">
                    <a:lnL>
                      <a:noFill/>
                    </a:lnL>
                    <a:lnR cap="flat">
                      <a:noFill/>
                    </a:lnR>
                    <a:lnT>
                      <a:noFill/>
                    </a:lnT>
                    <a:lnB>
                      <a:noFill/>
                    </a:lnB>
                    <a:lnTlToBr>
                      <a:noFill/>
                    </a:lnTlToBr>
                    <a:lnBlToTr>
                      <a:noFill/>
                    </a:lnBlToTr>
                    <a:solidFill>
                      <a:schemeClr val="hlink"/>
                    </a:solidFill>
                  </a:tcPr>
                </a:tc>
                <a:extLst>
                  <a:ext uri="{0D108BD9-81ED-4DB2-BD59-A6C34878D82A}">
                    <a16:rowId xmlns:a16="http://schemas.microsoft.com/office/drawing/2014/main" val="10008"/>
                  </a:ext>
                </a:extLst>
              </a:tr>
              <a:tr h="419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2"/>
                          </a:solidFill>
                          <a:effectLst/>
                          <a:latin typeface="Arial" charset="0"/>
                        </a:rPr>
                        <a:t>*Die placement:</a:t>
                      </a:r>
                    </a:p>
                  </a:txBody>
                  <a:tcPr anchor="ctr" horzOverflow="overflow">
                    <a:lnL cap="flat">
                      <a:noFill/>
                    </a:lnL>
                    <a:lnR>
                      <a:noFill/>
                    </a:lnR>
                    <a:lnT>
                      <a:noFill/>
                    </a:lnT>
                    <a:lnB cap="flat">
                      <a:noFill/>
                    </a:lnB>
                    <a:lnTlToBr>
                      <a:noFill/>
                    </a:lnTlToBr>
                    <a:lnBlToTr>
                      <a:noFill/>
                    </a:lnBlToTr>
                    <a:solidFill>
                      <a:srgbClr val="0066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connector</a:t>
                      </a:r>
                    </a:p>
                  </a:txBody>
                  <a:tcPr anchor="ctr" horzOverflow="overflow">
                    <a:lnL>
                      <a:noFill/>
                    </a:lnL>
                    <a:lnR>
                      <a:noFill/>
                    </a:lnR>
                    <a:lnT>
                      <a:noFill/>
                    </a:lnT>
                    <a:lnB cap="flat">
                      <a:noFill/>
                    </a:lnB>
                    <a:lnTlToBr>
                      <a:noFill/>
                    </a:lnTlToBr>
                    <a:lnBlToTr>
                      <a:noFill/>
                    </a:lnBlToTr>
                    <a:solidFill>
                      <a:schemeClr val="tx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rPr>
                        <a:t>cup</a:t>
                      </a:r>
                    </a:p>
                  </a:txBody>
                  <a:tcPr anchor="ctr" horzOverflow="overflow">
                    <a:lnL>
                      <a:noFill/>
                    </a:lnL>
                    <a:lnR cap="flat">
                      <a:noFill/>
                    </a:lnR>
                    <a:lnT>
                      <a:noFill/>
                    </a:lnT>
                    <a:lnB cap="flat">
                      <a:noFill/>
                    </a:lnB>
                    <a:lnTlToBr>
                      <a:noFill/>
                    </a:lnTlToBr>
                    <a:lnBlToTr>
                      <a:noFill/>
                    </a:lnBlToTr>
                    <a:solidFill>
                      <a:schemeClr val="hlink"/>
                    </a:solidFill>
                  </a:tcPr>
                </a:tc>
                <a:extLst>
                  <a:ext uri="{0D108BD9-81ED-4DB2-BD59-A6C34878D82A}">
                    <a16:rowId xmlns:a16="http://schemas.microsoft.com/office/drawing/2014/main" val="10009"/>
                  </a:ext>
                </a:extLst>
              </a:tr>
            </a:tbl>
          </a:graphicData>
        </a:graphic>
      </p:graphicFrame>
      <p:sp>
        <p:nvSpPr>
          <p:cNvPr id="5163" name="Rectangle 161"/>
          <p:cNvSpPr>
            <a:spLocks noChangeArrowheads="1"/>
          </p:cNvSpPr>
          <p:nvPr/>
        </p:nvSpPr>
        <p:spPr bwMode="auto">
          <a:xfrm>
            <a:off x="3352800" y="1568450"/>
            <a:ext cx="2152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Electrical  polarity</a:t>
            </a:r>
          </a:p>
          <a:p>
            <a:pPr>
              <a:spcBef>
                <a:spcPct val="0"/>
              </a:spcBef>
              <a:buFontTx/>
              <a:buNone/>
            </a:pPr>
            <a:endParaRPr lang="en-US" altLang="en-US" sz="1800"/>
          </a:p>
        </p:txBody>
      </p:sp>
      <p:pic>
        <p:nvPicPr>
          <p:cNvPr id="5164" name="Picture 162" descr="LED colou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257800"/>
            <a:ext cx="3409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5" name="Picture 165" descr="Diagram of an 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35201"/>
            <a:ext cx="41910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6" name="Date Placeholder 5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75F0DBD-09AC-4535-9961-F570342F8FC4}" type="datetime3">
              <a:rPr lang="en-US" altLang="en-US" sz="1400"/>
              <a:pPr>
                <a:spcBef>
                  <a:spcPct val="0"/>
                </a:spcBef>
                <a:buFontTx/>
                <a:buNone/>
              </a:pPr>
              <a:t>19 July 2022</a:t>
            </a:fld>
            <a:endParaRPr lang="en-US" altLang="en-US" sz="1400"/>
          </a:p>
        </p:txBody>
      </p:sp>
      <p:sp>
        <p:nvSpPr>
          <p:cNvPr id="5167" name="Slide Number Placeholder 5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D2DA758-F45F-41B1-A977-26B11B7F4C13}" type="slidenum">
              <a:rPr lang="en-US" altLang="en-US" sz="1400"/>
              <a:pPr>
                <a:spcBef>
                  <a:spcPct val="0"/>
                </a:spcBef>
                <a:buFontTx/>
                <a:buNone/>
              </a:pPr>
              <a:t>4</a:t>
            </a:fld>
            <a:endParaRPr lang="en-US" altLang="en-US" sz="1400"/>
          </a:p>
        </p:txBody>
      </p:sp>
      <p:sp>
        <p:nvSpPr>
          <p:cNvPr id="5168" name="Footer Placeholder 5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08246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81200" y="152400"/>
            <a:ext cx="8229600" cy="731838"/>
          </a:xfrm>
        </p:spPr>
        <p:txBody>
          <a:bodyPr/>
          <a:lstStyle/>
          <a:p>
            <a:pPr eaLnBrk="1" hangingPunct="1"/>
            <a:r>
              <a:rPr lang="en-US" altLang="en-US" sz="3200" b="1"/>
              <a:t>16-Segment LED Display</a:t>
            </a:r>
            <a:r>
              <a:rPr lang="en-US" altLang="en-US" sz="3200"/>
              <a:t> </a:t>
            </a:r>
          </a:p>
        </p:txBody>
      </p:sp>
      <p:sp>
        <p:nvSpPr>
          <p:cNvPr id="41987" name="Rectangle 3"/>
          <p:cNvSpPr>
            <a:spLocks noGrp="1" noChangeArrowheads="1"/>
          </p:cNvSpPr>
          <p:nvPr>
            <p:ph type="body" sz="half" idx="1"/>
          </p:nvPr>
        </p:nvSpPr>
        <p:spPr>
          <a:xfrm>
            <a:off x="2286000" y="990600"/>
            <a:ext cx="7848600" cy="2743200"/>
          </a:xfrm>
          <a:noFill/>
        </p:spPr>
        <p:txBody>
          <a:bodyPr/>
          <a:lstStyle/>
          <a:p>
            <a:pPr marL="609600" indent="-609600">
              <a:lnSpc>
                <a:spcPct val="80000"/>
              </a:lnSpc>
              <a:buNone/>
            </a:pPr>
            <a:r>
              <a:rPr lang="en-US" altLang="en-US" sz="2400">
                <a:latin typeface="Bradley Hand ITC" panose="03070402050302030203" pitchFamily="66" charset="0"/>
              </a:rPr>
              <a:t>A </a:t>
            </a:r>
            <a:r>
              <a:rPr lang="en-US" altLang="en-US" sz="2400" b="1">
                <a:latin typeface="Bradley Hand ITC" panose="03070402050302030203" pitchFamily="66" charset="0"/>
              </a:rPr>
              <a:t>sixteen-segment display</a:t>
            </a:r>
            <a:r>
              <a:rPr lang="en-US" altLang="en-US" sz="2400">
                <a:latin typeface="Bradley Hand ITC" panose="03070402050302030203" pitchFamily="66" charset="0"/>
              </a:rPr>
              <a:t>, sometimes called a "</a:t>
            </a:r>
            <a:r>
              <a:rPr lang="en-US" altLang="en-US" sz="2400">
                <a:latin typeface="Bradley Hand ITC" panose="03070402050302030203" pitchFamily="66" charset="0"/>
                <a:hlinkClick r:id="rId2" tooltip="Union Flag"/>
              </a:rPr>
              <a:t>Union Jack</a:t>
            </a:r>
            <a:r>
              <a:rPr lang="en-US" altLang="en-US" sz="2400">
                <a:latin typeface="Bradley Hand ITC" panose="03070402050302030203" pitchFamily="66" charset="0"/>
              </a:rPr>
              <a:t>" display or a "British Flag" display, is a type of display based on 16 segments that can be turned on or off according to the graphic pattern to be produced. It is an extension of the more common </a:t>
            </a:r>
            <a:r>
              <a:rPr lang="en-US" altLang="en-US" sz="2400">
                <a:latin typeface="Bradley Hand ITC" panose="03070402050302030203" pitchFamily="66" charset="0"/>
                <a:hlinkClick r:id="rId3" tooltip="Seven-segment display"/>
              </a:rPr>
              <a:t>seven-segment display</a:t>
            </a:r>
            <a:r>
              <a:rPr lang="en-US" altLang="en-US" sz="2400">
                <a:latin typeface="Bradley Hand ITC" panose="03070402050302030203" pitchFamily="66" charset="0"/>
              </a:rPr>
              <a:t>, adding four </a:t>
            </a:r>
            <a:r>
              <a:rPr lang="en-US" altLang="en-US" sz="2400">
                <a:latin typeface="Bradley Hand ITC" panose="03070402050302030203" pitchFamily="66" charset="0"/>
                <a:hlinkClick r:id="rId4" tooltip="Diagonal"/>
              </a:rPr>
              <a:t>diagonal</a:t>
            </a:r>
            <a:r>
              <a:rPr lang="en-US" altLang="en-US" sz="2400">
                <a:latin typeface="Bradley Hand ITC" panose="03070402050302030203" pitchFamily="66" charset="0"/>
              </a:rPr>
              <a:t> and two vertical segments and splitting the three </a:t>
            </a:r>
            <a:r>
              <a:rPr lang="en-US" altLang="en-US" sz="2400">
                <a:latin typeface="Bradley Hand ITC" panose="03070402050302030203" pitchFamily="66" charset="0"/>
                <a:hlinkClick r:id="rId5" tooltip="Horizontal"/>
              </a:rPr>
              <a:t>horizontal</a:t>
            </a:r>
            <a:r>
              <a:rPr lang="en-US" altLang="en-US" sz="2400">
                <a:latin typeface="Bradley Hand ITC" panose="03070402050302030203" pitchFamily="66" charset="0"/>
              </a:rPr>
              <a:t> segments in half (A </a:t>
            </a:r>
            <a:r>
              <a:rPr lang="en-US" altLang="en-US" sz="2400">
                <a:latin typeface="Bradley Hand ITC" panose="03070402050302030203" pitchFamily="66" charset="0"/>
                <a:hlinkClick r:id="rId6" tooltip="Fourteen-segment display"/>
              </a:rPr>
              <a:t>fourteen-segment display</a:t>
            </a:r>
            <a:r>
              <a:rPr lang="en-US" altLang="en-US" sz="2400">
                <a:latin typeface="Bradley Hand ITC" panose="03070402050302030203" pitchFamily="66" charset="0"/>
              </a:rPr>
              <a:t> splits only the middle one).     </a:t>
            </a:r>
          </a:p>
        </p:txBody>
      </p:sp>
      <p:pic>
        <p:nvPicPr>
          <p:cNvPr id="4198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4205289"/>
            <a:ext cx="14287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6"/>
          <p:cNvSpPr>
            <a:spLocks noChangeArrowheads="1"/>
          </p:cNvSpPr>
          <p:nvPr/>
        </p:nvSpPr>
        <p:spPr bwMode="auto">
          <a:xfrm>
            <a:off x="6489700" y="6262688"/>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Starburst</a:t>
            </a:r>
          </a:p>
        </p:txBody>
      </p:sp>
      <p:pic>
        <p:nvPicPr>
          <p:cNvPr id="41990" name="Picture 7" descr="Segments layout.">
            <a:hlinkClick r:id="rId8" tooltip="&quot;Segments layout.&quot;"/>
          </p:cNvPr>
          <p:cNvPicPr>
            <a:picLocks noChangeAspect="1" noChangeArrowheads="1"/>
          </p:cNvPicPr>
          <p:nvPr/>
        </p:nvPicPr>
        <p:blipFill>
          <a:blip r:link="rId9">
            <a:extLst>
              <a:ext uri="{28A0092B-C50C-407E-A947-70E740481C1C}">
                <a14:useLocalDpi xmlns:a14="http://schemas.microsoft.com/office/drawing/2010/main" val="0"/>
              </a:ext>
            </a:extLst>
          </a:blip>
          <a:srcRect/>
          <a:stretch>
            <a:fillRect/>
          </a:stretch>
        </p:blipFill>
        <p:spPr bwMode="auto">
          <a:xfrm>
            <a:off x="3200400" y="3733800"/>
            <a:ext cx="20399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84532EA-9BE6-4D8B-909B-164BCDB271AB}" type="datetime3">
              <a:rPr lang="en-US" altLang="en-US" sz="1400"/>
              <a:pPr>
                <a:spcBef>
                  <a:spcPct val="0"/>
                </a:spcBef>
                <a:buFontTx/>
                <a:buNone/>
              </a:pPr>
              <a:t>19 July 2022</a:t>
            </a:fld>
            <a:endParaRPr lang="en-US" altLang="en-US" sz="1400"/>
          </a:p>
        </p:txBody>
      </p:sp>
      <p:sp>
        <p:nvSpPr>
          <p:cNvPr id="41992"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900EC83-0451-4673-8207-3FC20C6D3170}" type="slidenum">
              <a:rPr lang="en-US" altLang="en-US" sz="1400"/>
              <a:pPr>
                <a:spcBef>
                  <a:spcPct val="0"/>
                </a:spcBef>
                <a:buFontTx/>
                <a:buNone/>
              </a:pPr>
              <a:t>40</a:t>
            </a:fld>
            <a:endParaRPr lang="en-US" altLang="en-US" sz="1400"/>
          </a:p>
        </p:txBody>
      </p:sp>
      <p:sp>
        <p:nvSpPr>
          <p:cNvPr id="41993" name="Footer Placeholder 1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397712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81200" y="152400"/>
            <a:ext cx="8229600" cy="731838"/>
          </a:xfrm>
        </p:spPr>
        <p:txBody>
          <a:bodyPr/>
          <a:lstStyle/>
          <a:p>
            <a:pPr eaLnBrk="1" hangingPunct="1"/>
            <a:r>
              <a:rPr lang="en-US" altLang="en-US" sz="3200" b="1"/>
              <a:t>16-Segment LED Display</a:t>
            </a:r>
            <a:r>
              <a:rPr lang="en-US" altLang="en-US" sz="3200"/>
              <a:t> </a:t>
            </a:r>
          </a:p>
        </p:txBody>
      </p:sp>
      <p:sp>
        <p:nvSpPr>
          <p:cNvPr id="43011" name="Rectangle 3"/>
          <p:cNvSpPr>
            <a:spLocks noGrp="1" noChangeArrowheads="1"/>
          </p:cNvSpPr>
          <p:nvPr>
            <p:ph type="body" sz="half" idx="1"/>
          </p:nvPr>
        </p:nvSpPr>
        <p:spPr>
          <a:xfrm>
            <a:off x="2286000" y="990600"/>
            <a:ext cx="7848600" cy="2743200"/>
          </a:xfrm>
          <a:noFill/>
        </p:spPr>
        <p:txBody>
          <a:bodyPr/>
          <a:lstStyle/>
          <a:p>
            <a:pPr marL="609600" indent="-609600">
              <a:lnSpc>
                <a:spcPct val="80000"/>
              </a:lnSpc>
              <a:buNone/>
            </a:pPr>
            <a:r>
              <a:rPr lang="en-US" altLang="en-US" sz="2400">
                <a:latin typeface="Bradley Hand ITC" panose="03070402050302030203" pitchFamily="66" charset="0"/>
              </a:rPr>
              <a:t>Before the advent of inexpensive </a:t>
            </a:r>
            <a:r>
              <a:rPr lang="en-US" altLang="en-US" sz="2400">
                <a:latin typeface="Bradley Hand ITC" panose="03070402050302030203" pitchFamily="66" charset="0"/>
                <a:hlinkClick r:id="rId2" tooltip="Dot-matrix"/>
              </a:rPr>
              <a:t>dot-matrix</a:t>
            </a:r>
            <a:r>
              <a:rPr lang="en-US" altLang="en-US" sz="2400">
                <a:latin typeface="Bradley Hand ITC" panose="03070402050302030203" pitchFamily="66" charset="0"/>
              </a:rPr>
              <a:t> displays, sixteen and </a:t>
            </a:r>
            <a:r>
              <a:rPr lang="en-US" altLang="en-US" sz="2400">
                <a:latin typeface="Bradley Hand ITC" panose="03070402050302030203" pitchFamily="66" charset="0"/>
                <a:hlinkClick r:id="rId3" tooltip="Fourteen-segment display"/>
              </a:rPr>
              <a:t>fourteen-segment displays</a:t>
            </a:r>
            <a:r>
              <a:rPr lang="en-US" altLang="en-US" sz="2400">
                <a:latin typeface="Bradley Hand ITC" panose="03070402050302030203" pitchFamily="66" charset="0"/>
              </a:rPr>
              <a:t> were some of the few options available for producing </a:t>
            </a:r>
            <a:r>
              <a:rPr lang="en-US" altLang="en-US" sz="2400">
                <a:latin typeface="Bradley Hand ITC" panose="03070402050302030203" pitchFamily="66" charset="0"/>
                <a:hlinkClick r:id="rId4" tooltip="Alphanumeric"/>
              </a:rPr>
              <a:t>alphanumeric</a:t>
            </a:r>
            <a:r>
              <a:rPr lang="en-US" altLang="en-US" sz="2400">
                <a:latin typeface="Bradley Hand ITC" panose="03070402050302030203" pitchFamily="66" charset="0"/>
              </a:rPr>
              <a:t> characters on </a:t>
            </a:r>
            <a:r>
              <a:rPr lang="en-US" altLang="en-US" sz="2400">
                <a:latin typeface="Bradley Hand ITC" panose="03070402050302030203" pitchFamily="66" charset="0"/>
                <a:hlinkClick r:id="rId5" tooltip="Calculators"/>
              </a:rPr>
              <a:t>calculators</a:t>
            </a:r>
            <a:r>
              <a:rPr lang="en-US" altLang="en-US" sz="2400">
                <a:latin typeface="Bradley Hand ITC" panose="03070402050302030203" pitchFamily="66" charset="0"/>
              </a:rPr>
              <a:t> and other </a:t>
            </a:r>
            <a:r>
              <a:rPr lang="en-US" altLang="en-US" sz="2400">
                <a:latin typeface="Bradley Hand ITC" panose="03070402050302030203" pitchFamily="66" charset="0"/>
                <a:hlinkClick r:id="rId6" tooltip="Embedded system"/>
              </a:rPr>
              <a:t>embedded systems</a:t>
            </a:r>
            <a:r>
              <a:rPr lang="en-US" altLang="en-US" sz="2400">
                <a:latin typeface="Bradley Hand ITC" panose="03070402050302030203" pitchFamily="66" charset="0"/>
              </a:rPr>
              <a:t>. However, they are </a:t>
            </a:r>
            <a:r>
              <a:rPr lang="en-US" altLang="en-US" sz="2400">
                <a:latin typeface="Bradley Hand ITC" panose="03070402050302030203" pitchFamily="66" charset="0"/>
                <a:hlinkClick r:id="rId7" tooltip="As of 2005"/>
              </a:rPr>
              <a:t>still</a:t>
            </a:r>
            <a:r>
              <a:rPr lang="en-US" altLang="en-US" sz="2400">
                <a:latin typeface="Bradley Hand ITC" panose="03070402050302030203" pitchFamily="66" charset="0"/>
              </a:rPr>
              <a:t> sometimes used on </a:t>
            </a:r>
            <a:r>
              <a:rPr lang="en-US" altLang="en-US" sz="2400">
                <a:latin typeface="Bradley Hand ITC" panose="03070402050302030203" pitchFamily="66" charset="0"/>
                <a:hlinkClick r:id="rId8" tooltip="Videocassette recorder"/>
              </a:rPr>
              <a:t>VCRs</a:t>
            </a:r>
            <a:r>
              <a:rPr lang="en-US" altLang="en-US" sz="2400">
                <a:latin typeface="Bradley Hand ITC" panose="03070402050302030203" pitchFamily="66" charset="0"/>
              </a:rPr>
              <a:t>, </a:t>
            </a:r>
            <a:r>
              <a:rPr lang="en-US" altLang="en-US" sz="2400">
                <a:latin typeface="Bradley Hand ITC" panose="03070402050302030203" pitchFamily="66" charset="0"/>
                <a:hlinkClick r:id="rId9" tooltip="Car audio"/>
              </a:rPr>
              <a:t>car stereos</a:t>
            </a:r>
            <a:r>
              <a:rPr lang="en-US" altLang="en-US" sz="2400">
                <a:latin typeface="Bradley Hand ITC" panose="03070402050302030203" pitchFamily="66" charset="0"/>
              </a:rPr>
              <a:t>, </a:t>
            </a:r>
            <a:r>
              <a:rPr lang="en-US" altLang="en-US" sz="2400">
                <a:latin typeface="Bradley Hand ITC" panose="03070402050302030203" pitchFamily="66" charset="0"/>
                <a:hlinkClick r:id="rId10" tooltip="Microwave oven"/>
              </a:rPr>
              <a:t>microwave ovens</a:t>
            </a:r>
            <a:r>
              <a:rPr lang="en-US" altLang="en-US" sz="2400">
                <a:latin typeface="Bradley Hand ITC" panose="03070402050302030203" pitchFamily="66" charset="0"/>
              </a:rPr>
              <a:t>, telephone </a:t>
            </a:r>
            <a:r>
              <a:rPr lang="en-US" altLang="en-US" sz="2400">
                <a:latin typeface="Bradley Hand ITC" panose="03070402050302030203" pitchFamily="66" charset="0"/>
                <a:hlinkClick r:id="rId11" tooltip="Caller ID"/>
              </a:rPr>
              <a:t>Caller ID</a:t>
            </a:r>
            <a:r>
              <a:rPr lang="en-US" altLang="en-US" sz="2400">
                <a:latin typeface="Bradley Hand ITC" panose="03070402050302030203" pitchFamily="66" charset="0"/>
              </a:rPr>
              <a:t> displays, and </a:t>
            </a:r>
            <a:r>
              <a:rPr lang="en-US" altLang="en-US" sz="2400">
                <a:latin typeface="Bradley Hand ITC" panose="03070402050302030203" pitchFamily="66" charset="0"/>
                <a:hlinkClick r:id="rId12" tooltip="Slot machine"/>
              </a:rPr>
              <a:t>slot machine</a:t>
            </a:r>
            <a:r>
              <a:rPr lang="en-US" altLang="en-US" sz="2400">
                <a:latin typeface="Bradley Hand ITC" panose="03070402050302030203" pitchFamily="66" charset="0"/>
              </a:rPr>
              <a:t> readouts.</a:t>
            </a:r>
          </a:p>
        </p:txBody>
      </p:sp>
      <p:pic>
        <p:nvPicPr>
          <p:cNvPr id="43012"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4205289"/>
            <a:ext cx="14287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6"/>
          <p:cNvSpPr>
            <a:spLocks noChangeArrowheads="1"/>
          </p:cNvSpPr>
          <p:nvPr/>
        </p:nvSpPr>
        <p:spPr bwMode="auto">
          <a:xfrm>
            <a:off x="6489700" y="6262688"/>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Starburst</a:t>
            </a:r>
          </a:p>
        </p:txBody>
      </p:sp>
      <p:pic>
        <p:nvPicPr>
          <p:cNvPr id="43014" name="Picture 7" descr="Segments layout.">
            <a:hlinkClick r:id="rId14" tooltip="&quot;Segments layout.&quot;"/>
          </p:cNvPr>
          <p:cNvPicPr>
            <a:picLocks noChangeAspect="1" noChangeArrowheads="1"/>
          </p:cNvPicPr>
          <p:nvPr/>
        </p:nvPicPr>
        <p:blipFill>
          <a:blip r:link="rId15">
            <a:extLst>
              <a:ext uri="{28A0092B-C50C-407E-A947-70E740481C1C}">
                <a14:useLocalDpi xmlns:a14="http://schemas.microsoft.com/office/drawing/2010/main" val="0"/>
              </a:ext>
            </a:extLst>
          </a:blip>
          <a:srcRect/>
          <a:stretch>
            <a:fillRect/>
          </a:stretch>
        </p:blipFill>
        <p:spPr bwMode="auto">
          <a:xfrm>
            <a:off x="3200400" y="3733800"/>
            <a:ext cx="20399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2BFA49-1CA9-4D20-B1D3-D0D44412D5CE}" type="datetime3">
              <a:rPr lang="en-US" altLang="en-US" sz="1400"/>
              <a:pPr>
                <a:spcBef>
                  <a:spcPct val="0"/>
                </a:spcBef>
                <a:buFontTx/>
                <a:buNone/>
              </a:pPr>
              <a:t>19 July 2022</a:t>
            </a:fld>
            <a:endParaRPr lang="en-US" altLang="en-US" sz="1400"/>
          </a:p>
        </p:txBody>
      </p:sp>
      <p:sp>
        <p:nvSpPr>
          <p:cNvPr id="43016"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154CF3-FA23-476D-8BBE-685AA667078D}" type="slidenum">
              <a:rPr lang="en-US" altLang="en-US" sz="1400"/>
              <a:pPr>
                <a:spcBef>
                  <a:spcPct val="0"/>
                </a:spcBef>
                <a:buFontTx/>
                <a:buNone/>
              </a:pPr>
              <a:t>41</a:t>
            </a:fld>
            <a:endParaRPr lang="en-US" altLang="en-US" sz="1400"/>
          </a:p>
        </p:txBody>
      </p:sp>
      <p:sp>
        <p:nvSpPr>
          <p:cNvPr id="43017" name="Footer Placeholder 1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906945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1200" y="0"/>
            <a:ext cx="8229600" cy="731838"/>
          </a:xfrm>
        </p:spPr>
        <p:txBody>
          <a:bodyPr/>
          <a:lstStyle/>
          <a:p>
            <a:pPr eaLnBrk="1" hangingPunct="1"/>
            <a:r>
              <a:rPr lang="en-US" altLang="en-US" sz="3200"/>
              <a:t>Dot matrix  </a:t>
            </a:r>
          </a:p>
        </p:txBody>
      </p:sp>
      <p:sp>
        <p:nvSpPr>
          <p:cNvPr id="44035" name="Rectangle 3"/>
          <p:cNvSpPr>
            <a:spLocks noGrp="1" noChangeArrowheads="1"/>
          </p:cNvSpPr>
          <p:nvPr>
            <p:ph type="body" sz="half" idx="1"/>
          </p:nvPr>
        </p:nvSpPr>
        <p:spPr>
          <a:xfrm>
            <a:off x="2286000" y="685800"/>
            <a:ext cx="7848600" cy="3962400"/>
          </a:xfrm>
          <a:noFill/>
        </p:spPr>
        <p:txBody>
          <a:bodyPr/>
          <a:lstStyle/>
          <a:p>
            <a:pPr marL="609600" indent="-609600">
              <a:buNone/>
            </a:pPr>
            <a:r>
              <a:rPr lang="en-US" altLang="en-US" sz="2400">
                <a:latin typeface="Bradley Hand ITC" panose="03070402050302030203" pitchFamily="66" charset="0"/>
              </a:rPr>
              <a:t>      A </a:t>
            </a:r>
            <a:r>
              <a:rPr lang="en-US" altLang="en-US" sz="2400" b="1">
                <a:latin typeface="Bradley Hand ITC" panose="03070402050302030203" pitchFamily="66" charset="0"/>
              </a:rPr>
              <a:t>dot matrix</a:t>
            </a:r>
            <a:r>
              <a:rPr lang="en-US" altLang="en-US" sz="2400">
                <a:latin typeface="Bradley Hand ITC" panose="03070402050302030203" pitchFamily="66" charset="0"/>
              </a:rPr>
              <a:t> is a 2-dimensional </a:t>
            </a:r>
            <a:r>
              <a:rPr lang="en-US" altLang="en-US" sz="2400">
                <a:latin typeface="Bradley Hand ITC" panose="03070402050302030203" pitchFamily="66" charset="0"/>
                <a:hlinkClick r:id="rId2" tooltip="Array"/>
              </a:rPr>
              <a:t>array</a:t>
            </a:r>
            <a:r>
              <a:rPr lang="en-US" altLang="en-US" sz="2400">
                <a:latin typeface="Bradley Hand ITC" panose="03070402050302030203" pitchFamily="66" charset="0"/>
              </a:rPr>
              <a:t> of dots used to generate characters, symbols and images.</a:t>
            </a:r>
          </a:p>
          <a:p>
            <a:pPr marL="609600" indent="-609600">
              <a:buNone/>
            </a:pPr>
            <a:r>
              <a:rPr lang="en-US" altLang="en-US" sz="2400">
                <a:latin typeface="Bradley Hand ITC" panose="03070402050302030203" pitchFamily="66" charset="0"/>
              </a:rPr>
              <a:t>The display consist of a matrix of LEDs arranged in a rectangular configuration.</a:t>
            </a:r>
          </a:p>
          <a:p>
            <a:pPr marL="609600" indent="-609600">
              <a:buNone/>
            </a:pPr>
            <a:r>
              <a:rPr lang="en-US" altLang="en-US" sz="2400">
                <a:latin typeface="Bradley Hand ITC" panose="03070402050302030203" pitchFamily="66" charset="0"/>
              </a:rPr>
              <a:t>By switching on or off the selected LED’s text or graphics can be displayed.</a:t>
            </a:r>
          </a:p>
          <a:p>
            <a:pPr marL="609600" indent="-609600">
              <a:buNone/>
            </a:pPr>
            <a:r>
              <a:rPr lang="en-US" altLang="en-US" sz="2400">
                <a:latin typeface="Bradley Hand ITC" panose="03070402050302030203" pitchFamily="66" charset="0"/>
              </a:rPr>
              <a:t>A matrix driver or controller converts the instructions from a processor into signal which turns on or off LED’s in the matrix</a:t>
            </a:r>
          </a:p>
        </p:txBody>
      </p:sp>
      <p:graphicFrame>
        <p:nvGraphicFramePr>
          <p:cNvPr id="202757" name="Group 5"/>
          <p:cNvGraphicFramePr>
            <a:graphicFrameLocks noGrp="1"/>
          </p:cNvGraphicFramePr>
          <p:nvPr/>
        </p:nvGraphicFramePr>
        <p:xfrm>
          <a:off x="2965450" y="3886200"/>
          <a:ext cx="6261100" cy="2468812"/>
        </p:xfrm>
        <a:graphic>
          <a:graphicData uri="http://schemas.openxmlformats.org/drawingml/2006/table">
            <a:tbl>
              <a:tblPr/>
              <a:tblGrid>
                <a:gridCol w="1898650">
                  <a:extLst>
                    <a:ext uri="{9D8B030D-6E8A-4147-A177-3AD203B41FA5}">
                      <a16:colId xmlns:a16="http://schemas.microsoft.com/office/drawing/2014/main" val="20000"/>
                    </a:ext>
                  </a:extLst>
                </a:gridCol>
                <a:gridCol w="126365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21028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76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87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114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112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6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03" marB="45703"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03" marB="45703"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03" marB="45703"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Dot matrix</a:t>
                      </a:r>
                    </a:p>
                  </a:txBody>
                  <a:tcPr marT="45703" marB="45703"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44045" name="Picture 21" descr="Dot matrix display, photograph © Rapid Electron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4476" y="4162426"/>
            <a:ext cx="12287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6" name="Picture 22" descr="D:\BEE2009\Dot matrix - Wikipedia, the free encyclopedia_files\300px-Wikidotmatrix.png">
            <a:hlinkClick r:id="rId4" tooltip="Wikidotmatrix.PNG"/>
          </p:cNvPr>
          <p:cNvPicPr>
            <a:picLocks noChangeAspect="1" noChangeArrowheads="1"/>
          </p:cNvPicPr>
          <p:nvPr/>
        </p:nvPicPr>
        <p:blipFill>
          <a:blip r:link="rId5">
            <a:extLst>
              <a:ext uri="{28A0092B-C50C-407E-A947-70E740481C1C}">
                <a14:useLocalDpi xmlns:a14="http://schemas.microsoft.com/office/drawing/2010/main" val="0"/>
              </a:ext>
            </a:extLst>
          </a:blip>
          <a:srcRect/>
          <a:stretch>
            <a:fillRect/>
          </a:stretch>
        </p:blipFill>
        <p:spPr bwMode="auto">
          <a:xfrm>
            <a:off x="1790700" y="4164014"/>
            <a:ext cx="54483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7" name="Date Placeholder 2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432B595-34E5-4B31-B805-5B2BBE414D45}" type="datetime3">
              <a:rPr lang="en-US" altLang="en-US" sz="1400"/>
              <a:pPr>
                <a:spcBef>
                  <a:spcPct val="0"/>
                </a:spcBef>
                <a:buFontTx/>
                <a:buNone/>
              </a:pPr>
              <a:t>19 July 2022</a:t>
            </a:fld>
            <a:endParaRPr lang="en-US" altLang="en-US" sz="1400"/>
          </a:p>
        </p:txBody>
      </p:sp>
      <p:sp>
        <p:nvSpPr>
          <p:cNvPr id="44048" name="Slide Number Placeholder 2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2A58937-4CD2-4AE5-A50B-A16E6EB26672}" type="slidenum">
              <a:rPr lang="en-US" altLang="en-US" sz="1400"/>
              <a:pPr>
                <a:spcBef>
                  <a:spcPct val="0"/>
                </a:spcBef>
                <a:buFontTx/>
                <a:buNone/>
              </a:pPr>
              <a:t>42</a:t>
            </a:fld>
            <a:endParaRPr lang="en-US" altLang="en-US" sz="1400"/>
          </a:p>
        </p:txBody>
      </p:sp>
      <p:sp>
        <p:nvSpPr>
          <p:cNvPr id="44049" name="Footer Placeholder 2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938269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81200" y="0"/>
            <a:ext cx="8229600" cy="731838"/>
          </a:xfrm>
        </p:spPr>
        <p:txBody>
          <a:bodyPr/>
          <a:lstStyle/>
          <a:p>
            <a:pPr eaLnBrk="1" hangingPunct="1"/>
            <a:r>
              <a:rPr lang="en-US" altLang="en-US" sz="3200"/>
              <a:t>Dot matrix  </a:t>
            </a:r>
          </a:p>
        </p:txBody>
      </p:sp>
      <p:graphicFrame>
        <p:nvGraphicFramePr>
          <p:cNvPr id="203781" name="Group 5"/>
          <p:cNvGraphicFramePr>
            <a:graphicFrameLocks noGrp="1"/>
          </p:cNvGraphicFramePr>
          <p:nvPr/>
        </p:nvGraphicFramePr>
        <p:xfrm>
          <a:off x="2965450" y="3886200"/>
          <a:ext cx="6261100" cy="2468812"/>
        </p:xfrm>
        <a:graphic>
          <a:graphicData uri="http://schemas.openxmlformats.org/drawingml/2006/table">
            <a:tbl>
              <a:tblPr/>
              <a:tblGrid>
                <a:gridCol w="1898650">
                  <a:extLst>
                    <a:ext uri="{9D8B030D-6E8A-4147-A177-3AD203B41FA5}">
                      <a16:colId xmlns:a16="http://schemas.microsoft.com/office/drawing/2014/main" val="20000"/>
                    </a:ext>
                  </a:extLst>
                </a:gridCol>
                <a:gridCol w="126365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21028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76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87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114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112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txBody>
                  <a:tcPr marT="45703" marB="45703"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6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03" marB="45703"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03" marB="45703"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03" marB="45703"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Dot matrix</a:t>
                      </a:r>
                    </a:p>
                  </a:txBody>
                  <a:tcPr marT="45703" marB="45703"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45068" name="Picture 21" descr="Pl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685800"/>
            <a:ext cx="401955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9" name="Picture 24" descr="LED Dot-Matrix Dis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926" y="2971800"/>
            <a:ext cx="227647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icture 26" descr="LED display; dot matrix led display">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685801"/>
            <a:ext cx="2857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1" name="Date Placeholder 2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986216-716A-47E5-AD4D-A9786ABBB930}" type="datetime3">
              <a:rPr lang="en-US" altLang="en-US" sz="1400"/>
              <a:pPr>
                <a:spcBef>
                  <a:spcPct val="0"/>
                </a:spcBef>
                <a:buFontTx/>
                <a:buNone/>
              </a:pPr>
              <a:t>19 July 2022</a:t>
            </a:fld>
            <a:endParaRPr lang="en-US" altLang="en-US" sz="1400"/>
          </a:p>
        </p:txBody>
      </p:sp>
      <p:sp>
        <p:nvSpPr>
          <p:cNvPr id="45072" name="Slide Number Placeholder 2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8590DB1-5606-4664-8EBD-996695059178}" type="slidenum">
              <a:rPr lang="en-US" altLang="en-US" sz="1400"/>
              <a:pPr>
                <a:spcBef>
                  <a:spcPct val="0"/>
                </a:spcBef>
                <a:buFontTx/>
                <a:buNone/>
              </a:pPr>
              <a:t>43</a:t>
            </a:fld>
            <a:endParaRPr lang="en-US" altLang="en-US" sz="1400"/>
          </a:p>
        </p:txBody>
      </p:sp>
      <p:sp>
        <p:nvSpPr>
          <p:cNvPr id="45073" name="Footer Placeholder 2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31590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81200" y="152400"/>
            <a:ext cx="8229600" cy="731838"/>
          </a:xfrm>
        </p:spPr>
        <p:txBody>
          <a:bodyPr/>
          <a:lstStyle/>
          <a:p>
            <a:pPr eaLnBrk="1" hangingPunct="1"/>
            <a:r>
              <a:rPr lang="en-US" altLang="en-US" sz="3200" b="1"/>
              <a:t>10 LED Bargraph Displays</a:t>
            </a:r>
            <a:r>
              <a:rPr lang="en-US" altLang="en-US" sz="3200"/>
              <a:t> </a:t>
            </a:r>
          </a:p>
        </p:txBody>
      </p:sp>
      <p:sp>
        <p:nvSpPr>
          <p:cNvPr id="46083" name="Rectangle 3"/>
          <p:cNvSpPr>
            <a:spLocks noGrp="1" noChangeArrowheads="1"/>
          </p:cNvSpPr>
          <p:nvPr>
            <p:ph type="body" sz="half" idx="1"/>
          </p:nvPr>
        </p:nvSpPr>
        <p:spPr>
          <a:xfrm>
            <a:off x="2286000" y="990600"/>
            <a:ext cx="7848600" cy="2743200"/>
          </a:xfrm>
          <a:noFill/>
        </p:spPr>
        <p:txBody>
          <a:bodyPr/>
          <a:lstStyle/>
          <a:p>
            <a:pPr marL="609600" indent="-609600">
              <a:buNone/>
            </a:pPr>
            <a:r>
              <a:rPr lang="en-US" altLang="en-US"/>
              <a:t>      </a:t>
            </a:r>
            <a:r>
              <a:rPr lang="en-US" altLang="en-US" b="1"/>
              <a:t>Features</a:t>
            </a:r>
            <a:br>
              <a:rPr lang="en-US" altLang="en-US"/>
            </a:br>
            <a:r>
              <a:rPr lang="en-US" altLang="en-US"/>
              <a:t>• Low Current Consumption</a:t>
            </a:r>
            <a:br>
              <a:rPr lang="en-US" altLang="en-US"/>
            </a:br>
            <a:r>
              <a:rPr lang="en-US" altLang="en-US"/>
              <a:t>• High Brightness</a:t>
            </a:r>
            <a:br>
              <a:rPr lang="en-US" altLang="en-US"/>
            </a:br>
            <a:r>
              <a:rPr lang="en-US" altLang="en-US"/>
              <a:t>• Easy to Use</a:t>
            </a:r>
            <a:br>
              <a:rPr lang="en-US" altLang="en-US"/>
            </a:br>
            <a:r>
              <a:rPr lang="en-US" altLang="en-US"/>
              <a:t>• PCB Mounting </a:t>
            </a:r>
          </a:p>
        </p:txBody>
      </p:sp>
      <p:sp>
        <p:nvSpPr>
          <p:cNvPr id="46084" name="Rectangle 6"/>
          <p:cNvSpPr>
            <a:spLocks noChangeArrowheads="1"/>
          </p:cNvSpPr>
          <p:nvPr/>
        </p:nvSpPr>
        <p:spPr bwMode="auto">
          <a:xfrm>
            <a:off x="8337550" y="41910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Bargraph</a:t>
            </a:r>
          </a:p>
        </p:txBody>
      </p:sp>
      <p:pic>
        <p:nvPicPr>
          <p:cNvPr id="460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2990851"/>
            <a:ext cx="18288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8" descr="Bargraph display, photograph © Rapid Electron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025" y="4413251"/>
            <a:ext cx="161925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0" descr="tbsgreen1">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1" y="4095750"/>
            <a:ext cx="143827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2" descr="118-1f">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433764"/>
            <a:ext cx="965200"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14" descr="119-2b">
            <a:hlinkClick r:id="rId4"/>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2790826"/>
            <a:ext cx="795338"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0" name="Date Placeholder 1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43AE9D7-B96F-42CA-BB76-DACDDBCFA26C}" type="datetime3">
              <a:rPr lang="en-US" altLang="en-US" sz="1400"/>
              <a:pPr>
                <a:spcBef>
                  <a:spcPct val="0"/>
                </a:spcBef>
                <a:buFontTx/>
                <a:buNone/>
              </a:pPr>
              <a:t>19 July 2022</a:t>
            </a:fld>
            <a:endParaRPr lang="en-US" altLang="en-US" sz="1400"/>
          </a:p>
        </p:txBody>
      </p:sp>
      <p:sp>
        <p:nvSpPr>
          <p:cNvPr id="46091"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6E4E655-D251-4573-AF11-8EBCE85635B0}" type="slidenum">
              <a:rPr lang="en-US" altLang="en-US" sz="1400"/>
              <a:pPr>
                <a:spcBef>
                  <a:spcPct val="0"/>
                </a:spcBef>
                <a:buFontTx/>
                <a:buNone/>
              </a:pPr>
              <a:t>44</a:t>
            </a:fld>
            <a:endParaRPr lang="en-US" altLang="en-US" sz="1400"/>
          </a:p>
        </p:txBody>
      </p:sp>
      <p:sp>
        <p:nvSpPr>
          <p:cNvPr id="46092" name="Footer Placeholder 1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036752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3352800" cy="1143000"/>
          </a:xfrm>
        </p:spPr>
        <p:txBody>
          <a:bodyPr/>
          <a:lstStyle/>
          <a:p>
            <a:pPr algn="l"/>
            <a:r>
              <a:rPr lang="en-US" dirty="0"/>
              <a:t>Solar Cell</a:t>
            </a:r>
          </a:p>
        </p:txBody>
      </p:sp>
      <p:sp>
        <p:nvSpPr>
          <p:cNvPr id="4" name="Title 1"/>
          <p:cNvSpPr txBox="1">
            <a:spLocks/>
          </p:cNvSpPr>
          <p:nvPr/>
        </p:nvSpPr>
        <p:spPr>
          <a:xfrm>
            <a:off x="6096000" y="0"/>
            <a:ext cx="4572000" cy="1401762"/>
          </a:xfrm>
          <a:prstGeom prst="rect">
            <a:avLst/>
          </a:prstGeom>
        </p:spPr>
        <p:txBody>
          <a:bodyPr vert="horz" lIns="91440" tIns="45720" rIns="91440" bIns="45720" rtlCol="0" anchor="ctr">
            <a:noAutofit/>
          </a:bodyPr>
          <a:lstStyle/>
          <a:p>
            <a:pPr>
              <a:spcBef>
                <a:spcPct val="0"/>
              </a:spcBef>
              <a:defRPr/>
            </a:pPr>
            <a:r>
              <a:rPr lang="en-US" sz="2400" b="1" i="1" dirty="0">
                <a:solidFill>
                  <a:srgbClr val="002060"/>
                </a:solidFill>
                <a:latin typeface="+mj-lt"/>
                <a:ea typeface="+mj-ea"/>
                <a:cs typeface="+mj-cs"/>
              </a:rPr>
              <a:t>Q:  Explain the working of solar</a:t>
            </a:r>
          </a:p>
          <a:p>
            <a:pPr>
              <a:spcBef>
                <a:spcPct val="0"/>
              </a:spcBef>
              <a:defRPr/>
            </a:pPr>
            <a:r>
              <a:rPr lang="en-US" sz="2400" b="1" i="1" dirty="0">
                <a:solidFill>
                  <a:srgbClr val="002060"/>
                </a:solidFill>
                <a:latin typeface="+mj-lt"/>
                <a:ea typeface="+mj-ea"/>
                <a:cs typeface="+mj-cs"/>
              </a:rPr>
              <a:t>      cell with application?</a:t>
            </a:r>
          </a:p>
        </p:txBody>
      </p:sp>
      <p:pic>
        <p:nvPicPr>
          <p:cNvPr id="23554" name="Picture 2" descr="http://specmat.com/pn_junction.jpg?title=photovoltaic+cell&amp;description=how+a+solar+cell+works&amp;keywords=solar+cell,photovoltaic+cell,photovoltaic,solar,cell,deplition+zone"/>
          <p:cNvPicPr>
            <a:picLocks noChangeAspect="1" noChangeArrowheads="1"/>
          </p:cNvPicPr>
          <p:nvPr/>
        </p:nvPicPr>
        <p:blipFill>
          <a:blip r:embed="rId2" cstate="print"/>
          <a:srcRect/>
          <a:stretch>
            <a:fillRect/>
          </a:stretch>
        </p:blipFill>
        <p:spPr bwMode="auto">
          <a:xfrm>
            <a:off x="1981201" y="4038600"/>
            <a:ext cx="4333647" cy="2286000"/>
          </a:xfrm>
          <a:prstGeom prst="rect">
            <a:avLst/>
          </a:prstGeom>
          <a:noFill/>
        </p:spPr>
      </p:pic>
      <p:pic>
        <p:nvPicPr>
          <p:cNvPr id="23556" name="Picture 4" descr="http://specmat.com/Solar_Cell_Description.jpg?title=solar+cell&amp;description=how+a+solar+cell+functions&amp;keywords=solar+cell,photovoltaic+cell,solar,photovoltaic,cell,solor+cell,antireflective+coating,specmat"/>
          <p:cNvPicPr>
            <a:picLocks noChangeAspect="1" noChangeArrowheads="1"/>
          </p:cNvPicPr>
          <p:nvPr/>
        </p:nvPicPr>
        <p:blipFill>
          <a:blip r:embed="rId3" cstate="print"/>
          <a:srcRect/>
          <a:stretch>
            <a:fillRect/>
          </a:stretch>
        </p:blipFill>
        <p:spPr bwMode="auto">
          <a:xfrm>
            <a:off x="6195995" y="3657600"/>
            <a:ext cx="3855176" cy="2438400"/>
          </a:xfrm>
          <a:prstGeom prst="rect">
            <a:avLst/>
          </a:prstGeom>
          <a:noFill/>
        </p:spPr>
      </p:pic>
      <p:sp>
        <p:nvSpPr>
          <p:cNvPr id="8" name="Text Box 5"/>
          <p:cNvSpPr txBox="1">
            <a:spLocks noChangeArrowheads="1"/>
          </p:cNvSpPr>
          <p:nvPr/>
        </p:nvSpPr>
        <p:spPr bwMode="auto">
          <a:xfrm>
            <a:off x="1600200" y="1371601"/>
            <a:ext cx="8915400" cy="1200329"/>
          </a:xfrm>
          <a:prstGeom prst="rect">
            <a:avLst/>
          </a:prstGeom>
          <a:solidFill>
            <a:srgbClr val="00FFCC"/>
          </a:solidFill>
          <a:ln w="9525">
            <a:noFill/>
            <a:miter lim="800000"/>
            <a:headEnd/>
            <a:tailEnd/>
          </a:ln>
        </p:spPr>
        <p:txBody>
          <a:bodyPr>
            <a:spAutoFit/>
          </a:bodyPr>
          <a:lstStyle/>
          <a:p>
            <a:pPr algn="just">
              <a:spcBef>
                <a:spcPct val="50000"/>
              </a:spcBef>
            </a:pPr>
            <a:r>
              <a:rPr lang="en-US" sz="2400" b="1" dirty="0">
                <a:solidFill>
                  <a:srgbClr val="CC0000"/>
                </a:solidFill>
              </a:rPr>
              <a:t>Solar cell: 	</a:t>
            </a:r>
            <a:r>
              <a:rPr lang="en-US" sz="2400" b="1" dirty="0"/>
              <a:t>Solar cell is a photovoltaic device that converts 		              the light energy into electrical energy based on 		              the principles of photovoltaic effect</a:t>
            </a:r>
            <a:endParaRPr lang="en-US" sz="2400" dirty="0"/>
          </a:p>
        </p:txBody>
      </p:sp>
    </p:spTree>
    <p:extLst>
      <p:ext uri="{BB962C8B-B14F-4D97-AF65-F5344CB8AC3E}">
        <p14:creationId xmlns:p14="http://schemas.microsoft.com/office/powerpoint/2010/main" val="1053978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2286000" y="228600"/>
            <a:ext cx="7924800" cy="1143000"/>
          </a:xfrm>
          <a:prstGeom prst="rect">
            <a:avLst/>
          </a:prstGeom>
        </p:spPr>
        <p:txBody>
          <a:bodyPr anchor="ctr">
            <a:normAutofit fontScale="97500" lnSpcReduction="10000"/>
          </a:bodyPr>
          <a:lstStyle/>
          <a:p>
            <a:pPr algn="ctr">
              <a:defRPr/>
            </a:pPr>
            <a:r>
              <a:rPr lang="en-US" sz="3600" dirty="0">
                <a:latin typeface="Times New Roman" pitchFamily="18" charset="0"/>
                <a:ea typeface="+mj-ea"/>
                <a:cs typeface="Times New Roman" pitchFamily="18" charset="0"/>
              </a:rPr>
              <a:t>CLASSIFICATION OF TRANSDUCERS</a:t>
            </a:r>
            <a:br>
              <a:rPr lang="en-US" sz="3600" dirty="0">
                <a:latin typeface="Times New Roman" pitchFamily="18" charset="0"/>
                <a:ea typeface="+mj-ea"/>
                <a:cs typeface="Times New Roman" pitchFamily="18" charset="0"/>
              </a:rPr>
            </a:br>
            <a:r>
              <a:rPr lang="en-US" sz="3600" dirty="0">
                <a:latin typeface="Times New Roman" pitchFamily="18" charset="0"/>
                <a:ea typeface="+mj-ea"/>
                <a:cs typeface="Times New Roman" pitchFamily="18" charset="0"/>
              </a:rPr>
              <a:t>According to Transduction P</a:t>
            </a:r>
            <a:r>
              <a:rPr lang="en-US" sz="3600" dirty="0" err="1">
                <a:latin typeface="Times New Roman" pitchFamily="18" charset="0"/>
                <a:ea typeface="+mj-ea"/>
                <a:cs typeface="Times New Roman" pitchFamily="18" charset="0"/>
              </a:rPr>
              <a:t>rinciple</a:t>
            </a:r>
            <a:r>
              <a:rPr lang="en-US" sz="3600" dirty="0">
                <a:latin typeface="Times New Roman" pitchFamily="18" charset="0"/>
                <a:ea typeface="+mj-ea"/>
                <a:cs typeface="Times New Roman" pitchFamily="18" charset="0"/>
              </a:rPr>
              <a:t> </a:t>
            </a:r>
          </a:p>
        </p:txBody>
      </p:sp>
      <p:sp>
        <p:nvSpPr>
          <p:cNvPr id="23555" name="TextBox 8"/>
          <p:cNvSpPr txBox="1">
            <a:spLocks noChangeArrowheads="1"/>
          </p:cNvSpPr>
          <p:nvPr/>
        </p:nvSpPr>
        <p:spPr bwMode="auto">
          <a:xfrm>
            <a:off x="1981200" y="1524001"/>
            <a:ext cx="7010400" cy="2308225"/>
          </a:xfrm>
          <a:prstGeom prst="rect">
            <a:avLst/>
          </a:prstGeom>
          <a:noFill/>
          <a:ln w="9525">
            <a:noFill/>
            <a:miter lim="800000"/>
            <a:headEnd/>
            <a:tailEnd/>
          </a:ln>
        </p:spPr>
        <p:txBody>
          <a:bodyPr>
            <a:spAutoFit/>
          </a:bodyPr>
          <a:lstStyle/>
          <a:p>
            <a:r>
              <a:rPr lang="en-US" sz="2400" b="1" dirty="0">
                <a:latin typeface="Times New Roman" pitchFamily="18" charset="0"/>
                <a:cs typeface="Times New Roman" pitchFamily="18" charset="0"/>
              </a:rPr>
              <a:t>PHOTOVOLTAIC TRANSDUCTION :</a:t>
            </a:r>
          </a:p>
          <a:p>
            <a:endParaRPr lang="en-US" sz="2400" b="1" dirty="0">
              <a:latin typeface="Times New Roman" pitchFamily="18" charset="0"/>
              <a:cs typeface="Times New Roman" pitchFamily="18" charset="0"/>
            </a:endParaRPr>
          </a:p>
          <a:p>
            <a:pPr>
              <a:buFont typeface="Arial" charset="0"/>
              <a:buChar char="•"/>
            </a:pPr>
            <a:r>
              <a:rPr lang="en-US" sz="2400" dirty="0">
                <a:latin typeface="Times New Roman" pitchFamily="18" charset="0"/>
                <a:cs typeface="Times New Roman" pitchFamily="18" charset="0"/>
              </a:rPr>
              <a:t>In photovoltaic transduction the measurand is converted to voltage generated when the junction between dissimilar material is illuminated as shown in fig.</a:t>
            </a:r>
          </a:p>
        </p:txBody>
      </p:sp>
      <p:pic>
        <p:nvPicPr>
          <p:cNvPr id="23556" name="Picture 6" descr="solarcell"/>
          <p:cNvPicPr>
            <a:picLocks noChangeAspect="1" noChangeArrowheads="1"/>
          </p:cNvPicPr>
          <p:nvPr/>
        </p:nvPicPr>
        <p:blipFill>
          <a:blip r:embed="rId2" cstate="print"/>
          <a:srcRect/>
          <a:stretch>
            <a:fillRect/>
          </a:stretch>
        </p:blipFill>
        <p:spPr bwMode="auto">
          <a:xfrm>
            <a:off x="6324600" y="4038601"/>
            <a:ext cx="4233598" cy="2563813"/>
          </a:xfrm>
          <a:prstGeom prst="rect">
            <a:avLst/>
          </a:prstGeom>
          <a:noFill/>
          <a:ln w="9525">
            <a:noFill/>
            <a:miter lim="800000"/>
            <a:headEnd/>
            <a:tailEnd/>
          </a:ln>
        </p:spPr>
      </p:pic>
      <p:pic>
        <p:nvPicPr>
          <p:cNvPr id="23557" name="Picture 2" descr="http://www.bluffton.edu/courses/TLC/MontelA/Montel/Alternative_Energy_Website/jenaefinal.gif"/>
          <p:cNvPicPr>
            <a:picLocks noChangeAspect="1" noChangeArrowheads="1" noCrop="1"/>
          </p:cNvPicPr>
          <p:nvPr/>
        </p:nvPicPr>
        <p:blipFill>
          <a:blip r:embed="rId3" cstate="print"/>
          <a:srcRect/>
          <a:stretch>
            <a:fillRect/>
          </a:stretch>
        </p:blipFill>
        <p:spPr bwMode="auto">
          <a:xfrm>
            <a:off x="2209800" y="4038600"/>
            <a:ext cx="3962400" cy="2819400"/>
          </a:xfrm>
          <a:prstGeom prst="rect">
            <a:avLst/>
          </a:prstGeom>
          <a:noFill/>
          <a:ln w="9525">
            <a:noFill/>
            <a:miter lim="800000"/>
            <a:headEnd/>
            <a:tailEnd/>
          </a:ln>
        </p:spPr>
      </p:pic>
      <p:sp>
        <p:nvSpPr>
          <p:cNvPr id="6" name="Right Arrow 5">
            <a:hlinkClick r:id="" action="ppaction://noaction"/>
          </p:cNvPr>
          <p:cNvSpPr/>
          <p:nvPr/>
        </p:nvSpPr>
        <p:spPr>
          <a:xfrm>
            <a:off x="9982200" y="6096000"/>
            <a:ext cx="533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006931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657600" y="4191000"/>
            <a:ext cx="4572000" cy="914400"/>
          </a:xfrm>
          <a:prstGeom prst="rect">
            <a:avLst/>
          </a:prstGeom>
          <a:solidFill>
            <a:srgbClr val="FF944B"/>
          </a:solidFill>
          <a:ln w="9525">
            <a:solidFill>
              <a:schemeClr val="tx1"/>
            </a:solidFill>
            <a:miter lim="800000"/>
            <a:headEnd/>
            <a:tailEnd/>
          </a:ln>
        </p:spPr>
        <p:txBody>
          <a:bodyPr wrap="none" anchor="ctr"/>
          <a:lstStyle/>
          <a:p>
            <a:endParaRPr lang="en-US">
              <a:latin typeface="Calibri" pitchFamily="34" charset="0"/>
            </a:endParaRPr>
          </a:p>
        </p:txBody>
      </p:sp>
      <p:sp>
        <p:nvSpPr>
          <p:cNvPr id="19459" name="Rectangle 3"/>
          <p:cNvSpPr>
            <a:spLocks noChangeArrowheads="1"/>
          </p:cNvSpPr>
          <p:nvPr/>
        </p:nvSpPr>
        <p:spPr bwMode="auto">
          <a:xfrm>
            <a:off x="3657600" y="2895600"/>
            <a:ext cx="4572000" cy="914400"/>
          </a:xfrm>
          <a:prstGeom prst="rect">
            <a:avLst/>
          </a:prstGeom>
          <a:solidFill>
            <a:srgbClr val="C0C0C0"/>
          </a:solidFill>
          <a:ln w="9525">
            <a:solidFill>
              <a:schemeClr val="tx1"/>
            </a:solidFill>
            <a:miter lim="800000"/>
            <a:headEnd/>
            <a:tailEnd/>
          </a:ln>
        </p:spPr>
        <p:txBody>
          <a:bodyPr wrap="none" anchor="ctr"/>
          <a:lstStyle/>
          <a:p>
            <a:endParaRPr lang="en-US">
              <a:latin typeface="Calibri" pitchFamily="34" charset="0"/>
            </a:endParaRPr>
          </a:p>
        </p:txBody>
      </p:sp>
      <p:sp>
        <p:nvSpPr>
          <p:cNvPr id="24580" name="Line 4"/>
          <p:cNvSpPr>
            <a:spLocks noChangeShapeType="1"/>
          </p:cNvSpPr>
          <p:nvPr/>
        </p:nvSpPr>
        <p:spPr bwMode="auto">
          <a:xfrm>
            <a:off x="3657600" y="4000500"/>
            <a:ext cx="4572000" cy="0"/>
          </a:xfrm>
          <a:prstGeom prst="line">
            <a:avLst/>
          </a:prstGeom>
          <a:noFill/>
          <a:ln w="19050">
            <a:solidFill>
              <a:srgbClr val="003366"/>
            </a:solidFill>
            <a:round/>
            <a:headEnd/>
            <a:tailEnd/>
          </a:ln>
        </p:spPr>
        <p:txBody>
          <a:bodyPr/>
          <a:lstStyle/>
          <a:p>
            <a:endParaRPr lang="en-US"/>
          </a:p>
        </p:txBody>
      </p:sp>
      <p:sp>
        <p:nvSpPr>
          <p:cNvPr id="19461" name="Text Box 5"/>
          <p:cNvSpPr txBox="1">
            <a:spLocks noChangeArrowheads="1"/>
          </p:cNvSpPr>
          <p:nvPr/>
        </p:nvSpPr>
        <p:spPr bwMode="auto">
          <a:xfrm>
            <a:off x="8242300" y="3098800"/>
            <a:ext cx="1828800" cy="641350"/>
          </a:xfrm>
          <a:prstGeom prst="rect">
            <a:avLst/>
          </a:prstGeom>
          <a:noFill/>
          <a:ln w="9525">
            <a:noFill/>
            <a:miter lim="800000"/>
            <a:headEnd/>
            <a:tailEnd/>
          </a:ln>
        </p:spPr>
        <p:txBody>
          <a:bodyPr>
            <a:spAutoFit/>
          </a:bodyPr>
          <a:lstStyle/>
          <a:p>
            <a:pPr>
              <a:spcBef>
                <a:spcPct val="50000"/>
              </a:spcBef>
            </a:pPr>
            <a:r>
              <a:rPr lang="en-US">
                <a:solidFill>
                  <a:schemeClr val="accent1"/>
                </a:solidFill>
                <a:latin typeface="Palatino Linotype" pitchFamily="18" charset="0"/>
              </a:rPr>
              <a:t>n-type semiconductor</a:t>
            </a:r>
          </a:p>
        </p:txBody>
      </p:sp>
      <p:sp>
        <p:nvSpPr>
          <p:cNvPr id="19462" name="Text Box 6"/>
          <p:cNvSpPr txBox="1">
            <a:spLocks noChangeArrowheads="1"/>
          </p:cNvSpPr>
          <p:nvPr/>
        </p:nvSpPr>
        <p:spPr bwMode="auto">
          <a:xfrm>
            <a:off x="8229600" y="4349750"/>
            <a:ext cx="1828800" cy="641350"/>
          </a:xfrm>
          <a:prstGeom prst="rect">
            <a:avLst/>
          </a:prstGeom>
          <a:noFill/>
          <a:ln w="9525">
            <a:noFill/>
            <a:miter lim="800000"/>
            <a:headEnd/>
            <a:tailEnd/>
          </a:ln>
        </p:spPr>
        <p:txBody>
          <a:bodyPr>
            <a:spAutoFit/>
          </a:bodyPr>
          <a:lstStyle/>
          <a:p>
            <a:pPr>
              <a:spcBef>
                <a:spcPct val="50000"/>
              </a:spcBef>
            </a:pPr>
            <a:r>
              <a:rPr lang="en-US">
                <a:solidFill>
                  <a:schemeClr val="accent1"/>
                </a:solidFill>
                <a:latin typeface="Palatino Linotype" pitchFamily="18" charset="0"/>
              </a:rPr>
              <a:t>p-type semiconductor</a:t>
            </a:r>
          </a:p>
        </p:txBody>
      </p:sp>
      <p:sp>
        <p:nvSpPr>
          <p:cNvPr id="19463" name="Rectangle 7"/>
          <p:cNvSpPr>
            <a:spLocks noChangeArrowheads="1"/>
          </p:cNvSpPr>
          <p:nvPr/>
        </p:nvSpPr>
        <p:spPr bwMode="auto">
          <a:xfrm>
            <a:off x="3657600" y="3810000"/>
            <a:ext cx="4572000" cy="381000"/>
          </a:xfrm>
          <a:prstGeom prst="rect">
            <a:avLst/>
          </a:prstGeom>
          <a:solidFill>
            <a:srgbClr val="00AFD8"/>
          </a:solidFill>
          <a:ln w="9525">
            <a:noFill/>
            <a:miter lim="800000"/>
            <a:headEnd/>
            <a:tailEnd/>
          </a:ln>
        </p:spPr>
        <p:txBody>
          <a:bodyPr wrap="none" anchor="ctr"/>
          <a:lstStyle/>
          <a:p>
            <a:endParaRPr lang="en-US">
              <a:latin typeface="Calibri" pitchFamily="34" charset="0"/>
            </a:endParaRPr>
          </a:p>
        </p:txBody>
      </p:sp>
      <p:sp>
        <p:nvSpPr>
          <p:cNvPr id="24584" name="Line 8"/>
          <p:cNvSpPr>
            <a:spLocks noChangeShapeType="1"/>
          </p:cNvSpPr>
          <p:nvPr/>
        </p:nvSpPr>
        <p:spPr bwMode="auto">
          <a:xfrm>
            <a:off x="3657600" y="4000500"/>
            <a:ext cx="4572000" cy="0"/>
          </a:xfrm>
          <a:prstGeom prst="line">
            <a:avLst/>
          </a:prstGeom>
          <a:noFill/>
          <a:ln w="15875">
            <a:solidFill>
              <a:schemeClr val="tx1"/>
            </a:solidFill>
            <a:round/>
            <a:headEnd/>
            <a:tailEnd/>
          </a:ln>
        </p:spPr>
        <p:txBody>
          <a:bodyPr/>
          <a:lstStyle/>
          <a:p>
            <a:endParaRPr lang="en-US"/>
          </a:p>
        </p:txBody>
      </p:sp>
      <p:sp>
        <p:nvSpPr>
          <p:cNvPr id="24585" name="Text Box 9"/>
          <p:cNvSpPr txBox="1">
            <a:spLocks noChangeArrowheads="1"/>
          </p:cNvSpPr>
          <p:nvPr/>
        </p:nvSpPr>
        <p:spPr bwMode="auto">
          <a:xfrm>
            <a:off x="3733800" y="3810001"/>
            <a:ext cx="4419600" cy="366713"/>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sp>
        <p:nvSpPr>
          <p:cNvPr id="19466" name="Text Box 10"/>
          <p:cNvSpPr txBox="1">
            <a:spLocks noChangeArrowheads="1"/>
          </p:cNvSpPr>
          <p:nvPr/>
        </p:nvSpPr>
        <p:spPr bwMode="auto">
          <a:xfrm>
            <a:off x="3657600" y="3721101"/>
            <a:ext cx="4572000" cy="366713"/>
          </a:xfrm>
          <a:prstGeom prst="rect">
            <a:avLst/>
          </a:prstGeom>
          <a:noFill/>
          <a:ln w="9525">
            <a:noFill/>
            <a:miter lim="800000"/>
            <a:headEnd/>
            <a:tailEnd/>
          </a:ln>
        </p:spPr>
        <p:txBody>
          <a:bodyPr>
            <a:spAutoFit/>
          </a:bodyPr>
          <a:lstStyle/>
          <a:p>
            <a:pPr>
              <a:spcBef>
                <a:spcPct val="50000"/>
              </a:spcBef>
            </a:pPr>
            <a:r>
              <a:rPr lang="en-US">
                <a:solidFill>
                  <a:schemeClr val="bg1"/>
                </a:solidFill>
                <a:latin typeface="Palatino Linotype" pitchFamily="18" charset="0"/>
              </a:rPr>
              <a:t> </a:t>
            </a:r>
            <a:r>
              <a:rPr lang="en-US" b="1">
                <a:solidFill>
                  <a:schemeClr val="bg1"/>
                </a:solidFill>
                <a:latin typeface="Palatino Linotype" pitchFamily="18" charset="0"/>
              </a:rPr>
              <a:t>+   +   +   +    +   +   +   +   +   +   +   +   +   +  +</a:t>
            </a:r>
            <a:r>
              <a:rPr lang="en-US">
                <a:solidFill>
                  <a:schemeClr val="bg1"/>
                </a:solidFill>
                <a:latin typeface="Palatino Linotype" pitchFamily="18" charset="0"/>
              </a:rPr>
              <a:t>  </a:t>
            </a:r>
          </a:p>
        </p:txBody>
      </p:sp>
      <p:sp>
        <p:nvSpPr>
          <p:cNvPr id="19467" name="Text Box 11"/>
          <p:cNvSpPr txBox="1">
            <a:spLocks noChangeArrowheads="1"/>
          </p:cNvSpPr>
          <p:nvPr/>
        </p:nvSpPr>
        <p:spPr bwMode="auto">
          <a:xfrm>
            <a:off x="3581400" y="3900488"/>
            <a:ext cx="4572000" cy="366712"/>
          </a:xfrm>
          <a:prstGeom prst="rect">
            <a:avLst/>
          </a:prstGeom>
          <a:noFill/>
          <a:ln w="9525">
            <a:noFill/>
            <a:miter lim="800000"/>
            <a:headEnd/>
            <a:tailEnd/>
          </a:ln>
        </p:spPr>
        <p:txBody>
          <a:bodyPr>
            <a:spAutoFit/>
          </a:bodyPr>
          <a:lstStyle/>
          <a:p>
            <a:pPr>
              <a:spcBef>
                <a:spcPct val="50000"/>
              </a:spcBef>
            </a:pPr>
            <a:r>
              <a:rPr lang="en-US">
                <a:solidFill>
                  <a:schemeClr val="bg1"/>
                </a:solidFill>
                <a:latin typeface="Palatino Linotype" pitchFamily="18" charset="0"/>
              </a:rPr>
              <a:t> </a:t>
            </a:r>
            <a:r>
              <a:rPr lang="en-US" b="1">
                <a:solidFill>
                  <a:schemeClr val="bg1"/>
                </a:solidFill>
                <a:latin typeface="Palatino Linotype" pitchFamily="18" charset="0"/>
              </a:rPr>
              <a:t>-  -   -    -   -   -   -   -   -   -   -   -   -   -   -   -   -   -</a:t>
            </a:r>
            <a:r>
              <a:rPr lang="en-US">
                <a:solidFill>
                  <a:schemeClr val="bg1"/>
                </a:solidFill>
                <a:latin typeface="Palatino Linotype" pitchFamily="18" charset="0"/>
              </a:rPr>
              <a:t>  </a:t>
            </a:r>
          </a:p>
        </p:txBody>
      </p:sp>
      <p:sp>
        <p:nvSpPr>
          <p:cNvPr id="19468" name="Oval 12"/>
          <p:cNvSpPr>
            <a:spLocks noChangeArrowheads="1"/>
          </p:cNvSpPr>
          <p:nvPr/>
        </p:nvSpPr>
        <p:spPr bwMode="auto">
          <a:xfrm>
            <a:off x="3962400" y="44196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69" name="Oval 13"/>
          <p:cNvSpPr>
            <a:spLocks noChangeArrowheads="1"/>
          </p:cNvSpPr>
          <p:nvPr/>
        </p:nvSpPr>
        <p:spPr bwMode="auto">
          <a:xfrm>
            <a:off x="4419600" y="47244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70" name="Oval 14"/>
          <p:cNvSpPr>
            <a:spLocks noChangeArrowheads="1"/>
          </p:cNvSpPr>
          <p:nvPr/>
        </p:nvSpPr>
        <p:spPr bwMode="auto">
          <a:xfrm>
            <a:off x="5029200" y="43434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71" name="Oval 15"/>
          <p:cNvSpPr>
            <a:spLocks noChangeArrowheads="1"/>
          </p:cNvSpPr>
          <p:nvPr/>
        </p:nvSpPr>
        <p:spPr bwMode="auto">
          <a:xfrm>
            <a:off x="5486400" y="47244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72" name="Oval 16"/>
          <p:cNvSpPr>
            <a:spLocks noChangeArrowheads="1"/>
          </p:cNvSpPr>
          <p:nvPr/>
        </p:nvSpPr>
        <p:spPr bwMode="auto">
          <a:xfrm>
            <a:off x="6096000" y="44196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73" name="Oval 17"/>
          <p:cNvSpPr>
            <a:spLocks noChangeArrowheads="1"/>
          </p:cNvSpPr>
          <p:nvPr/>
        </p:nvSpPr>
        <p:spPr bwMode="auto">
          <a:xfrm>
            <a:off x="7010400" y="45720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24594" name="Line 18"/>
          <p:cNvSpPr>
            <a:spLocks noChangeShapeType="1"/>
          </p:cNvSpPr>
          <p:nvPr/>
        </p:nvSpPr>
        <p:spPr bwMode="auto">
          <a:xfrm flipV="1">
            <a:off x="5943600" y="1905000"/>
            <a:ext cx="0" cy="990600"/>
          </a:xfrm>
          <a:prstGeom prst="line">
            <a:avLst/>
          </a:prstGeom>
          <a:noFill/>
          <a:ln w="38100">
            <a:solidFill>
              <a:schemeClr val="tx1"/>
            </a:solidFill>
            <a:round/>
            <a:headEnd/>
            <a:tailEnd/>
          </a:ln>
        </p:spPr>
        <p:txBody>
          <a:bodyPr/>
          <a:lstStyle/>
          <a:p>
            <a:endParaRPr lang="en-US"/>
          </a:p>
        </p:txBody>
      </p:sp>
      <p:sp>
        <p:nvSpPr>
          <p:cNvPr id="24595" name="Line 19"/>
          <p:cNvSpPr>
            <a:spLocks noChangeShapeType="1"/>
          </p:cNvSpPr>
          <p:nvPr/>
        </p:nvSpPr>
        <p:spPr bwMode="auto">
          <a:xfrm flipV="1">
            <a:off x="5956300" y="5092700"/>
            <a:ext cx="0" cy="990600"/>
          </a:xfrm>
          <a:prstGeom prst="line">
            <a:avLst/>
          </a:prstGeom>
          <a:noFill/>
          <a:ln w="38100">
            <a:solidFill>
              <a:schemeClr val="tx1"/>
            </a:solidFill>
            <a:round/>
            <a:headEnd/>
            <a:tailEnd/>
          </a:ln>
        </p:spPr>
        <p:txBody>
          <a:bodyPr/>
          <a:lstStyle/>
          <a:p>
            <a:endParaRPr lang="en-US"/>
          </a:p>
        </p:txBody>
      </p:sp>
      <p:sp>
        <p:nvSpPr>
          <p:cNvPr id="24596" name="Line 20"/>
          <p:cNvSpPr>
            <a:spLocks noChangeShapeType="1"/>
          </p:cNvSpPr>
          <p:nvPr/>
        </p:nvSpPr>
        <p:spPr bwMode="auto">
          <a:xfrm>
            <a:off x="5943600" y="1905000"/>
            <a:ext cx="3810000" cy="0"/>
          </a:xfrm>
          <a:prstGeom prst="line">
            <a:avLst/>
          </a:prstGeom>
          <a:noFill/>
          <a:ln w="38100">
            <a:solidFill>
              <a:schemeClr val="tx1"/>
            </a:solidFill>
            <a:round/>
            <a:headEnd/>
            <a:tailEnd/>
          </a:ln>
        </p:spPr>
        <p:txBody>
          <a:bodyPr/>
          <a:lstStyle/>
          <a:p>
            <a:endParaRPr lang="en-US"/>
          </a:p>
        </p:txBody>
      </p:sp>
      <p:sp>
        <p:nvSpPr>
          <p:cNvPr id="24597" name="Line 21"/>
          <p:cNvSpPr>
            <a:spLocks noChangeShapeType="1"/>
          </p:cNvSpPr>
          <p:nvPr/>
        </p:nvSpPr>
        <p:spPr bwMode="auto">
          <a:xfrm>
            <a:off x="5943600" y="6057900"/>
            <a:ext cx="3810000" cy="0"/>
          </a:xfrm>
          <a:prstGeom prst="line">
            <a:avLst/>
          </a:prstGeom>
          <a:noFill/>
          <a:ln w="38100">
            <a:solidFill>
              <a:schemeClr val="tx1"/>
            </a:solidFill>
            <a:round/>
            <a:headEnd/>
            <a:tailEnd/>
          </a:ln>
        </p:spPr>
        <p:txBody>
          <a:bodyPr/>
          <a:lstStyle/>
          <a:p>
            <a:endParaRPr lang="en-US"/>
          </a:p>
        </p:txBody>
      </p:sp>
      <p:sp>
        <p:nvSpPr>
          <p:cNvPr id="19478" name="Line 22"/>
          <p:cNvSpPr>
            <a:spLocks noChangeShapeType="1"/>
          </p:cNvSpPr>
          <p:nvPr/>
        </p:nvSpPr>
        <p:spPr bwMode="auto">
          <a:xfrm>
            <a:off x="2209800" y="990600"/>
            <a:ext cx="1295400" cy="1524000"/>
          </a:xfrm>
          <a:prstGeom prst="line">
            <a:avLst/>
          </a:prstGeom>
          <a:noFill/>
          <a:ln w="25400">
            <a:solidFill>
              <a:srgbClr val="FFFF00"/>
            </a:solidFill>
            <a:round/>
            <a:headEnd/>
            <a:tailEnd type="stealth" w="lg" len="lg"/>
          </a:ln>
        </p:spPr>
        <p:txBody>
          <a:bodyPr/>
          <a:lstStyle/>
          <a:p>
            <a:endParaRPr lang="en-US"/>
          </a:p>
        </p:txBody>
      </p:sp>
      <p:sp>
        <p:nvSpPr>
          <p:cNvPr id="19479" name="Line 23"/>
          <p:cNvSpPr>
            <a:spLocks noChangeShapeType="1"/>
          </p:cNvSpPr>
          <p:nvPr/>
        </p:nvSpPr>
        <p:spPr bwMode="auto">
          <a:xfrm>
            <a:off x="2971800" y="1219200"/>
            <a:ext cx="1295400" cy="1524000"/>
          </a:xfrm>
          <a:prstGeom prst="line">
            <a:avLst/>
          </a:prstGeom>
          <a:noFill/>
          <a:ln w="25400">
            <a:solidFill>
              <a:srgbClr val="FFFF00"/>
            </a:solidFill>
            <a:round/>
            <a:headEnd/>
            <a:tailEnd type="stealth" w="lg" len="lg"/>
          </a:ln>
        </p:spPr>
        <p:txBody>
          <a:bodyPr/>
          <a:lstStyle/>
          <a:p>
            <a:endParaRPr lang="en-US"/>
          </a:p>
        </p:txBody>
      </p:sp>
      <p:sp>
        <p:nvSpPr>
          <p:cNvPr id="19480" name="Line 24"/>
          <p:cNvSpPr>
            <a:spLocks noChangeShapeType="1"/>
          </p:cNvSpPr>
          <p:nvPr/>
        </p:nvSpPr>
        <p:spPr bwMode="auto">
          <a:xfrm>
            <a:off x="1828800" y="1295400"/>
            <a:ext cx="1295400" cy="1524000"/>
          </a:xfrm>
          <a:prstGeom prst="line">
            <a:avLst/>
          </a:prstGeom>
          <a:noFill/>
          <a:ln w="19050">
            <a:solidFill>
              <a:srgbClr val="FFFF00"/>
            </a:solidFill>
            <a:round/>
            <a:headEnd/>
            <a:tailEnd type="stealth" w="lg" len="med"/>
          </a:ln>
        </p:spPr>
        <p:txBody>
          <a:bodyPr/>
          <a:lstStyle/>
          <a:p>
            <a:endParaRPr lang="en-US"/>
          </a:p>
        </p:txBody>
      </p:sp>
      <p:sp>
        <p:nvSpPr>
          <p:cNvPr id="19481" name="Line 25"/>
          <p:cNvSpPr>
            <a:spLocks noChangeShapeType="1"/>
          </p:cNvSpPr>
          <p:nvPr/>
        </p:nvSpPr>
        <p:spPr bwMode="auto">
          <a:xfrm>
            <a:off x="4191000" y="3124200"/>
            <a:ext cx="1295400" cy="1524000"/>
          </a:xfrm>
          <a:prstGeom prst="line">
            <a:avLst/>
          </a:prstGeom>
          <a:noFill/>
          <a:ln w="38100">
            <a:solidFill>
              <a:srgbClr val="FFCC00"/>
            </a:solidFill>
            <a:round/>
            <a:headEnd/>
            <a:tailEnd type="stealth" w="lg" len="lg"/>
          </a:ln>
        </p:spPr>
        <p:txBody>
          <a:bodyPr/>
          <a:lstStyle/>
          <a:p>
            <a:endParaRPr lang="en-US"/>
          </a:p>
        </p:txBody>
      </p:sp>
      <p:sp>
        <p:nvSpPr>
          <p:cNvPr id="19482" name="Oval 26"/>
          <p:cNvSpPr>
            <a:spLocks noChangeArrowheads="1"/>
          </p:cNvSpPr>
          <p:nvPr/>
        </p:nvSpPr>
        <p:spPr bwMode="auto">
          <a:xfrm>
            <a:off x="5867400" y="34290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83" name="Rectangle 27"/>
          <p:cNvSpPr>
            <a:spLocks noChangeArrowheads="1"/>
          </p:cNvSpPr>
          <p:nvPr/>
        </p:nvSpPr>
        <p:spPr bwMode="auto">
          <a:xfrm>
            <a:off x="5486400" y="4711700"/>
            <a:ext cx="381000" cy="304800"/>
          </a:xfrm>
          <a:prstGeom prst="rect">
            <a:avLst/>
          </a:prstGeom>
          <a:solidFill>
            <a:srgbClr val="FF944B"/>
          </a:solidFill>
          <a:ln w="9525">
            <a:noFill/>
            <a:miter lim="800000"/>
            <a:headEnd/>
            <a:tailEnd/>
          </a:ln>
        </p:spPr>
        <p:txBody>
          <a:bodyPr wrap="none" anchor="ctr"/>
          <a:lstStyle/>
          <a:p>
            <a:endParaRPr lang="en-US">
              <a:latin typeface="Calibri" pitchFamily="34" charset="0"/>
            </a:endParaRPr>
          </a:p>
        </p:txBody>
      </p:sp>
      <p:sp>
        <p:nvSpPr>
          <p:cNvPr id="19484" name="Line 28"/>
          <p:cNvSpPr>
            <a:spLocks noChangeShapeType="1"/>
          </p:cNvSpPr>
          <p:nvPr/>
        </p:nvSpPr>
        <p:spPr bwMode="auto">
          <a:xfrm flipV="1">
            <a:off x="5638800" y="3657600"/>
            <a:ext cx="228600" cy="914400"/>
          </a:xfrm>
          <a:prstGeom prst="line">
            <a:avLst/>
          </a:prstGeom>
          <a:noFill/>
          <a:ln w="19050">
            <a:solidFill>
              <a:schemeClr val="tx1"/>
            </a:solidFill>
            <a:round/>
            <a:headEnd/>
            <a:tailEnd type="arrow" w="lg" len="med"/>
          </a:ln>
        </p:spPr>
        <p:txBody>
          <a:bodyPr/>
          <a:lstStyle/>
          <a:p>
            <a:endParaRPr lang="en-US"/>
          </a:p>
        </p:txBody>
      </p:sp>
      <p:sp>
        <p:nvSpPr>
          <p:cNvPr id="19485" name="Oval 29"/>
          <p:cNvSpPr>
            <a:spLocks noChangeArrowheads="1"/>
          </p:cNvSpPr>
          <p:nvPr/>
        </p:nvSpPr>
        <p:spPr bwMode="auto">
          <a:xfrm>
            <a:off x="5867400" y="3429000"/>
            <a:ext cx="152400" cy="152400"/>
          </a:xfrm>
          <a:prstGeom prst="ellipse">
            <a:avLst/>
          </a:prstGeom>
          <a:solidFill>
            <a:srgbClr val="C0C0C0"/>
          </a:solidFill>
          <a:ln w="9525">
            <a:noFill/>
            <a:round/>
            <a:headEnd/>
            <a:tailEnd/>
          </a:ln>
        </p:spPr>
        <p:txBody>
          <a:bodyPr wrap="none" anchor="ctr"/>
          <a:lstStyle/>
          <a:p>
            <a:endParaRPr lang="en-US">
              <a:latin typeface="Calibri" pitchFamily="34" charset="0"/>
            </a:endParaRPr>
          </a:p>
        </p:txBody>
      </p:sp>
      <p:sp>
        <p:nvSpPr>
          <p:cNvPr id="19486" name="Oval 30"/>
          <p:cNvSpPr>
            <a:spLocks noChangeArrowheads="1"/>
          </p:cNvSpPr>
          <p:nvPr/>
        </p:nvSpPr>
        <p:spPr bwMode="auto">
          <a:xfrm>
            <a:off x="5867400" y="25146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87" name="Oval 31"/>
          <p:cNvSpPr>
            <a:spLocks noChangeArrowheads="1"/>
          </p:cNvSpPr>
          <p:nvPr/>
        </p:nvSpPr>
        <p:spPr bwMode="auto">
          <a:xfrm>
            <a:off x="6172200" y="18288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88" name="Oval 32"/>
          <p:cNvSpPr>
            <a:spLocks noChangeArrowheads="1"/>
          </p:cNvSpPr>
          <p:nvPr/>
        </p:nvSpPr>
        <p:spPr bwMode="auto">
          <a:xfrm>
            <a:off x="7010400" y="18288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89" name="Oval 33"/>
          <p:cNvSpPr>
            <a:spLocks noChangeArrowheads="1"/>
          </p:cNvSpPr>
          <p:nvPr/>
        </p:nvSpPr>
        <p:spPr bwMode="auto">
          <a:xfrm>
            <a:off x="7924800" y="18288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90" name="Line 34"/>
          <p:cNvSpPr>
            <a:spLocks noChangeShapeType="1"/>
          </p:cNvSpPr>
          <p:nvPr/>
        </p:nvSpPr>
        <p:spPr bwMode="auto">
          <a:xfrm>
            <a:off x="6324600" y="1600200"/>
            <a:ext cx="1600200" cy="0"/>
          </a:xfrm>
          <a:prstGeom prst="line">
            <a:avLst/>
          </a:prstGeom>
          <a:noFill/>
          <a:ln w="31750">
            <a:solidFill>
              <a:schemeClr val="bg1"/>
            </a:solidFill>
            <a:round/>
            <a:headEnd type="none" w="lg" len="lg"/>
            <a:tailEnd type="arrow" w="lg" len="lg"/>
          </a:ln>
        </p:spPr>
        <p:txBody>
          <a:bodyPr/>
          <a:lstStyle/>
          <a:p>
            <a:endParaRPr lang="en-US"/>
          </a:p>
        </p:txBody>
      </p:sp>
      <p:sp>
        <p:nvSpPr>
          <p:cNvPr id="19491" name="Oval 35"/>
          <p:cNvSpPr>
            <a:spLocks noChangeArrowheads="1"/>
          </p:cNvSpPr>
          <p:nvPr/>
        </p:nvSpPr>
        <p:spPr bwMode="auto">
          <a:xfrm>
            <a:off x="6375400" y="59563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92" name="Oval 36"/>
          <p:cNvSpPr>
            <a:spLocks noChangeArrowheads="1"/>
          </p:cNvSpPr>
          <p:nvPr/>
        </p:nvSpPr>
        <p:spPr bwMode="auto">
          <a:xfrm>
            <a:off x="7213600" y="59563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93" name="Oval 37"/>
          <p:cNvSpPr>
            <a:spLocks noChangeArrowheads="1"/>
          </p:cNvSpPr>
          <p:nvPr/>
        </p:nvSpPr>
        <p:spPr bwMode="auto">
          <a:xfrm>
            <a:off x="8128000" y="5956300"/>
            <a:ext cx="152400" cy="152400"/>
          </a:xfrm>
          <a:prstGeom prst="ellipse">
            <a:avLst/>
          </a:prstGeom>
          <a:solidFill>
            <a:srgbClr val="FF0000"/>
          </a:solidFill>
          <a:ln w="9525">
            <a:solidFill>
              <a:schemeClr val="tx1"/>
            </a:solidFill>
            <a:round/>
            <a:headEnd/>
            <a:tailEnd/>
          </a:ln>
        </p:spPr>
        <p:txBody>
          <a:bodyPr wrap="none" anchor="ctr"/>
          <a:lstStyle/>
          <a:p>
            <a:endParaRPr lang="en-US">
              <a:latin typeface="Calibri" pitchFamily="34" charset="0"/>
            </a:endParaRPr>
          </a:p>
        </p:txBody>
      </p:sp>
      <p:sp>
        <p:nvSpPr>
          <p:cNvPr id="19494" name="Line 38"/>
          <p:cNvSpPr>
            <a:spLocks noChangeShapeType="1"/>
          </p:cNvSpPr>
          <p:nvPr/>
        </p:nvSpPr>
        <p:spPr bwMode="auto">
          <a:xfrm>
            <a:off x="6477000" y="6400800"/>
            <a:ext cx="1600200" cy="0"/>
          </a:xfrm>
          <a:prstGeom prst="line">
            <a:avLst/>
          </a:prstGeom>
          <a:noFill/>
          <a:ln w="31750">
            <a:solidFill>
              <a:schemeClr val="bg1"/>
            </a:solidFill>
            <a:round/>
            <a:headEnd type="arrow" w="lg" len="lg"/>
            <a:tailEnd type="none" w="lg" len="lg"/>
          </a:ln>
        </p:spPr>
        <p:txBody>
          <a:bodyPr/>
          <a:lstStyle/>
          <a:p>
            <a:endParaRPr lang="en-US"/>
          </a:p>
        </p:txBody>
      </p:sp>
      <p:sp>
        <p:nvSpPr>
          <p:cNvPr id="24615" name="Text Box 39"/>
          <p:cNvSpPr txBox="1">
            <a:spLocks noChangeArrowheads="1"/>
          </p:cNvSpPr>
          <p:nvPr/>
        </p:nvSpPr>
        <p:spPr bwMode="auto">
          <a:xfrm>
            <a:off x="3429000" y="342900"/>
            <a:ext cx="6781800" cy="1397306"/>
          </a:xfrm>
          <a:prstGeom prst="rect">
            <a:avLst/>
          </a:prstGeom>
          <a:noFill/>
          <a:ln w="9525">
            <a:noFill/>
            <a:miter lim="800000"/>
            <a:headEnd/>
            <a:tailEnd/>
          </a:ln>
        </p:spPr>
        <p:txBody>
          <a:bodyPr>
            <a:spAutoFit/>
          </a:bodyPr>
          <a:lstStyle/>
          <a:p>
            <a:r>
              <a:rPr lang="en-US" sz="3200">
                <a:solidFill>
                  <a:schemeClr val="hlink"/>
                </a:solidFill>
                <a:latin typeface="Palatino Linotype" pitchFamily="18" charset="0"/>
              </a:rPr>
              <a:t>Physics of Photovoltaic Generation</a:t>
            </a:r>
          </a:p>
          <a:p>
            <a:endParaRPr lang="en-US" sz="2400">
              <a:solidFill>
                <a:schemeClr val="accent1"/>
              </a:solidFill>
              <a:latin typeface="Palatino Linotype" pitchFamily="18" charset="0"/>
            </a:endParaRPr>
          </a:p>
          <a:p>
            <a:pPr algn="ctr">
              <a:spcBef>
                <a:spcPct val="20000"/>
              </a:spcBef>
            </a:pPr>
            <a:endParaRPr lang="en-US" sz="2400">
              <a:solidFill>
                <a:srgbClr val="FFCC00"/>
              </a:solidFill>
              <a:latin typeface="Palatino Linotype" pitchFamily="18" charset="0"/>
            </a:endParaRPr>
          </a:p>
        </p:txBody>
      </p:sp>
      <p:sp>
        <p:nvSpPr>
          <p:cNvPr id="24616" name="Oval 40"/>
          <p:cNvSpPr>
            <a:spLocks noChangeArrowheads="1"/>
          </p:cNvSpPr>
          <p:nvPr/>
        </p:nvSpPr>
        <p:spPr bwMode="auto">
          <a:xfrm>
            <a:off x="1371600" y="-152400"/>
            <a:ext cx="838200" cy="838200"/>
          </a:xfrm>
          <a:prstGeom prst="ellipse">
            <a:avLst/>
          </a:prstGeom>
          <a:solidFill>
            <a:srgbClr val="FFFF00"/>
          </a:solidFill>
          <a:ln w="9525">
            <a:noFill/>
            <a:round/>
            <a:headEnd/>
            <a:tailEnd/>
          </a:ln>
        </p:spPr>
        <p:txBody>
          <a:bodyPr wrap="none" anchor="ctr"/>
          <a:lstStyle/>
          <a:p>
            <a:endParaRPr lang="en-US">
              <a:latin typeface="Calibri" pitchFamily="34" charset="0"/>
            </a:endParaRPr>
          </a:p>
        </p:txBody>
      </p:sp>
      <p:sp>
        <p:nvSpPr>
          <p:cNvPr id="24617" name="Line 41"/>
          <p:cNvSpPr>
            <a:spLocks noChangeShapeType="1"/>
          </p:cNvSpPr>
          <p:nvPr/>
        </p:nvSpPr>
        <p:spPr bwMode="auto">
          <a:xfrm>
            <a:off x="3263900" y="965200"/>
            <a:ext cx="6934200" cy="0"/>
          </a:xfrm>
          <a:prstGeom prst="line">
            <a:avLst/>
          </a:prstGeom>
          <a:noFill/>
          <a:ln w="9525">
            <a:solidFill>
              <a:srgbClr val="B2B2B2"/>
            </a:solidFill>
            <a:round/>
            <a:headEnd/>
            <a:tailEnd/>
          </a:ln>
        </p:spPr>
        <p:txBody>
          <a:bodyPr/>
          <a:lstStyle/>
          <a:p>
            <a:endParaRPr lang="en-US"/>
          </a:p>
        </p:txBody>
      </p:sp>
      <p:sp>
        <p:nvSpPr>
          <p:cNvPr id="19500" name="Text Box 44"/>
          <p:cNvSpPr txBox="1">
            <a:spLocks noChangeArrowheads="1"/>
          </p:cNvSpPr>
          <p:nvPr/>
        </p:nvSpPr>
        <p:spPr bwMode="auto">
          <a:xfrm>
            <a:off x="8224838" y="3810001"/>
            <a:ext cx="1828800" cy="366713"/>
          </a:xfrm>
          <a:prstGeom prst="rect">
            <a:avLst/>
          </a:prstGeom>
          <a:noFill/>
          <a:ln w="9525">
            <a:noFill/>
            <a:miter lim="800000"/>
            <a:headEnd/>
            <a:tailEnd/>
          </a:ln>
        </p:spPr>
        <p:txBody>
          <a:bodyPr>
            <a:spAutoFit/>
          </a:bodyPr>
          <a:lstStyle/>
          <a:p>
            <a:pPr>
              <a:spcBef>
                <a:spcPct val="50000"/>
              </a:spcBef>
            </a:pPr>
            <a:r>
              <a:rPr lang="en-US">
                <a:solidFill>
                  <a:schemeClr val="accent1"/>
                </a:solidFill>
                <a:latin typeface="Palatino Linotype" pitchFamily="18" charset="0"/>
              </a:rPr>
              <a:t>Depletion Zone</a:t>
            </a:r>
          </a:p>
        </p:txBody>
      </p:sp>
    </p:spTree>
    <p:extLst>
      <p:ext uri="{BB962C8B-B14F-4D97-AF65-F5344CB8AC3E}">
        <p14:creationId xmlns:p14="http://schemas.microsoft.com/office/powerpoint/2010/main" val="428987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fade">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fade">
                                      <p:cBhvr>
                                        <p:cTn id="12" dur="500"/>
                                        <p:tgtEl>
                                          <p:spTgt spid="194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62"/>
                                        </p:tgtEl>
                                        <p:attrNameLst>
                                          <p:attrName>style.visibility</p:attrName>
                                        </p:attrNameLst>
                                      </p:cBhvr>
                                      <p:to>
                                        <p:strVal val="visible"/>
                                      </p:to>
                                    </p:set>
                                    <p:animEffect transition="in" filter="fade">
                                      <p:cBhvr>
                                        <p:cTn id="17" dur="500"/>
                                        <p:tgtEl>
                                          <p:spTgt spid="194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19461"/>
                                        </p:tgtEl>
                                        <p:attrNameLst>
                                          <p:attrName>style.visibility</p:attrName>
                                        </p:attrNameLst>
                                      </p:cBhvr>
                                      <p:to>
                                        <p:strVal val="visible"/>
                                      </p:to>
                                    </p:set>
                                    <p:animEffect transition="in" filter="fade">
                                      <p:cBhvr>
                                        <p:cTn id="22" dur="500"/>
                                        <p:tgtEl>
                                          <p:spTgt spid="194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63"/>
                                        </p:tgtEl>
                                        <p:attrNameLst>
                                          <p:attrName>style.visibility</p:attrName>
                                        </p:attrNameLst>
                                      </p:cBhvr>
                                      <p:to>
                                        <p:strVal val="visible"/>
                                      </p:to>
                                    </p:set>
                                    <p:animEffect transition="in" filter="blinds(horizontal)">
                                      <p:cBhvr>
                                        <p:cTn id="27" dur="500"/>
                                        <p:tgtEl>
                                          <p:spTgt spid="194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466"/>
                                        </p:tgtEl>
                                        <p:attrNameLst>
                                          <p:attrName>style.visibility</p:attrName>
                                        </p:attrNameLst>
                                      </p:cBhvr>
                                      <p:to>
                                        <p:strVal val="visible"/>
                                      </p:to>
                                    </p:set>
                                    <p:animEffect transition="in" filter="fade">
                                      <p:cBhvr>
                                        <p:cTn id="32" dur="500"/>
                                        <p:tgtEl>
                                          <p:spTgt spid="1946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467"/>
                                        </p:tgtEl>
                                        <p:attrNameLst>
                                          <p:attrName>style.visibility</p:attrName>
                                        </p:attrNameLst>
                                      </p:cBhvr>
                                      <p:to>
                                        <p:strVal val="visible"/>
                                      </p:to>
                                    </p:set>
                                    <p:animEffect transition="in" filter="fade">
                                      <p:cBhvr>
                                        <p:cTn id="37" dur="500"/>
                                        <p:tgtEl>
                                          <p:spTgt spid="1946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500">
                                            <p:txEl>
                                              <p:pRg st="0" end="0"/>
                                            </p:txEl>
                                          </p:spTgt>
                                        </p:tgtEl>
                                        <p:attrNameLst>
                                          <p:attrName>style.visibility</p:attrName>
                                        </p:attrNameLst>
                                      </p:cBhvr>
                                      <p:to>
                                        <p:strVal val="visible"/>
                                      </p:to>
                                    </p:set>
                                    <p:animEffect transition="in" filter="fade">
                                      <p:cBhvr>
                                        <p:cTn id="42" dur="1000"/>
                                        <p:tgtEl>
                                          <p:spTgt spid="1950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468"/>
                                        </p:tgtEl>
                                        <p:attrNameLst>
                                          <p:attrName>style.visibility</p:attrName>
                                        </p:attrNameLst>
                                      </p:cBhvr>
                                      <p:to>
                                        <p:strVal val="visible"/>
                                      </p:to>
                                    </p:set>
                                    <p:animEffect transition="in" filter="fade">
                                      <p:cBhvr>
                                        <p:cTn id="47" dur="2000"/>
                                        <p:tgtEl>
                                          <p:spTgt spid="1946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469"/>
                                        </p:tgtEl>
                                        <p:attrNameLst>
                                          <p:attrName>style.visibility</p:attrName>
                                        </p:attrNameLst>
                                      </p:cBhvr>
                                      <p:to>
                                        <p:strVal val="visible"/>
                                      </p:to>
                                    </p:set>
                                    <p:animEffect transition="in" filter="fade">
                                      <p:cBhvr>
                                        <p:cTn id="50" dur="2000"/>
                                        <p:tgtEl>
                                          <p:spTgt spid="1946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470"/>
                                        </p:tgtEl>
                                        <p:attrNameLst>
                                          <p:attrName>style.visibility</p:attrName>
                                        </p:attrNameLst>
                                      </p:cBhvr>
                                      <p:to>
                                        <p:strVal val="visible"/>
                                      </p:to>
                                    </p:set>
                                    <p:animEffect transition="in" filter="fade">
                                      <p:cBhvr>
                                        <p:cTn id="53" dur="2000"/>
                                        <p:tgtEl>
                                          <p:spTgt spid="1947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471"/>
                                        </p:tgtEl>
                                        <p:attrNameLst>
                                          <p:attrName>style.visibility</p:attrName>
                                        </p:attrNameLst>
                                      </p:cBhvr>
                                      <p:to>
                                        <p:strVal val="visible"/>
                                      </p:to>
                                    </p:set>
                                    <p:animEffect transition="in" filter="fade">
                                      <p:cBhvr>
                                        <p:cTn id="56" dur="2000"/>
                                        <p:tgtEl>
                                          <p:spTgt spid="1947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472"/>
                                        </p:tgtEl>
                                        <p:attrNameLst>
                                          <p:attrName>style.visibility</p:attrName>
                                        </p:attrNameLst>
                                      </p:cBhvr>
                                      <p:to>
                                        <p:strVal val="visible"/>
                                      </p:to>
                                    </p:set>
                                    <p:animEffect transition="in" filter="fade">
                                      <p:cBhvr>
                                        <p:cTn id="59" dur="2000"/>
                                        <p:tgtEl>
                                          <p:spTgt spid="1947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473"/>
                                        </p:tgtEl>
                                        <p:attrNameLst>
                                          <p:attrName>style.visibility</p:attrName>
                                        </p:attrNameLst>
                                      </p:cBhvr>
                                      <p:to>
                                        <p:strVal val="visible"/>
                                      </p:to>
                                    </p:set>
                                    <p:animEffect transition="in" filter="fade">
                                      <p:cBhvr>
                                        <p:cTn id="62" dur="2000"/>
                                        <p:tgtEl>
                                          <p:spTgt spid="19473"/>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9" fill="hold" grpId="0" nodeType="clickEffect">
                                  <p:stCondLst>
                                    <p:cond delay="0"/>
                                  </p:stCondLst>
                                  <p:childTnLst>
                                    <p:set>
                                      <p:cBhvr>
                                        <p:cTn id="66" dur="1" fill="hold">
                                          <p:stCondLst>
                                            <p:cond delay="0"/>
                                          </p:stCondLst>
                                        </p:cTn>
                                        <p:tgtEl>
                                          <p:spTgt spid="19480"/>
                                        </p:tgtEl>
                                        <p:attrNameLst>
                                          <p:attrName>style.visibility</p:attrName>
                                        </p:attrNameLst>
                                      </p:cBhvr>
                                      <p:to>
                                        <p:strVal val="visible"/>
                                      </p:to>
                                    </p:set>
                                    <p:anim calcmode="lin" valueType="num">
                                      <p:cBhvr additive="base">
                                        <p:cTn id="67" dur="1000" fill="hold"/>
                                        <p:tgtEl>
                                          <p:spTgt spid="19480"/>
                                        </p:tgtEl>
                                        <p:attrNameLst>
                                          <p:attrName>ppt_x</p:attrName>
                                        </p:attrNameLst>
                                      </p:cBhvr>
                                      <p:tavLst>
                                        <p:tav tm="0">
                                          <p:val>
                                            <p:strVal val="0-#ppt_w/2"/>
                                          </p:val>
                                        </p:tav>
                                        <p:tav tm="100000">
                                          <p:val>
                                            <p:strVal val="#ppt_x"/>
                                          </p:val>
                                        </p:tav>
                                      </p:tavLst>
                                    </p:anim>
                                    <p:anim calcmode="lin" valueType="num">
                                      <p:cBhvr additive="base">
                                        <p:cTn id="68" dur="1000" fill="hold"/>
                                        <p:tgtEl>
                                          <p:spTgt spid="19480"/>
                                        </p:tgtEl>
                                        <p:attrNameLst>
                                          <p:attrName>ppt_y</p:attrName>
                                        </p:attrNameLst>
                                      </p:cBhvr>
                                      <p:tavLst>
                                        <p:tav tm="0">
                                          <p:val>
                                            <p:strVal val="0-#ppt_h/2"/>
                                          </p:val>
                                        </p:tav>
                                        <p:tav tm="100000">
                                          <p:val>
                                            <p:strVal val="#ppt_y"/>
                                          </p:val>
                                        </p:tav>
                                      </p:tavLst>
                                    </p:anim>
                                  </p:childTnLst>
                                </p:cTn>
                              </p:par>
                              <p:par>
                                <p:cTn id="69" presetID="2" presetClass="entr" presetSubtype="9" fill="hold" grpId="0" nodeType="withEffect">
                                  <p:stCondLst>
                                    <p:cond delay="0"/>
                                  </p:stCondLst>
                                  <p:childTnLst>
                                    <p:set>
                                      <p:cBhvr>
                                        <p:cTn id="70" dur="1" fill="hold">
                                          <p:stCondLst>
                                            <p:cond delay="0"/>
                                          </p:stCondLst>
                                        </p:cTn>
                                        <p:tgtEl>
                                          <p:spTgt spid="19478"/>
                                        </p:tgtEl>
                                        <p:attrNameLst>
                                          <p:attrName>style.visibility</p:attrName>
                                        </p:attrNameLst>
                                      </p:cBhvr>
                                      <p:to>
                                        <p:strVal val="visible"/>
                                      </p:to>
                                    </p:set>
                                    <p:anim calcmode="lin" valueType="num">
                                      <p:cBhvr additive="base">
                                        <p:cTn id="71" dur="1000" fill="hold"/>
                                        <p:tgtEl>
                                          <p:spTgt spid="19478"/>
                                        </p:tgtEl>
                                        <p:attrNameLst>
                                          <p:attrName>ppt_x</p:attrName>
                                        </p:attrNameLst>
                                      </p:cBhvr>
                                      <p:tavLst>
                                        <p:tav tm="0">
                                          <p:val>
                                            <p:strVal val="0-#ppt_w/2"/>
                                          </p:val>
                                        </p:tav>
                                        <p:tav tm="100000">
                                          <p:val>
                                            <p:strVal val="#ppt_x"/>
                                          </p:val>
                                        </p:tav>
                                      </p:tavLst>
                                    </p:anim>
                                    <p:anim calcmode="lin" valueType="num">
                                      <p:cBhvr additive="base">
                                        <p:cTn id="72" dur="1000" fill="hold"/>
                                        <p:tgtEl>
                                          <p:spTgt spid="19478"/>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19479"/>
                                        </p:tgtEl>
                                        <p:attrNameLst>
                                          <p:attrName>style.visibility</p:attrName>
                                        </p:attrNameLst>
                                      </p:cBhvr>
                                      <p:to>
                                        <p:strVal val="visible"/>
                                      </p:to>
                                    </p:set>
                                    <p:anim calcmode="lin" valueType="num">
                                      <p:cBhvr additive="base">
                                        <p:cTn id="75" dur="1000" fill="hold"/>
                                        <p:tgtEl>
                                          <p:spTgt spid="19479"/>
                                        </p:tgtEl>
                                        <p:attrNameLst>
                                          <p:attrName>ppt_x</p:attrName>
                                        </p:attrNameLst>
                                      </p:cBhvr>
                                      <p:tavLst>
                                        <p:tav tm="0">
                                          <p:val>
                                            <p:strVal val="0-#ppt_w/2"/>
                                          </p:val>
                                        </p:tav>
                                        <p:tav tm="100000">
                                          <p:val>
                                            <p:strVal val="#ppt_x"/>
                                          </p:val>
                                        </p:tav>
                                      </p:tavLst>
                                    </p:anim>
                                    <p:anim calcmode="lin" valueType="num">
                                      <p:cBhvr additive="base">
                                        <p:cTn id="76" dur="1000" fill="hold"/>
                                        <p:tgtEl>
                                          <p:spTgt spid="19479"/>
                                        </p:tgtEl>
                                        <p:attrNameLst>
                                          <p:attrName>ppt_y</p:attrName>
                                        </p:attrNameLst>
                                      </p:cBhvr>
                                      <p:tavLst>
                                        <p:tav tm="0">
                                          <p:val>
                                            <p:strVal val="0-#ppt_h/2"/>
                                          </p:val>
                                        </p:tav>
                                        <p:tav tm="100000">
                                          <p:val>
                                            <p:strVal val="#ppt_y"/>
                                          </p:val>
                                        </p:tav>
                                      </p:tavLst>
                                    </p:anim>
                                  </p:childTnLst>
                                </p:cTn>
                              </p:par>
                              <p:par>
                                <p:cTn id="77" presetID="2" presetClass="entr" presetSubtype="9" fill="hold" grpId="0" nodeType="withEffect">
                                  <p:stCondLst>
                                    <p:cond delay="0"/>
                                  </p:stCondLst>
                                  <p:childTnLst>
                                    <p:set>
                                      <p:cBhvr>
                                        <p:cTn id="78" dur="1" fill="hold">
                                          <p:stCondLst>
                                            <p:cond delay="0"/>
                                          </p:stCondLst>
                                        </p:cTn>
                                        <p:tgtEl>
                                          <p:spTgt spid="19481"/>
                                        </p:tgtEl>
                                        <p:attrNameLst>
                                          <p:attrName>style.visibility</p:attrName>
                                        </p:attrNameLst>
                                      </p:cBhvr>
                                      <p:to>
                                        <p:strVal val="visible"/>
                                      </p:to>
                                    </p:set>
                                    <p:anim calcmode="lin" valueType="num">
                                      <p:cBhvr additive="base">
                                        <p:cTn id="79" dur="1000" fill="hold"/>
                                        <p:tgtEl>
                                          <p:spTgt spid="19481"/>
                                        </p:tgtEl>
                                        <p:attrNameLst>
                                          <p:attrName>ppt_x</p:attrName>
                                        </p:attrNameLst>
                                      </p:cBhvr>
                                      <p:tavLst>
                                        <p:tav tm="0">
                                          <p:val>
                                            <p:strVal val="0-#ppt_w/2"/>
                                          </p:val>
                                        </p:tav>
                                        <p:tav tm="100000">
                                          <p:val>
                                            <p:strVal val="#ppt_x"/>
                                          </p:val>
                                        </p:tav>
                                      </p:tavLst>
                                    </p:anim>
                                    <p:anim calcmode="lin" valueType="num">
                                      <p:cBhvr additive="base">
                                        <p:cTn id="80" dur="1000" fill="hold"/>
                                        <p:tgtEl>
                                          <p:spTgt spid="19481"/>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9" fill="hold" grpId="1" nodeType="clickEffect">
                                  <p:stCondLst>
                                    <p:cond delay="0"/>
                                  </p:stCondLst>
                                  <p:childTnLst>
                                    <p:set>
                                      <p:cBhvr>
                                        <p:cTn id="84" dur="1" fill="hold">
                                          <p:stCondLst>
                                            <p:cond delay="0"/>
                                          </p:stCondLst>
                                        </p:cTn>
                                        <p:tgtEl>
                                          <p:spTgt spid="19481"/>
                                        </p:tgtEl>
                                        <p:attrNameLst>
                                          <p:attrName>style.visibility</p:attrName>
                                        </p:attrNameLst>
                                      </p:cBhvr>
                                      <p:to>
                                        <p:strVal val="visible"/>
                                      </p:to>
                                    </p:set>
                                    <p:anim calcmode="lin" valueType="num">
                                      <p:cBhvr additive="base">
                                        <p:cTn id="85" dur="500" fill="hold"/>
                                        <p:tgtEl>
                                          <p:spTgt spid="19481"/>
                                        </p:tgtEl>
                                        <p:attrNameLst>
                                          <p:attrName>ppt_x</p:attrName>
                                        </p:attrNameLst>
                                      </p:cBhvr>
                                      <p:tavLst>
                                        <p:tav tm="0">
                                          <p:val>
                                            <p:strVal val="0-#ppt_w/2"/>
                                          </p:val>
                                        </p:tav>
                                        <p:tav tm="100000">
                                          <p:val>
                                            <p:strVal val="#ppt_x"/>
                                          </p:val>
                                        </p:tav>
                                      </p:tavLst>
                                    </p:anim>
                                    <p:anim calcmode="lin" valueType="num">
                                      <p:cBhvr additive="base">
                                        <p:cTn id="86" dur="500" fill="hold"/>
                                        <p:tgtEl>
                                          <p:spTgt spid="19481"/>
                                        </p:tgtEl>
                                        <p:attrNameLst>
                                          <p:attrName>ppt_y</p:attrName>
                                        </p:attrNameLst>
                                      </p:cBhvr>
                                      <p:tavLst>
                                        <p:tav tm="0">
                                          <p:val>
                                            <p:strVal val="0-#ppt_h/2"/>
                                          </p:val>
                                        </p:tav>
                                        <p:tav tm="100000">
                                          <p:val>
                                            <p:strVal val="#ppt_y"/>
                                          </p:val>
                                        </p:tav>
                                      </p:tavLst>
                                    </p:anim>
                                  </p:childTnLst>
                                </p:cTn>
                              </p:par>
                              <p:par>
                                <p:cTn id="87" presetID="10" presetClass="entr" presetSubtype="0" fill="hold" grpId="0" nodeType="withEffect">
                                  <p:stCondLst>
                                    <p:cond delay="0"/>
                                  </p:stCondLst>
                                  <p:childTnLst>
                                    <p:set>
                                      <p:cBhvr>
                                        <p:cTn id="88" dur="1" fill="hold">
                                          <p:stCondLst>
                                            <p:cond delay="0"/>
                                          </p:stCondLst>
                                        </p:cTn>
                                        <p:tgtEl>
                                          <p:spTgt spid="19482"/>
                                        </p:tgtEl>
                                        <p:attrNameLst>
                                          <p:attrName>style.visibility</p:attrName>
                                        </p:attrNameLst>
                                      </p:cBhvr>
                                      <p:to>
                                        <p:strVal val="visible"/>
                                      </p:to>
                                    </p:set>
                                    <p:animEffect transition="in" filter="fade">
                                      <p:cBhvr>
                                        <p:cTn id="89" dur="1000"/>
                                        <p:tgtEl>
                                          <p:spTgt spid="19482"/>
                                        </p:tgtEl>
                                      </p:cBhvr>
                                    </p:animEffect>
                                  </p:childTnLst>
                                </p:cTn>
                              </p:par>
                              <p:par>
                                <p:cTn id="90" presetID="10" presetClass="entr" presetSubtype="0" fill="hold" grpId="1" nodeType="withEffect">
                                  <p:stCondLst>
                                    <p:cond delay="0"/>
                                  </p:stCondLst>
                                  <p:childTnLst>
                                    <p:set>
                                      <p:cBhvr>
                                        <p:cTn id="91" dur="1" fill="hold">
                                          <p:stCondLst>
                                            <p:cond delay="0"/>
                                          </p:stCondLst>
                                        </p:cTn>
                                        <p:tgtEl>
                                          <p:spTgt spid="19482"/>
                                        </p:tgtEl>
                                        <p:attrNameLst>
                                          <p:attrName>style.visibility</p:attrName>
                                        </p:attrNameLst>
                                      </p:cBhvr>
                                      <p:to>
                                        <p:strVal val="visible"/>
                                      </p:to>
                                    </p:set>
                                    <p:animEffect transition="in" filter="fade">
                                      <p:cBhvr>
                                        <p:cTn id="92" dur="1000"/>
                                        <p:tgtEl>
                                          <p:spTgt spid="1948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9483"/>
                                        </p:tgtEl>
                                        <p:attrNameLst>
                                          <p:attrName>style.visibility</p:attrName>
                                        </p:attrNameLst>
                                      </p:cBhvr>
                                      <p:to>
                                        <p:strVal val="visible"/>
                                      </p:to>
                                    </p:set>
                                    <p:animEffect transition="in" filter="fade">
                                      <p:cBhvr>
                                        <p:cTn id="97" dur="1000"/>
                                        <p:tgtEl>
                                          <p:spTgt spid="1948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9484"/>
                                        </p:tgtEl>
                                        <p:attrNameLst>
                                          <p:attrName>style.visibility</p:attrName>
                                        </p:attrNameLst>
                                      </p:cBhvr>
                                      <p:to>
                                        <p:strVal val="visible"/>
                                      </p:to>
                                    </p:set>
                                    <p:animEffect transition="in" filter="fade">
                                      <p:cBhvr>
                                        <p:cTn id="100" dur="1000"/>
                                        <p:tgtEl>
                                          <p:spTgt spid="19484"/>
                                        </p:tgtEl>
                                      </p:cBhvr>
                                    </p:animEffect>
                                  </p:childTnLst>
                                </p:cTn>
                              </p:par>
                              <p:par>
                                <p:cTn id="101" presetID="10" presetClass="entr" presetSubtype="0" fill="hold" grpId="2" nodeType="withEffect">
                                  <p:stCondLst>
                                    <p:cond delay="0"/>
                                  </p:stCondLst>
                                  <p:childTnLst>
                                    <p:set>
                                      <p:cBhvr>
                                        <p:cTn id="102" dur="1" fill="hold">
                                          <p:stCondLst>
                                            <p:cond delay="0"/>
                                          </p:stCondLst>
                                        </p:cTn>
                                        <p:tgtEl>
                                          <p:spTgt spid="19482"/>
                                        </p:tgtEl>
                                        <p:attrNameLst>
                                          <p:attrName>style.visibility</p:attrName>
                                        </p:attrNameLst>
                                      </p:cBhvr>
                                      <p:to>
                                        <p:strVal val="visible"/>
                                      </p:to>
                                    </p:set>
                                    <p:animEffect transition="in" filter="fade">
                                      <p:cBhvr>
                                        <p:cTn id="103" dur="1000"/>
                                        <p:tgtEl>
                                          <p:spTgt spid="1948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485"/>
                                        </p:tgtEl>
                                        <p:attrNameLst>
                                          <p:attrName>style.visibility</p:attrName>
                                        </p:attrNameLst>
                                      </p:cBhvr>
                                      <p:to>
                                        <p:strVal val="visible"/>
                                      </p:to>
                                    </p:set>
                                    <p:animEffect transition="in" filter="fade">
                                      <p:cBhvr>
                                        <p:cTn id="106" dur="1000"/>
                                        <p:tgtEl>
                                          <p:spTgt spid="19485"/>
                                        </p:tgtEl>
                                      </p:cBhvr>
                                    </p:animEffect>
                                  </p:childTnLst>
                                </p:cTn>
                              </p:par>
                              <p:par>
                                <p:cTn id="107" presetID="10" presetClass="entr" presetSubtype="0" fill="hold" grpId="1" nodeType="withEffect">
                                  <p:stCondLst>
                                    <p:cond delay="0"/>
                                  </p:stCondLst>
                                  <p:childTnLst>
                                    <p:set>
                                      <p:cBhvr>
                                        <p:cTn id="108" dur="1" fill="hold">
                                          <p:stCondLst>
                                            <p:cond delay="0"/>
                                          </p:stCondLst>
                                        </p:cTn>
                                        <p:tgtEl>
                                          <p:spTgt spid="19485"/>
                                        </p:tgtEl>
                                        <p:attrNameLst>
                                          <p:attrName>style.visibility</p:attrName>
                                        </p:attrNameLst>
                                      </p:cBhvr>
                                      <p:to>
                                        <p:strVal val="visible"/>
                                      </p:to>
                                    </p:set>
                                    <p:animEffect transition="in" filter="fade">
                                      <p:cBhvr>
                                        <p:cTn id="109" dur="1000"/>
                                        <p:tgtEl>
                                          <p:spTgt spid="19485"/>
                                        </p:tgtEl>
                                      </p:cBhvr>
                                    </p:animEffect>
                                  </p:childTnLst>
                                </p:cTn>
                              </p:par>
                              <p:par>
                                <p:cTn id="110" presetID="10" presetClass="entr" presetSubtype="0" fill="hold" grpId="2" nodeType="withEffect">
                                  <p:stCondLst>
                                    <p:cond delay="0"/>
                                  </p:stCondLst>
                                  <p:childTnLst>
                                    <p:set>
                                      <p:cBhvr>
                                        <p:cTn id="111" dur="1" fill="hold">
                                          <p:stCondLst>
                                            <p:cond delay="0"/>
                                          </p:stCondLst>
                                        </p:cTn>
                                        <p:tgtEl>
                                          <p:spTgt spid="19485"/>
                                        </p:tgtEl>
                                        <p:attrNameLst>
                                          <p:attrName>style.visibility</p:attrName>
                                        </p:attrNameLst>
                                      </p:cBhvr>
                                      <p:to>
                                        <p:strVal val="visible"/>
                                      </p:to>
                                    </p:set>
                                    <p:animEffect transition="in" filter="fade">
                                      <p:cBhvr>
                                        <p:cTn id="112" dur="1000"/>
                                        <p:tgtEl>
                                          <p:spTgt spid="1948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9486"/>
                                        </p:tgtEl>
                                        <p:attrNameLst>
                                          <p:attrName>style.visibility</p:attrName>
                                        </p:attrNameLst>
                                      </p:cBhvr>
                                      <p:to>
                                        <p:strVal val="visible"/>
                                      </p:to>
                                    </p:set>
                                    <p:animEffect transition="in" filter="fade">
                                      <p:cBhvr>
                                        <p:cTn id="115" dur="1000"/>
                                        <p:tgtEl>
                                          <p:spTgt spid="19486"/>
                                        </p:tgtEl>
                                      </p:cBhvr>
                                    </p:animEffect>
                                  </p:childTnLst>
                                </p:cTn>
                              </p:par>
                              <p:par>
                                <p:cTn id="116" presetID="10" presetClass="entr" presetSubtype="0" fill="hold" grpId="1" nodeType="withEffect">
                                  <p:stCondLst>
                                    <p:cond delay="0"/>
                                  </p:stCondLst>
                                  <p:childTnLst>
                                    <p:set>
                                      <p:cBhvr>
                                        <p:cTn id="117" dur="1" fill="hold">
                                          <p:stCondLst>
                                            <p:cond delay="0"/>
                                          </p:stCondLst>
                                        </p:cTn>
                                        <p:tgtEl>
                                          <p:spTgt spid="19486"/>
                                        </p:tgtEl>
                                        <p:attrNameLst>
                                          <p:attrName>style.visibility</p:attrName>
                                        </p:attrNameLst>
                                      </p:cBhvr>
                                      <p:to>
                                        <p:strVal val="visible"/>
                                      </p:to>
                                    </p:set>
                                    <p:animEffect transition="in" filter="fade">
                                      <p:cBhvr>
                                        <p:cTn id="118" dur="1000"/>
                                        <p:tgtEl>
                                          <p:spTgt spid="19486"/>
                                        </p:tgtEl>
                                      </p:cBhvr>
                                    </p:animEffect>
                                  </p:childTnLst>
                                </p:cTn>
                              </p:par>
                              <p:par>
                                <p:cTn id="119" presetID="10" presetClass="entr" presetSubtype="0" fill="hold" grpId="2" nodeType="withEffect">
                                  <p:stCondLst>
                                    <p:cond delay="0"/>
                                  </p:stCondLst>
                                  <p:childTnLst>
                                    <p:set>
                                      <p:cBhvr>
                                        <p:cTn id="120" dur="1" fill="hold">
                                          <p:stCondLst>
                                            <p:cond delay="0"/>
                                          </p:stCondLst>
                                        </p:cTn>
                                        <p:tgtEl>
                                          <p:spTgt spid="19486"/>
                                        </p:tgtEl>
                                        <p:attrNameLst>
                                          <p:attrName>style.visibility</p:attrName>
                                        </p:attrNameLst>
                                      </p:cBhvr>
                                      <p:to>
                                        <p:strVal val="visible"/>
                                      </p:to>
                                    </p:set>
                                    <p:animEffect transition="in" filter="fade">
                                      <p:cBhvr>
                                        <p:cTn id="121" dur="1000"/>
                                        <p:tgtEl>
                                          <p:spTgt spid="1948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3" nodeType="clickEffect">
                                  <p:stCondLst>
                                    <p:cond delay="0"/>
                                  </p:stCondLst>
                                  <p:childTnLst>
                                    <p:set>
                                      <p:cBhvr>
                                        <p:cTn id="125" dur="1" fill="hold">
                                          <p:stCondLst>
                                            <p:cond delay="0"/>
                                          </p:stCondLst>
                                        </p:cTn>
                                        <p:tgtEl>
                                          <p:spTgt spid="19485"/>
                                        </p:tgtEl>
                                        <p:attrNameLst>
                                          <p:attrName>style.visibility</p:attrName>
                                        </p:attrNameLst>
                                      </p:cBhvr>
                                      <p:to>
                                        <p:strVal val="visible"/>
                                      </p:to>
                                    </p:set>
                                    <p:animEffect transition="in" filter="fade">
                                      <p:cBhvr>
                                        <p:cTn id="126" dur="1000"/>
                                        <p:tgtEl>
                                          <p:spTgt spid="19485"/>
                                        </p:tgtEl>
                                      </p:cBhvr>
                                    </p:animEffect>
                                  </p:childTnLst>
                                </p:cTn>
                              </p:par>
                              <p:par>
                                <p:cTn id="127" presetID="10" presetClass="entr" presetSubtype="0" fill="hold" grpId="3" nodeType="withEffect">
                                  <p:stCondLst>
                                    <p:cond delay="0"/>
                                  </p:stCondLst>
                                  <p:childTnLst>
                                    <p:set>
                                      <p:cBhvr>
                                        <p:cTn id="128" dur="1" fill="hold">
                                          <p:stCondLst>
                                            <p:cond delay="0"/>
                                          </p:stCondLst>
                                        </p:cTn>
                                        <p:tgtEl>
                                          <p:spTgt spid="19486"/>
                                        </p:tgtEl>
                                        <p:attrNameLst>
                                          <p:attrName>style.visibility</p:attrName>
                                        </p:attrNameLst>
                                      </p:cBhvr>
                                      <p:to>
                                        <p:strVal val="visible"/>
                                      </p:to>
                                    </p:set>
                                    <p:animEffect transition="in" filter="fade">
                                      <p:cBhvr>
                                        <p:cTn id="129" dur="1000"/>
                                        <p:tgtEl>
                                          <p:spTgt spid="19486"/>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9487"/>
                                        </p:tgtEl>
                                        <p:attrNameLst>
                                          <p:attrName>style.visibility</p:attrName>
                                        </p:attrNameLst>
                                      </p:cBhvr>
                                      <p:to>
                                        <p:strVal val="visible"/>
                                      </p:to>
                                    </p:set>
                                    <p:animEffect transition="in" filter="fade">
                                      <p:cBhvr>
                                        <p:cTn id="132" dur="500"/>
                                        <p:tgtEl>
                                          <p:spTgt spid="19487"/>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19487"/>
                                        </p:tgtEl>
                                        <p:attrNameLst>
                                          <p:attrName>style.visibility</p:attrName>
                                        </p:attrNameLst>
                                      </p:cBhvr>
                                      <p:to>
                                        <p:strVal val="visible"/>
                                      </p:to>
                                    </p:set>
                                    <p:animEffect transition="in" filter="fade">
                                      <p:cBhvr>
                                        <p:cTn id="135" dur="500"/>
                                        <p:tgtEl>
                                          <p:spTgt spid="19487"/>
                                        </p:tgtEl>
                                      </p:cBhvr>
                                    </p:animEffect>
                                  </p:childTnLst>
                                </p:cTn>
                              </p:par>
                              <p:par>
                                <p:cTn id="136" presetID="10" presetClass="entr" presetSubtype="0" fill="hold" grpId="2" nodeType="withEffect">
                                  <p:stCondLst>
                                    <p:cond delay="0"/>
                                  </p:stCondLst>
                                  <p:childTnLst>
                                    <p:set>
                                      <p:cBhvr>
                                        <p:cTn id="137" dur="1" fill="hold">
                                          <p:stCondLst>
                                            <p:cond delay="0"/>
                                          </p:stCondLst>
                                        </p:cTn>
                                        <p:tgtEl>
                                          <p:spTgt spid="19487"/>
                                        </p:tgtEl>
                                        <p:attrNameLst>
                                          <p:attrName>style.visibility</p:attrName>
                                        </p:attrNameLst>
                                      </p:cBhvr>
                                      <p:to>
                                        <p:strVal val="visible"/>
                                      </p:to>
                                    </p:set>
                                    <p:animEffect transition="in" filter="fade">
                                      <p:cBhvr>
                                        <p:cTn id="138" dur="500"/>
                                        <p:tgtEl>
                                          <p:spTgt spid="19487"/>
                                        </p:tgtEl>
                                      </p:cBhvr>
                                    </p:animEffect>
                                  </p:childTnLst>
                                </p:cTn>
                              </p:par>
                              <p:par>
                                <p:cTn id="139" presetID="10" presetClass="entr" presetSubtype="0" fill="hold" grpId="3" nodeType="withEffect">
                                  <p:stCondLst>
                                    <p:cond delay="0"/>
                                  </p:stCondLst>
                                  <p:childTnLst>
                                    <p:set>
                                      <p:cBhvr>
                                        <p:cTn id="140" dur="1" fill="hold">
                                          <p:stCondLst>
                                            <p:cond delay="0"/>
                                          </p:stCondLst>
                                        </p:cTn>
                                        <p:tgtEl>
                                          <p:spTgt spid="19487"/>
                                        </p:tgtEl>
                                        <p:attrNameLst>
                                          <p:attrName>style.visibility</p:attrName>
                                        </p:attrNameLst>
                                      </p:cBhvr>
                                      <p:to>
                                        <p:strVal val="visible"/>
                                      </p:to>
                                    </p:set>
                                    <p:animEffect transition="in" filter="fade">
                                      <p:cBhvr>
                                        <p:cTn id="141" dur="500"/>
                                        <p:tgtEl>
                                          <p:spTgt spid="1948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9488"/>
                                        </p:tgtEl>
                                        <p:attrNameLst>
                                          <p:attrName>style.visibility</p:attrName>
                                        </p:attrNameLst>
                                      </p:cBhvr>
                                      <p:to>
                                        <p:strVal val="visible"/>
                                      </p:to>
                                    </p:set>
                                    <p:animEffect transition="in" filter="fade">
                                      <p:cBhvr>
                                        <p:cTn id="144" dur="500"/>
                                        <p:tgtEl>
                                          <p:spTgt spid="19488"/>
                                        </p:tgtEl>
                                      </p:cBhvr>
                                    </p:animEffect>
                                  </p:childTnLst>
                                </p:cTn>
                              </p:par>
                              <p:par>
                                <p:cTn id="145" presetID="10" presetClass="entr" presetSubtype="0" fill="hold" grpId="1" nodeType="withEffect">
                                  <p:stCondLst>
                                    <p:cond delay="0"/>
                                  </p:stCondLst>
                                  <p:childTnLst>
                                    <p:set>
                                      <p:cBhvr>
                                        <p:cTn id="146" dur="1" fill="hold">
                                          <p:stCondLst>
                                            <p:cond delay="0"/>
                                          </p:stCondLst>
                                        </p:cTn>
                                        <p:tgtEl>
                                          <p:spTgt spid="19488"/>
                                        </p:tgtEl>
                                        <p:attrNameLst>
                                          <p:attrName>style.visibility</p:attrName>
                                        </p:attrNameLst>
                                      </p:cBhvr>
                                      <p:to>
                                        <p:strVal val="visible"/>
                                      </p:to>
                                    </p:set>
                                    <p:animEffect transition="in" filter="fade">
                                      <p:cBhvr>
                                        <p:cTn id="147" dur="500"/>
                                        <p:tgtEl>
                                          <p:spTgt spid="19488"/>
                                        </p:tgtEl>
                                      </p:cBhvr>
                                    </p:animEffect>
                                  </p:childTnLst>
                                </p:cTn>
                              </p:par>
                              <p:par>
                                <p:cTn id="148" presetID="10" presetClass="entr" presetSubtype="0" fill="hold" grpId="2" nodeType="withEffect">
                                  <p:stCondLst>
                                    <p:cond delay="0"/>
                                  </p:stCondLst>
                                  <p:childTnLst>
                                    <p:set>
                                      <p:cBhvr>
                                        <p:cTn id="149" dur="1" fill="hold">
                                          <p:stCondLst>
                                            <p:cond delay="0"/>
                                          </p:stCondLst>
                                        </p:cTn>
                                        <p:tgtEl>
                                          <p:spTgt spid="19488"/>
                                        </p:tgtEl>
                                        <p:attrNameLst>
                                          <p:attrName>style.visibility</p:attrName>
                                        </p:attrNameLst>
                                      </p:cBhvr>
                                      <p:to>
                                        <p:strVal val="visible"/>
                                      </p:to>
                                    </p:set>
                                    <p:animEffect transition="in" filter="fade">
                                      <p:cBhvr>
                                        <p:cTn id="150" dur="500"/>
                                        <p:tgtEl>
                                          <p:spTgt spid="19488"/>
                                        </p:tgtEl>
                                      </p:cBhvr>
                                    </p:animEffect>
                                  </p:childTnLst>
                                </p:cTn>
                              </p:par>
                              <p:par>
                                <p:cTn id="151" presetID="10" presetClass="entr" presetSubtype="0" fill="hold" grpId="3" nodeType="withEffect">
                                  <p:stCondLst>
                                    <p:cond delay="0"/>
                                  </p:stCondLst>
                                  <p:childTnLst>
                                    <p:set>
                                      <p:cBhvr>
                                        <p:cTn id="152" dur="1" fill="hold">
                                          <p:stCondLst>
                                            <p:cond delay="0"/>
                                          </p:stCondLst>
                                        </p:cTn>
                                        <p:tgtEl>
                                          <p:spTgt spid="19488"/>
                                        </p:tgtEl>
                                        <p:attrNameLst>
                                          <p:attrName>style.visibility</p:attrName>
                                        </p:attrNameLst>
                                      </p:cBhvr>
                                      <p:to>
                                        <p:strVal val="visible"/>
                                      </p:to>
                                    </p:set>
                                    <p:animEffect transition="in" filter="fade">
                                      <p:cBhvr>
                                        <p:cTn id="153" dur="500"/>
                                        <p:tgtEl>
                                          <p:spTgt spid="19488"/>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9489"/>
                                        </p:tgtEl>
                                        <p:attrNameLst>
                                          <p:attrName>style.visibility</p:attrName>
                                        </p:attrNameLst>
                                      </p:cBhvr>
                                      <p:to>
                                        <p:strVal val="visible"/>
                                      </p:to>
                                    </p:set>
                                    <p:animEffect transition="in" filter="fade">
                                      <p:cBhvr>
                                        <p:cTn id="156" dur="500"/>
                                        <p:tgtEl>
                                          <p:spTgt spid="19489"/>
                                        </p:tgtEl>
                                      </p:cBhvr>
                                    </p:animEffect>
                                  </p:childTnLst>
                                </p:cTn>
                              </p:par>
                              <p:par>
                                <p:cTn id="157" presetID="10" presetClass="entr" presetSubtype="0" fill="hold" grpId="1" nodeType="withEffect">
                                  <p:stCondLst>
                                    <p:cond delay="0"/>
                                  </p:stCondLst>
                                  <p:childTnLst>
                                    <p:set>
                                      <p:cBhvr>
                                        <p:cTn id="158" dur="1" fill="hold">
                                          <p:stCondLst>
                                            <p:cond delay="0"/>
                                          </p:stCondLst>
                                        </p:cTn>
                                        <p:tgtEl>
                                          <p:spTgt spid="19489"/>
                                        </p:tgtEl>
                                        <p:attrNameLst>
                                          <p:attrName>style.visibility</p:attrName>
                                        </p:attrNameLst>
                                      </p:cBhvr>
                                      <p:to>
                                        <p:strVal val="visible"/>
                                      </p:to>
                                    </p:set>
                                    <p:animEffect transition="in" filter="fade">
                                      <p:cBhvr>
                                        <p:cTn id="159" dur="500"/>
                                        <p:tgtEl>
                                          <p:spTgt spid="19489"/>
                                        </p:tgtEl>
                                      </p:cBhvr>
                                    </p:animEffect>
                                  </p:childTnLst>
                                </p:cTn>
                              </p:par>
                              <p:par>
                                <p:cTn id="160" presetID="10" presetClass="entr" presetSubtype="0" fill="hold" grpId="2" nodeType="withEffect">
                                  <p:stCondLst>
                                    <p:cond delay="0"/>
                                  </p:stCondLst>
                                  <p:childTnLst>
                                    <p:set>
                                      <p:cBhvr>
                                        <p:cTn id="161" dur="1" fill="hold">
                                          <p:stCondLst>
                                            <p:cond delay="0"/>
                                          </p:stCondLst>
                                        </p:cTn>
                                        <p:tgtEl>
                                          <p:spTgt spid="19489"/>
                                        </p:tgtEl>
                                        <p:attrNameLst>
                                          <p:attrName>style.visibility</p:attrName>
                                        </p:attrNameLst>
                                      </p:cBhvr>
                                      <p:to>
                                        <p:strVal val="visible"/>
                                      </p:to>
                                    </p:set>
                                    <p:animEffect transition="in" filter="fade">
                                      <p:cBhvr>
                                        <p:cTn id="162" dur="500"/>
                                        <p:tgtEl>
                                          <p:spTgt spid="19489"/>
                                        </p:tgtEl>
                                      </p:cBhvr>
                                    </p:animEffect>
                                  </p:childTnLst>
                                </p:cTn>
                              </p:par>
                              <p:par>
                                <p:cTn id="163" presetID="10" presetClass="entr" presetSubtype="0" fill="hold" grpId="3" nodeType="withEffect">
                                  <p:stCondLst>
                                    <p:cond delay="0"/>
                                  </p:stCondLst>
                                  <p:childTnLst>
                                    <p:set>
                                      <p:cBhvr>
                                        <p:cTn id="164" dur="1" fill="hold">
                                          <p:stCondLst>
                                            <p:cond delay="0"/>
                                          </p:stCondLst>
                                        </p:cTn>
                                        <p:tgtEl>
                                          <p:spTgt spid="19489"/>
                                        </p:tgtEl>
                                        <p:attrNameLst>
                                          <p:attrName>style.visibility</p:attrName>
                                        </p:attrNameLst>
                                      </p:cBhvr>
                                      <p:to>
                                        <p:strVal val="visible"/>
                                      </p:to>
                                    </p:set>
                                    <p:animEffect transition="in" filter="fade">
                                      <p:cBhvr>
                                        <p:cTn id="165" dur="500"/>
                                        <p:tgtEl>
                                          <p:spTgt spid="19489"/>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9491"/>
                                        </p:tgtEl>
                                        <p:attrNameLst>
                                          <p:attrName>style.visibility</p:attrName>
                                        </p:attrNameLst>
                                      </p:cBhvr>
                                      <p:to>
                                        <p:strVal val="visible"/>
                                      </p:to>
                                    </p:set>
                                    <p:animEffect transition="in" filter="fade">
                                      <p:cBhvr>
                                        <p:cTn id="168" dur="500"/>
                                        <p:tgtEl>
                                          <p:spTgt spid="19491"/>
                                        </p:tgtEl>
                                      </p:cBhvr>
                                    </p:animEffect>
                                  </p:childTnLst>
                                </p:cTn>
                              </p:par>
                              <p:par>
                                <p:cTn id="169" presetID="10" presetClass="entr" presetSubtype="0" fill="hold" grpId="1" nodeType="withEffect">
                                  <p:stCondLst>
                                    <p:cond delay="0"/>
                                  </p:stCondLst>
                                  <p:childTnLst>
                                    <p:set>
                                      <p:cBhvr>
                                        <p:cTn id="170" dur="1" fill="hold">
                                          <p:stCondLst>
                                            <p:cond delay="0"/>
                                          </p:stCondLst>
                                        </p:cTn>
                                        <p:tgtEl>
                                          <p:spTgt spid="19491"/>
                                        </p:tgtEl>
                                        <p:attrNameLst>
                                          <p:attrName>style.visibility</p:attrName>
                                        </p:attrNameLst>
                                      </p:cBhvr>
                                      <p:to>
                                        <p:strVal val="visible"/>
                                      </p:to>
                                    </p:set>
                                    <p:animEffect transition="in" filter="fade">
                                      <p:cBhvr>
                                        <p:cTn id="171" dur="500"/>
                                        <p:tgtEl>
                                          <p:spTgt spid="19491"/>
                                        </p:tgtEl>
                                      </p:cBhvr>
                                    </p:animEffect>
                                  </p:childTnLst>
                                </p:cTn>
                              </p:par>
                              <p:par>
                                <p:cTn id="172" presetID="10" presetClass="entr" presetSubtype="0" fill="hold" grpId="2" nodeType="withEffect">
                                  <p:stCondLst>
                                    <p:cond delay="0"/>
                                  </p:stCondLst>
                                  <p:childTnLst>
                                    <p:set>
                                      <p:cBhvr>
                                        <p:cTn id="173" dur="1" fill="hold">
                                          <p:stCondLst>
                                            <p:cond delay="0"/>
                                          </p:stCondLst>
                                        </p:cTn>
                                        <p:tgtEl>
                                          <p:spTgt spid="19491"/>
                                        </p:tgtEl>
                                        <p:attrNameLst>
                                          <p:attrName>style.visibility</p:attrName>
                                        </p:attrNameLst>
                                      </p:cBhvr>
                                      <p:to>
                                        <p:strVal val="visible"/>
                                      </p:to>
                                    </p:set>
                                    <p:animEffect transition="in" filter="fade">
                                      <p:cBhvr>
                                        <p:cTn id="174" dur="500"/>
                                        <p:tgtEl>
                                          <p:spTgt spid="19491"/>
                                        </p:tgtEl>
                                      </p:cBhvr>
                                    </p:animEffect>
                                  </p:childTnLst>
                                </p:cTn>
                              </p:par>
                              <p:par>
                                <p:cTn id="175" presetID="10" presetClass="entr" presetSubtype="0" fill="hold" grpId="3" nodeType="withEffect">
                                  <p:stCondLst>
                                    <p:cond delay="0"/>
                                  </p:stCondLst>
                                  <p:childTnLst>
                                    <p:set>
                                      <p:cBhvr>
                                        <p:cTn id="176" dur="1" fill="hold">
                                          <p:stCondLst>
                                            <p:cond delay="0"/>
                                          </p:stCondLst>
                                        </p:cTn>
                                        <p:tgtEl>
                                          <p:spTgt spid="19491"/>
                                        </p:tgtEl>
                                        <p:attrNameLst>
                                          <p:attrName>style.visibility</p:attrName>
                                        </p:attrNameLst>
                                      </p:cBhvr>
                                      <p:to>
                                        <p:strVal val="visible"/>
                                      </p:to>
                                    </p:set>
                                    <p:animEffect transition="in" filter="fade">
                                      <p:cBhvr>
                                        <p:cTn id="177" dur="500"/>
                                        <p:tgtEl>
                                          <p:spTgt spid="19491"/>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9492"/>
                                        </p:tgtEl>
                                        <p:attrNameLst>
                                          <p:attrName>style.visibility</p:attrName>
                                        </p:attrNameLst>
                                      </p:cBhvr>
                                      <p:to>
                                        <p:strVal val="visible"/>
                                      </p:to>
                                    </p:set>
                                    <p:animEffect transition="in" filter="fade">
                                      <p:cBhvr>
                                        <p:cTn id="180" dur="500"/>
                                        <p:tgtEl>
                                          <p:spTgt spid="19492"/>
                                        </p:tgtEl>
                                      </p:cBhvr>
                                    </p:animEffect>
                                  </p:childTnLst>
                                </p:cTn>
                              </p:par>
                              <p:par>
                                <p:cTn id="181" presetID="10" presetClass="entr" presetSubtype="0" fill="hold" grpId="1" nodeType="withEffect">
                                  <p:stCondLst>
                                    <p:cond delay="0"/>
                                  </p:stCondLst>
                                  <p:childTnLst>
                                    <p:set>
                                      <p:cBhvr>
                                        <p:cTn id="182" dur="1" fill="hold">
                                          <p:stCondLst>
                                            <p:cond delay="0"/>
                                          </p:stCondLst>
                                        </p:cTn>
                                        <p:tgtEl>
                                          <p:spTgt spid="19492"/>
                                        </p:tgtEl>
                                        <p:attrNameLst>
                                          <p:attrName>style.visibility</p:attrName>
                                        </p:attrNameLst>
                                      </p:cBhvr>
                                      <p:to>
                                        <p:strVal val="visible"/>
                                      </p:to>
                                    </p:set>
                                    <p:animEffect transition="in" filter="fade">
                                      <p:cBhvr>
                                        <p:cTn id="183" dur="500"/>
                                        <p:tgtEl>
                                          <p:spTgt spid="19492"/>
                                        </p:tgtEl>
                                      </p:cBhvr>
                                    </p:animEffect>
                                  </p:childTnLst>
                                </p:cTn>
                              </p:par>
                              <p:par>
                                <p:cTn id="184" presetID="10" presetClass="entr" presetSubtype="0" fill="hold" grpId="2" nodeType="withEffect">
                                  <p:stCondLst>
                                    <p:cond delay="0"/>
                                  </p:stCondLst>
                                  <p:childTnLst>
                                    <p:set>
                                      <p:cBhvr>
                                        <p:cTn id="185" dur="1" fill="hold">
                                          <p:stCondLst>
                                            <p:cond delay="0"/>
                                          </p:stCondLst>
                                        </p:cTn>
                                        <p:tgtEl>
                                          <p:spTgt spid="19492"/>
                                        </p:tgtEl>
                                        <p:attrNameLst>
                                          <p:attrName>style.visibility</p:attrName>
                                        </p:attrNameLst>
                                      </p:cBhvr>
                                      <p:to>
                                        <p:strVal val="visible"/>
                                      </p:to>
                                    </p:set>
                                    <p:animEffect transition="in" filter="fade">
                                      <p:cBhvr>
                                        <p:cTn id="186" dur="500"/>
                                        <p:tgtEl>
                                          <p:spTgt spid="19492"/>
                                        </p:tgtEl>
                                      </p:cBhvr>
                                    </p:animEffect>
                                  </p:childTnLst>
                                </p:cTn>
                              </p:par>
                              <p:par>
                                <p:cTn id="187" presetID="10" presetClass="entr" presetSubtype="0" fill="hold" grpId="3" nodeType="withEffect">
                                  <p:stCondLst>
                                    <p:cond delay="0"/>
                                  </p:stCondLst>
                                  <p:childTnLst>
                                    <p:set>
                                      <p:cBhvr>
                                        <p:cTn id="188" dur="1" fill="hold">
                                          <p:stCondLst>
                                            <p:cond delay="0"/>
                                          </p:stCondLst>
                                        </p:cTn>
                                        <p:tgtEl>
                                          <p:spTgt spid="19492"/>
                                        </p:tgtEl>
                                        <p:attrNameLst>
                                          <p:attrName>style.visibility</p:attrName>
                                        </p:attrNameLst>
                                      </p:cBhvr>
                                      <p:to>
                                        <p:strVal val="visible"/>
                                      </p:to>
                                    </p:set>
                                    <p:animEffect transition="in" filter="fade">
                                      <p:cBhvr>
                                        <p:cTn id="189" dur="500"/>
                                        <p:tgtEl>
                                          <p:spTgt spid="19492"/>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9493"/>
                                        </p:tgtEl>
                                        <p:attrNameLst>
                                          <p:attrName>style.visibility</p:attrName>
                                        </p:attrNameLst>
                                      </p:cBhvr>
                                      <p:to>
                                        <p:strVal val="visible"/>
                                      </p:to>
                                    </p:set>
                                    <p:animEffect transition="in" filter="fade">
                                      <p:cBhvr>
                                        <p:cTn id="192" dur="500"/>
                                        <p:tgtEl>
                                          <p:spTgt spid="19493"/>
                                        </p:tgtEl>
                                      </p:cBhvr>
                                    </p:animEffect>
                                  </p:childTnLst>
                                </p:cTn>
                              </p:par>
                              <p:par>
                                <p:cTn id="193" presetID="10" presetClass="entr" presetSubtype="0" fill="hold" grpId="1" nodeType="withEffect">
                                  <p:stCondLst>
                                    <p:cond delay="0"/>
                                  </p:stCondLst>
                                  <p:childTnLst>
                                    <p:set>
                                      <p:cBhvr>
                                        <p:cTn id="194" dur="1" fill="hold">
                                          <p:stCondLst>
                                            <p:cond delay="0"/>
                                          </p:stCondLst>
                                        </p:cTn>
                                        <p:tgtEl>
                                          <p:spTgt spid="19493"/>
                                        </p:tgtEl>
                                        <p:attrNameLst>
                                          <p:attrName>style.visibility</p:attrName>
                                        </p:attrNameLst>
                                      </p:cBhvr>
                                      <p:to>
                                        <p:strVal val="visible"/>
                                      </p:to>
                                    </p:set>
                                    <p:animEffect transition="in" filter="fade">
                                      <p:cBhvr>
                                        <p:cTn id="195" dur="500"/>
                                        <p:tgtEl>
                                          <p:spTgt spid="19493"/>
                                        </p:tgtEl>
                                      </p:cBhvr>
                                    </p:animEffect>
                                  </p:childTnLst>
                                </p:cTn>
                              </p:par>
                              <p:par>
                                <p:cTn id="196" presetID="10" presetClass="entr" presetSubtype="0" fill="hold" grpId="2" nodeType="withEffect">
                                  <p:stCondLst>
                                    <p:cond delay="0"/>
                                  </p:stCondLst>
                                  <p:childTnLst>
                                    <p:set>
                                      <p:cBhvr>
                                        <p:cTn id="197" dur="1" fill="hold">
                                          <p:stCondLst>
                                            <p:cond delay="0"/>
                                          </p:stCondLst>
                                        </p:cTn>
                                        <p:tgtEl>
                                          <p:spTgt spid="19493"/>
                                        </p:tgtEl>
                                        <p:attrNameLst>
                                          <p:attrName>style.visibility</p:attrName>
                                        </p:attrNameLst>
                                      </p:cBhvr>
                                      <p:to>
                                        <p:strVal val="visible"/>
                                      </p:to>
                                    </p:set>
                                    <p:animEffect transition="in" filter="fade">
                                      <p:cBhvr>
                                        <p:cTn id="198" dur="500"/>
                                        <p:tgtEl>
                                          <p:spTgt spid="19493"/>
                                        </p:tgtEl>
                                      </p:cBhvr>
                                    </p:animEffect>
                                  </p:childTnLst>
                                </p:cTn>
                              </p:par>
                              <p:par>
                                <p:cTn id="199" presetID="10" presetClass="entr" presetSubtype="0" fill="hold" grpId="3" nodeType="withEffect">
                                  <p:stCondLst>
                                    <p:cond delay="0"/>
                                  </p:stCondLst>
                                  <p:childTnLst>
                                    <p:set>
                                      <p:cBhvr>
                                        <p:cTn id="200" dur="1" fill="hold">
                                          <p:stCondLst>
                                            <p:cond delay="0"/>
                                          </p:stCondLst>
                                        </p:cTn>
                                        <p:tgtEl>
                                          <p:spTgt spid="19493"/>
                                        </p:tgtEl>
                                        <p:attrNameLst>
                                          <p:attrName>style.visibility</p:attrName>
                                        </p:attrNameLst>
                                      </p:cBhvr>
                                      <p:to>
                                        <p:strVal val="visible"/>
                                      </p:to>
                                    </p:set>
                                    <p:animEffect transition="in" filter="fade">
                                      <p:cBhvr>
                                        <p:cTn id="201" dur="500"/>
                                        <p:tgtEl>
                                          <p:spTgt spid="19493"/>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9461"/>
                                        </p:tgtEl>
                                        <p:attrNameLst>
                                          <p:attrName>style.visibility</p:attrName>
                                        </p:attrNameLst>
                                      </p:cBhvr>
                                      <p:to>
                                        <p:strVal val="visible"/>
                                      </p:to>
                                    </p:set>
                                    <p:animEffect transition="in" filter="fade">
                                      <p:cBhvr>
                                        <p:cTn id="206" dur="500"/>
                                        <p:tgtEl>
                                          <p:spTgt spid="19461"/>
                                        </p:tgtEl>
                                      </p:cBhvr>
                                    </p:animEffect>
                                  </p:childTnLst>
                                </p:cTn>
                              </p:par>
                              <p:par>
                                <p:cTn id="207" presetID="10" presetClass="entr" presetSubtype="0" fill="hold" grpId="4" nodeType="withEffect">
                                  <p:stCondLst>
                                    <p:cond delay="0"/>
                                  </p:stCondLst>
                                  <p:childTnLst>
                                    <p:set>
                                      <p:cBhvr>
                                        <p:cTn id="208" dur="1" fill="hold">
                                          <p:stCondLst>
                                            <p:cond delay="0"/>
                                          </p:stCondLst>
                                        </p:cTn>
                                        <p:tgtEl>
                                          <p:spTgt spid="19487"/>
                                        </p:tgtEl>
                                        <p:attrNameLst>
                                          <p:attrName>style.visibility</p:attrName>
                                        </p:attrNameLst>
                                      </p:cBhvr>
                                      <p:to>
                                        <p:strVal val="visible"/>
                                      </p:to>
                                    </p:set>
                                    <p:animEffect transition="in" filter="fade">
                                      <p:cBhvr>
                                        <p:cTn id="209" dur="500"/>
                                        <p:tgtEl>
                                          <p:spTgt spid="19487"/>
                                        </p:tgtEl>
                                      </p:cBhvr>
                                    </p:animEffect>
                                  </p:childTnLst>
                                </p:cTn>
                              </p:par>
                              <p:par>
                                <p:cTn id="210" presetID="10" presetClass="entr" presetSubtype="0" fill="hold" grpId="4" nodeType="withEffect">
                                  <p:stCondLst>
                                    <p:cond delay="0"/>
                                  </p:stCondLst>
                                  <p:childTnLst>
                                    <p:set>
                                      <p:cBhvr>
                                        <p:cTn id="211" dur="1" fill="hold">
                                          <p:stCondLst>
                                            <p:cond delay="0"/>
                                          </p:stCondLst>
                                        </p:cTn>
                                        <p:tgtEl>
                                          <p:spTgt spid="19488"/>
                                        </p:tgtEl>
                                        <p:attrNameLst>
                                          <p:attrName>style.visibility</p:attrName>
                                        </p:attrNameLst>
                                      </p:cBhvr>
                                      <p:to>
                                        <p:strVal val="visible"/>
                                      </p:to>
                                    </p:set>
                                    <p:animEffect transition="in" filter="fade">
                                      <p:cBhvr>
                                        <p:cTn id="212" dur="500"/>
                                        <p:tgtEl>
                                          <p:spTgt spid="19488"/>
                                        </p:tgtEl>
                                      </p:cBhvr>
                                    </p:animEffect>
                                  </p:childTnLst>
                                </p:cTn>
                              </p:par>
                              <p:par>
                                <p:cTn id="213" presetID="10" presetClass="entr" presetSubtype="0" fill="hold" grpId="4" nodeType="withEffect">
                                  <p:stCondLst>
                                    <p:cond delay="0"/>
                                  </p:stCondLst>
                                  <p:childTnLst>
                                    <p:set>
                                      <p:cBhvr>
                                        <p:cTn id="214" dur="1" fill="hold">
                                          <p:stCondLst>
                                            <p:cond delay="0"/>
                                          </p:stCondLst>
                                        </p:cTn>
                                        <p:tgtEl>
                                          <p:spTgt spid="19489"/>
                                        </p:tgtEl>
                                        <p:attrNameLst>
                                          <p:attrName>style.visibility</p:attrName>
                                        </p:attrNameLst>
                                      </p:cBhvr>
                                      <p:to>
                                        <p:strVal val="visible"/>
                                      </p:to>
                                    </p:set>
                                    <p:animEffect transition="in" filter="fade">
                                      <p:cBhvr>
                                        <p:cTn id="215" dur="500"/>
                                        <p:tgtEl>
                                          <p:spTgt spid="19489"/>
                                        </p:tgtEl>
                                      </p:cBhvr>
                                    </p:animEffect>
                                  </p:childTnLst>
                                </p:cTn>
                              </p:par>
                              <p:par>
                                <p:cTn id="216" presetID="10" presetClass="entr" presetSubtype="0" fill="hold" grpId="4" nodeType="withEffect">
                                  <p:stCondLst>
                                    <p:cond delay="0"/>
                                  </p:stCondLst>
                                  <p:childTnLst>
                                    <p:set>
                                      <p:cBhvr>
                                        <p:cTn id="217" dur="1" fill="hold">
                                          <p:stCondLst>
                                            <p:cond delay="0"/>
                                          </p:stCondLst>
                                        </p:cTn>
                                        <p:tgtEl>
                                          <p:spTgt spid="19491"/>
                                        </p:tgtEl>
                                        <p:attrNameLst>
                                          <p:attrName>style.visibility</p:attrName>
                                        </p:attrNameLst>
                                      </p:cBhvr>
                                      <p:to>
                                        <p:strVal val="visible"/>
                                      </p:to>
                                    </p:set>
                                    <p:animEffect transition="in" filter="fade">
                                      <p:cBhvr>
                                        <p:cTn id="218" dur="500"/>
                                        <p:tgtEl>
                                          <p:spTgt spid="19491"/>
                                        </p:tgtEl>
                                      </p:cBhvr>
                                    </p:animEffect>
                                  </p:childTnLst>
                                </p:cTn>
                              </p:par>
                              <p:par>
                                <p:cTn id="219" presetID="10" presetClass="entr" presetSubtype="0" fill="hold" grpId="4" nodeType="withEffect">
                                  <p:stCondLst>
                                    <p:cond delay="0"/>
                                  </p:stCondLst>
                                  <p:childTnLst>
                                    <p:set>
                                      <p:cBhvr>
                                        <p:cTn id="220" dur="1" fill="hold">
                                          <p:stCondLst>
                                            <p:cond delay="0"/>
                                          </p:stCondLst>
                                        </p:cTn>
                                        <p:tgtEl>
                                          <p:spTgt spid="19492"/>
                                        </p:tgtEl>
                                        <p:attrNameLst>
                                          <p:attrName>style.visibility</p:attrName>
                                        </p:attrNameLst>
                                      </p:cBhvr>
                                      <p:to>
                                        <p:strVal val="visible"/>
                                      </p:to>
                                    </p:set>
                                    <p:animEffect transition="in" filter="fade">
                                      <p:cBhvr>
                                        <p:cTn id="221" dur="500"/>
                                        <p:tgtEl>
                                          <p:spTgt spid="19492"/>
                                        </p:tgtEl>
                                      </p:cBhvr>
                                    </p:animEffect>
                                  </p:childTnLst>
                                </p:cTn>
                              </p:par>
                              <p:par>
                                <p:cTn id="222" presetID="10" presetClass="entr" presetSubtype="0" fill="hold" grpId="4" nodeType="withEffect">
                                  <p:stCondLst>
                                    <p:cond delay="0"/>
                                  </p:stCondLst>
                                  <p:childTnLst>
                                    <p:set>
                                      <p:cBhvr>
                                        <p:cTn id="223" dur="1" fill="hold">
                                          <p:stCondLst>
                                            <p:cond delay="0"/>
                                          </p:stCondLst>
                                        </p:cTn>
                                        <p:tgtEl>
                                          <p:spTgt spid="19493"/>
                                        </p:tgtEl>
                                        <p:attrNameLst>
                                          <p:attrName>style.visibility</p:attrName>
                                        </p:attrNameLst>
                                      </p:cBhvr>
                                      <p:to>
                                        <p:strVal val="visible"/>
                                      </p:to>
                                    </p:set>
                                    <p:animEffect transition="in" filter="fade">
                                      <p:cBhvr>
                                        <p:cTn id="224" dur="500"/>
                                        <p:tgtEl>
                                          <p:spTgt spid="19493"/>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9490"/>
                                        </p:tgtEl>
                                        <p:attrNameLst>
                                          <p:attrName>style.visibility</p:attrName>
                                        </p:attrNameLst>
                                      </p:cBhvr>
                                      <p:to>
                                        <p:strVal val="visible"/>
                                      </p:to>
                                    </p:set>
                                    <p:animEffect transition="in" filter="fade">
                                      <p:cBhvr>
                                        <p:cTn id="227" dur="500"/>
                                        <p:tgtEl>
                                          <p:spTgt spid="19490"/>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9494"/>
                                        </p:tgtEl>
                                        <p:attrNameLst>
                                          <p:attrName>style.visibility</p:attrName>
                                        </p:attrNameLst>
                                      </p:cBhvr>
                                      <p:to>
                                        <p:strVal val="visible"/>
                                      </p:to>
                                    </p:set>
                                    <p:animEffect transition="in" filter="fade">
                                      <p:cBhvr>
                                        <p:cTn id="230" dur="500"/>
                                        <p:tgtEl>
                                          <p:spTgt spid="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p:bldP spid="19459" grpId="0" animBg="1"/>
      <p:bldP spid="19461" grpId="0"/>
      <p:bldP spid="19461" grpId="1"/>
      <p:bldP spid="19462" grpId="0"/>
      <p:bldP spid="19463" grpId="0" animBg="1"/>
      <p:bldP spid="19466" grpId="0"/>
      <p:bldP spid="19467" grpId="0"/>
      <p:bldP spid="19468" grpId="0" animBg="1"/>
      <p:bldP spid="19469" grpId="0" animBg="1"/>
      <p:bldP spid="19470" grpId="0" animBg="1"/>
      <p:bldP spid="19471" grpId="0" animBg="1"/>
      <p:bldP spid="19472" grpId="0" animBg="1"/>
      <p:bldP spid="19473" grpId="0" animBg="1"/>
      <p:bldP spid="19478" grpId="0" animBg="1"/>
      <p:bldP spid="19479" grpId="0" animBg="1"/>
      <p:bldP spid="19480" grpId="0" animBg="1"/>
      <p:bldP spid="19481" grpId="0" animBg="1"/>
      <p:bldP spid="19481" grpId="1" animBg="1"/>
      <p:bldP spid="19482" grpId="0" animBg="1"/>
      <p:bldP spid="19482" grpId="1" animBg="1"/>
      <p:bldP spid="19482" grpId="2" animBg="1"/>
      <p:bldP spid="19483" grpId="0" animBg="1"/>
      <p:bldP spid="19484" grpId="0" animBg="1"/>
      <p:bldP spid="19485" grpId="0" animBg="1"/>
      <p:bldP spid="19485" grpId="1" animBg="1"/>
      <p:bldP spid="19485" grpId="2" animBg="1"/>
      <p:bldP spid="19485" grpId="3" animBg="1"/>
      <p:bldP spid="19486" grpId="0" animBg="1"/>
      <p:bldP spid="19486" grpId="1" animBg="1"/>
      <p:bldP spid="19486" grpId="2" animBg="1"/>
      <p:bldP spid="19486" grpId="3" animBg="1"/>
      <p:bldP spid="19487" grpId="0" animBg="1"/>
      <p:bldP spid="19487" grpId="1" animBg="1"/>
      <p:bldP spid="19487" grpId="2" animBg="1"/>
      <p:bldP spid="19487" grpId="3" animBg="1"/>
      <p:bldP spid="19487" grpId="4" animBg="1"/>
      <p:bldP spid="19488" grpId="0" animBg="1"/>
      <p:bldP spid="19488" grpId="1" animBg="1"/>
      <p:bldP spid="19488" grpId="2" animBg="1"/>
      <p:bldP spid="19488" grpId="3" animBg="1"/>
      <p:bldP spid="19488" grpId="4" animBg="1"/>
      <p:bldP spid="19489" grpId="0" animBg="1"/>
      <p:bldP spid="19489" grpId="1" animBg="1"/>
      <p:bldP spid="19489" grpId="2" animBg="1"/>
      <p:bldP spid="19489" grpId="3" animBg="1"/>
      <p:bldP spid="19489" grpId="4" animBg="1"/>
      <p:bldP spid="19490" grpId="0" animBg="1"/>
      <p:bldP spid="19491" grpId="0" animBg="1"/>
      <p:bldP spid="19491" grpId="1" animBg="1"/>
      <p:bldP spid="19491" grpId="2" animBg="1"/>
      <p:bldP spid="19491" grpId="3" animBg="1"/>
      <p:bldP spid="19491" grpId="4" animBg="1"/>
      <p:bldP spid="19492" grpId="0" animBg="1"/>
      <p:bldP spid="19492" grpId="1" animBg="1"/>
      <p:bldP spid="19492" grpId="2" animBg="1"/>
      <p:bldP spid="19492" grpId="3" animBg="1"/>
      <p:bldP spid="19492" grpId="4" animBg="1"/>
      <p:bldP spid="19493" grpId="0" animBg="1"/>
      <p:bldP spid="19493" grpId="1" animBg="1"/>
      <p:bldP spid="19493" grpId="2" animBg="1"/>
      <p:bldP spid="19493" grpId="3" animBg="1"/>
      <p:bldP spid="19493" grpId="4" animBg="1"/>
      <p:bldP spid="1949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ChangeArrowheads="1"/>
          </p:cNvSpPr>
          <p:nvPr/>
        </p:nvSpPr>
        <p:spPr bwMode="auto">
          <a:xfrm>
            <a:off x="3810000" y="568326"/>
            <a:ext cx="4572000" cy="366713"/>
          </a:xfrm>
          <a:prstGeom prst="rect">
            <a:avLst/>
          </a:prstGeom>
          <a:noFill/>
          <a:ln w="9525">
            <a:noFill/>
            <a:miter lim="800000"/>
            <a:headEnd/>
            <a:tailEnd/>
          </a:ln>
        </p:spPr>
        <p:txBody>
          <a:bodyPr>
            <a:spAutoFit/>
          </a:bodyPr>
          <a:lstStyle/>
          <a:p>
            <a:pPr>
              <a:spcBef>
                <a:spcPct val="50000"/>
              </a:spcBef>
            </a:pPr>
            <a:endParaRPr lang="en-US"/>
          </a:p>
        </p:txBody>
      </p:sp>
      <p:sp>
        <p:nvSpPr>
          <p:cNvPr id="9221" name="Text Box 8"/>
          <p:cNvSpPr txBox="1">
            <a:spLocks noChangeArrowheads="1"/>
          </p:cNvSpPr>
          <p:nvPr/>
        </p:nvSpPr>
        <p:spPr bwMode="auto">
          <a:xfrm>
            <a:off x="1524000" y="838201"/>
            <a:ext cx="4648200" cy="519113"/>
          </a:xfrm>
          <a:prstGeom prst="rect">
            <a:avLst/>
          </a:prstGeom>
          <a:noFill/>
          <a:ln w="9525">
            <a:noFill/>
            <a:miter lim="800000"/>
            <a:headEnd/>
            <a:tailEnd/>
          </a:ln>
        </p:spPr>
        <p:txBody>
          <a:bodyPr>
            <a:spAutoFit/>
          </a:bodyPr>
          <a:lstStyle/>
          <a:p>
            <a:pPr>
              <a:spcBef>
                <a:spcPct val="50000"/>
              </a:spcBef>
              <a:tabLst>
                <a:tab pos="520700" algn="l"/>
              </a:tabLst>
            </a:pPr>
            <a:r>
              <a:rPr lang="en-US" sz="2800" b="1" dirty="0">
                <a:solidFill>
                  <a:srgbClr val="CC0000"/>
                </a:solidFill>
              </a:rPr>
              <a:t>Photovoltaic effect</a:t>
            </a:r>
          </a:p>
        </p:txBody>
      </p:sp>
      <p:sp>
        <p:nvSpPr>
          <p:cNvPr id="9222" name="Text Box 9"/>
          <p:cNvSpPr txBox="1">
            <a:spLocks noChangeArrowheads="1"/>
          </p:cNvSpPr>
          <p:nvPr/>
        </p:nvSpPr>
        <p:spPr bwMode="auto">
          <a:xfrm>
            <a:off x="1676400" y="1524000"/>
            <a:ext cx="3352800" cy="4154984"/>
          </a:xfrm>
          <a:prstGeom prst="rect">
            <a:avLst/>
          </a:prstGeom>
          <a:solidFill>
            <a:srgbClr val="CCFFFF"/>
          </a:solidFill>
          <a:ln w="9525">
            <a:solidFill>
              <a:schemeClr val="tx1"/>
            </a:solidFill>
            <a:miter lim="800000"/>
            <a:headEnd/>
            <a:tailEnd/>
          </a:ln>
        </p:spPr>
        <p:txBody>
          <a:bodyPr>
            <a:spAutoFit/>
          </a:bodyPr>
          <a:lstStyle/>
          <a:p>
            <a:pPr algn="just"/>
            <a:r>
              <a:rPr lang="en-US" sz="2400" i="1">
                <a:solidFill>
                  <a:srgbClr val="9900CC"/>
                </a:solidFill>
              </a:rPr>
              <a:t>Definition:</a:t>
            </a:r>
          </a:p>
          <a:p>
            <a:pPr algn="just"/>
            <a:r>
              <a:rPr lang="en-US" sz="2400"/>
              <a:t>	</a:t>
            </a:r>
            <a:r>
              <a:rPr lang="en-US" sz="2400" b="1"/>
              <a:t>The generation of voltage across the PN junction in a semiconductor due to the absorption of light radiation is called photovoltaic effect. The Devices based on this effect is called photovoltaic device. </a:t>
            </a:r>
          </a:p>
        </p:txBody>
      </p:sp>
      <p:grpSp>
        <p:nvGrpSpPr>
          <p:cNvPr id="2" name="Group 64"/>
          <p:cNvGrpSpPr>
            <a:grpSpLocks/>
          </p:cNvGrpSpPr>
          <p:nvPr/>
        </p:nvGrpSpPr>
        <p:grpSpPr bwMode="auto">
          <a:xfrm>
            <a:off x="5105400" y="1295401"/>
            <a:ext cx="5410200" cy="4252913"/>
            <a:chOff x="2256" y="816"/>
            <a:chExt cx="3408" cy="2679"/>
          </a:xfrm>
        </p:grpSpPr>
        <p:sp>
          <p:nvSpPr>
            <p:cNvPr id="9224" name="Oval 37"/>
            <p:cNvSpPr>
              <a:spLocks noChangeArrowheads="1"/>
            </p:cNvSpPr>
            <p:nvPr/>
          </p:nvSpPr>
          <p:spPr bwMode="auto">
            <a:xfrm>
              <a:off x="3119" y="816"/>
              <a:ext cx="941" cy="621"/>
            </a:xfrm>
            <a:prstGeom prst="ellipse">
              <a:avLst/>
            </a:prstGeom>
            <a:solidFill>
              <a:srgbClr val="FFFFFF"/>
            </a:solidFill>
            <a:ln w="9525">
              <a:solidFill>
                <a:srgbClr val="000000"/>
              </a:solidFill>
              <a:round/>
              <a:headEnd/>
              <a:tailEnd/>
            </a:ln>
          </p:spPr>
          <p:txBody>
            <a:bodyPr/>
            <a:lstStyle/>
            <a:p>
              <a:pPr algn="ctr"/>
              <a:r>
                <a:rPr lang="en-US" b="1"/>
                <a:t>Light energy</a:t>
              </a:r>
            </a:p>
            <a:p>
              <a:endParaRPr lang="en-US" b="1"/>
            </a:p>
          </p:txBody>
        </p:sp>
        <p:sp>
          <p:nvSpPr>
            <p:cNvPr id="9225" name="Rectangle 39"/>
            <p:cNvSpPr>
              <a:spLocks noChangeArrowheads="1"/>
            </p:cNvSpPr>
            <p:nvPr/>
          </p:nvSpPr>
          <p:spPr bwMode="auto">
            <a:xfrm>
              <a:off x="2256" y="1954"/>
              <a:ext cx="2298" cy="485"/>
            </a:xfrm>
            <a:prstGeom prst="rect">
              <a:avLst/>
            </a:prstGeom>
            <a:solidFill>
              <a:srgbClr val="00FF99">
                <a:alpha val="41960"/>
              </a:srgbClr>
            </a:solidFill>
            <a:ln w="9525">
              <a:solidFill>
                <a:srgbClr val="000000"/>
              </a:solidFill>
              <a:miter lim="800000"/>
              <a:headEnd/>
              <a:tailEnd/>
            </a:ln>
          </p:spPr>
          <p:txBody>
            <a:bodyPr/>
            <a:lstStyle/>
            <a:p>
              <a:r>
                <a:rPr lang="en-US" b="1"/>
                <a:t>n-type semiconductor</a:t>
              </a:r>
            </a:p>
            <a:p>
              <a:endParaRPr lang="en-US"/>
            </a:p>
          </p:txBody>
        </p:sp>
        <p:sp>
          <p:nvSpPr>
            <p:cNvPr id="9226" name="Rectangle 40"/>
            <p:cNvSpPr>
              <a:spLocks noChangeArrowheads="1"/>
            </p:cNvSpPr>
            <p:nvPr/>
          </p:nvSpPr>
          <p:spPr bwMode="auto">
            <a:xfrm>
              <a:off x="2256" y="2407"/>
              <a:ext cx="2298" cy="516"/>
            </a:xfrm>
            <a:prstGeom prst="rect">
              <a:avLst/>
            </a:prstGeom>
            <a:solidFill>
              <a:srgbClr val="FFCCFF"/>
            </a:solidFill>
            <a:ln w="9525">
              <a:solidFill>
                <a:srgbClr val="000000"/>
              </a:solidFill>
              <a:miter lim="800000"/>
              <a:headEnd/>
              <a:tailEnd/>
            </a:ln>
          </p:spPr>
          <p:txBody>
            <a:bodyPr/>
            <a:lstStyle/>
            <a:p>
              <a:r>
                <a:rPr lang="en-US" b="1"/>
                <a:t>p- type semiconductor</a:t>
              </a:r>
              <a:r>
                <a:rPr lang="en-US" sz="1200"/>
                <a:t>   	</a:t>
              </a:r>
              <a:endParaRPr lang="en-US" sz="1400"/>
            </a:p>
            <a:p>
              <a:r>
                <a:rPr lang="en-US" sz="1400"/>
                <a:t>			                </a:t>
              </a:r>
              <a:endParaRPr lang="en-US" sz="1200"/>
            </a:p>
            <a:p>
              <a:endParaRPr lang="en-US"/>
            </a:p>
          </p:txBody>
        </p:sp>
        <p:sp>
          <p:nvSpPr>
            <p:cNvPr id="9227" name="Line 41"/>
            <p:cNvSpPr>
              <a:spLocks noChangeShapeType="1"/>
            </p:cNvSpPr>
            <p:nvPr/>
          </p:nvSpPr>
          <p:spPr bwMode="auto">
            <a:xfrm>
              <a:off x="3445" y="1421"/>
              <a:ext cx="0" cy="501"/>
            </a:xfrm>
            <a:prstGeom prst="line">
              <a:avLst/>
            </a:prstGeom>
            <a:noFill/>
            <a:ln w="9525">
              <a:solidFill>
                <a:srgbClr val="000000"/>
              </a:solidFill>
              <a:round/>
              <a:headEnd/>
              <a:tailEnd type="triangle" w="med" len="med"/>
            </a:ln>
          </p:spPr>
          <p:txBody>
            <a:bodyPr/>
            <a:lstStyle/>
            <a:p>
              <a:endParaRPr lang="en-US"/>
            </a:p>
          </p:txBody>
        </p:sp>
        <p:sp>
          <p:nvSpPr>
            <p:cNvPr id="9228" name="Line 42"/>
            <p:cNvSpPr>
              <a:spLocks noChangeShapeType="1"/>
            </p:cNvSpPr>
            <p:nvPr/>
          </p:nvSpPr>
          <p:spPr bwMode="auto">
            <a:xfrm>
              <a:off x="3551" y="1421"/>
              <a:ext cx="0" cy="501"/>
            </a:xfrm>
            <a:prstGeom prst="line">
              <a:avLst/>
            </a:prstGeom>
            <a:noFill/>
            <a:ln w="9525">
              <a:solidFill>
                <a:srgbClr val="000000"/>
              </a:solidFill>
              <a:round/>
              <a:headEnd/>
              <a:tailEnd type="triangle" w="med" len="med"/>
            </a:ln>
          </p:spPr>
          <p:txBody>
            <a:bodyPr/>
            <a:lstStyle/>
            <a:p>
              <a:endParaRPr lang="en-US"/>
            </a:p>
          </p:txBody>
        </p:sp>
        <p:sp>
          <p:nvSpPr>
            <p:cNvPr id="9229" name="Line 43"/>
            <p:cNvSpPr>
              <a:spLocks noChangeShapeType="1"/>
            </p:cNvSpPr>
            <p:nvPr/>
          </p:nvSpPr>
          <p:spPr bwMode="auto">
            <a:xfrm>
              <a:off x="3656" y="1421"/>
              <a:ext cx="0" cy="501"/>
            </a:xfrm>
            <a:prstGeom prst="line">
              <a:avLst/>
            </a:prstGeom>
            <a:noFill/>
            <a:ln w="9525">
              <a:solidFill>
                <a:srgbClr val="000000"/>
              </a:solidFill>
              <a:round/>
              <a:headEnd/>
              <a:tailEnd type="triangle" w="med" len="med"/>
            </a:ln>
          </p:spPr>
          <p:txBody>
            <a:bodyPr/>
            <a:lstStyle/>
            <a:p>
              <a:endParaRPr lang="en-US"/>
            </a:p>
          </p:txBody>
        </p:sp>
        <p:sp>
          <p:nvSpPr>
            <p:cNvPr id="9230" name="Line 44"/>
            <p:cNvSpPr>
              <a:spLocks noChangeShapeType="1"/>
            </p:cNvSpPr>
            <p:nvPr/>
          </p:nvSpPr>
          <p:spPr bwMode="auto">
            <a:xfrm>
              <a:off x="3762" y="1421"/>
              <a:ext cx="0" cy="501"/>
            </a:xfrm>
            <a:prstGeom prst="line">
              <a:avLst/>
            </a:prstGeom>
            <a:noFill/>
            <a:ln w="9525">
              <a:solidFill>
                <a:srgbClr val="000000"/>
              </a:solidFill>
              <a:round/>
              <a:headEnd/>
              <a:tailEnd type="triangle" w="med" len="med"/>
            </a:ln>
          </p:spPr>
          <p:txBody>
            <a:bodyPr/>
            <a:lstStyle/>
            <a:p>
              <a:endParaRPr lang="en-US"/>
            </a:p>
          </p:txBody>
        </p:sp>
        <p:sp>
          <p:nvSpPr>
            <p:cNvPr id="9231" name="Oval 45"/>
            <p:cNvSpPr>
              <a:spLocks noChangeArrowheads="1"/>
            </p:cNvSpPr>
            <p:nvPr/>
          </p:nvSpPr>
          <p:spPr bwMode="auto">
            <a:xfrm>
              <a:off x="3762" y="2607"/>
              <a:ext cx="79" cy="100"/>
            </a:xfrm>
            <a:prstGeom prst="ellipse">
              <a:avLst/>
            </a:prstGeom>
            <a:solidFill>
              <a:srgbClr val="FFFFFF"/>
            </a:solidFill>
            <a:ln w="9525">
              <a:solidFill>
                <a:srgbClr val="000000"/>
              </a:solidFill>
              <a:round/>
              <a:headEnd/>
              <a:tailEnd/>
            </a:ln>
          </p:spPr>
          <p:txBody>
            <a:bodyPr/>
            <a:lstStyle/>
            <a:p>
              <a:endParaRPr lang="en-US"/>
            </a:p>
          </p:txBody>
        </p:sp>
        <p:sp>
          <p:nvSpPr>
            <p:cNvPr id="9232" name="Oval 46"/>
            <p:cNvSpPr>
              <a:spLocks noChangeArrowheads="1"/>
            </p:cNvSpPr>
            <p:nvPr/>
          </p:nvSpPr>
          <p:spPr bwMode="auto">
            <a:xfrm>
              <a:off x="3683" y="2407"/>
              <a:ext cx="79" cy="100"/>
            </a:xfrm>
            <a:prstGeom prst="ellipse">
              <a:avLst/>
            </a:prstGeom>
            <a:solidFill>
              <a:srgbClr val="000000"/>
            </a:solidFill>
            <a:ln w="9525">
              <a:solidFill>
                <a:srgbClr val="000000"/>
              </a:solidFill>
              <a:round/>
              <a:headEnd/>
              <a:tailEnd/>
            </a:ln>
          </p:spPr>
          <p:txBody>
            <a:bodyPr/>
            <a:lstStyle/>
            <a:p>
              <a:endParaRPr lang="en-US"/>
            </a:p>
          </p:txBody>
        </p:sp>
        <p:sp>
          <p:nvSpPr>
            <p:cNvPr id="9233" name="Rectangle 47"/>
            <p:cNvSpPr>
              <a:spLocks noChangeArrowheads="1"/>
            </p:cNvSpPr>
            <p:nvPr/>
          </p:nvSpPr>
          <p:spPr bwMode="auto">
            <a:xfrm>
              <a:off x="4316" y="1975"/>
              <a:ext cx="238" cy="100"/>
            </a:xfrm>
            <a:prstGeom prst="rect">
              <a:avLst/>
            </a:prstGeom>
            <a:solidFill>
              <a:srgbClr val="000000"/>
            </a:solidFill>
            <a:ln w="9525">
              <a:solidFill>
                <a:srgbClr val="000000"/>
              </a:solidFill>
              <a:miter lim="800000"/>
              <a:headEnd/>
              <a:tailEnd/>
            </a:ln>
          </p:spPr>
          <p:txBody>
            <a:bodyPr/>
            <a:lstStyle/>
            <a:p>
              <a:endParaRPr lang="en-US"/>
            </a:p>
          </p:txBody>
        </p:sp>
        <p:sp>
          <p:nvSpPr>
            <p:cNvPr id="9234" name="Rectangle 48"/>
            <p:cNvSpPr>
              <a:spLocks noChangeArrowheads="1"/>
            </p:cNvSpPr>
            <p:nvPr/>
          </p:nvSpPr>
          <p:spPr bwMode="auto">
            <a:xfrm>
              <a:off x="4316" y="2823"/>
              <a:ext cx="238" cy="100"/>
            </a:xfrm>
            <a:prstGeom prst="rect">
              <a:avLst/>
            </a:prstGeom>
            <a:solidFill>
              <a:srgbClr val="000000"/>
            </a:solidFill>
            <a:ln w="9525">
              <a:solidFill>
                <a:srgbClr val="000000"/>
              </a:solidFill>
              <a:miter lim="800000"/>
              <a:headEnd/>
              <a:tailEnd/>
            </a:ln>
          </p:spPr>
          <p:txBody>
            <a:bodyPr/>
            <a:lstStyle/>
            <a:p>
              <a:endParaRPr lang="en-US"/>
            </a:p>
          </p:txBody>
        </p:sp>
        <p:sp>
          <p:nvSpPr>
            <p:cNvPr id="9235" name="Line 49"/>
            <p:cNvSpPr>
              <a:spLocks noChangeShapeType="1"/>
            </p:cNvSpPr>
            <p:nvPr/>
          </p:nvSpPr>
          <p:spPr bwMode="auto">
            <a:xfrm flipV="1">
              <a:off x="3762" y="2207"/>
              <a:ext cx="475" cy="200"/>
            </a:xfrm>
            <a:prstGeom prst="line">
              <a:avLst/>
            </a:prstGeom>
            <a:noFill/>
            <a:ln w="9525">
              <a:solidFill>
                <a:srgbClr val="000000"/>
              </a:solidFill>
              <a:round/>
              <a:headEnd/>
              <a:tailEnd type="triangle" w="med" len="med"/>
            </a:ln>
          </p:spPr>
          <p:txBody>
            <a:bodyPr/>
            <a:lstStyle/>
            <a:p>
              <a:endParaRPr lang="en-US"/>
            </a:p>
          </p:txBody>
        </p:sp>
        <p:sp>
          <p:nvSpPr>
            <p:cNvPr id="9236" name="Line 50"/>
            <p:cNvSpPr>
              <a:spLocks noChangeShapeType="1"/>
            </p:cNvSpPr>
            <p:nvPr/>
          </p:nvSpPr>
          <p:spPr bwMode="auto">
            <a:xfrm>
              <a:off x="3841" y="2607"/>
              <a:ext cx="396" cy="0"/>
            </a:xfrm>
            <a:prstGeom prst="line">
              <a:avLst/>
            </a:prstGeom>
            <a:noFill/>
            <a:ln w="9525">
              <a:solidFill>
                <a:srgbClr val="000000"/>
              </a:solidFill>
              <a:round/>
              <a:headEnd/>
              <a:tailEnd type="triangle" w="med" len="med"/>
            </a:ln>
          </p:spPr>
          <p:txBody>
            <a:bodyPr/>
            <a:lstStyle/>
            <a:p>
              <a:endParaRPr lang="en-US"/>
            </a:p>
          </p:txBody>
        </p:sp>
        <p:sp>
          <p:nvSpPr>
            <p:cNvPr id="9237" name="Rectangle 51"/>
            <p:cNvSpPr>
              <a:spLocks noChangeArrowheads="1"/>
            </p:cNvSpPr>
            <p:nvPr/>
          </p:nvSpPr>
          <p:spPr bwMode="auto">
            <a:xfrm>
              <a:off x="4962" y="2006"/>
              <a:ext cx="702" cy="701"/>
            </a:xfrm>
            <a:prstGeom prst="rect">
              <a:avLst/>
            </a:prstGeom>
            <a:solidFill>
              <a:srgbClr val="FFFFFF"/>
            </a:solidFill>
            <a:ln w="9525">
              <a:solidFill>
                <a:srgbClr val="000000"/>
              </a:solidFill>
              <a:miter lim="800000"/>
              <a:headEnd/>
              <a:tailEnd/>
            </a:ln>
          </p:spPr>
          <p:txBody>
            <a:bodyPr/>
            <a:lstStyle/>
            <a:p>
              <a:endParaRPr lang="en-US" sz="1200"/>
            </a:p>
            <a:p>
              <a:pPr algn="ctr"/>
              <a:r>
                <a:rPr lang="en-US" sz="1700"/>
                <a:t>Electrical Power</a:t>
              </a:r>
            </a:p>
          </p:txBody>
        </p:sp>
        <p:sp>
          <p:nvSpPr>
            <p:cNvPr id="9238" name="Line 52"/>
            <p:cNvSpPr>
              <a:spLocks noChangeShapeType="1"/>
            </p:cNvSpPr>
            <p:nvPr/>
          </p:nvSpPr>
          <p:spPr bwMode="auto">
            <a:xfrm flipV="1">
              <a:off x="4396" y="1606"/>
              <a:ext cx="0" cy="400"/>
            </a:xfrm>
            <a:prstGeom prst="line">
              <a:avLst/>
            </a:prstGeom>
            <a:noFill/>
            <a:ln w="9525">
              <a:solidFill>
                <a:srgbClr val="000000"/>
              </a:solidFill>
              <a:round/>
              <a:headEnd/>
              <a:tailEnd/>
            </a:ln>
          </p:spPr>
          <p:txBody>
            <a:bodyPr/>
            <a:lstStyle/>
            <a:p>
              <a:endParaRPr lang="en-US"/>
            </a:p>
          </p:txBody>
        </p:sp>
        <p:sp>
          <p:nvSpPr>
            <p:cNvPr id="9239" name="Line 53"/>
            <p:cNvSpPr>
              <a:spLocks noChangeShapeType="1"/>
            </p:cNvSpPr>
            <p:nvPr/>
          </p:nvSpPr>
          <p:spPr bwMode="auto">
            <a:xfrm flipV="1">
              <a:off x="4396" y="2808"/>
              <a:ext cx="0" cy="400"/>
            </a:xfrm>
            <a:prstGeom prst="line">
              <a:avLst/>
            </a:prstGeom>
            <a:noFill/>
            <a:ln w="9525">
              <a:solidFill>
                <a:srgbClr val="000000"/>
              </a:solidFill>
              <a:round/>
              <a:headEnd/>
              <a:tailEnd/>
            </a:ln>
          </p:spPr>
          <p:txBody>
            <a:bodyPr/>
            <a:lstStyle/>
            <a:p>
              <a:endParaRPr lang="en-US"/>
            </a:p>
          </p:txBody>
        </p:sp>
        <p:sp>
          <p:nvSpPr>
            <p:cNvPr id="9240" name="Line 54"/>
            <p:cNvSpPr>
              <a:spLocks noChangeShapeType="1"/>
            </p:cNvSpPr>
            <p:nvPr/>
          </p:nvSpPr>
          <p:spPr bwMode="auto">
            <a:xfrm>
              <a:off x="4396" y="3208"/>
              <a:ext cx="951" cy="0"/>
            </a:xfrm>
            <a:prstGeom prst="line">
              <a:avLst/>
            </a:prstGeom>
            <a:noFill/>
            <a:ln w="9525">
              <a:solidFill>
                <a:srgbClr val="000000"/>
              </a:solidFill>
              <a:round/>
              <a:headEnd/>
              <a:tailEnd/>
            </a:ln>
          </p:spPr>
          <p:txBody>
            <a:bodyPr/>
            <a:lstStyle/>
            <a:p>
              <a:endParaRPr lang="en-US"/>
            </a:p>
          </p:txBody>
        </p:sp>
        <p:sp>
          <p:nvSpPr>
            <p:cNvPr id="9241" name="Line 55"/>
            <p:cNvSpPr>
              <a:spLocks noChangeShapeType="1"/>
            </p:cNvSpPr>
            <p:nvPr/>
          </p:nvSpPr>
          <p:spPr bwMode="auto">
            <a:xfrm>
              <a:off x="5347" y="1606"/>
              <a:ext cx="0" cy="400"/>
            </a:xfrm>
            <a:prstGeom prst="line">
              <a:avLst/>
            </a:prstGeom>
            <a:noFill/>
            <a:ln w="9525">
              <a:solidFill>
                <a:srgbClr val="000000"/>
              </a:solidFill>
              <a:round/>
              <a:headEnd/>
              <a:tailEnd/>
            </a:ln>
          </p:spPr>
          <p:txBody>
            <a:bodyPr/>
            <a:lstStyle/>
            <a:p>
              <a:endParaRPr lang="en-US"/>
            </a:p>
          </p:txBody>
        </p:sp>
        <p:sp>
          <p:nvSpPr>
            <p:cNvPr id="9242" name="Line 56"/>
            <p:cNvSpPr>
              <a:spLocks noChangeShapeType="1"/>
            </p:cNvSpPr>
            <p:nvPr/>
          </p:nvSpPr>
          <p:spPr bwMode="auto">
            <a:xfrm flipH="1">
              <a:off x="5268" y="3208"/>
              <a:ext cx="79" cy="0"/>
            </a:xfrm>
            <a:prstGeom prst="line">
              <a:avLst/>
            </a:prstGeom>
            <a:noFill/>
            <a:ln w="9525">
              <a:solidFill>
                <a:srgbClr val="000000"/>
              </a:solidFill>
              <a:round/>
              <a:headEnd/>
              <a:tailEnd/>
            </a:ln>
          </p:spPr>
          <p:txBody>
            <a:bodyPr/>
            <a:lstStyle/>
            <a:p>
              <a:endParaRPr lang="en-US"/>
            </a:p>
          </p:txBody>
        </p:sp>
        <p:sp>
          <p:nvSpPr>
            <p:cNvPr id="9243" name="Line 57"/>
            <p:cNvSpPr>
              <a:spLocks noChangeShapeType="1"/>
            </p:cNvSpPr>
            <p:nvPr/>
          </p:nvSpPr>
          <p:spPr bwMode="auto">
            <a:xfrm flipV="1">
              <a:off x="5347" y="2707"/>
              <a:ext cx="0" cy="501"/>
            </a:xfrm>
            <a:prstGeom prst="line">
              <a:avLst/>
            </a:prstGeom>
            <a:noFill/>
            <a:ln w="9525">
              <a:solidFill>
                <a:srgbClr val="000000"/>
              </a:solidFill>
              <a:round/>
              <a:headEnd/>
              <a:tailEnd/>
            </a:ln>
          </p:spPr>
          <p:txBody>
            <a:bodyPr/>
            <a:lstStyle/>
            <a:p>
              <a:endParaRPr lang="en-US"/>
            </a:p>
          </p:txBody>
        </p:sp>
        <p:sp>
          <p:nvSpPr>
            <p:cNvPr id="9244" name="Line 58"/>
            <p:cNvSpPr>
              <a:spLocks noChangeShapeType="1"/>
            </p:cNvSpPr>
            <p:nvPr/>
          </p:nvSpPr>
          <p:spPr bwMode="auto">
            <a:xfrm>
              <a:off x="4396" y="1606"/>
              <a:ext cx="951" cy="0"/>
            </a:xfrm>
            <a:prstGeom prst="line">
              <a:avLst/>
            </a:prstGeom>
            <a:noFill/>
            <a:ln w="9525">
              <a:solidFill>
                <a:srgbClr val="000000"/>
              </a:solidFill>
              <a:round/>
              <a:headEnd/>
              <a:tailEnd/>
            </a:ln>
          </p:spPr>
          <p:txBody>
            <a:bodyPr/>
            <a:lstStyle/>
            <a:p>
              <a:endParaRPr lang="en-US"/>
            </a:p>
          </p:txBody>
        </p:sp>
        <p:sp>
          <p:nvSpPr>
            <p:cNvPr id="9245" name="Line 59"/>
            <p:cNvSpPr>
              <a:spLocks noChangeShapeType="1"/>
            </p:cNvSpPr>
            <p:nvPr/>
          </p:nvSpPr>
          <p:spPr bwMode="auto">
            <a:xfrm>
              <a:off x="4396" y="1406"/>
              <a:ext cx="476" cy="0"/>
            </a:xfrm>
            <a:prstGeom prst="line">
              <a:avLst/>
            </a:prstGeom>
            <a:noFill/>
            <a:ln w="9525">
              <a:solidFill>
                <a:srgbClr val="000000"/>
              </a:solidFill>
              <a:round/>
              <a:headEnd/>
              <a:tailEnd type="triangle" w="med" len="med"/>
            </a:ln>
          </p:spPr>
          <p:txBody>
            <a:bodyPr/>
            <a:lstStyle/>
            <a:p>
              <a:endParaRPr lang="en-US"/>
            </a:p>
          </p:txBody>
        </p:sp>
        <p:sp>
          <p:nvSpPr>
            <p:cNvPr id="9246" name="Line 60"/>
            <p:cNvSpPr>
              <a:spLocks noChangeShapeType="1"/>
            </p:cNvSpPr>
            <p:nvPr/>
          </p:nvSpPr>
          <p:spPr bwMode="auto">
            <a:xfrm flipH="1">
              <a:off x="4634" y="3408"/>
              <a:ext cx="554" cy="0"/>
            </a:xfrm>
            <a:prstGeom prst="line">
              <a:avLst/>
            </a:prstGeom>
            <a:noFill/>
            <a:ln w="9525">
              <a:solidFill>
                <a:srgbClr val="000000"/>
              </a:solidFill>
              <a:round/>
              <a:headEnd/>
              <a:tailEnd type="triangle" w="med" len="med"/>
            </a:ln>
          </p:spPr>
          <p:txBody>
            <a:bodyPr/>
            <a:lstStyle/>
            <a:p>
              <a:endParaRPr lang="en-US"/>
            </a:p>
          </p:txBody>
        </p:sp>
        <p:sp>
          <p:nvSpPr>
            <p:cNvPr id="9247" name="Line 61"/>
            <p:cNvSpPr>
              <a:spLocks noChangeShapeType="1"/>
            </p:cNvSpPr>
            <p:nvPr/>
          </p:nvSpPr>
          <p:spPr bwMode="auto">
            <a:xfrm flipV="1">
              <a:off x="2736" y="2400"/>
              <a:ext cx="96" cy="816"/>
            </a:xfrm>
            <a:prstGeom prst="line">
              <a:avLst/>
            </a:prstGeom>
            <a:noFill/>
            <a:ln w="9525">
              <a:solidFill>
                <a:schemeClr val="tx1"/>
              </a:solidFill>
              <a:round/>
              <a:headEnd/>
              <a:tailEnd type="triangle" w="med" len="med"/>
            </a:ln>
          </p:spPr>
          <p:txBody>
            <a:bodyPr/>
            <a:lstStyle/>
            <a:p>
              <a:endParaRPr lang="en-US"/>
            </a:p>
          </p:txBody>
        </p:sp>
        <p:sp>
          <p:nvSpPr>
            <p:cNvPr id="9248" name="Text Box 62"/>
            <p:cNvSpPr txBox="1">
              <a:spLocks noChangeArrowheads="1"/>
            </p:cNvSpPr>
            <p:nvPr/>
          </p:nvSpPr>
          <p:spPr bwMode="auto">
            <a:xfrm>
              <a:off x="2640" y="3264"/>
              <a:ext cx="1104" cy="231"/>
            </a:xfrm>
            <a:prstGeom prst="rect">
              <a:avLst/>
            </a:prstGeom>
            <a:noFill/>
            <a:ln w="9525">
              <a:noFill/>
              <a:miter lim="800000"/>
              <a:headEnd/>
              <a:tailEnd/>
            </a:ln>
          </p:spPr>
          <p:txBody>
            <a:bodyPr>
              <a:spAutoFit/>
            </a:bodyPr>
            <a:lstStyle/>
            <a:p>
              <a:pPr>
                <a:spcBef>
                  <a:spcPct val="50000"/>
                </a:spcBef>
              </a:pPr>
              <a:endParaRPr lang="en-US"/>
            </a:p>
          </p:txBody>
        </p:sp>
        <p:sp>
          <p:nvSpPr>
            <p:cNvPr id="9249" name="Text Box 63"/>
            <p:cNvSpPr txBox="1">
              <a:spLocks noChangeArrowheads="1"/>
            </p:cNvSpPr>
            <p:nvPr/>
          </p:nvSpPr>
          <p:spPr bwMode="auto">
            <a:xfrm>
              <a:off x="2736" y="3216"/>
              <a:ext cx="1344" cy="231"/>
            </a:xfrm>
            <a:prstGeom prst="rect">
              <a:avLst/>
            </a:prstGeom>
            <a:noFill/>
            <a:ln w="9525">
              <a:noFill/>
              <a:miter lim="800000"/>
              <a:headEnd/>
              <a:tailEnd/>
            </a:ln>
          </p:spPr>
          <p:txBody>
            <a:bodyPr>
              <a:spAutoFit/>
            </a:bodyPr>
            <a:lstStyle/>
            <a:p>
              <a:pPr>
                <a:spcBef>
                  <a:spcPct val="50000"/>
                </a:spcBef>
              </a:pPr>
              <a:r>
                <a:rPr lang="en-US"/>
                <a:t>p-n junction</a:t>
              </a:r>
            </a:p>
          </p:txBody>
        </p:sp>
      </p:grpSp>
    </p:spTree>
    <p:extLst>
      <p:ext uri="{BB962C8B-B14F-4D97-AF65-F5344CB8AC3E}">
        <p14:creationId xmlns:p14="http://schemas.microsoft.com/office/powerpoint/2010/main" val="1598504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9"/>
          <p:cNvSpPr txBox="1">
            <a:spLocks noChangeArrowheads="1"/>
          </p:cNvSpPr>
          <p:nvPr/>
        </p:nvSpPr>
        <p:spPr bwMode="auto">
          <a:xfrm>
            <a:off x="1676400" y="1219200"/>
            <a:ext cx="8839200" cy="4339650"/>
          </a:xfrm>
          <a:prstGeom prst="rect">
            <a:avLst/>
          </a:prstGeom>
          <a:noFill/>
          <a:ln w="9525">
            <a:solidFill>
              <a:schemeClr val="tx1"/>
            </a:solidFill>
            <a:miter lim="800000"/>
            <a:headEnd/>
            <a:tailEnd/>
          </a:ln>
        </p:spPr>
        <p:txBody>
          <a:bodyPr>
            <a:spAutoFit/>
          </a:bodyPr>
          <a:lstStyle/>
          <a:p>
            <a:pPr>
              <a:spcBef>
                <a:spcPct val="50000"/>
              </a:spcBef>
              <a:tabLst>
                <a:tab pos="463550" algn="l"/>
              </a:tabLst>
            </a:pPr>
            <a:r>
              <a:rPr lang="en-US" sz="2400" i="1">
                <a:solidFill>
                  <a:srgbClr val="CC0000"/>
                </a:solidFill>
              </a:rPr>
              <a:t>Solar panel (or) solar array (or) Solar module</a:t>
            </a:r>
          </a:p>
          <a:p>
            <a:pPr algn="just">
              <a:spcBef>
                <a:spcPct val="50000"/>
              </a:spcBef>
              <a:tabLst>
                <a:tab pos="463550" algn="l"/>
              </a:tabLst>
            </a:pPr>
            <a:r>
              <a:rPr lang="en-US" sz="2400" b="1" i="1">
                <a:solidFill>
                  <a:srgbClr val="9900CC"/>
                </a:solidFill>
              </a:rPr>
              <a:t>The solar panel (or) solar array is the interconnection of number of solar module to get efficient power.</a:t>
            </a:r>
          </a:p>
          <a:p>
            <a:pPr algn="just">
              <a:spcBef>
                <a:spcPct val="50000"/>
              </a:spcBef>
              <a:buFontTx/>
              <a:buChar char="•"/>
              <a:tabLst>
                <a:tab pos="463550" algn="l"/>
              </a:tabLst>
            </a:pPr>
            <a:r>
              <a:rPr lang="en-US" sz="2400"/>
              <a:t> 	A solar module consists of number of interconnected 	solar cells. </a:t>
            </a:r>
          </a:p>
          <a:p>
            <a:pPr algn="just">
              <a:spcBef>
                <a:spcPct val="50000"/>
              </a:spcBef>
              <a:buFontTx/>
              <a:buChar char="•"/>
              <a:tabLst>
                <a:tab pos="463550" algn="l"/>
              </a:tabLst>
            </a:pPr>
            <a:r>
              <a:rPr lang="en-US" sz="2400"/>
              <a:t> 	These interconnected cells embedded between two  	glass plate to protect from the bad whether. </a:t>
            </a:r>
          </a:p>
          <a:p>
            <a:pPr algn="just">
              <a:spcBef>
                <a:spcPct val="50000"/>
              </a:spcBef>
              <a:buFontTx/>
              <a:buChar char="•"/>
              <a:tabLst>
                <a:tab pos="463550" algn="l"/>
              </a:tabLst>
            </a:pPr>
            <a:r>
              <a:rPr lang="en-US" sz="2400"/>
              <a:t> 	Since absorption area of module is high, more energy 	can be produced.</a:t>
            </a:r>
            <a:r>
              <a:rPr lang="en-US" sz="2400" i="1"/>
              <a:t> </a:t>
            </a:r>
          </a:p>
          <a:p>
            <a:pPr algn="just">
              <a:spcBef>
                <a:spcPct val="50000"/>
              </a:spcBef>
              <a:tabLst>
                <a:tab pos="463550" algn="l"/>
              </a:tabLst>
            </a:pPr>
            <a:endParaRPr lang="en-US" sz="2400" i="1"/>
          </a:p>
        </p:txBody>
      </p:sp>
    </p:spTree>
    <p:extLst>
      <p:ext uri="{BB962C8B-B14F-4D97-AF65-F5344CB8AC3E}">
        <p14:creationId xmlns:p14="http://schemas.microsoft.com/office/powerpoint/2010/main" val="345839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76400" y="228600"/>
            <a:ext cx="8763000" cy="533400"/>
          </a:xfrm>
        </p:spPr>
        <p:txBody>
          <a:bodyPr/>
          <a:lstStyle/>
          <a:p>
            <a:pPr algn="l" eaLnBrk="1" hangingPunct="1"/>
            <a:r>
              <a:rPr lang="en-US" altLang="en-US" sz="1200" b="1"/>
              <a:t>FIGURE 3-30</a:t>
            </a:r>
            <a:r>
              <a:rPr lang="en-US" altLang="en-US" sz="1200"/>
              <a:t>    Typical LEDs.</a:t>
            </a:r>
            <a:endParaRPr lang="en-US" altLang="en-US"/>
          </a:p>
        </p:txBody>
      </p:sp>
      <p:sp>
        <p:nvSpPr>
          <p:cNvPr id="6147" name="Rectangle 3"/>
          <p:cNvSpPr>
            <a:spLocks noChangeArrowheads="1"/>
          </p:cNvSpPr>
          <p:nvPr/>
        </p:nvSpPr>
        <p:spPr bwMode="auto">
          <a:xfrm>
            <a:off x="1676400" y="6324600"/>
            <a:ext cx="220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b="1">
                <a:solidFill>
                  <a:schemeClr val="tx2"/>
                </a:solidFill>
              </a:rPr>
              <a:t>Thomas L. Floyd</a:t>
            </a:r>
            <a:br>
              <a:rPr lang="en-US" altLang="en-US" sz="900">
                <a:solidFill>
                  <a:schemeClr val="tx2"/>
                </a:solidFill>
              </a:rPr>
            </a:br>
            <a:r>
              <a:rPr lang="en-US" altLang="en-US" sz="900" i="1">
                <a:solidFill>
                  <a:schemeClr val="tx2"/>
                </a:solidFill>
              </a:rPr>
              <a:t>Electronic Devices, 6e and Electronic Devices:  Electron Flow Version, 4e</a:t>
            </a:r>
            <a:endParaRPr lang="en-US" altLang="en-US" sz="4400">
              <a:solidFill>
                <a:schemeClr val="tx2"/>
              </a:solidFill>
            </a:endParaRPr>
          </a:p>
        </p:txBody>
      </p:sp>
      <p:pic>
        <p:nvPicPr>
          <p:cNvPr id="6148" name="Picture 5" descr="0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4" y="681039"/>
            <a:ext cx="8231187"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661AB00-993D-46D3-B4C4-AF8383CFA4EB}" type="datetime3">
              <a:rPr lang="en-US" altLang="en-US" sz="1400"/>
              <a:pPr>
                <a:spcBef>
                  <a:spcPct val="0"/>
                </a:spcBef>
                <a:buFontTx/>
                <a:buNone/>
              </a:pPr>
              <a:t>19 July 2022</a:t>
            </a:fld>
            <a:endParaRPr lang="en-US" altLang="en-US" sz="1400"/>
          </a:p>
        </p:txBody>
      </p:sp>
      <p:sp>
        <p:nvSpPr>
          <p:cNvPr id="615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A8ABAE2-83ED-401E-AA1C-656015D97A61}" type="slidenum">
              <a:rPr lang="en-US" altLang="en-US" sz="1400"/>
              <a:pPr>
                <a:spcBef>
                  <a:spcPct val="0"/>
                </a:spcBef>
                <a:buFontTx/>
                <a:buNone/>
              </a:pPr>
              <a:t>5</a:t>
            </a:fld>
            <a:endParaRPr lang="en-US" altLang="en-US" sz="1400"/>
          </a:p>
        </p:txBody>
      </p:sp>
      <p:sp>
        <p:nvSpPr>
          <p:cNvPr id="6151"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4864633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Illustration of solar cells combined to make a module and modules combined to make an array."/>
          <p:cNvPicPr>
            <a:picLocks noChangeAspect="1" noChangeArrowheads="1"/>
          </p:cNvPicPr>
          <p:nvPr/>
        </p:nvPicPr>
        <p:blipFill>
          <a:blip r:embed="rId2" r:link="rId3" cstate="print">
            <a:lum bright="-34000" contrast="64000"/>
          </a:blip>
          <a:srcRect/>
          <a:stretch>
            <a:fillRect/>
          </a:stretch>
        </p:blipFill>
        <p:spPr bwMode="auto">
          <a:xfrm>
            <a:off x="2667000" y="1555750"/>
            <a:ext cx="6781800" cy="3549650"/>
          </a:xfrm>
          <a:prstGeom prst="rect">
            <a:avLst/>
          </a:prstGeom>
          <a:noFill/>
          <a:ln w="9525">
            <a:noFill/>
            <a:miter lim="800000"/>
            <a:headEnd/>
            <a:tailEnd/>
          </a:ln>
        </p:spPr>
      </p:pic>
    </p:spTree>
    <p:extLst>
      <p:ext uri="{BB962C8B-B14F-4D97-AF65-F5344CB8AC3E}">
        <p14:creationId xmlns:p14="http://schemas.microsoft.com/office/powerpoint/2010/main" val="3087299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 for Solar Cell</a:t>
            </a:r>
          </a:p>
        </p:txBody>
      </p:sp>
      <p:sp>
        <p:nvSpPr>
          <p:cNvPr id="4" name="Rectangle 3"/>
          <p:cNvSpPr>
            <a:spLocks noChangeArrowheads="1"/>
          </p:cNvSpPr>
          <p:nvPr/>
        </p:nvSpPr>
        <p:spPr bwMode="auto">
          <a:xfrm>
            <a:off x="1828800" y="1583354"/>
            <a:ext cx="8610600" cy="4893647"/>
          </a:xfrm>
          <a:prstGeom prst="rect">
            <a:avLst/>
          </a:prstGeom>
          <a:noFill/>
          <a:ln w="9525">
            <a:solidFill>
              <a:schemeClr val="tx1"/>
            </a:solidFill>
            <a:miter lim="800000"/>
            <a:headEnd/>
            <a:tailEnd/>
          </a:ln>
        </p:spPr>
        <p:txBody>
          <a:bodyPr>
            <a:spAutoFit/>
          </a:bodyPr>
          <a:lstStyle/>
          <a:p>
            <a:pPr marL="55563" indent="-55563" algn="just">
              <a:tabLst>
                <a:tab pos="577850" algn="l"/>
              </a:tabLst>
            </a:pPr>
            <a:endParaRPr lang="en-US" sz="2400" dirty="0"/>
          </a:p>
          <a:p>
            <a:pPr marL="55563" indent="-55563" algn="just">
              <a:tabLst>
                <a:tab pos="577850" algn="l"/>
              </a:tabLst>
            </a:pPr>
            <a:r>
              <a:rPr lang="en-US" sz="2400" dirty="0"/>
              <a:t>Solar cells are composed of various </a:t>
            </a:r>
            <a:r>
              <a:rPr lang="en-US" sz="2400" b="1" dirty="0"/>
              <a:t>semiconducting</a:t>
            </a:r>
            <a:r>
              <a:rPr lang="en-US" sz="2400" dirty="0"/>
              <a:t> materials</a:t>
            </a:r>
          </a:p>
          <a:p>
            <a:pPr marL="55563" indent="-55563" algn="just">
              <a:tabLst>
                <a:tab pos="577850" algn="l"/>
              </a:tabLst>
            </a:pPr>
            <a:endParaRPr lang="en-US" sz="2400" dirty="0"/>
          </a:p>
          <a:p>
            <a:pPr marL="2411413" lvl="1" indent="-581025" algn="just">
              <a:buFontTx/>
              <a:buAutoNum type="arabicPeriod"/>
              <a:tabLst>
                <a:tab pos="577850" algn="l"/>
              </a:tabLst>
            </a:pPr>
            <a:r>
              <a:rPr lang="en-US" sz="2400" dirty="0"/>
              <a:t>Crystalline silicon</a:t>
            </a:r>
          </a:p>
          <a:p>
            <a:pPr marL="2411413" lvl="1" indent="-581025" algn="just">
              <a:buFontTx/>
              <a:buAutoNum type="arabicPeriod"/>
              <a:tabLst>
                <a:tab pos="577850" algn="l"/>
              </a:tabLst>
            </a:pPr>
            <a:r>
              <a:rPr lang="en-US" sz="2400" dirty="0"/>
              <a:t>Cadmium telluride</a:t>
            </a:r>
          </a:p>
          <a:p>
            <a:pPr marL="2411413" lvl="1" indent="-581025" algn="just">
              <a:buFontTx/>
              <a:buAutoNum type="arabicPeriod"/>
              <a:tabLst>
                <a:tab pos="577850" algn="l"/>
              </a:tabLst>
            </a:pPr>
            <a:r>
              <a:rPr lang="en-US" sz="2400" dirty="0"/>
              <a:t>Copper indium </a:t>
            </a:r>
            <a:r>
              <a:rPr lang="en-US" sz="2400" dirty="0" err="1"/>
              <a:t>diselenide</a:t>
            </a:r>
            <a:endParaRPr lang="en-US" sz="2400" dirty="0"/>
          </a:p>
          <a:p>
            <a:pPr marL="2411413" lvl="1" indent="-581025" algn="just">
              <a:buFontTx/>
              <a:buAutoNum type="arabicPeriod"/>
              <a:tabLst>
                <a:tab pos="577850" algn="l"/>
              </a:tabLst>
            </a:pPr>
            <a:r>
              <a:rPr lang="en-US" sz="2400" dirty="0"/>
              <a:t>Gallium arsenide</a:t>
            </a:r>
          </a:p>
          <a:p>
            <a:pPr marL="2411413" lvl="1" indent="-581025" algn="just">
              <a:buFontTx/>
              <a:buAutoNum type="arabicPeriod"/>
              <a:tabLst>
                <a:tab pos="577850" algn="l"/>
              </a:tabLst>
            </a:pPr>
            <a:r>
              <a:rPr lang="en-US" sz="2400" dirty="0"/>
              <a:t>Indium </a:t>
            </a:r>
            <a:r>
              <a:rPr lang="en-US" sz="2400" dirty="0" err="1"/>
              <a:t>phosphide</a:t>
            </a:r>
            <a:endParaRPr lang="en-US" sz="2400" dirty="0"/>
          </a:p>
          <a:p>
            <a:pPr marL="2411413" lvl="1" indent="-581025" algn="just">
              <a:buFontTx/>
              <a:buAutoNum type="arabicPeriod"/>
              <a:tabLst>
                <a:tab pos="577850" algn="l"/>
              </a:tabLst>
            </a:pPr>
            <a:r>
              <a:rPr lang="en-US" sz="2400" dirty="0"/>
              <a:t>Zinc </a:t>
            </a:r>
            <a:r>
              <a:rPr lang="en-US" sz="2400" dirty="0" err="1"/>
              <a:t>sulphide</a:t>
            </a:r>
            <a:r>
              <a:rPr lang="en-US" sz="2400" dirty="0"/>
              <a:t> </a:t>
            </a:r>
          </a:p>
          <a:p>
            <a:pPr marL="55563" indent="-55563" algn="just">
              <a:tabLst>
                <a:tab pos="577850" algn="l"/>
              </a:tabLst>
            </a:pPr>
            <a:endParaRPr lang="en-US" sz="2400" dirty="0"/>
          </a:p>
          <a:p>
            <a:pPr marL="55563" indent="-55563" algn="just">
              <a:tabLst>
                <a:tab pos="577850" algn="l"/>
              </a:tabLst>
            </a:pPr>
            <a:r>
              <a:rPr lang="en-US" sz="2400" dirty="0">
                <a:solidFill>
                  <a:srgbClr val="9900CC"/>
                </a:solidFill>
              </a:rPr>
              <a:t>Note:</a:t>
            </a:r>
            <a:r>
              <a:rPr lang="en-US" sz="2400" dirty="0"/>
              <a:t> Semiconductors are materials, which become electrically conductive when supplied with light or heat, but which operate as insulators at low temperatures</a:t>
            </a:r>
          </a:p>
        </p:txBody>
      </p:sp>
    </p:spTree>
    <p:extLst>
      <p:ext uri="{BB962C8B-B14F-4D97-AF65-F5344CB8AC3E}">
        <p14:creationId xmlns:p14="http://schemas.microsoft.com/office/powerpoint/2010/main" val="406415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Solar Cell</a:t>
            </a:r>
          </a:p>
        </p:txBody>
      </p:sp>
      <p:sp>
        <p:nvSpPr>
          <p:cNvPr id="4" name="Text Box 13"/>
          <p:cNvSpPr txBox="1">
            <a:spLocks noChangeArrowheads="1"/>
          </p:cNvSpPr>
          <p:nvPr/>
        </p:nvSpPr>
        <p:spPr bwMode="auto">
          <a:xfrm>
            <a:off x="1752600" y="1676400"/>
            <a:ext cx="8915400" cy="3970318"/>
          </a:xfrm>
          <a:prstGeom prst="rect">
            <a:avLst/>
          </a:prstGeom>
          <a:noFill/>
          <a:ln w="9525">
            <a:noFill/>
            <a:miter lim="800000"/>
            <a:headEnd/>
            <a:tailEnd/>
          </a:ln>
        </p:spPr>
        <p:txBody>
          <a:bodyPr wrap="square">
            <a:spAutoFit/>
          </a:bodyPr>
          <a:lstStyle/>
          <a:p>
            <a:pPr>
              <a:spcBef>
                <a:spcPct val="50000"/>
              </a:spcBef>
              <a:buFont typeface="Arial" pitchFamily="34" charset="0"/>
              <a:buChar char="•"/>
              <a:tabLst>
                <a:tab pos="463550" algn="l"/>
              </a:tabLst>
            </a:pPr>
            <a:r>
              <a:rPr lang="en-US" sz="2400" dirty="0"/>
              <a:t>	Solar cell (crystalline Silicon) consists of a </a:t>
            </a:r>
            <a:r>
              <a:rPr lang="en-US" sz="2400" i="1" dirty="0">
                <a:solidFill>
                  <a:srgbClr val="9900CC"/>
                </a:solidFill>
              </a:rPr>
              <a:t>n-type 	semiconductor (emitter)</a:t>
            </a:r>
            <a:r>
              <a:rPr lang="en-US" sz="2400" dirty="0"/>
              <a:t> layer and </a:t>
            </a:r>
            <a:r>
              <a:rPr lang="en-US" sz="2400" i="1" dirty="0">
                <a:solidFill>
                  <a:srgbClr val="9900CC"/>
                </a:solidFill>
              </a:rPr>
              <a:t>p-type semiconductor 	layer (base).</a:t>
            </a:r>
            <a:r>
              <a:rPr lang="en-US" sz="2400" dirty="0"/>
              <a:t> The two layers are sandwiched and hence 	there is  </a:t>
            </a:r>
          </a:p>
          <a:p>
            <a:pPr>
              <a:spcBef>
                <a:spcPct val="50000"/>
              </a:spcBef>
              <a:tabLst>
                <a:tab pos="463550" algn="l"/>
              </a:tabLst>
            </a:pPr>
            <a:r>
              <a:rPr lang="en-US" sz="2400" dirty="0"/>
              <a:t>      formation of p-n </a:t>
            </a:r>
            <a:r>
              <a:rPr lang="en-US" sz="2400" i="1" dirty="0">
                <a:solidFill>
                  <a:srgbClr val="9900CC"/>
                </a:solidFill>
              </a:rPr>
              <a:t>junction.</a:t>
            </a:r>
            <a:r>
              <a:rPr lang="en-US" sz="2400" dirty="0"/>
              <a:t> </a:t>
            </a:r>
          </a:p>
          <a:p>
            <a:pPr>
              <a:spcBef>
                <a:spcPct val="50000"/>
              </a:spcBef>
              <a:buFontTx/>
              <a:buChar char="•"/>
              <a:tabLst>
                <a:tab pos="463550" algn="l"/>
              </a:tabLst>
            </a:pPr>
            <a:r>
              <a:rPr lang="en-US" sz="2400" dirty="0"/>
              <a:t> 	The surface is coated with </a:t>
            </a:r>
            <a:r>
              <a:rPr lang="en-US" sz="2400" i="1" dirty="0">
                <a:solidFill>
                  <a:srgbClr val="9900CC"/>
                </a:solidFill>
              </a:rPr>
              <a:t>anti-refection coating</a:t>
            </a:r>
            <a:r>
              <a:rPr lang="en-US" sz="2400" dirty="0"/>
              <a:t> to avoid the 	loss</a:t>
            </a:r>
          </a:p>
          <a:p>
            <a:pPr>
              <a:spcBef>
                <a:spcPct val="50000"/>
              </a:spcBef>
              <a:tabLst>
                <a:tab pos="463550" algn="l"/>
              </a:tabLst>
            </a:pPr>
            <a:r>
              <a:rPr lang="en-US" sz="2400" dirty="0"/>
              <a:t>      of incident light energy due to reflection. </a:t>
            </a:r>
          </a:p>
          <a:p>
            <a:pPr>
              <a:spcBef>
                <a:spcPct val="50000"/>
              </a:spcBef>
              <a:buFont typeface="Arial" pitchFamily="34" charset="0"/>
              <a:buChar char="•"/>
              <a:tabLst>
                <a:tab pos="463550" algn="l"/>
              </a:tabLst>
            </a:pPr>
            <a:r>
              <a:rPr lang="en-US" sz="2400" dirty="0"/>
              <a:t>     A proper </a:t>
            </a:r>
            <a:r>
              <a:rPr lang="en-US" sz="2400" i="1" dirty="0">
                <a:solidFill>
                  <a:srgbClr val="9900CC"/>
                </a:solidFill>
              </a:rPr>
              <a:t>metal contacts</a:t>
            </a:r>
            <a:r>
              <a:rPr lang="en-US" sz="2400" dirty="0"/>
              <a:t> are made on the n-type and p-	type side </a:t>
            </a:r>
          </a:p>
          <a:p>
            <a:pPr>
              <a:spcBef>
                <a:spcPct val="50000"/>
              </a:spcBef>
              <a:tabLst>
                <a:tab pos="463550" algn="l"/>
              </a:tabLst>
            </a:pPr>
            <a:r>
              <a:rPr lang="en-US" sz="2400" dirty="0"/>
              <a:t>      of the semiconductor for electrical connection</a:t>
            </a:r>
          </a:p>
        </p:txBody>
      </p:sp>
    </p:spTree>
    <p:extLst>
      <p:ext uri="{BB962C8B-B14F-4D97-AF65-F5344CB8AC3E}">
        <p14:creationId xmlns:p14="http://schemas.microsoft.com/office/powerpoint/2010/main" val="2711053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1676400" y="609600"/>
            <a:ext cx="8534400" cy="3970318"/>
          </a:xfrm>
          <a:prstGeom prst="rect">
            <a:avLst/>
          </a:prstGeom>
          <a:noFill/>
          <a:ln w="9525">
            <a:noFill/>
            <a:miter lim="800000"/>
            <a:headEnd/>
            <a:tailEnd/>
          </a:ln>
        </p:spPr>
        <p:txBody>
          <a:bodyPr wrap="square">
            <a:spAutoFit/>
          </a:bodyPr>
          <a:lstStyle/>
          <a:p>
            <a:pPr algn="just">
              <a:spcBef>
                <a:spcPct val="50000"/>
              </a:spcBef>
              <a:tabLst>
                <a:tab pos="393700" algn="l"/>
              </a:tabLst>
            </a:pPr>
            <a:endParaRPr lang="en-US" sz="2400" dirty="0"/>
          </a:p>
          <a:p>
            <a:pPr>
              <a:spcBef>
                <a:spcPct val="50000"/>
              </a:spcBef>
              <a:buFont typeface="Arial" pitchFamily="34" charset="0"/>
              <a:buChar char="•"/>
              <a:tabLst>
                <a:tab pos="393700" algn="l"/>
              </a:tabLst>
            </a:pPr>
            <a:r>
              <a:rPr lang="en-US" sz="2400" dirty="0"/>
              <a:t>	When a solar </a:t>
            </a:r>
            <a:r>
              <a:rPr lang="en-US" sz="2400" i="1" dirty="0">
                <a:solidFill>
                  <a:srgbClr val="9900CC"/>
                </a:solidFill>
              </a:rPr>
              <a:t>panel exposed to sunlight</a:t>
            </a:r>
            <a:r>
              <a:rPr lang="en-US" sz="2400" dirty="0"/>
              <a:t> , the light energies</a:t>
            </a:r>
          </a:p>
          <a:p>
            <a:pPr algn="just">
              <a:spcBef>
                <a:spcPct val="50000"/>
              </a:spcBef>
              <a:tabLst>
                <a:tab pos="393700" algn="l"/>
              </a:tabLst>
            </a:pPr>
            <a:r>
              <a:rPr lang="en-US" sz="2400" dirty="0"/>
              <a:t>  	are absorbed by a semiconductor materials.</a:t>
            </a:r>
          </a:p>
          <a:p>
            <a:pPr algn="just">
              <a:spcBef>
                <a:spcPct val="50000"/>
              </a:spcBef>
              <a:buFontTx/>
              <a:buChar char="•"/>
              <a:tabLst>
                <a:tab pos="393700" algn="l"/>
              </a:tabLst>
            </a:pPr>
            <a:r>
              <a:rPr lang="en-US" sz="2400" dirty="0"/>
              <a:t> 	Due to this absorbed energy, the electrons are liberated 	and produce the external DC current. </a:t>
            </a:r>
          </a:p>
          <a:p>
            <a:pPr algn="just">
              <a:spcBef>
                <a:spcPct val="50000"/>
              </a:spcBef>
              <a:buFontTx/>
              <a:buChar char="•"/>
              <a:tabLst>
                <a:tab pos="393700" algn="l"/>
              </a:tabLst>
            </a:pPr>
            <a:r>
              <a:rPr lang="en-US" sz="2400" dirty="0"/>
              <a:t> 	The DC current is converted into 240-volt AC current using 	an inverter for different applications.</a:t>
            </a:r>
          </a:p>
          <a:p>
            <a:pPr algn="just">
              <a:spcBef>
                <a:spcPct val="50000"/>
              </a:spcBef>
              <a:tabLst>
                <a:tab pos="393700" algn="l"/>
              </a:tabLst>
            </a:pPr>
            <a:endParaRPr lang="en-US" sz="2400" i="1" dirty="0">
              <a:solidFill>
                <a:srgbClr val="CC0000"/>
              </a:solidFill>
            </a:endParaRPr>
          </a:p>
        </p:txBody>
      </p:sp>
      <p:pic>
        <p:nvPicPr>
          <p:cNvPr id="5" name="Picture 4" descr="http://specmat.com/Solar_Cell_Description.jpg?title=solar+cell&amp;description=how+a+solar+cell+functions&amp;keywords=solar+cell,photovoltaic+cell,solar,photovoltaic,cell,solor+cell,antireflective+coating,specmat"/>
          <p:cNvPicPr>
            <a:picLocks noChangeAspect="1" noChangeArrowheads="1"/>
          </p:cNvPicPr>
          <p:nvPr/>
        </p:nvPicPr>
        <p:blipFill>
          <a:blip r:embed="rId2" cstate="print"/>
          <a:srcRect/>
          <a:stretch>
            <a:fillRect/>
          </a:stretch>
        </p:blipFill>
        <p:spPr bwMode="auto">
          <a:xfrm>
            <a:off x="6248400" y="4267200"/>
            <a:ext cx="3855176" cy="2438400"/>
          </a:xfrm>
          <a:prstGeom prst="rect">
            <a:avLst/>
          </a:prstGeom>
          <a:noFill/>
        </p:spPr>
      </p:pic>
      <p:sp>
        <p:nvSpPr>
          <p:cNvPr id="6" name="Title 1"/>
          <p:cNvSpPr>
            <a:spLocks noGrp="1"/>
          </p:cNvSpPr>
          <p:nvPr>
            <p:ph type="title"/>
          </p:nvPr>
        </p:nvSpPr>
        <p:spPr>
          <a:xfrm>
            <a:off x="2057400" y="0"/>
            <a:ext cx="8229600" cy="868362"/>
          </a:xfrm>
        </p:spPr>
        <p:txBody>
          <a:bodyPr/>
          <a:lstStyle/>
          <a:p>
            <a:r>
              <a:rPr lang="en-US" dirty="0"/>
              <a:t>Working of solar cell</a:t>
            </a:r>
          </a:p>
        </p:txBody>
      </p:sp>
    </p:spTree>
    <p:extLst>
      <p:ext uri="{BB962C8B-B14F-4D97-AF65-F5344CB8AC3E}">
        <p14:creationId xmlns:p14="http://schemas.microsoft.com/office/powerpoint/2010/main" val="114407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t>Working of solar cell</a:t>
            </a:r>
          </a:p>
        </p:txBody>
      </p:sp>
      <p:sp>
        <p:nvSpPr>
          <p:cNvPr id="3" name="Content Placeholder 2"/>
          <p:cNvSpPr>
            <a:spLocks noGrp="1"/>
          </p:cNvSpPr>
          <p:nvPr>
            <p:ph idx="1"/>
          </p:nvPr>
        </p:nvSpPr>
        <p:spPr>
          <a:xfrm>
            <a:off x="1981200" y="1752600"/>
            <a:ext cx="8229600" cy="1143000"/>
          </a:xfrm>
        </p:spPr>
        <p:txBody>
          <a:bodyPr/>
          <a:lstStyle/>
          <a:p>
            <a:r>
              <a:rPr lang="en-US" dirty="0"/>
              <a:t>It is a </a:t>
            </a:r>
            <a:r>
              <a:rPr lang="en-US" dirty="0" err="1"/>
              <a:t>pn</a:t>
            </a:r>
            <a:r>
              <a:rPr lang="en-US" dirty="0"/>
              <a:t> junction device with no voltage directly applied across the junction.</a:t>
            </a:r>
          </a:p>
        </p:txBody>
      </p:sp>
      <p:sp>
        <p:nvSpPr>
          <p:cNvPr id="4" name="Content Placeholder 2"/>
          <p:cNvSpPr txBox="1">
            <a:spLocks/>
          </p:cNvSpPr>
          <p:nvPr/>
        </p:nvSpPr>
        <p:spPr>
          <a:xfrm>
            <a:off x="1981200" y="3200400"/>
            <a:ext cx="8229600" cy="1143000"/>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r>
              <a:rPr lang="en-US" sz="3200" dirty="0"/>
              <a:t>When light hits the space charge region, electrons and holes are generated.</a:t>
            </a:r>
          </a:p>
        </p:txBody>
      </p:sp>
      <p:sp>
        <p:nvSpPr>
          <p:cNvPr id="5" name="Content Placeholder 2"/>
          <p:cNvSpPr txBox="1">
            <a:spLocks/>
          </p:cNvSpPr>
          <p:nvPr/>
        </p:nvSpPr>
        <p:spPr>
          <a:xfrm>
            <a:off x="1981200" y="4495800"/>
            <a:ext cx="8229600" cy="1447800"/>
          </a:xfrm>
          <a:prstGeom prst="rect">
            <a:avLst/>
          </a:prstGeom>
        </p:spPr>
        <p:txBody>
          <a:bodyPr vert="horz" lIns="91440" tIns="45720" rIns="91440" bIns="45720" rtlCol="0">
            <a:normAutofit fontScale="85000" lnSpcReduction="10000"/>
          </a:bodyPr>
          <a:lstStyle/>
          <a:p>
            <a:pPr marL="342900" indent="-342900">
              <a:spcBef>
                <a:spcPct val="20000"/>
              </a:spcBef>
              <a:buFont typeface="Arial" pitchFamily="34" charset="0"/>
              <a:buChar char="•"/>
              <a:defRPr/>
            </a:pPr>
            <a:r>
              <a:rPr lang="en-US" sz="3200" dirty="0"/>
              <a:t>They are then quickly </a:t>
            </a:r>
            <a:r>
              <a:rPr lang="en-US" sz="3800" dirty="0" err="1"/>
              <a:t>seperated</a:t>
            </a:r>
            <a:r>
              <a:rPr lang="en-US" sz="3200" dirty="0"/>
              <a:t> and swept out of the</a:t>
            </a:r>
          </a:p>
          <a:p>
            <a:pPr marL="342900" indent="-342900">
              <a:spcBef>
                <a:spcPct val="20000"/>
              </a:spcBef>
              <a:defRPr/>
            </a:pPr>
            <a:r>
              <a:rPr lang="en-US" sz="3200" dirty="0"/>
              <a:t>     space charge region by the electric field, thus creating </a:t>
            </a:r>
          </a:p>
          <a:p>
            <a:pPr marL="342900" indent="-342900">
              <a:spcBef>
                <a:spcPct val="20000"/>
              </a:spcBef>
              <a:defRPr/>
            </a:pPr>
            <a:r>
              <a:rPr lang="en-US" sz="3200" dirty="0"/>
              <a:t>    </a:t>
            </a:r>
            <a:r>
              <a:rPr lang="en-US" sz="3200" i="1" dirty="0"/>
              <a:t>PHOTON CURRENT</a:t>
            </a:r>
            <a:r>
              <a:rPr lang="en-US" sz="3200" dirty="0"/>
              <a:t>. </a:t>
            </a:r>
          </a:p>
        </p:txBody>
      </p:sp>
    </p:spTree>
    <p:extLst>
      <p:ext uri="{BB962C8B-B14F-4D97-AF65-F5344CB8AC3E}">
        <p14:creationId xmlns:p14="http://schemas.microsoft.com/office/powerpoint/2010/main" val="813880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4" name="Text Box 8"/>
          <p:cNvSpPr txBox="1">
            <a:spLocks noGrp="1" noChangeArrowheads="1"/>
          </p:cNvSpPr>
          <p:nvPr>
            <p:ph idx="1"/>
          </p:nvPr>
        </p:nvSpPr>
        <p:spPr bwMode="auto">
          <a:xfrm>
            <a:off x="1981200" y="1219200"/>
            <a:ext cx="8229600" cy="5226046"/>
          </a:xfrm>
          <a:prstGeom prst="rect">
            <a:avLst/>
          </a:prstGeom>
          <a:noFill/>
          <a:ln w="9525">
            <a:solidFill>
              <a:srgbClr val="000000"/>
            </a:solidFill>
            <a:miter lim="800000"/>
            <a:headEnd/>
            <a:tailEnd/>
          </a:ln>
        </p:spPr>
        <p:txBody>
          <a:bodyPr>
            <a:spAutoFit/>
          </a:bodyPr>
          <a:lstStyle/>
          <a:p>
            <a:pPr marL="342900" indent="-342900" algn="just">
              <a:buNone/>
              <a:tabLst>
                <a:tab pos="688975" algn="l"/>
                <a:tab pos="746125" algn="l"/>
              </a:tabLst>
            </a:pPr>
            <a:endParaRPr lang="en-US" sz="1200" b="1" dirty="0"/>
          </a:p>
          <a:p>
            <a:pPr marL="635000" lvl="2" indent="-63500" algn="just">
              <a:buNone/>
              <a:tabLst>
                <a:tab pos="688975" algn="l"/>
                <a:tab pos="746125" algn="l"/>
              </a:tabLst>
            </a:pPr>
            <a:r>
              <a:rPr lang="en-US" sz="2400" b="1" dirty="0"/>
              <a:t>Soar pumps</a:t>
            </a:r>
            <a:r>
              <a:rPr lang="en-US" sz="2400" dirty="0"/>
              <a:t> are used for water supply.</a:t>
            </a:r>
            <a:endParaRPr lang="en-US" sz="2400" b="1" dirty="0"/>
          </a:p>
          <a:p>
            <a:pPr marL="342900" indent="-342900" algn="just">
              <a:buNone/>
              <a:tabLst>
                <a:tab pos="688975" algn="l"/>
                <a:tab pos="746125" algn="l"/>
              </a:tabLst>
            </a:pPr>
            <a:endParaRPr lang="en-US" sz="1200" b="1" dirty="0"/>
          </a:p>
          <a:p>
            <a:pPr marL="635000" lvl="2" indent="-63500" algn="just">
              <a:buNone/>
              <a:tabLst>
                <a:tab pos="688975" algn="l"/>
                <a:tab pos="746125" algn="l"/>
              </a:tabLst>
            </a:pPr>
            <a:r>
              <a:rPr lang="en-US" sz="2400" b="1" dirty="0"/>
              <a:t>Domestic power supply</a:t>
            </a:r>
            <a:r>
              <a:rPr lang="en-US" sz="2400" dirty="0"/>
              <a:t> for appliances include   	refrigeration, washing machine, television and lighting</a:t>
            </a:r>
            <a:endParaRPr lang="en-US" sz="2400" b="1" dirty="0"/>
          </a:p>
          <a:p>
            <a:pPr marL="342900" indent="-342900" algn="just">
              <a:buNone/>
              <a:tabLst>
                <a:tab pos="688975" algn="l"/>
                <a:tab pos="746125" algn="l"/>
              </a:tabLst>
            </a:pPr>
            <a:endParaRPr lang="en-US" sz="1200" b="1" dirty="0"/>
          </a:p>
          <a:p>
            <a:pPr marL="635000" lvl="2" indent="-63500" algn="just">
              <a:buNone/>
              <a:tabLst>
                <a:tab pos="688975" algn="l"/>
                <a:tab pos="746125" algn="l"/>
              </a:tabLst>
            </a:pPr>
            <a:r>
              <a:rPr lang="en-US" sz="2400" b="1" dirty="0"/>
              <a:t>Ocean navigation aids: </a:t>
            </a:r>
            <a:r>
              <a:rPr lang="en-US" sz="2400" dirty="0"/>
              <a:t>Number of lighthouses and 	most 	buoys are powered by solar cells</a:t>
            </a:r>
            <a:endParaRPr lang="en-US" sz="2400" b="1" dirty="0"/>
          </a:p>
          <a:p>
            <a:pPr marL="342900" indent="-342900" algn="just">
              <a:buNone/>
              <a:tabLst>
                <a:tab pos="688975" algn="l"/>
                <a:tab pos="746125" algn="l"/>
              </a:tabLst>
            </a:pPr>
            <a:endParaRPr lang="en-US" sz="1200" b="1" dirty="0"/>
          </a:p>
          <a:p>
            <a:pPr marL="635000" lvl="2" indent="-63500" algn="just">
              <a:buNone/>
              <a:tabLst>
                <a:tab pos="688975" algn="l"/>
                <a:tab pos="746125" algn="l"/>
              </a:tabLst>
            </a:pPr>
            <a:r>
              <a:rPr lang="en-US" sz="2400" b="1" dirty="0"/>
              <a:t>Telecommunication systems:</a:t>
            </a:r>
            <a:r>
              <a:rPr lang="en-US" sz="2400" dirty="0"/>
              <a:t> radio transceivers on 	mountain tops, or telephone boxes in the country can 	often be solar powered</a:t>
            </a:r>
            <a:endParaRPr lang="en-US" sz="2400" b="1" dirty="0"/>
          </a:p>
          <a:p>
            <a:pPr marL="342900" indent="-342900" algn="just">
              <a:buNone/>
              <a:tabLst>
                <a:tab pos="688975" algn="l"/>
                <a:tab pos="746125" algn="l"/>
              </a:tabLst>
            </a:pPr>
            <a:endParaRPr lang="en-US" sz="1200" b="1" dirty="0"/>
          </a:p>
          <a:p>
            <a:pPr marL="635000" lvl="2" indent="-63500" algn="just">
              <a:buNone/>
              <a:tabLst>
                <a:tab pos="688975" algn="l"/>
                <a:tab pos="746125" algn="l"/>
              </a:tabLst>
            </a:pPr>
            <a:r>
              <a:rPr lang="en-US" sz="2400" b="1" dirty="0"/>
              <a:t>Electric power generation in space</a:t>
            </a:r>
            <a:r>
              <a:rPr lang="en-US" sz="2400" dirty="0"/>
              <a:t>: To providing 	electrical power to satellites in an orbit around the Earth</a:t>
            </a:r>
            <a:endParaRPr lang="en-US" sz="2400" dirty="0">
              <a:solidFill>
                <a:srgbClr val="CC0000"/>
              </a:solidFill>
            </a:endParaRPr>
          </a:p>
        </p:txBody>
      </p:sp>
    </p:spTree>
    <p:extLst>
      <p:ext uri="{BB962C8B-B14F-4D97-AF65-F5344CB8AC3E}">
        <p14:creationId xmlns:p14="http://schemas.microsoft.com/office/powerpoint/2010/main" val="1250308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1524000" y="971143"/>
            <a:ext cx="9144000" cy="738664"/>
          </a:xfrm>
          <a:prstGeom prst="rect">
            <a:avLst/>
          </a:prstGeom>
          <a:noFill/>
          <a:ln w="9525">
            <a:noFill/>
            <a:miter lim="800000"/>
            <a:headEnd/>
            <a:tailEnd/>
          </a:ln>
        </p:spPr>
        <p:txBody>
          <a:bodyPr wrap="square" anchor="ctr">
            <a:spAutoFit/>
          </a:bodyPr>
          <a:lstStyle/>
          <a:p>
            <a:pPr algn="just">
              <a:lnSpc>
                <a:spcPct val="150000"/>
              </a:lnSpc>
              <a:buFontTx/>
              <a:buChar char="•"/>
            </a:pPr>
            <a:r>
              <a:rPr lang="en-US" sz="2800" dirty="0"/>
              <a:t> Photodiode (</a:t>
            </a:r>
            <a:r>
              <a:rPr lang="en-US" sz="2800" dirty="0" err="1"/>
              <a:t>pn</a:t>
            </a:r>
            <a:r>
              <a:rPr lang="en-US" sz="2800" dirty="0"/>
              <a:t> junction)  operated in reverse bias.</a:t>
            </a:r>
          </a:p>
        </p:txBody>
      </p:sp>
      <p:sp>
        <p:nvSpPr>
          <p:cNvPr id="113667" name="Rectangle 4"/>
          <p:cNvSpPr>
            <a:spLocks noChangeArrowheads="1"/>
          </p:cNvSpPr>
          <p:nvPr/>
        </p:nvSpPr>
        <p:spPr bwMode="auto">
          <a:xfrm>
            <a:off x="1752600" y="228601"/>
            <a:ext cx="4343400" cy="823913"/>
          </a:xfrm>
          <a:prstGeom prst="rect">
            <a:avLst/>
          </a:prstGeom>
          <a:noFill/>
          <a:ln w="9525">
            <a:noFill/>
            <a:miter lim="800000"/>
            <a:headEnd/>
            <a:tailEnd/>
          </a:ln>
        </p:spPr>
        <p:txBody>
          <a:bodyPr>
            <a:spAutoFit/>
          </a:bodyPr>
          <a:lstStyle/>
          <a:p>
            <a:r>
              <a:rPr lang="en-US" sz="4800" b="1" i="1" dirty="0"/>
              <a:t>Photodiodes</a:t>
            </a:r>
          </a:p>
        </p:txBody>
      </p:sp>
      <p:sp>
        <p:nvSpPr>
          <p:cNvPr id="4" name="Rectangle 4"/>
          <p:cNvSpPr>
            <a:spLocks noChangeArrowheads="1"/>
          </p:cNvSpPr>
          <p:nvPr/>
        </p:nvSpPr>
        <p:spPr bwMode="auto">
          <a:xfrm>
            <a:off x="1524000" y="1724494"/>
            <a:ext cx="9144000" cy="2123658"/>
          </a:xfrm>
          <a:prstGeom prst="rect">
            <a:avLst/>
          </a:prstGeom>
          <a:noFill/>
          <a:ln w="9525">
            <a:noFill/>
            <a:miter lim="800000"/>
            <a:headEnd/>
            <a:tailEnd/>
          </a:ln>
        </p:spPr>
        <p:txBody>
          <a:bodyPr wrap="square" anchor="ctr">
            <a:spAutoFit/>
          </a:bodyPr>
          <a:lstStyle/>
          <a:p>
            <a:pPr algn="just">
              <a:lnSpc>
                <a:spcPct val="150000"/>
              </a:lnSpc>
              <a:buFontTx/>
              <a:buChar char="•"/>
            </a:pPr>
            <a:r>
              <a:rPr lang="en-US" sz="2800" dirty="0"/>
              <a:t> In a reverse biased p-n junction a  Reverse Saturation Current flows due to minority carriers which are thermally generated. </a:t>
            </a:r>
            <a:r>
              <a:rPr lang="en-US" sz="3200" dirty="0"/>
              <a:t>	</a:t>
            </a:r>
          </a:p>
        </p:txBody>
      </p:sp>
      <p:sp>
        <p:nvSpPr>
          <p:cNvPr id="5" name="Rectangle 4"/>
          <p:cNvSpPr>
            <a:spLocks noChangeArrowheads="1"/>
          </p:cNvSpPr>
          <p:nvPr/>
        </p:nvSpPr>
        <p:spPr bwMode="auto">
          <a:xfrm>
            <a:off x="1524000" y="3830013"/>
            <a:ext cx="9144000" cy="1384995"/>
          </a:xfrm>
          <a:prstGeom prst="rect">
            <a:avLst/>
          </a:prstGeom>
          <a:noFill/>
          <a:ln w="9525">
            <a:noFill/>
            <a:miter lim="800000"/>
            <a:headEnd/>
            <a:tailEnd/>
          </a:ln>
        </p:spPr>
        <p:txBody>
          <a:bodyPr wrap="square" anchor="ctr">
            <a:spAutoFit/>
          </a:bodyPr>
          <a:lstStyle/>
          <a:p>
            <a:pPr algn="just" eaLnBrk="1" hangingPunct="1">
              <a:lnSpc>
                <a:spcPct val="150000"/>
              </a:lnSpc>
              <a:buFont typeface="Arial" pitchFamily="34" charset="0"/>
              <a:buChar char="•"/>
            </a:pPr>
            <a:r>
              <a:rPr lang="en-US" sz="2800" dirty="0"/>
              <a:t> Increasing the reverse bias  does not  increases  the reverse current significantly. </a:t>
            </a:r>
          </a:p>
        </p:txBody>
      </p:sp>
      <p:sp>
        <p:nvSpPr>
          <p:cNvPr id="6" name="Rectangle 5"/>
          <p:cNvSpPr>
            <a:spLocks noChangeArrowheads="1"/>
          </p:cNvSpPr>
          <p:nvPr/>
        </p:nvSpPr>
        <p:spPr bwMode="auto">
          <a:xfrm>
            <a:off x="1524000" y="5224394"/>
            <a:ext cx="9144000" cy="1384995"/>
          </a:xfrm>
          <a:prstGeom prst="rect">
            <a:avLst/>
          </a:prstGeom>
          <a:noFill/>
          <a:ln w="9525">
            <a:noFill/>
            <a:miter lim="800000"/>
            <a:headEnd/>
            <a:tailEnd/>
          </a:ln>
        </p:spPr>
        <p:txBody>
          <a:bodyPr wrap="square" anchor="ctr">
            <a:spAutoFit/>
          </a:bodyPr>
          <a:lstStyle/>
          <a:p>
            <a:pPr algn="just" eaLnBrk="1" hangingPunct="1">
              <a:lnSpc>
                <a:spcPct val="150000"/>
              </a:lnSpc>
              <a:buFont typeface="Arial" pitchFamily="34" charset="0"/>
              <a:buChar char="•"/>
            </a:pPr>
            <a:r>
              <a:rPr lang="en-US" sz="2800" dirty="0"/>
              <a:t> TEMPERATURE and ILLUMINATION increases number of minority carriers (reverse) current.</a:t>
            </a:r>
          </a:p>
        </p:txBody>
      </p:sp>
      <p:pic>
        <p:nvPicPr>
          <p:cNvPr id="9218" name="Picture 2"/>
          <p:cNvPicPr>
            <a:picLocks noChangeAspect="1" noChangeArrowheads="1"/>
          </p:cNvPicPr>
          <p:nvPr/>
        </p:nvPicPr>
        <p:blipFill>
          <a:blip r:embed="rId3" cstate="print"/>
          <a:srcRect/>
          <a:stretch>
            <a:fillRect/>
          </a:stretch>
        </p:blipFill>
        <p:spPr bwMode="auto">
          <a:xfrm>
            <a:off x="7391400" y="0"/>
            <a:ext cx="1905000" cy="1029730"/>
          </a:xfrm>
          <a:prstGeom prst="rect">
            <a:avLst/>
          </a:prstGeom>
          <a:noFill/>
          <a:ln w="9525">
            <a:noFill/>
            <a:miter lim="800000"/>
            <a:headEnd/>
            <a:tailEnd/>
          </a:ln>
          <a:effectLst/>
        </p:spPr>
      </p:pic>
    </p:spTree>
    <p:extLst>
      <p:ext uri="{BB962C8B-B14F-4D97-AF65-F5344CB8AC3E}">
        <p14:creationId xmlns:p14="http://schemas.microsoft.com/office/powerpoint/2010/main" val="166404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
          <p:cNvSpPr>
            <a:spLocks noChangeArrowheads="1"/>
          </p:cNvSpPr>
          <p:nvPr/>
        </p:nvSpPr>
        <p:spPr bwMode="auto">
          <a:xfrm>
            <a:off x="1524000" y="471608"/>
            <a:ext cx="8915400" cy="1661993"/>
          </a:xfrm>
          <a:prstGeom prst="rect">
            <a:avLst/>
          </a:prstGeom>
          <a:noFill/>
          <a:ln w="9525">
            <a:noFill/>
            <a:miter lim="800000"/>
            <a:headEnd/>
            <a:tailEnd/>
          </a:ln>
        </p:spPr>
        <p:txBody>
          <a:bodyPr wrap="square">
            <a:spAutoFit/>
          </a:bodyPr>
          <a:lstStyle/>
          <a:p>
            <a:pPr eaLnBrk="1" hangingPunct="1"/>
            <a:endParaRPr lang="en-US" dirty="0"/>
          </a:p>
          <a:p>
            <a:pPr algn="just">
              <a:lnSpc>
                <a:spcPct val="150000"/>
              </a:lnSpc>
              <a:buFontTx/>
              <a:buChar char="•"/>
            </a:pPr>
            <a:r>
              <a:rPr lang="en-US" sz="2800" dirty="0"/>
              <a:t> The photons impacting the junction cause covalent bonds to break.</a:t>
            </a:r>
          </a:p>
        </p:txBody>
      </p:sp>
      <p:sp>
        <p:nvSpPr>
          <p:cNvPr id="4" name="Rectangle 1"/>
          <p:cNvSpPr>
            <a:spLocks noChangeArrowheads="1"/>
          </p:cNvSpPr>
          <p:nvPr/>
        </p:nvSpPr>
        <p:spPr bwMode="auto">
          <a:xfrm>
            <a:off x="1524000" y="1949489"/>
            <a:ext cx="8915400" cy="2308324"/>
          </a:xfrm>
          <a:prstGeom prst="rect">
            <a:avLst/>
          </a:prstGeom>
          <a:noFill/>
          <a:ln w="9525">
            <a:noFill/>
            <a:miter lim="800000"/>
            <a:headEnd/>
            <a:tailEnd/>
          </a:ln>
        </p:spPr>
        <p:txBody>
          <a:bodyPr>
            <a:spAutoFit/>
          </a:bodyPr>
          <a:lstStyle/>
          <a:p>
            <a:pPr eaLnBrk="1" hangingPunct="1"/>
            <a:endParaRPr lang="en-US" dirty="0"/>
          </a:p>
          <a:p>
            <a:pPr algn="just">
              <a:lnSpc>
                <a:spcPct val="150000"/>
              </a:lnSpc>
              <a:buFontTx/>
              <a:buChar char="•"/>
            </a:pPr>
            <a:r>
              <a:rPr lang="en-US" sz="2800" dirty="0"/>
              <a:t>  The electric field in the depletion layer sweeps Minority electrons in p side to n side and minority holes in n side to the p-side.</a:t>
            </a:r>
          </a:p>
        </p:txBody>
      </p:sp>
      <p:sp>
        <p:nvSpPr>
          <p:cNvPr id="5" name="Rectangle 1"/>
          <p:cNvSpPr>
            <a:spLocks noChangeArrowheads="1"/>
          </p:cNvSpPr>
          <p:nvPr/>
        </p:nvSpPr>
        <p:spPr bwMode="auto">
          <a:xfrm>
            <a:off x="1524000" y="3891221"/>
            <a:ext cx="8915400" cy="1661993"/>
          </a:xfrm>
          <a:prstGeom prst="rect">
            <a:avLst/>
          </a:prstGeom>
          <a:noFill/>
          <a:ln w="9525">
            <a:noFill/>
            <a:miter lim="800000"/>
            <a:headEnd/>
            <a:tailEnd/>
          </a:ln>
        </p:spPr>
        <p:txBody>
          <a:bodyPr>
            <a:spAutoFit/>
          </a:bodyPr>
          <a:lstStyle/>
          <a:p>
            <a:pPr eaLnBrk="1" hangingPunct="1"/>
            <a:endParaRPr lang="en-US" dirty="0"/>
          </a:p>
          <a:p>
            <a:pPr algn="just">
              <a:lnSpc>
                <a:spcPct val="150000"/>
              </a:lnSpc>
              <a:buFontTx/>
              <a:buChar char="•"/>
            </a:pPr>
            <a:r>
              <a:rPr lang="en-US" sz="2800" dirty="0"/>
              <a:t> Reverse current across junction- photocurrent is proportional to the intensity of the incident light. </a:t>
            </a:r>
          </a:p>
        </p:txBody>
      </p:sp>
      <p:sp>
        <p:nvSpPr>
          <p:cNvPr id="6" name="Rectangle 1"/>
          <p:cNvSpPr>
            <a:spLocks noChangeArrowheads="1"/>
          </p:cNvSpPr>
          <p:nvPr/>
        </p:nvSpPr>
        <p:spPr bwMode="auto">
          <a:xfrm>
            <a:off x="1524000" y="4549676"/>
            <a:ext cx="8915400" cy="2308324"/>
          </a:xfrm>
          <a:prstGeom prst="rect">
            <a:avLst/>
          </a:prstGeom>
          <a:noFill/>
          <a:ln w="9525">
            <a:noFill/>
            <a:miter lim="800000"/>
            <a:headEnd/>
            <a:tailEnd/>
          </a:ln>
        </p:spPr>
        <p:txBody>
          <a:bodyPr wrap="square">
            <a:spAutoFit/>
          </a:bodyPr>
          <a:lstStyle/>
          <a:p>
            <a:pPr eaLnBrk="1" hangingPunct="1"/>
            <a:endParaRPr lang="en-US" dirty="0"/>
          </a:p>
          <a:p>
            <a:pPr algn="just">
              <a:lnSpc>
                <a:spcPct val="150000"/>
              </a:lnSpc>
            </a:pPr>
            <a:endParaRPr lang="en-US" sz="2800" dirty="0"/>
          </a:p>
          <a:p>
            <a:pPr algn="just">
              <a:lnSpc>
                <a:spcPct val="150000"/>
              </a:lnSpc>
              <a:buFontTx/>
              <a:buChar char="•"/>
            </a:pPr>
            <a:r>
              <a:rPr lang="en-US" sz="2800" dirty="0"/>
              <a:t> Response time is fast (nanoseconds)</a:t>
            </a:r>
          </a:p>
          <a:p>
            <a:pPr algn="just">
              <a:lnSpc>
                <a:spcPct val="150000"/>
              </a:lnSpc>
            </a:pPr>
            <a:endParaRPr lang="en-US" sz="2800" dirty="0"/>
          </a:p>
        </p:txBody>
      </p:sp>
      <p:pic>
        <p:nvPicPr>
          <p:cNvPr id="10242" name="Picture 2"/>
          <p:cNvPicPr>
            <a:picLocks noChangeAspect="1" noChangeArrowheads="1"/>
          </p:cNvPicPr>
          <p:nvPr/>
        </p:nvPicPr>
        <p:blipFill>
          <a:blip r:embed="rId2" cstate="print"/>
          <a:srcRect/>
          <a:stretch>
            <a:fillRect/>
          </a:stretch>
        </p:blipFill>
        <p:spPr bwMode="auto">
          <a:xfrm>
            <a:off x="8305800" y="5410200"/>
            <a:ext cx="1832610" cy="990600"/>
          </a:xfrm>
          <a:prstGeom prst="rect">
            <a:avLst/>
          </a:prstGeom>
          <a:noFill/>
          <a:ln w="9525">
            <a:noFill/>
            <a:miter lim="800000"/>
            <a:headEnd/>
            <a:tailEnd/>
          </a:ln>
          <a:effectLst/>
        </p:spPr>
      </p:pic>
    </p:spTree>
    <p:extLst>
      <p:ext uri="{BB962C8B-B14F-4D97-AF65-F5344CB8AC3E}">
        <p14:creationId xmlns:p14="http://schemas.microsoft.com/office/powerpoint/2010/main" val="35469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body" idx="1"/>
          </p:nvPr>
        </p:nvSpPr>
        <p:spPr/>
        <p:txBody>
          <a:bodyPr/>
          <a:lstStyle/>
          <a:p>
            <a:pPr>
              <a:buFontTx/>
              <a:buNone/>
            </a:pPr>
            <a:r>
              <a:rPr lang="en-US" dirty="0"/>
              <a:t>Materials   used to produce photodiodes </a:t>
            </a:r>
          </a:p>
          <a:p>
            <a:endParaRPr lang="en-US" dirty="0"/>
          </a:p>
          <a:p>
            <a:r>
              <a:rPr lang="en-US" dirty="0"/>
              <a:t>Silicon</a:t>
            </a:r>
          </a:p>
          <a:p>
            <a:r>
              <a:rPr lang="en-US" dirty="0"/>
              <a:t>Germanium</a:t>
            </a:r>
          </a:p>
          <a:p>
            <a:r>
              <a:rPr lang="en-US" dirty="0"/>
              <a:t> Indium Gallium Arsenide </a:t>
            </a:r>
          </a:p>
          <a:p>
            <a:r>
              <a:rPr lang="en-US" dirty="0"/>
              <a:t> Lead </a:t>
            </a:r>
            <a:r>
              <a:rPr lang="en-US" dirty="0" err="1"/>
              <a:t>Sulphide</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7467600" y="3886200"/>
            <a:ext cx="2247900" cy="2228850"/>
          </a:xfrm>
          <a:prstGeom prst="rect">
            <a:avLst/>
          </a:prstGeom>
          <a:noFill/>
          <a:ln w="9525">
            <a:noFill/>
            <a:miter lim="800000"/>
            <a:headEnd/>
            <a:tailEnd/>
          </a:ln>
          <a:effectLst/>
        </p:spPr>
      </p:pic>
    </p:spTree>
    <p:extLst>
      <p:ext uri="{BB962C8B-B14F-4D97-AF65-F5344CB8AC3E}">
        <p14:creationId xmlns:p14="http://schemas.microsoft.com/office/powerpoint/2010/main" val="34710450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4" descr="pdio3"/>
          <p:cNvPicPr>
            <a:picLocks noChangeAspect="1" noChangeArrowheads="1"/>
          </p:cNvPicPr>
          <p:nvPr/>
        </p:nvPicPr>
        <p:blipFill>
          <a:blip r:embed="rId2" cstate="print"/>
          <a:srcRect/>
          <a:stretch>
            <a:fillRect/>
          </a:stretch>
        </p:blipFill>
        <p:spPr bwMode="auto">
          <a:xfrm>
            <a:off x="1981200" y="228600"/>
            <a:ext cx="8305800" cy="6400800"/>
          </a:xfrm>
          <a:prstGeom prst="rect">
            <a:avLst/>
          </a:prstGeom>
          <a:noFill/>
          <a:ln w="9525">
            <a:noFill/>
            <a:miter lim="800000"/>
            <a:headEnd/>
            <a:tailEnd/>
          </a:ln>
        </p:spPr>
      </p:pic>
    </p:spTree>
    <p:extLst>
      <p:ext uri="{BB962C8B-B14F-4D97-AF65-F5344CB8AC3E}">
        <p14:creationId xmlns:p14="http://schemas.microsoft.com/office/powerpoint/2010/main" val="211134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274638"/>
            <a:ext cx="8229600" cy="563562"/>
          </a:xfrm>
        </p:spPr>
        <p:txBody>
          <a:bodyPr/>
          <a:lstStyle/>
          <a:p>
            <a:pPr eaLnBrk="1" hangingPunct="1"/>
            <a:r>
              <a:rPr lang="en-US" altLang="en-US" sz="3200"/>
              <a:t>Construction of LED  </a:t>
            </a:r>
          </a:p>
        </p:txBody>
      </p:sp>
      <p:sp>
        <p:nvSpPr>
          <p:cNvPr id="7171" name="Rectangle 3"/>
          <p:cNvSpPr>
            <a:spLocks noGrp="1" noChangeArrowheads="1"/>
          </p:cNvSpPr>
          <p:nvPr>
            <p:ph type="body" idx="1"/>
          </p:nvPr>
        </p:nvSpPr>
        <p:spPr>
          <a:xfrm>
            <a:off x="1981200" y="1066801"/>
            <a:ext cx="8229600" cy="5364163"/>
          </a:xfrm>
          <a:noFill/>
        </p:spPr>
        <p:txBody>
          <a:bodyPr/>
          <a:lstStyle/>
          <a:p>
            <a:pPr marL="609600" indent="-609600">
              <a:buFontTx/>
              <a:buAutoNum type="arabicPeriod"/>
            </a:pPr>
            <a:r>
              <a:rPr lang="en-US" altLang="en-US" sz="2000"/>
              <a:t>The construction of LED is same as that of a p-n junction semiconductor diode.</a:t>
            </a:r>
          </a:p>
          <a:p>
            <a:pPr marL="609600" indent="-609600">
              <a:buFontTx/>
              <a:buAutoNum type="arabicPeriod"/>
            </a:pPr>
            <a:r>
              <a:rPr lang="en-US" altLang="en-US" sz="2000"/>
              <a:t>One of the popular methods of construction of LED is to deposite three semiconductor layers on the substrate as shown in figure.</a:t>
            </a:r>
          </a:p>
          <a:p>
            <a:pPr marL="609600" indent="-609600">
              <a:buFontTx/>
              <a:buAutoNum type="arabicPeriod"/>
            </a:pPr>
            <a:r>
              <a:rPr lang="en-US" altLang="en-US" sz="2000"/>
              <a:t>The active region is exist between the p and n regions. The light emerges from the active side in all the directions when electron hole pairs recombine.</a:t>
            </a:r>
          </a:p>
        </p:txBody>
      </p:sp>
      <p:sp>
        <p:nvSpPr>
          <p:cNvPr id="7172" name="Rectangle 13"/>
          <p:cNvSpPr>
            <a:spLocks noChangeArrowheads="1"/>
          </p:cNvSpPr>
          <p:nvPr/>
        </p:nvSpPr>
        <p:spPr bwMode="auto">
          <a:xfrm>
            <a:off x="2057400" y="5486400"/>
            <a:ext cx="2286000" cy="3810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substrate</a:t>
            </a:r>
          </a:p>
        </p:txBody>
      </p:sp>
      <p:sp>
        <p:nvSpPr>
          <p:cNvPr id="7173" name="Rectangle 14"/>
          <p:cNvSpPr>
            <a:spLocks noChangeArrowheads="1"/>
          </p:cNvSpPr>
          <p:nvPr/>
        </p:nvSpPr>
        <p:spPr bwMode="auto">
          <a:xfrm>
            <a:off x="2057400" y="5105400"/>
            <a:ext cx="2286000" cy="381000"/>
          </a:xfrm>
          <a:prstGeom prst="rect">
            <a:avLst/>
          </a:prstGeom>
          <a:solidFill>
            <a:schemeClr val="bg2"/>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N-region</a:t>
            </a:r>
          </a:p>
        </p:txBody>
      </p:sp>
      <p:sp>
        <p:nvSpPr>
          <p:cNvPr id="7174" name="Line 15"/>
          <p:cNvSpPr>
            <a:spLocks noChangeShapeType="1"/>
          </p:cNvSpPr>
          <p:nvPr/>
        </p:nvSpPr>
        <p:spPr bwMode="auto">
          <a:xfrm flipH="1">
            <a:off x="2057400" y="5105400"/>
            <a:ext cx="15240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5" name="Line 16"/>
          <p:cNvSpPr>
            <a:spLocks noChangeShapeType="1"/>
          </p:cNvSpPr>
          <p:nvPr/>
        </p:nvSpPr>
        <p:spPr bwMode="auto">
          <a:xfrm flipH="1">
            <a:off x="2133600" y="5105400"/>
            <a:ext cx="3048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6" name="Line 17"/>
          <p:cNvSpPr>
            <a:spLocks noChangeShapeType="1"/>
          </p:cNvSpPr>
          <p:nvPr/>
        </p:nvSpPr>
        <p:spPr bwMode="auto">
          <a:xfrm flipH="1">
            <a:off x="2362200" y="5105400"/>
            <a:ext cx="3048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7" name="Line 18"/>
          <p:cNvSpPr>
            <a:spLocks noChangeShapeType="1"/>
          </p:cNvSpPr>
          <p:nvPr/>
        </p:nvSpPr>
        <p:spPr bwMode="auto">
          <a:xfrm flipH="1">
            <a:off x="2590800" y="5105400"/>
            <a:ext cx="3048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8" name="Line 19"/>
          <p:cNvSpPr>
            <a:spLocks noChangeShapeType="1"/>
          </p:cNvSpPr>
          <p:nvPr/>
        </p:nvSpPr>
        <p:spPr bwMode="auto">
          <a:xfrm flipH="1">
            <a:off x="2819400" y="5105400"/>
            <a:ext cx="3048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9" name="Line 20"/>
          <p:cNvSpPr>
            <a:spLocks noChangeShapeType="1"/>
          </p:cNvSpPr>
          <p:nvPr/>
        </p:nvSpPr>
        <p:spPr bwMode="auto">
          <a:xfrm flipH="1">
            <a:off x="3048000" y="5105400"/>
            <a:ext cx="3048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0" name="Line 21"/>
          <p:cNvSpPr>
            <a:spLocks noChangeShapeType="1"/>
          </p:cNvSpPr>
          <p:nvPr/>
        </p:nvSpPr>
        <p:spPr bwMode="auto">
          <a:xfrm flipH="1">
            <a:off x="3276600" y="5105400"/>
            <a:ext cx="3048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1" name="Line 22"/>
          <p:cNvSpPr>
            <a:spLocks noChangeShapeType="1"/>
          </p:cNvSpPr>
          <p:nvPr/>
        </p:nvSpPr>
        <p:spPr bwMode="auto">
          <a:xfrm flipH="1">
            <a:off x="3505200" y="5105400"/>
            <a:ext cx="3048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2" name="Line 23"/>
          <p:cNvSpPr>
            <a:spLocks noChangeShapeType="1"/>
          </p:cNvSpPr>
          <p:nvPr/>
        </p:nvSpPr>
        <p:spPr bwMode="auto">
          <a:xfrm flipH="1">
            <a:off x="3733800" y="5105400"/>
            <a:ext cx="3048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3" name="Line 24"/>
          <p:cNvSpPr>
            <a:spLocks noChangeShapeType="1"/>
          </p:cNvSpPr>
          <p:nvPr/>
        </p:nvSpPr>
        <p:spPr bwMode="auto">
          <a:xfrm flipH="1">
            <a:off x="3962400" y="5105400"/>
            <a:ext cx="3048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4" name="Line 25"/>
          <p:cNvSpPr>
            <a:spLocks noChangeShapeType="1"/>
          </p:cNvSpPr>
          <p:nvPr/>
        </p:nvSpPr>
        <p:spPr bwMode="auto">
          <a:xfrm flipH="1">
            <a:off x="4191000" y="5257800"/>
            <a:ext cx="15240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5" name="Rectangle 26"/>
          <p:cNvSpPr>
            <a:spLocks noChangeArrowheads="1"/>
          </p:cNvSpPr>
          <p:nvPr/>
        </p:nvSpPr>
        <p:spPr bwMode="auto">
          <a:xfrm>
            <a:off x="2057400" y="4724400"/>
            <a:ext cx="2286000" cy="381000"/>
          </a:xfrm>
          <a:prstGeom prst="rect">
            <a:avLst/>
          </a:prstGeom>
          <a:solidFill>
            <a:schemeClr val="tx2"/>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Active region</a:t>
            </a:r>
          </a:p>
        </p:txBody>
      </p:sp>
      <p:sp>
        <p:nvSpPr>
          <p:cNvPr id="7186" name="Rectangle 27"/>
          <p:cNvSpPr>
            <a:spLocks noChangeArrowheads="1"/>
          </p:cNvSpPr>
          <p:nvPr/>
        </p:nvSpPr>
        <p:spPr bwMode="auto">
          <a:xfrm>
            <a:off x="2057400" y="4343400"/>
            <a:ext cx="2286000" cy="3810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P-region</a:t>
            </a:r>
          </a:p>
        </p:txBody>
      </p:sp>
      <p:sp>
        <p:nvSpPr>
          <p:cNvPr id="7187" name="Line 28"/>
          <p:cNvSpPr>
            <a:spLocks noChangeShapeType="1"/>
          </p:cNvSpPr>
          <p:nvPr/>
        </p:nvSpPr>
        <p:spPr bwMode="auto">
          <a:xfrm flipH="1">
            <a:off x="4343400" y="4572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88" name="Line 29"/>
          <p:cNvSpPr>
            <a:spLocks noChangeShapeType="1"/>
          </p:cNvSpPr>
          <p:nvPr/>
        </p:nvSpPr>
        <p:spPr bwMode="auto">
          <a:xfrm flipH="1">
            <a:off x="4343400" y="4953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89" name="Line 30"/>
          <p:cNvSpPr>
            <a:spLocks noChangeShapeType="1"/>
          </p:cNvSpPr>
          <p:nvPr/>
        </p:nvSpPr>
        <p:spPr bwMode="auto">
          <a:xfrm flipH="1">
            <a:off x="4343400" y="5334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90" name="Line 31"/>
          <p:cNvSpPr>
            <a:spLocks noChangeShapeType="1"/>
          </p:cNvSpPr>
          <p:nvPr/>
        </p:nvSpPr>
        <p:spPr bwMode="auto">
          <a:xfrm flipH="1">
            <a:off x="4343400" y="5715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91" name="Text Box 32"/>
          <p:cNvSpPr txBox="1">
            <a:spLocks noChangeArrowheads="1"/>
          </p:cNvSpPr>
          <p:nvPr/>
        </p:nvSpPr>
        <p:spPr bwMode="auto">
          <a:xfrm>
            <a:off x="4708525" y="4303713"/>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 – region</a:t>
            </a:r>
          </a:p>
        </p:txBody>
      </p:sp>
      <p:sp>
        <p:nvSpPr>
          <p:cNvPr id="7192" name="Text Box 33"/>
          <p:cNvSpPr txBox="1">
            <a:spLocks noChangeArrowheads="1"/>
          </p:cNvSpPr>
          <p:nvPr/>
        </p:nvSpPr>
        <p:spPr bwMode="auto">
          <a:xfrm>
            <a:off x="4724400" y="4738688"/>
            <a:ext cx="1504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Active region</a:t>
            </a:r>
          </a:p>
        </p:txBody>
      </p:sp>
      <p:sp>
        <p:nvSpPr>
          <p:cNvPr id="7193" name="Text Box 34"/>
          <p:cNvSpPr txBox="1">
            <a:spLocks noChangeArrowheads="1"/>
          </p:cNvSpPr>
          <p:nvPr/>
        </p:nvSpPr>
        <p:spPr bwMode="auto">
          <a:xfrm>
            <a:off x="4718050" y="5181601"/>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N – region</a:t>
            </a:r>
          </a:p>
        </p:txBody>
      </p:sp>
      <p:sp>
        <p:nvSpPr>
          <p:cNvPr id="7194" name="Text Box 35"/>
          <p:cNvSpPr txBox="1">
            <a:spLocks noChangeArrowheads="1"/>
          </p:cNvSpPr>
          <p:nvPr/>
        </p:nvSpPr>
        <p:spPr bwMode="auto">
          <a:xfrm>
            <a:off x="4724400" y="5576888"/>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Substrate </a:t>
            </a:r>
          </a:p>
        </p:txBody>
      </p:sp>
      <p:sp>
        <p:nvSpPr>
          <p:cNvPr id="7195" name="Line 36"/>
          <p:cNvSpPr>
            <a:spLocks noChangeShapeType="1"/>
          </p:cNvSpPr>
          <p:nvPr/>
        </p:nvSpPr>
        <p:spPr bwMode="auto">
          <a:xfrm>
            <a:off x="3200400" y="3886200"/>
            <a:ext cx="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6" name="Text Box 38"/>
          <p:cNvSpPr txBox="1">
            <a:spLocks noChangeArrowheads="1"/>
          </p:cNvSpPr>
          <p:nvPr/>
        </p:nvSpPr>
        <p:spPr bwMode="auto">
          <a:xfrm>
            <a:off x="2727325" y="3846513"/>
            <a:ext cx="317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pic>
        <p:nvPicPr>
          <p:cNvPr id="7197"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314826"/>
            <a:ext cx="34099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8" name="Line 41"/>
          <p:cNvSpPr>
            <a:spLocks noChangeShapeType="1"/>
          </p:cNvSpPr>
          <p:nvPr/>
        </p:nvSpPr>
        <p:spPr bwMode="auto">
          <a:xfrm>
            <a:off x="3124200" y="5867400"/>
            <a:ext cx="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9" name="Text Box 42"/>
          <p:cNvSpPr txBox="1">
            <a:spLocks noChangeArrowheads="1"/>
          </p:cNvSpPr>
          <p:nvPr/>
        </p:nvSpPr>
        <p:spPr bwMode="auto">
          <a:xfrm>
            <a:off x="2727325" y="5903913"/>
            <a:ext cx="26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7200" name="Date Placeholder 3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64CDA3D-B487-4B65-B597-EADF35040C4D}" type="datetime3">
              <a:rPr lang="en-US" altLang="en-US" sz="1400"/>
              <a:pPr>
                <a:spcBef>
                  <a:spcPct val="0"/>
                </a:spcBef>
                <a:buFontTx/>
                <a:buNone/>
              </a:pPr>
              <a:t>19 July 2022</a:t>
            </a:fld>
            <a:endParaRPr lang="en-US" altLang="en-US" sz="1400"/>
          </a:p>
        </p:txBody>
      </p:sp>
      <p:sp>
        <p:nvSpPr>
          <p:cNvPr id="7201" name="Slide Number Placeholder 3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927AE29-CC1F-4977-BE0C-F91E3F720BAD}" type="slidenum">
              <a:rPr lang="en-US" altLang="en-US" sz="1400"/>
              <a:pPr>
                <a:spcBef>
                  <a:spcPct val="0"/>
                </a:spcBef>
                <a:buFontTx/>
                <a:buNone/>
              </a:pPr>
              <a:t>6</a:t>
            </a:fld>
            <a:endParaRPr lang="en-US" altLang="en-US" sz="1400"/>
          </a:p>
        </p:txBody>
      </p:sp>
      <p:sp>
        <p:nvSpPr>
          <p:cNvPr id="7202" name="Footer Placeholder 3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2249096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752600" y="228601"/>
            <a:ext cx="7391400" cy="707886"/>
          </a:xfrm>
          <a:prstGeom prst="rect">
            <a:avLst/>
          </a:prstGeom>
          <a:noFill/>
          <a:ln w="9525">
            <a:noFill/>
            <a:miter lim="800000"/>
            <a:headEnd/>
            <a:tailEnd/>
          </a:ln>
        </p:spPr>
        <p:txBody>
          <a:bodyPr wrap="square">
            <a:spAutoFit/>
          </a:bodyPr>
          <a:lstStyle/>
          <a:p>
            <a:r>
              <a:rPr lang="en-US" sz="4000" b="1" i="1" dirty="0"/>
              <a:t>Photodiode Circuit</a:t>
            </a:r>
          </a:p>
        </p:txBody>
      </p:sp>
      <p:sp>
        <p:nvSpPr>
          <p:cNvPr id="4" name="Rectangle 1"/>
          <p:cNvSpPr>
            <a:spLocks noChangeArrowheads="1"/>
          </p:cNvSpPr>
          <p:nvPr/>
        </p:nvSpPr>
        <p:spPr bwMode="auto">
          <a:xfrm>
            <a:off x="1600200" y="1524000"/>
            <a:ext cx="8915400" cy="2123658"/>
          </a:xfrm>
          <a:prstGeom prst="rect">
            <a:avLst/>
          </a:prstGeom>
          <a:noFill/>
          <a:ln w="9525">
            <a:noFill/>
            <a:miter lim="800000"/>
            <a:headEnd/>
            <a:tailEnd/>
          </a:ln>
        </p:spPr>
        <p:txBody>
          <a:bodyPr wrap="square">
            <a:spAutoFit/>
          </a:bodyPr>
          <a:lstStyle/>
          <a:p>
            <a:pPr eaLnBrk="1" hangingPunct="1"/>
            <a:endParaRPr lang="en-US" sz="2400" dirty="0"/>
          </a:p>
          <a:p>
            <a:pPr algn="just">
              <a:lnSpc>
                <a:spcPct val="150000"/>
              </a:lnSpc>
              <a:buFontTx/>
              <a:buChar char="•"/>
            </a:pPr>
            <a:r>
              <a:rPr lang="en-US" sz="2400" dirty="0"/>
              <a:t> If photon intensity is zero.</a:t>
            </a:r>
          </a:p>
          <a:p>
            <a:pPr lvl="1" algn="just">
              <a:lnSpc>
                <a:spcPct val="150000"/>
              </a:lnSpc>
              <a:buFontTx/>
              <a:buChar char="•"/>
            </a:pPr>
            <a:r>
              <a:rPr lang="en-US" sz="2400" dirty="0"/>
              <a:t> Only current flowing is the reverse saturation current.</a:t>
            </a:r>
          </a:p>
          <a:p>
            <a:pPr lvl="1" algn="just">
              <a:lnSpc>
                <a:spcPct val="150000"/>
              </a:lnSpc>
            </a:pPr>
            <a:r>
              <a:rPr lang="en-US" sz="2400" dirty="0"/>
              <a:t>   ( Dark current , normally small ).</a:t>
            </a:r>
          </a:p>
        </p:txBody>
      </p:sp>
      <p:sp>
        <p:nvSpPr>
          <p:cNvPr id="5" name="Rectangle 1"/>
          <p:cNvSpPr>
            <a:spLocks noChangeArrowheads="1"/>
          </p:cNvSpPr>
          <p:nvPr/>
        </p:nvSpPr>
        <p:spPr bwMode="auto">
          <a:xfrm>
            <a:off x="1600200" y="3072348"/>
            <a:ext cx="8915400" cy="3785652"/>
          </a:xfrm>
          <a:prstGeom prst="rect">
            <a:avLst/>
          </a:prstGeom>
          <a:noFill/>
          <a:ln w="9525">
            <a:noFill/>
            <a:miter lim="800000"/>
            <a:headEnd/>
            <a:tailEnd/>
          </a:ln>
        </p:spPr>
        <p:txBody>
          <a:bodyPr wrap="square">
            <a:spAutoFit/>
          </a:bodyPr>
          <a:lstStyle/>
          <a:p>
            <a:pPr eaLnBrk="1" hangingPunct="1"/>
            <a:endParaRPr lang="en-US" sz="2400" dirty="0"/>
          </a:p>
          <a:p>
            <a:pPr algn="just">
              <a:lnSpc>
                <a:spcPct val="150000"/>
              </a:lnSpc>
              <a:buFontTx/>
              <a:buChar char="•"/>
            </a:pPr>
            <a:r>
              <a:rPr lang="en-US" sz="2400" dirty="0"/>
              <a:t> Photon intensity of sufficient energy strikes the diode.</a:t>
            </a:r>
          </a:p>
          <a:p>
            <a:pPr lvl="1" algn="just">
              <a:lnSpc>
                <a:spcPct val="150000"/>
              </a:lnSpc>
              <a:buFontTx/>
              <a:buChar char="•"/>
            </a:pPr>
            <a:r>
              <a:rPr lang="en-US" sz="2400" dirty="0"/>
              <a:t> Photoelectric effect ( electron hole pair in </a:t>
            </a:r>
          </a:p>
          <a:p>
            <a:pPr lvl="1" algn="just">
              <a:lnSpc>
                <a:spcPct val="150000"/>
              </a:lnSpc>
            </a:pPr>
            <a:r>
              <a:rPr lang="en-US" sz="2400" dirty="0"/>
              <a:t>				  space charge region)</a:t>
            </a:r>
          </a:p>
          <a:p>
            <a:pPr lvl="1" algn="just">
              <a:lnSpc>
                <a:spcPct val="150000"/>
              </a:lnSpc>
              <a:buFont typeface="Arial" pitchFamily="34" charset="0"/>
              <a:buChar char="•"/>
            </a:pPr>
            <a:r>
              <a:rPr lang="en-US" sz="2400" dirty="0"/>
              <a:t> Photocurrent flows in reverse direction.</a:t>
            </a:r>
          </a:p>
          <a:p>
            <a:pPr lvl="1" algn="just">
              <a:lnSpc>
                <a:spcPct val="150000"/>
              </a:lnSpc>
              <a:buFont typeface="Arial" pitchFamily="34" charset="0"/>
              <a:buChar char="•"/>
            </a:pPr>
            <a:r>
              <a:rPr lang="en-US" sz="2400" dirty="0"/>
              <a:t> Photocurrent is sum of dark current and the light current.</a:t>
            </a:r>
          </a:p>
          <a:p>
            <a:pPr lvl="1" algn="just">
              <a:lnSpc>
                <a:spcPct val="150000"/>
              </a:lnSpc>
              <a:buFont typeface="Arial" pitchFamily="34" charset="0"/>
              <a:buChar char="•"/>
            </a:pPr>
            <a:r>
              <a:rPr lang="en-US" sz="2400" dirty="0"/>
              <a:t> Photocurrent creates voltage drop across R.   </a:t>
            </a:r>
          </a:p>
        </p:txBody>
      </p:sp>
      <p:pic>
        <p:nvPicPr>
          <p:cNvPr id="1027" name="Picture 3"/>
          <p:cNvPicPr>
            <a:picLocks noChangeAspect="1" noChangeArrowheads="1"/>
          </p:cNvPicPr>
          <p:nvPr/>
        </p:nvPicPr>
        <p:blipFill>
          <a:blip r:embed="rId2" cstate="print"/>
          <a:srcRect/>
          <a:stretch>
            <a:fillRect/>
          </a:stretch>
        </p:blipFill>
        <p:spPr bwMode="auto">
          <a:xfrm>
            <a:off x="7324726" y="76201"/>
            <a:ext cx="3038475" cy="2619375"/>
          </a:xfrm>
          <a:prstGeom prst="rect">
            <a:avLst/>
          </a:prstGeom>
          <a:noFill/>
          <a:ln w="9525">
            <a:noFill/>
            <a:miter lim="800000"/>
            <a:headEnd/>
            <a:tailEnd/>
          </a:ln>
          <a:effectLst/>
        </p:spPr>
      </p:pic>
    </p:spTree>
    <p:extLst>
      <p:ext uri="{BB962C8B-B14F-4D97-AF65-F5344CB8AC3E}">
        <p14:creationId xmlns:p14="http://schemas.microsoft.com/office/powerpoint/2010/main" val="5634168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18F420F-5786-B0F7-0975-5FBAADE9A409}"/>
              </a:ext>
            </a:extLst>
          </p:cNvPr>
          <p:cNvSpPr>
            <a:spLocks noGrp="1" noChangeArrowheads="1"/>
          </p:cNvSpPr>
          <p:nvPr>
            <p:ph type="title"/>
          </p:nvPr>
        </p:nvSpPr>
        <p:spPr/>
        <p:txBody>
          <a:bodyPr/>
          <a:lstStyle/>
          <a:p>
            <a:r>
              <a:rPr lang="en-US" altLang="en-US"/>
              <a:t>Schottky Diode</a:t>
            </a:r>
          </a:p>
        </p:txBody>
      </p:sp>
      <p:pic>
        <p:nvPicPr>
          <p:cNvPr id="47107" name="Content Placeholder 8">
            <a:extLst>
              <a:ext uri="{FF2B5EF4-FFF2-40B4-BE49-F238E27FC236}">
                <a16:creationId xmlns:a16="http://schemas.microsoft.com/office/drawing/2014/main" id="{B156EC2E-F3C5-187F-9680-FE5D9BD742F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17720" y="1905000"/>
            <a:ext cx="7646987" cy="4406900"/>
          </a:xfrm>
        </p:spPr>
      </p:pic>
      <p:sp>
        <p:nvSpPr>
          <p:cNvPr id="47108" name="Date Placeholder 4">
            <a:extLst>
              <a:ext uri="{FF2B5EF4-FFF2-40B4-BE49-F238E27FC236}">
                <a16:creationId xmlns:a16="http://schemas.microsoft.com/office/drawing/2014/main" id="{03DC74BA-5A0A-0076-BB47-B25EF203177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4E74CC-E959-44ED-916C-B56D1AF211DE}" type="datetime3">
              <a:rPr lang="en-US" altLang="en-US" smtClean="0"/>
              <a:pPr/>
              <a:t>19 July 2022</a:t>
            </a:fld>
            <a:endParaRPr lang="en-US" altLang="en-US"/>
          </a:p>
        </p:txBody>
      </p:sp>
      <p:sp>
        <p:nvSpPr>
          <p:cNvPr id="47109" name="Footer Placeholder 5">
            <a:extLst>
              <a:ext uri="{FF2B5EF4-FFF2-40B4-BE49-F238E27FC236}">
                <a16:creationId xmlns:a16="http://schemas.microsoft.com/office/drawing/2014/main" id="{73FB8682-5F9C-B9D6-97F8-219D3B422EA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UNIT - 1    Diodes and Circuits</a:t>
            </a:r>
          </a:p>
        </p:txBody>
      </p:sp>
      <p:sp>
        <p:nvSpPr>
          <p:cNvPr id="47110" name="Slide Number Placeholder 6">
            <a:extLst>
              <a:ext uri="{FF2B5EF4-FFF2-40B4-BE49-F238E27FC236}">
                <a16:creationId xmlns:a16="http://schemas.microsoft.com/office/drawing/2014/main" id="{6E82FAA8-448A-6A9D-EC83-B0646BAA76E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281C3F-4C62-4884-8D8E-538FBB35350F}" type="slidenum">
              <a:rPr lang="en-US" altLang="en-US"/>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14208097-3EE8-4CCF-C928-882BA6C7D12D}"/>
              </a:ext>
            </a:extLst>
          </p:cNvPr>
          <p:cNvSpPr>
            <a:spLocks noGrp="1" noChangeArrowheads="1"/>
          </p:cNvSpPr>
          <p:nvPr>
            <p:ph type="title"/>
          </p:nvPr>
        </p:nvSpPr>
        <p:spPr/>
        <p:txBody>
          <a:bodyPr/>
          <a:lstStyle/>
          <a:p>
            <a:endParaRPr lang="en-US" altLang="en-US"/>
          </a:p>
        </p:txBody>
      </p:sp>
      <p:pic>
        <p:nvPicPr>
          <p:cNvPr id="48131" name="Content Placeholder 8">
            <a:extLst>
              <a:ext uri="{FF2B5EF4-FFF2-40B4-BE49-F238E27FC236}">
                <a16:creationId xmlns:a16="http://schemas.microsoft.com/office/drawing/2014/main" id="{8E3E52AB-2B96-3AD5-775B-2326E1C5CB0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16000" y="762000"/>
            <a:ext cx="9149976" cy="5304753"/>
          </a:xfrm>
        </p:spPr>
      </p:pic>
      <p:sp>
        <p:nvSpPr>
          <p:cNvPr id="48132" name="Date Placeholder 4">
            <a:extLst>
              <a:ext uri="{FF2B5EF4-FFF2-40B4-BE49-F238E27FC236}">
                <a16:creationId xmlns:a16="http://schemas.microsoft.com/office/drawing/2014/main" id="{21320CD9-F98D-9972-6FB5-E5BB6911626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0FDFC7-142B-44BE-BF96-671FB7B8AE62}" type="datetime3">
              <a:rPr lang="en-US" altLang="en-US" smtClean="0"/>
              <a:pPr/>
              <a:t>19 July 2022</a:t>
            </a:fld>
            <a:endParaRPr lang="en-US" altLang="en-US"/>
          </a:p>
        </p:txBody>
      </p:sp>
      <p:sp>
        <p:nvSpPr>
          <p:cNvPr id="48133" name="Footer Placeholder 5">
            <a:extLst>
              <a:ext uri="{FF2B5EF4-FFF2-40B4-BE49-F238E27FC236}">
                <a16:creationId xmlns:a16="http://schemas.microsoft.com/office/drawing/2014/main" id="{6A5A182D-16D2-86AE-4D95-EC2CA640D4C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UNIT - 1    Diodes and Circuits</a:t>
            </a:r>
          </a:p>
        </p:txBody>
      </p:sp>
      <p:sp>
        <p:nvSpPr>
          <p:cNvPr id="48134" name="Slide Number Placeholder 6">
            <a:extLst>
              <a:ext uri="{FF2B5EF4-FFF2-40B4-BE49-F238E27FC236}">
                <a16:creationId xmlns:a16="http://schemas.microsoft.com/office/drawing/2014/main" id="{68502C34-477A-8E96-F450-4D82D5EF2F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379BFA-38D7-428D-8C36-C96AB542DC58}" type="slidenum">
              <a:rPr lang="en-US" altLang="en-US"/>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C18EA92D-AABE-88C4-CE66-9CF12B0038AA}"/>
              </a:ext>
            </a:extLst>
          </p:cNvPr>
          <p:cNvSpPr>
            <a:spLocks noGrp="1" noChangeArrowheads="1"/>
          </p:cNvSpPr>
          <p:nvPr>
            <p:ph type="title"/>
          </p:nvPr>
        </p:nvSpPr>
        <p:spPr/>
        <p:txBody>
          <a:bodyPr/>
          <a:lstStyle/>
          <a:p>
            <a:endParaRPr lang="en-US" altLang="en-US"/>
          </a:p>
        </p:txBody>
      </p:sp>
      <p:pic>
        <p:nvPicPr>
          <p:cNvPr id="49155" name="Content Placeholder 8">
            <a:extLst>
              <a:ext uri="{FF2B5EF4-FFF2-40B4-BE49-F238E27FC236}">
                <a16:creationId xmlns:a16="http://schemas.microsoft.com/office/drawing/2014/main" id="{60377ADD-7D6E-53C5-5804-9B559A0D7C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105150" y="1792289"/>
            <a:ext cx="5981700" cy="4143375"/>
          </a:xfrm>
        </p:spPr>
      </p:pic>
      <p:sp>
        <p:nvSpPr>
          <p:cNvPr id="49156" name="Date Placeholder 4">
            <a:extLst>
              <a:ext uri="{FF2B5EF4-FFF2-40B4-BE49-F238E27FC236}">
                <a16:creationId xmlns:a16="http://schemas.microsoft.com/office/drawing/2014/main" id="{F4DAE5F6-BF85-162F-85C9-D7C497EC3ED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0FF940-55F2-4563-8885-B09E5941FA28}" type="datetime3">
              <a:rPr lang="en-US" altLang="en-US" smtClean="0"/>
              <a:pPr/>
              <a:t>19 July 2022</a:t>
            </a:fld>
            <a:endParaRPr lang="en-US" altLang="en-US"/>
          </a:p>
        </p:txBody>
      </p:sp>
      <p:sp>
        <p:nvSpPr>
          <p:cNvPr id="49157" name="Footer Placeholder 5">
            <a:extLst>
              <a:ext uri="{FF2B5EF4-FFF2-40B4-BE49-F238E27FC236}">
                <a16:creationId xmlns:a16="http://schemas.microsoft.com/office/drawing/2014/main" id="{BB8F5CCA-5D4D-D3E4-2D84-EB0993ED180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UNIT - 1    Diodes and Circuits</a:t>
            </a:r>
          </a:p>
        </p:txBody>
      </p:sp>
      <p:sp>
        <p:nvSpPr>
          <p:cNvPr id="49158" name="Slide Number Placeholder 6">
            <a:extLst>
              <a:ext uri="{FF2B5EF4-FFF2-40B4-BE49-F238E27FC236}">
                <a16:creationId xmlns:a16="http://schemas.microsoft.com/office/drawing/2014/main" id="{C6E03FB4-7036-902B-F798-D7971946EF8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14B6FB-8597-40C2-8EE3-74B3FB6AEFEA}" type="slidenum">
              <a:rPr lang="en-US" altLang="en-US"/>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42CAE1DA-BB0C-1304-6CA5-639781AD611B}"/>
              </a:ext>
            </a:extLst>
          </p:cNvPr>
          <p:cNvSpPr>
            <a:spLocks noGrp="1" noChangeArrowheads="1"/>
          </p:cNvSpPr>
          <p:nvPr>
            <p:ph type="title"/>
          </p:nvPr>
        </p:nvSpPr>
        <p:spPr/>
        <p:txBody>
          <a:bodyPr/>
          <a:lstStyle/>
          <a:p>
            <a:endParaRPr lang="en-US" altLang="en-US"/>
          </a:p>
        </p:txBody>
      </p:sp>
      <p:sp>
        <p:nvSpPr>
          <p:cNvPr id="50179" name="Date Placeholder 4">
            <a:extLst>
              <a:ext uri="{FF2B5EF4-FFF2-40B4-BE49-F238E27FC236}">
                <a16:creationId xmlns:a16="http://schemas.microsoft.com/office/drawing/2014/main" id="{E6C824AB-6D14-1851-CDC8-D2256E58DCB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E2BEA8-4468-4D84-B662-B260998AF83A}" type="datetime3">
              <a:rPr lang="en-US" altLang="en-US" smtClean="0"/>
              <a:pPr/>
              <a:t>19 July 2022</a:t>
            </a:fld>
            <a:endParaRPr lang="en-US" altLang="en-US"/>
          </a:p>
        </p:txBody>
      </p:sp>
      <p:sp>
        <p:nvSpPr>
          <p:cNvPr id="50180" name="Footer Placeholder 5">
            <a:extLst>
              <a:ext uri="{FF2B5EF4-FFF2-40B4-BE49-F238E27FC236}">
                <a16:creationId xmlns:a16="http://schemas.microsoft.com/office/drawing/2014/main" id="{A6DB530C-3439-3455-C1F1-D593CFABACA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UNIT - 1    Diodes and Circuits</a:t>
            </a:r>
          </a:p>
        </p:txBody>
      </p:sp>
      <p:sp>
        <p:nvSpPr>
          <p:cNvPr id="50181" name="Slide Number Placeholder 6">
            <a:extLst>
              <a:ext uri="{FF2B5EF4-FFF2-40B4-BE49-F238E27FC236}">
                <a16:creationId xmlns:a16="http://schemas.microsoft.com/office/drawing/2014/main" id="{C67B1383-0689-43DF-9314-C1E66423A05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9C24EE-70E7-40BB-B3F8-156E4D95CD1F}" type="slidenum">
              <a:rPr lang="en-US" altLang="en-US"/>
              <a:pPr/>
              <a:t>64</a:t>
            </a:fld>
            <a:endParaRPr lang="en-US" altLang="en-US"/>
          </a:p>
        </p:txBody>
      </p:sp>
      <p:pic>
        <p:nvPicPr>
          <p:cNvPr id="50182" name="Content Placeholder 9">
            <a:extLst>
              <a:ext uri="{FF2B5EF4-FFF2-40B4-BE49-F238E27FC236}">
                <a16:creationId xmlns:a16="http://schemas.microsoft.com/office/drawing/2014/main" id="{A7B2769F-D42E-165F-34A6-3477591E74A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16000" y="937747"/>
            <a:ext cx="8809318" cy="4662688"/>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E46EA4C7-4F06-103A-95A2-6EB067CEA673}"/>
              </a:ext>
            </a:extLst>
          </p:cNvPr>
          <p:cNvSpPr>
            <a:spLocks noGrp="1" noChangeArrowheads="1"/>
          </p:cNvSpPr>
          <p:nvPr>
            <p:ph type="title"/>
          </p:nvPr>
        </p:nvSpPr>
        <p:spPr/>
        <p:txBody>
          <a:bodyPr/>
          <a:lstStyle/>
          <a:p>
            <a:endParaRPr lang="en-US" altLang="en-US"/>
          </a:p>
        </p:txBody>
      </p:sp>
      <p:sp>
        <p:nvSpPr>
          <p:cNvPr id="51203" name="Date Placeholder 4">
            <a:extLst>
              <a:ext uri="{FF2B5EF4-FFF2-40B4-BE49-F238E27FC236}">
                <a16:creationId xmlns:a16="http://schemas.microsoft.com/office/drawing/2014/main" id="{DF3034F0-2F06-9816-D353-D774D62CEBC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0F623F-E403-42F5-9BA5-5E743C075F89}" type="datetime3">
              <a:rPr lang="en-US" altLang="en-US" smtClean="0"/>
              <a:pPr/>
              <a:t>19 July 2022</a:t>
            </a:fld>
            <a:endParaRPr lang="en-US" altLang="en-US"/>
          </a:p>
        </p:txBody>
      </p:sp>
      <p:sp>
        <p:nvSpPr>
          <p:cNvPr id="51204" name="Footer Placeholder 5">
            <a:extLst>
              <a:ext uri="{FF2B5EF4-FFF2-40B4-BE49-F238E27FC236}">
                <a16:creationId xmlns:a16="http://schemas.microsoft.com/office/drawing/2014/main" id="{813CD097-ADB8-5771-FF31-D0C01E0FD4D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UNIT - 1    Diodes and Circuits</a:t>
            </a:r>
          </a:p>
        </p:txBody>
      </p:sp>
      <p:sp>
        <p:nvSpPr>
          <p:cNvPr id="51205" name="Slide Number Placeholder 6">
            <a:extLst>
              <a:ext uri="{FF2B5EF4-FFF2-40B4-BE49-F238E27FC236}">
                <a16:creationId xmlns:a16="http://schemas.microsoft.com/office/drawing/2014/main" id="{837CAA56-3F7F-E4B8-35AF-29F32F9066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1538D3-3783-46DD-8B68-CBA46A1608CE}" type="slidenum">
              <a:rPr lang="en-US" altLang="en-US"/>
              <a:pPr/>
              <a:t>65</a:t>
            </a:fld>
            <a:endParaRPr lang="en-US" altLang="en-US"/>
          </a:p>
        </p:txBody>
      </p:sp>
      <p:pic>
        <p:nvPicPr>
          <p:cNvPr id="51206" name="Content Placeholder 9">
            <a:extLst>
              <a:ext uri="{FF2B5EF4-FFF2-40B4-BE49-F238E27FC236}">
                <a16:creationId xmlns:a16="http://schemas.microsoft.com/office/drawing/2014/main" id="{F6E2E2C4-10E6-5928-B77D-CB3B7E4A1A9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16000" y="781051"/>
            <a:ext cx="9221694" cy="4949880"/>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F7FA4EB9-2FB2-9B23-F815-30F0721DAE46}"/>
              </a:ext>
            </a:extLst>
          </p:cNvPr>
          <p:cNvSpPr>
            <a:spLocks noGrp="1" noChangeArrowheads="1"/>
          </p:cNvSpPr>
          <p:nvPr>
            <p:ph type="title"/>
          </p:nvPr>
        </p:nvSpPr>
        <p:spPr/>
        <p:txBody>
          <a:bodyPr/>
          <a:lstStyle/>
          <a:p>
            <a:endParaRPr lang="en-US" altLang="en-US"/>
          </a:p>
        </p:txBody>
      </p:sp>
      <p:sp>
        <p:nvSpPr>
          <p:cNvPr id="52227" name="Date Placeholder 4">
            <a:extLst>
              <a:ext uri="{FF2B5EF4-FFF2-40B4-BE49-F238E27FC236}">
                <a16:creationId xmlns:a16="http://schemas.microsoft.com/office/drawing/2014/main" id="{4CB8C42E-B1E4-8382-07CB-4A350258D47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6AD7D6-83C2-43A3-A7A1-AB8B75ED4381}" type="datetime3">
              <a:rPr lang="en-US" altLang="en-US" smtClean="0"/>
              <a:pPr/>
              <a:t>19 July 2022</a:t>
            </a:fld>
            <a:endParaRPr lang="en-US" altLang="en-US"/>
          </a:p>
        </p:txBody>
      </p:sp>
      <p:sp>
        <p:nvSpPr>
          <p:cNvPr id="52228" name="Footer Placeholder 5">
            <a:extLst>
              <a:ext uri="{FF2B5EF4-FFF2-40B4-BE49-F238E27FC236}">
                <a16:creationId xmlns:a16="http://schemas.microsoft.com/office/drawing/2014/main" id="{FD9CB2E1-FCD0-F167-2664-27726F6A814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UNIT - 1    Diodes and Circuits</a:t>
            </a:r>
          </a:p>
        </p:txBody>
      </p:sp>
      <p:sp>
        <p:nvSpPr>
          <p:cNvPr id="52229" name="Slide Number Placeholder 6">
            <a:extLst>
              <a:ext uri="{FF2B5EF4-FFF2-40B4-BE49-F238E27FC236}">
                <a16:creationId xmlns:a16="http://schemas.microsoft.com/office/drawing/2014/main" id="{06B7A7FA-30FB-F1BA-6021-F3CE71ABB8E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F0E93E-4F89-4647-9C59-8EC62C8138AB}" type="slidenum">
              <a:rPr lang="en-US" altLang="en-US"/>
              <a:pPr/>
              <a:t>66</a:t>
            </a:fld>
            <a:endParaRPr lang="en-US" altLang="en-US"/>
          </a:p>
        </p:txBody>
      </p:sp>
      <p:pic>
        <p:nvPicPr>
          <p:cNvPr id="52230" name="Content Placeholder 9">
            <a:extLst>
              <a:ext uri="{FF2B5EF4-FFF2-40B4-BE49-F238E27FC236}">
                <a16:creationId xmlns:a16="http://schemas.microsoft.com/office/drawing/2014/main" id="{FA4AFF3D-9800-8914-A9CE-9F2DDB3D113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15999" y="761999"/>
            <a:ext cx="9974729" cy="4728101"/>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B1223F75-0102-561A-15D1-365064027339}"/>
              </a:ext>
            </a:extLst>
          </p:cNvPr>
          <p:cNvSpPr>
            <a:spLocks noGrp="1" noChangeArrowheads="1"/>
          </p:cNvSpPr>
          <p:nvPr>
            <p:ph type="title"/>
          </p:nvPr>
        </p:nvSpPr>
        <p:spPr/>
        <p:txBody>
          <a:bodyPr/>
          <a:lstStyle/>
          <a:p>
            <a:endParaRPr lang="en-US" altLang="en-US"/>
          </a:p>
        </p:txBody>
      </p:sp>
      <p:sp>
        <p:nvSpPr>
          <p:cNvPr id="53251" name="Date Placeholder 4">
            <a:extLst>
              <a:ext uri="{FF2B5EF4-FFF2-40B4-BE49-F238E27FC236}">
                <a16:creationId xmlns:a16="http://schemas.microsoft.com/office/drawing/2014/main" id="{FA401DAB-4867-D004-D91F-3EF86FF4ABA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76A4F2-2ADA-4A2A-B56F-430DB43366DA}" type="datetime3">
              <a:rPr lang="en-US" altLang="en-US" smtClean="0"/>
              <a:pPr/>
              <a:t>19 July 2022</a:t>
            </a:fld>
            <a:endParaRPr lang="en-US" altLang="en-US"/>
          </a:p>
        </p:txBody>
      </p:sp>
      <p:sp>
        <p:nvSpPr>
          <p:cNvPr id="53252" name="Footer Placeholder 5">
            <a:extLst>
              <a:ext uri="{FF2B5EF4-FFF2-40B4-BE49-F238E27FC236}">
                <a16:creationId xmlns:a16="http://schemas.microsoft.com/office/drawing/2014/main" id="{49B4F0F2-A9CA-9565-D7A3-BB3A1A54726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UNIT - 1    Diodes and Circuits</a:t>
            </a:r>
          </a:p>
        </p:txBody>
      </p:sp>
      <p:sp>
        <p:nvSpPr>
          <p:cNvPr id="53253" name="Slide Number Placeholder 6">
            <a:extLst>
              <a:ext uri="{FF2B5EF4-FFF2-40B4-BE49-F238E27FC236}">
                <a16:creationId xmlns:a16="http://schemas.microsoft.com/office/drawing/2014/main" id="{F9E47E87-8F86-D7D1-1331-59028627A0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26AF21-F4EB-4727-851F-F167681200B3}" type="slidenum">
              <a:rPr lang="en-US" altLang="en-US"/>
              <a:pPr/>
              <a:t>67</a:t>
            </a:fld>
            <a:endParaRPr lang="en-US" altLang="en-US"/>
          </a:p>
        </p:txBody>
      </p:sp>
      <p:pic>
        <p:nvPicPr>
          <p:cNvPr id="53254" name="Content Placeholder 9">
            <a:extLst>
              <a:ext uri="{FF2B5EF4-FFF2-40B4-BE49-F238E27FC236}">
                <a16:creationId xmlns:a16="http://schemas.microsoft.com/office/drawing/2014/main" id="{1DF22A8E-15F4-8A6E-9A5D-671DCA19983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15999" y="762000"/>
            <a:ext cx="9920941" cy="5094209"/>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F8DE1BD-1F25-BFE8-4AAE-90A861F217D2}"/>
              </a:ext>
            </a:extLst>
          </p:cNvPr>
          <p:cNvSpPr>
            <a:spLocks noGrp="1" noChangeArrowheads="1"/>
          </p:cNvSpPr>
          <p:nvPr>
            <p:ph type="title"/>
          </p:nvPr>
        </p:nvSpPr>
        <p:spPr/>
        <p:txBody>
          <a:bodyPr/>
          <a:lstStyle/>
          <a:p>
            <a:endParaRPr lang="en-US" altLang="en-US"/>
          </a:p>
        </p:txBody>
      </p:sp>
      <p:sp>
        <p:nvSpPr>
          <p:cNvPr id="54275" name="Date Placeholder 4">
            <a:extLst>
              <a:ext uri="{FF2B5EF4-FFF2-40B4-BE49-F238E27FC236}">
                <a16:creationId xmlns:a16="http://schemas.microsoft.com/office/drawing/2014/main" id="{E9A9DAAF-7B77-8463-C5BB-0A972BD8F24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3204E3-355D-4F71-A5A7-59862644BC4A}" type="datetime3">
              <a:rPr lang="en-US" altLang="en-US" smtClean="0"/>
              <a:pPr/>
              <a:t>19 July 2022</a:t>
            </a:fld>
            <a:endParaRPr lang="en-US" altLang="en-US"/>
          </a:p>
        </p:txBody>
      </p:sp>
      <p:sp>
        <p:nvSpPr>
          <p:cNvPr id="54276" name="Footer Placeholder 5">
            <a:extLst>
              <a:ext uri="{FF2B5EF4-FFF2-40B4-BE49-F238E27FC236}">
                <a16:creationId xmlns:a16="http://schemas.microsoft.com/office/drawing/2014/main" id="{AF8CAB80-3076-BA28-5542-E32CCF4845D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UNIT - 1    Diodes and Circuits</a:t>
            </a:r>
          </a:p>
        </p:txBody>
      </p:sp>
      <p:sp>
        <p:nvSpPr>
          <p:cNvPr id="54277" name="Slide Number Placeholder 6">
            <a:extLst>
              <a:ext uri="{FF2B5EF4-FFF2-40B4-BE49-F238E27FC236}">
                <a16:creationId xmlns:a16="http://schemas.microsoft.com/office/drawing/2014/main" id="{0D45A6C6-66A2-10DF-1B3A-DEFC8333BFA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D26529-D5CD-4644-A919-B97146EFFE33}" type="slidenum">
              <a:rPr lang="en-US" altLang="en-US"/>
              <a:pPr/>
              <a:t>68</a:t>
            </a:fld>
            <a:endParaRPr lang="en-US" altLang="en-US"/>
          </a:p>
        </p:txBody>
      </p:sp>
      <p:pic>
        <p:nvPicPr>
          <p:cNvPr id="54278" name="Content Placeholder 9">
            <a:extLst>
              <a:ext uri="{FF2B5EF4-FFF2-40B4-BE49-F238E27FC236}">
                <a16:creationId xmlns:a16="http://schemas.microsoft.com/office/drawing/2014/main" id="{192196D0-2ED3-2DBC-3DAC-88D47375257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16000" y="742951"/>
            <a:ext cx="9114118" cy="5129644"/>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3B645379-9000-BA17-2FC0-962BFE0A02A5}"/>
              </a:ext>
            </a:extLst>
          </p:cNvPr>
          <p:cNvSpPr>
            <a:spLocks noGrp="1" noChangeArrowheads="1"/>
          </p:cNvSpPr>
          <p:nvPr>
            <p:ph type="title"/>
          </p:nvPr>
        </p:nvSpPr>
        <p:spPr/>
        <p:txBody>
          <a:bodyPr/>
          <a:lstStyle/>
          <a:p>
            <a:endParaRPr lang="en-US" altLang="en-US"/>
          </a:p>
        </p:txBody>
      </p:sp>
      <p:sp>
        <p:nvSpPr>
          <p:cNvPr id="55299" name="Date Placeholder 4">
            <a:extLst>
              <a:ext uri="{FF2B5EF4-FFF2-40B4-BE49-F238E27FC236}">
                <a16:creationId xmlns:a16="http://schemas.microsoft.com/office/drawing/2014/main" id="{DD140D3E-9C39-275E-FA79-B31794A2BDA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2BDBBE-EF50-4287-916F-912BE3B6C5F9}" type="datetime3">
              <a:rPr lang="en-US" altLang="en-US" smtClean="0"/>
              <a:pPr/>
              <a:t>19 July 2022</a:t>
            </a:fld>
            <a:endParaRPr lang="en-US" altLang="en-US"/>
          </a:p>
        </p:txBody>
      </p:sp>
      <p:sp>
        <p:nvSpPr>
          <p:cNvPr id="55300" name="Footer Placeholder 5">
            <a:extLst>
              <a:ext uri="{FF2B5EF4-FFF2-40B4-BE49-F238E27FC236}">
                <a16:creationId xmlns:a16="http://schemas.microsoft.com/office/drawing/2014/main" id="{A14FC12C-040C-7023-FCB4-AB07E448ABB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UNIT - 1    Diodes and Circuits</a:t>
            </a:r>
          </a:p>
        </p:txBody>
      </p:sp>
      <p:sp>
        <p:nvSpPr>
          <p:cNvPr id="55301" name="Slide Number Placeholder 6">
            <a:extLst>
              <a:ext uri="{FF2B5EF4-FFF2-40B4-BE49-F238E27FC236}">
                <a16:creationId xmlns:a16="http://schemas.microsoft.com/office/drawing/2014/main" id="{A7088FEF-974F-6355-ABBC-ABA70DCC136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389EB47-DF87-4299-9004-98322D657564}" type="slidenum">
              <a:rPr lang="en-US" altLang="en-US"/>
              <a:pPr/>
              <a:t>69</a:t>
            </a:fld>
            <a:endParaRPr lang="en-US" altLang="en-US"/>
          </a:p>
        </p:txBody>
      </p:sp>
      <p:pic>
        <p:nvPicPr>
          <p:cNvPr id="55302" name="Content Placeholder 9">
            <a:extLst>
              <a:ext uri="{FF2B5EF4-FFF2-40B4-BE49-F238E27FC236}">
                <a16:creationId xmlns:a16="http://schemas.microsoft.com/office/drawing/2014/main" id="{4AEE1F11-BCEB-ECF6-457A-B8C0AE19F0F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90599" y="762000"/>
            <a:ext cx="10615575" cy="434788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274638"/>
            <a:ext cx="8229600" cy="563562"/>
          </a:xfrm>
        </p:spPr>
        <p:txBody>
          <a:bodyPr/>
          <a:lstStyle/>
          <a:p>
            <a:pPr eaLnBrk="1" hangingPunct="1"/>
            <a:r>
              <a:rPr lang="en-US" altLang="en-US" sz="3200"/>
              <a:t>Construction of LED  </a:t>
            </a:r>
          </a:p>
        </p:txBody>
      </p:sp>
      <p:sp>
        <p:nvSpPr>
          <p:cNvPr id="8195" name="Rectangle 3"/>
          <p:cNvSpPr>
            <a:spLocks noGrp="1" noChangeArrowheads="1"/>
          </p:cNvSpPr>
          <p:nvPr>
            <p:ph type="body" idx="1"/>
          </p:nvPr>
        </p:nvSpPr>
        <p:spPr>
          <a:xfrm>
            <a:off x="1981200" y="1066801"/>
            <a:ext cx="8229600" cy="5364163"/>
          </a:xfrm>
          <a:noFill/>
        </p:spPr>
        <p:txBody>
          <a:bodyPr/>
          <a:lstStyle/>
          <a:p>
            <a:pPr marL="609600" indent="-609600">
              <a:buFontTx/>
              <a:buAutoNum type="arabicPeriod"/>
            </a:pPr>
            <a:r>
              <a:rPr lang="en-US" altLang="en-US" sz="2000"/>
              <a:t>In this particular structure, the LED emit light all the way around the layered structure. Thus the basic layered structure is placed in a tiny reflective cup so that the light from the active layer will be reflected towards desired exit direction.</a:t>
            </a:r>
          </a:p>
        </p:txBody>
      </p:sp>
      <p:pic>
        <p:nvPicPr>
          <p:cNvPr id="8196"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4256088"/>
            <a:ext cx="4171950" cy="199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150" y="3009900"/>
            <a:ext cx="13144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47A0B7A-ED5F-4265-992A-EC5DB8D95F6F}" type="datetime3">
              <a:rPr lang="en-US" altLang="en-US" sz="1400"/>
              <a:pPr>
                <a:spcBef>
                  <a:spcPct val="0"/>
                </a:spcBef>
                <a:buFontTx/>
                <a:buNone/>
              </a:pPr>
              <a:t>19 July 2022</a:t>
            </a:fld>
            <a:endParaRPr lang="en-US" altLang="en-US" sz="1400"/>
          </a:p>
        </p:txBody>
      </p:sp>
      <p:sp>
        <p:nvSpPr>
          <p:cNvPr id="8199"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C5AA18-354F-4210-95B6-AFBE700A5F29}" type="slidenum">
              <a:rPr lang="en-US" altLang="en-US" sz="1400"/>
              <a:pPr>
                <a:spcBef>
                  <a:spcPct val="0"/>
                </a:spcBef>
                <a:buFontTx/>
                <a:buNone/>
              </a:pPr>
              <a:t>7</a:t>
            </a:fld>
            <a:endParaRPr lang="en-US" altLang="en-US" sz="1400"/>
          </a:p>
        </p:txBody>
      </p:sp>
      <p:sp>
        <p:nvSpPr>
          <p:cNvPr id="8200"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12467170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493838"/>
            <a:ext cx="8229600" cy="4525963"/>
          </a:xfrm>
        </p:spPr>
        <p:txBody>
          <a:bodyPr/>
          <a:lstStyle/>
          <a:p>
            <a:pPr>
              <a:buNone/>
            </a:pPr>
            <a:r>
              <a:rPr lang="en-US" dirty="0"/>
              <a:t>Advantages: </a:t>
            </a:r>
          </a:p>
          <a:p>
            <a:pPr>
              <a:buNone/>
            </a:pPr>
            <a:r>
              <a:rPr lang="en-US" dirty="0"/>
              <a:t>High speed, high frequency, low forward voltage </a:t>
            </a:r>
          </a:p>
          <a:p>
            <a:pPr>
              <a:buNone/>
            </a:pPr>
            <a:r>
              <a:rPr lang="en-US" dirty="0"/>
              <a:t>drop, low heat dissipation, low loss.</a:t>
            </a:r>
          </a:p>
          <a:p>
            <a:pPr>
              <a:buNone/>
            </a:pPr>
            <a:endParaRPr lang="en-US" dirty="0"/>
          </a:p>
          <a:p>
            <a:pPr>
              <a:buNone/>
            </a:pPr>
            <a:r>
              <a:rPr lang="en-US" dirty="0"/>
              <a:t>Disadvantages: </a:t>
            </a:r>
          </a:p>
          <a:p>
            <a:pPr>
              <a:buNone/>
            </a:pPr>
            <a:r>
              <a:rPr lang="en-US" dirty="0"/>
              <a:t>Size and cost.</a:t>
            </a:r>
          </a:p>
          <a:p>
            <a:pPr>
              <a:buNone/>
            </a:pPr>
            <a:endParaRPr lang="en-US" dirty="0"/>
          </a:p>
        </p:txBody>
      </p:sp>
      <p:sp>
        <p:nvSpPr>
          <p:cNvPr id="4" name="Title 1"/>
          <p:cNvSpPr>
            <a:spLocks noGrp="1"/>
          </p:cNvSpPr>
          <p:nvPr>
            <p:ph type="title"/>
          </p:nvPr>
        </p:nvSpPr>
        <p:spPr>
          <a:xfrm>
            <a:off x="1905000" y="274638"/>
            <a:ext cx="3352800" cy="715962"/>
          </a:xfrm>
        </p:spPr>
        <p:txBody>
          <a:bodyPr>
            <a:normAutofit fontScale="90000"/>
          </a:bodyPr>
          <a:lstStyle/>
          <a:p>
            <a:pPr algn="l"/>
            <a:r>
              <a:rPr lang="en-US" dirty="0"/>
              <a:t>Schottky diode</a:t>
            </a:r>
          </a:p>
        </p:txBody>
      </p:sp>
    </p:spTree>
    <p:extLst>
      <p:ext uri="{BB962C8B-B14F-4D97-AF65-F5344CB8AC3E}">
        <p14:creationId xmlns:p14="http://schemas.microsoft.com/office/powerpoint/2010/main" val="252553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81200" y="152400"/>
            <a:ext cx="8229600" cy="731838"/>
          </a:xfrm>
        </p:spPr>
        <p:txBody>
          <a:bodyPr/>
          <a:lstStyle/>
          <a:p>
            <a:pPr eaLnBrk="1" hangingPunct="1"/>
            <a:r>
              <a:rPr lang="en-US" altLang="en-US" sz="3200"/>
              <a:t>Materials and colours </a:t>
            </a:r>
          </a:p>
        </p:txBody>
      </p:sp>
      <p:sp>
        <p:nvSpPr>
          <p:cNvPr id="9219" name="Rectangle 3"/>
          <p:cNvSpPr>
            <a:spLocks noGrp="1" noChangeArrowheads="1"/>
          </p:cNvSpPr>
          <p:nvPr>
            <p:ph type="body" sz="half" idx="1"/>
          </p:nvPr>
        </p:nvSpPr>
        <p:spPr>
          <a:xfrm>
            <a:off x="2286000" y="990600"/>
            <a:ext cx="7848600" cy="2286000"/>
          </a:xfrm>
          <a:noFill/>
        </p:spPr>
        <p:txBody>
          <a:bodyPr/>
          <a:lstStyle/>
          <a:p>
            <a:pPr marL="609600" indent="-609600">
              <a:buFontTx/>
              <a:buAutoNum type="arabicPeriod"/>
            </a:pPr>
            <a:r>
              <a:rPr lang="en-US" altLang="en-US" sz="2000"/>
              <a:t>The LEDs use mixtures of Gallium (Ga), Arsenic (As) and Phosphorous (P).</a:t>
            </a:r>
          </a:p>
          <a:p>
            <a:pPr marL="609600" indent="-609600">
              <a:buFontTx/>
              <a:buAutoNum type="arabicPeriod"/>
            </a:pPr>
            <a:r>
              <a:rPr lang="en-US" altLang="en-US" sz="2000"/>
              <a:t>The colour of emitted light is decided by its wavelength which depends on forbidden energy gap. </a:t>
            </a:r>
          </a:p>
          <a:p>
            <a:pPr marL="609600" indent="-609600">
              <a:buFontTx/>
              <a:buAutoNum type="arabicPeriod"/>
            </a:pPr>
            <a:r>
              <a:rPr lang="en-US" altLang="en-US" sz="2000"/>
              <a:t>This gap is different for different mixtures. Hence different mixtures give the different colours.</a:t>
            </a:r>
          </a:p>
        </p:txBody>
      </p:sp>
      <p:graphicFrame>
        <p:nvGraphicFramePr>
          <p:cNvPr id="140360" name="Group 72"/>
          <p:cNvGraphicFramePr>
            <a:graphicFrameLocks noGrp="1"/>
          </p:cNvGraphicFramePr>
          <p:nvPr>
            <p:ph sz="half" idx="2"/>
          </p:nvPr>
        </p:nvGraphicFramePr>
        <p:xfrm>
          <a:off x="1828801" y="3435350"/>
          <a:ext cx="8353425" cy="1828800"/>
        </p:xfrm>
        <a:graphic>
          <a:graphicData uri="http://schemas.openxmlformats.org/drawingml/2006/table">
            <a:tbl>
              <a:tblPr/>
              <a:tblGrid>
                <a:gridCol w="658813">
                  <a:extLst>
                    <a:ext uri="{9D8B030D-6E8A-4147-A177-3AD203B41FA5}">
                      <a16:colId xmlns:a16="http://schemas.microsoft.com/office/drawing/2014/main" val="20000"/>
                    </a:ext>
                  </a:extLst>
                </a:gridCol>
                <a:gridCol w="4002087">
                  <a:extLst>
                    <a:ext uri="{9D8B030D-6E8A-4147-A177-3AD203B41FA5}">
                      <a16:colId xmlns:a16="http://schemas.microsoft.com/office/drawing/2014/main" val="20001"/>
                    </a:ext>
                  </a:extLst>
                </a:gridCol>
                <a:gridCol w="1201738">
                  <a:extLst>
                    <a:ext uri="{9D8B030D-6E8A-4147-A177-3AD203B41FA5}">
                      <a16:colId xmlns:a16="http://schemas.microsoft.com/office/drawing/2014/main" val="20002"/>
                    </a:ext>
                  </a:extLst>
                </a:gridCol>
                <a:gridCol w="2490787">
                  <a:extLst>
                    <a:ext uri="{9D8B030D-6E8A-4147-A177-3AD203B41FA5}">
                      <a16:colId xmlns:a16="http://schemas.microsoft.com/office/drawing/2014/main" val="20003"/>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Mixture used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Symbol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Colour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Gallium Arsenide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GaAs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Infrared, invisible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Gallium Phosphide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Red or Green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Gallium arsenide Phosphide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GaAsP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Red or Yellow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247" name="Rectangle 74"/>
          <p:cNvSpPr>
            <a:spLocks noChangeArrowheads="1"/>
          </p:cNvSpPr>
          <p:nvPr/>
        </p:nvSpPr>
        <p:spPr bwMode="auto">
          <a:xfrm>
            <a:off x="2209800" y="5638800"/>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000">
                <a:solidFill>
                  <a:schemeClr val="accent1"/>
                </a:solidFill>
              </a:rPr>
              <a:t>Silicon and germanium are not used for LEDs because their forbidden gap do not allows the light emission in visible spectrum.</a:t>
            </a:r>
          </a:p>
        </p:txBody>
      </p:sp>
      <p:sp>
        <p:nvSpPr>
          <p:cNvPr id="9248" name="Date Placeholder 3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1F79398-E599-4A01-8ABA-ECD158C35A6C}" type="datetime3">
              <a:rPr lang="en-US" altLang="en-US" sz="1400"/>
              <a:pPr>
                <a:spcBef>
                  <a:spcPct val="0"/>
                </a:spcBef>
                <a:buFontTx/>
                <a:buNone/>
              </a:pPr>
              <a:t>19 July 2022</a:t>
            </a:fld>
            <a:endParaRPr lang="en-US" altLang="en-US" sz="1400"/>
          </a:p>
        </p:txBody>
      </p:sp>
      <p:sp>
        <p:nvSpPr>
          <p:cNvPr id="9249" name="Slide Number Placeholder 3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515AA80-0BE2-4348-8E5F-F7FE2004348A}" type="slidenum">
              <a:rPr lang="en-US" altLang="en-US" sz="1400"/>
              <a:pPr>
                <a:spcBef>
                  <a:spcPct val="0"/>
                </a:spcBef>
                <a:buFontTx/>
                <a:buNone/>
              </a:pPr>
              <a:t>8</a:t>
            </a:fld>
            <a:endParaRPr lang="en-US" altLang="en-US" sz="1400"/>
          </a:p>
        </p:txBody>
      </p:sp>
      <p:sp>
        <p:nvSpPr>
          <p:cNvPr id="9250" name="Footer Placeholder 3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69336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152400"/>
            <a:ext cx="8229600" cy="731838"/>
          </a:xfrm>
        </p:spPr>
        <p:txBody>
          <a:bodyPr/>
          <a:lstStyle/>
          <a:p>
            <a:pPr eaLnBrk="1" hangingPunct="1"/>
            <a:r>
              <a:rPr lang="en-US" altLang="en-US" sz="3200"/>
              <a:t>Principle of LED operation </a:t>
            </a:r>
          </a:p>
        </p:txBody>
      </p:sp>
      <p:sp>
        <p:nvSpPr>
          <p:cNvPr id="10243" name="Rectangle 3"/>
          <p:cNvSpPr>
            <a:spLocks noGrp="1" noChangeArrowheads="1"/>
          </p:cNvSpPr>
          <p:nvPr>
            <p:ph type="body" sz="half" idx="1"/>
          </p:nvPr>
        </p:nvSpPr>
        <p:spPr>
          <a:xfrm>
            <a:off x="2286000" y="990600"/>
            <a:ext cx="7848600" cy="3962400"/>
          </a:xfrm>
          <a:noFill/>
        </p:spPr>
        <p:txBody>
          <a:bodyPr/>
          <a:lstStyle/>
          <a:p>
            <a:pPr marL="609600" indent="-609600">
              <a:buFontTx/>
              <a:buAutoNum type="arabicPeriod"/>
            </a:pPr>
            <a:r>
              <a:rPr lang="en-US" altLang="en-US" sz="2000"/>
              <a:t>When the LED is forward biased, the electrons in the n-region will cross the junction and recombine with the holes in the p-type materials. </a:t>
            </a:r>
          </a:p>
          <a:p>
            <a:pPr marL="609600" indent="-609600">
              <a:buFontTx/>
              <a:buAutoNum type="arabicPeriod"/>
            </a:pPr>
            <a:r>
              <a:rPr lang="en-US" altLang="en-US" sz="2000"/>
              <a:t>These free electrons resides in the conduction band and hence at a higher energy level than the holes in the valence band.</a:t>
            </a:r>
          </a:p>
          <a:p>
            <a:pPr marL="609600" indent="-609600">
              <a:buFontTx/>
              <a:buAutoNum type="arabicPeriod"/>
            </a:pPr>
            <a:r>
              <a:rPr lang="en-US" altLang="en-US" sz="2000"/>
              <a:t>When recombination takes place, these electrons return back to the valence band which is at lower energy level than the conduction band.</a:t>
            </a:r>
          </a:p>
          <a:p>
            <a:pPr marL="609600" indent="-609600">
              <a:buFontTx/>
              <a:buAutoNum type="arabicPeriod"/>
            </a:pPr>
            <a:r>
              <a:rPr lang="en-US" altLang="en-US" sz="2000"/>
              <a:t>While returning back, the recombining electrons gives away the excess energy in the form of light. This process is called as </a:t>
            </a:r>
            <a:r>
              <a:rPr lang="en-US" altLang="en-US" sz="2000" b="1" u="sng">
                <a:solidFill>
                  <a:srgbClr val="FFFF00"/>
                </a:solidFill>
              </a:rPr>
              <a:t>electroluminescence.</a:t>
            </a:r>
          </a:p>
          <a:p>
            <a:pPr marL="609600" indent="-609600">
              <a:buFontTx/>
              <a:buAutoNum type="arabicPeriod"/>
            </a:pPr>
            <a:endParaRPr lang="en-US" altLang="en-US" sz="2000" b="1" u="sng">
              <a:solidFill>
                <a:srgbClr val="FFFF00"/>
              </a:solidFill>
            </a:endParaRPr>
          </a:p>
        </p:txBody>
      </p:sp>
      <p:sp>
        <p:nvSpPr>
          <p:cNvPr id="10244" name="Rectangle 32"/>
          <p:cNvSpPr>
            <a:spLocks noChangeArrowheads="1"/>
          </p:cNvSpPr>
          <p:nvPr/>
        </p:nvSpPr>
        <p:spPr bwMode="auto">
          <a:xfrm>
            <a:off x="3276600" y="5257800"/>
            <a:ext cx="2971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                Conduction band</a:t>
            </a:r>
          </a:p>
        </p:txBody>
      </p:sp>
      <p:sp>
        <p:nvSpPr>
          <p:cNvPr id="10245" name="Rectangle 33"/>
          <p:cNvSpPr>
            <a:spLocks noChangeArrowheads="1"/>
          </p:cNvSpPr>
          <p:nvPr/>
        </p:nvSpPr>
        <p:spPr bwMode="auto">
          <a:xfrm>
            <a:off x="3276600" y="6248400"/>
            <a:ext cx="2971800" cy="5334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                  Valence band</a:t>
            </a:r>
          </a:p>
        </p:txBody>
      </p:sp>
      <p:sp>
        <p:nvSpPr>
          <p:cNvPr id="10246" name="Oval 34"/>
          <p:cNvSpPr>
            <a:spLocks noChangeArrowheads="1"/>
          </p:cNvSpPr>
          <p:nvPr/>
        </p:nvSpPr>
        <p:spPr bwMode="auto">
          <a:xfrm>
            <a:off x="3581400" y="6400800"/>
            <a:ext cx="838200" cy="3048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247" name="Oval 35"/>
          <p:cNvSpPr>
            <a:spLocks noChangeArrowheads="1"/>
          </p:cNvSpPr>
          <p:nvPr/>
        </p:nvSpPr>
        <p:spPr bwMode="auto">
          <a:xfrm>
            <a:off x="3657600" y="6477000"/>
            <a:ext cx="152400" cy="152400"/>
          </a:xfrm>
          <a:prstGeom prst="ellipse">
            <a:avLst/>
          </a:prstGeom>
          <a:solidFill>
            <a:srgbClr val="00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248" name="Oval 36"/>
          <p:cNvSpPr>
            <a:spLocks noChangeArrowheads="1"/>
          </p:cNvSpPr>
          <p:nvPr/>
        </p:nvSpPr>
        <p:spPr bwMode="auto">
          <a:xfrm>
            <a:off x="4114800" y="6477000"/>
            <a:ext cx="152400" cy="152400"/>
          </a:xfrm>
          <a:prstGeom prst="ellipse">
            <a:avLst/>
          </a:prstGeom>
          <a:solidFill>
            <a:schemeClr val="hlink"/>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249" name="Oval 37"/>
          <p:cNvSpPr>
            <a:spLocks noChangeArrowheads="1"/>
          </p:cNvSpPr>
          <p:nvPr/>
        </p:nvSpPr>
        <p:spPr bwMode="auto">
          <a:xfrm>
            <a:off x="3886200" y="5410200"/>
            <a:ext cx="152400" cy="152400"/>
          </a:xfrm>
          <a:prstGeom prst="ellipse">
            <a:avLst/>
          </a:prstGeom>
          <a:solidFill>
            <a:schemeClr val="hlink"/>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250" name="Line 38"/>
          <p:cNvSpPr>
            <a:spLocks noChangeShapeType="1"/>
          </p:cNvSpPr>
          <p:nvPr/>
        </p:nvSpPr>
        <p:spPr bwMode="auto">
          <a:xfrm>
            <a:off x="3962400" y="5562600"/>
            <a:ext cx="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1" name="Line 39"/>
          <p:cNvSpPr>
            <a:spLocks noChangeShapeType="1"/>
          </p:cNvSpPr>
          <p:nvPr/>
        </p:nvSpPr>
        <p:spPr bwMode="auto">
          <a:xfrm>
            <a:off x="2667000" y="56388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2" name="Line 40"/>
          <p:cNvSpPr>
            <a:spLocks noChangeShapeType="1"/>
          </p:cNvSpPr>
          <p:nvPr/>
        </p:nvSpPr>
        <p:spPr bwMode="auto">
          <a:xfrm>
            <a:off x="2667000" y="6248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3" name="Line 41"/>
          <p:cNvSpPr>
            <a:spLocks noChangeShapeType="1"/>
          </p:cNvSpPr>
          <p:nvPr/>
        </p:nvSpPr>
        <p:spPr bwMode="auto">
          <a:xfrm flipV="1">
            <a:off x="2971800" y="5638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4" name="Line 42"/>
          <p:cNvSpPr>
            <a:spLocks noChangeShapeType="1"/>
          </p:cNvSpPr>
          <p:nvPr/>
        </p:nvSpPr>
        <p:spPr bwMode="auto">
          <a:xfrm>
            <a:off x="2971800" y="6019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5" name="Line 43"/>
          <p:cNvSpPr>
            <a:spLocks noChangeShapeType="1"/>
          </p:cNvSpPr>
          <p:nvPr/>
        </p:nvSpPr>
        <p:spPr bwMode="auto">
          <a:xfrm>
            <a:off x="4114800" y="5867400"/>
            <a:ext cx="609600"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6" name="Line 44"/>
          <p:cNvSpPr>
            <a:spLocks noChangeShapeType="1"/>
          </p:cNvSpPr>
          <p:nvPr/>
        </p:nvSpPr>
        <p:spPr bwMode="auto">
          <a:xfrm flipH="1">
            <a:off x="4343400" y="5867400"/>
            <a:ext cx="381000" cy="2286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7" name="Line 45"/>
          <p:cNvSpPr>
            <a:spLocks noChangeShapeType="1"/>
          </p:cNvSpPr>
          <p:nvPr/>
        </p:nvSpPr>
        <p:spPr bwMode="auto">
          <a:xfrm flipV="1">
            <a:off x="4343400" y="6019800"/>
            <a:ext cx="1371600" cy="762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8" name="Text Box 46"/>
          <p:cNvSpPr txBox="1">
            <a:spLocks noChangeArrowheads="1"/>
          </p:cNvSpPr>
          <p:nvPr/>
        </p:nvSpPr>
        <p:spPr bwMode="auto">
          <a:xfrm>
            <a:off x="5699125" y="57515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Light output</a:t>
            </a:r>
          </a:p>
        </p:txBody>
      </p:sp>
      <p:sp>
        <p:nvSpPr>
          <p:cNvPr id="10259" name="Text Box 47"/>
          <p:cNvSpPr txBox="1">
            <a:spLocks noChangeArrowheads="1"/>
          </p:cNvSpPr>
          <p:nvPr/>
        </p:nvSpPr>
        <p:spPr bwMode="auto">
          <a:xfrm>
            <a:off x="1771651" y="5657850"/>
            <a:ext cx="10390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Forbidden </a:t>
            </a:r>
          </a:p>
          <a:p>
            <a:pPr eaLnBrk="1" hangingPunct="1">
              <a:spcBef>
                <a:spcPct val="0"/>
              </a:spcBef>
              <a:buFontTx/>
              <a:buNone/>
            </a:pPr>
            <a:r>
              <a:rPr lang="en-US" altLang="en-US" sz="1400"/>
              <a:t>gap</a:t>
            </a:r>
          </a:p>
        </p:txBody>
      </p:sp>
      <p:sp>
        <p:nvSpPr>
          <p:cNvPr id="10260" name="Text Box 48"/>
          <p:cNvSpPr txBox="1">
            <a:spLocks noChangeArrowheads="1"/>
          </p:cNvSpPr>
          <p:nvPr/>
        </p:nvSpPr>
        <p:spPr bwMode="auto">
          <a:xfrm>
            <a:off x="1525588" y="6340475"/>
            <a:ext cx="17668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Recombination of</a:t>
            </a:r>
          </a:p>
          <a:p>
            <a:pPr eaLnBrk="1" hangingPunct="1">
              <a:spcBef>
                <a:spcPct val="0"/>
              </a:spcBef>
              <a:buFontTx/>
              <a:buNone/>
            </a:pPr>
            <a:r>
              <a:rPr lang="en-US" altLang="en-US" sz="1400"/>
              <a:t>Holes and electrons</a:t>
            </a:r>
          </a:p>
        </p:txBody>
      </p:sp>
      <p:sp>
        <p:nvSpPr>
          <p:cNvPr id="10261" name="Line 49"/>
          <p:cNvSpPr>
            <a:spLocks noChangeShapeType="1"/>
          </p:cNvSpPr>
          <p:nvPr/>
        </p:nvSpPr>
        <p:spPr bwMode="auto">
          <a:xfrm>
            <a:off x="3124200" y="6553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62" name="Date Placeholder 2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E1F26FA-743D-4ADA-9630-45E3A7345DBD}" type="datetime3">
              <a:rPr lang="en-US" altLang="en-US" sz="1400"/>
              <a:pPr>
                <a:spcBef>
                  <a:spcPct val="0"/>
                </a:spcBef>
                <a:buFontTx/>
                <a:buNone/>
              </a:pPr>
              <a:t>19 July 2022</a:t>
            </a:fld>
            <a:endParaRPr lang="en-US" altLang="en-US" sz="1400"/>
          </a:p>
        </p:txBody>
      </p:sp>
      <p:sp>
        <p:nvSpPr>
          <p:cNvPr id="10263" name="Slide Number Placeholder 2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C09A4B2-A07A-4848-8875-EB18AD026DFD}" type="slidenum">
              <a:rPr lang="en-US" altLang="en-US" sz="1400"/>
              <a:pPr>
                <a:spcBef>
                  <a:spcPct val="0"/>
                </a:spcBef>
                <a:buFontTx/>
                <a:buNone/>
              </a:pPr>
              <a:t>9</a:t>
            </a:fld>
            <a:endParaRPr lang="en-US" altLang="en-US" sz="1400"/>
          </a:p>
        </p:txBody>
      </p:sp>
      <p:sp>
        <p:nvSpPr>
          <p:cNvPr id="10264" name="Footer Placeholder 2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 - 1    Diodes and Circuits</a:t>
            </a:r>
          </a:p>
        </p:txBody>
      </p:sp>
    </p:spTree>
    <p:extLst>
      <p:ext uri="{BB962C8B-B14F-4D97-AF65-F5344CB8AC3E}">
        <p14:creationId xmlns:p14="http://schemas.microsoft.com/office/powerpoint/2010/main" val="4054788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3622</Words>
  <Application>Microsoft Office PowerPoint</Application>
  <PresentationFormat>Widescreen</PresentationFormat>
  <Paragraphs>608</Paragraphs>
  <Slides>70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Bradley Hand ITC</vt:lpstr>
      <vt:lpstr>Calibri</vt:lpstr>
      <vt:lpstr>Calibri Light</vt:lpstr>
      <vt:lpstr>Palatino Linotype</vt:lpstr>
      <vt:lpstr>Times New Roman</vt:lpstr>
      <vt:lpstr>Office Theme</vt:lpstr>
      <vt:lpstr>Diode Types</vt:lpstr>
      <vt:lpstr>Light Emitting Diodes (LED)  </vt:lpstr>
      <vt:lpstr>Light Emitting Diodes (LED)  </vt:lpstr>
      <vt:lpstr>Light Emitting Diodes (LED)  </vt:lpstr>
      <vt:lpstr>FIGURE 3-30    Typical LEDs.</vt:lpstr>
      <vt:lpstr>Construction of LED  </vt:lpstr>
      <vt:lpstr>Construction of LED  </vt:lpstr>
      <vt:lpstr>Materials and colours </vt:lpstr>
      <vt:lpstr>Principle of LED operation </vt:lpstr>
      <vt:lpstr>Principle of LED operation </vt:lpstr>
      <vt:lpstr> LED biasing</vt:lpstr>
      <vt:lpstr> LED biasing</vt:lpstr>
      <vt:lpstr> Spectral response curves of LED </vt:lpstr>
      <vt:lpstr> Radiation pattern of LED </vt:lpstr>
      <vt:lpstr> Radiation pattern of LED </vt:lpstr>
      <vt:lpstr> Advantages of LEDs</vt:lpstr>
      <vt:lpstr> Advantages of LEDs</vt:lpstr>
      <vt:lpstr> Advantages of LEDs</vt:lpstr>
      <vt:lpstr> Advantages of LEDs</vt:lpstr>
      <vt:lpstr> Advantages of LEDs</vt:lpstr>
      <vt:lpstr> Advantages of LEDs</vt:lpstr>
      <vt:lpstr>Disadvantages of LEDs</vt:lpstr>
      <vt:lpstr>Applications of LEDs</vt:lpstr>
      <vt:lpstr>Comparison of LED and p-n junction diode</vt:lpstr>
      <vt:lpstr>Comparison of LED and p-n junction diode</vt:lpstr>
      <vt:lpstr>Comparison of LED and p-n junction diode</vt:lpstr>
      <vt:lpstr>Comparison of LED and p-n junction diode</vt:lpstr>
      <vt:lpstr>Comparison of LED and p-n junction diode</vt:lpstr>
      <vt:lpstr>Comparison of LED and p-n junction diode</vt:lpstr>
      <vt:lpstr>Comparison of LED and p-n junction diode</vt:lpstr>
      <vt:lpstr>Comparison of LED and p-n junction diode</vt:lpstr>
      <vt:lpstr>Comparison of LED and p-n junction diode</vt:lpstr>
      <vt:lpstr>Comparison of LED and p-n junction diode</vt:lpstr>
      <vt:lpstr>Comparison of LED and p-n junction diode</vt:lpstr>
      <vt:lpstr>Comparison of LED and p-n junction diode</vt:lpstr>
      <vt:lpstr>LEDs configurations </vt:lpstr>
      <vt:lpstr>Single Digit Seven-Segment LED Display </vt:lpstr>
      <vt:lpstr>FIGURE     The 7-segment LED display.</vt:lpstr>
      <vt:lpstr>16-Segment LED Display </vt:lpstr>
      <vt:lpstr>16-Segment LED Display </vt:lpstr>
      <vt:lpstr>16-Segment LED Display </vt:lpstr>
      <vt:lpstr>Dot matrix  </vt:lpstr>
      <vt:lpstr>Dot matrix  </vt:lpstr>
      <vt:lpstr>10 LED Bargraph Displays </vt:lpstr>
      <vt:lpstr>Solar Cell</vt:lpstr>
      <vt:lpstr>PowerPoint Presentation</vt:lpstr>
      <vt:lpstr>PowerPoint Presentation</vt:lpstr>
      <vt:lpstr>PowerPoint Presentation</vt:lpstr>
      <vt:lpstr>PowerPoint Presentation</vt:lpstr>
      <vt:lpstr>PowerPoint Presentation</vt:lpstr>
      <vt:lpstr>Materials for Solar Cell</vt:lpstr>
      <vt:lpstr>Construction of Solar Cell</vt:lpstr>
      <vt:lpstr>Working of solar cell</vt:lpstr>
      <vt:lpstr>Working of solar cell</vt:lpstr>
      <vt:lpstr>Application</vt:lpstr>
      <vt:lpstr>PowerPoint Presentation</vt:lpstr>
      <vt:lpstr>PowerPoint Presentation</vt:lpstr>
      <vt:lpstr>PowerPoint Presentation</vt:lpstr>
      <vt:lpstr>PowerPoint Presentation</vt:lpstr>
      <vt:lpstr>PowerPoint Presentation</vt:lpstr>
      <vt:lpstr>Schottky Diode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Schottky diode</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Mpstme Student</dc:creator>
  <cp:lastModifiedBy>Prateeksha Shanoj</cp:lastModifiedBy>
  <cp:revision>6</cp:revision>
  <dcterms:created xsi:type="dcterms:W3CDTF">2022-07-19T09:19:15Z</dcterms:created>
  <dcterms:modified xsi:type="dcterms:W3CDTF">2022-07-19T12:03:49Z</dcterms:modified>
</cp:coreProperties>
</file>