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9" r:id="rId10"/>
    <p:sldId id="270" r:id="rId11"/>
    <p:sldId id="263" r:id="rId12"/>
    <p:sldId id="264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09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7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1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4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1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7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032F7-9581-4831-9478-5506B1DE03FD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E330-23F1-4F51-98B7-E757E0F15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9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 Pointers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9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4672"/>
            <a:ext cx="10515600" cy="5372291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// This pointer will hold the</a:t>
            </a:r>
          </a:p>
          <a:p>
            <a:pPr marL="0" indent="0">
              <a:buNone/>
            </a:pPr>
            <a:r>
              <a:rPr lang="en-US" dirty="0"/>
              <a:t>    // base address of the block created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// Get the number of elements for the array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number of elements:");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("Entered number of elements: %d\n", n);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// Dynamically allocate memory using </a:t>
            </a:r>
            <a:r>
              <a:rPr lang="en-US" dirty="0" err="1"/>
              <a:t>malloc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(n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// Check if the memory has been successfully</a:t>
            </a:r>
          </a:p>
          <a:p>
            <a:pPr marL="0" indent="0">
              <a:buNone/>
            </a:pPr>
            <a:r>
              <a:rPr lang="en-US" dirty="0"/>
              <a:t>    // allocated by </a:t>
            </a:r>
            <a:r>
              <a:rPr lang="en-US" dirty="0" err="1"/>
              <a:t>malloc</a:t>
            </a:r>
            <a:r>
              <a:rPr lang="en-US" dirty="0"/>
              <a:t> or not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ptr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not allocated.\n");</a:t>
            </a:r>
          </a:p>
          <a:p>
            <a:pPr marL="0" indent="0">
              <a:buNone/>
            </a:pPr>
            <a:r>
              <a:rPr lang="en-US" dirty="0"/>
              <a:t>        exit(0);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85944" y="115368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else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Memory has been successfully allocated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successfully allocated using </a:t>
            </a:r>
            <a:r>
              <a:rPr lang="en-US" dirty="0" err="1"/>
              <a:t>malloc</a:t>
            </a:r>
            <a:r>
              <a:rPr lang="en-US" dirty="0"/>
              <a:t>.\n");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Get the elements of the array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Print the elements of the array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("The elements of the array are: ");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("%d, ", 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84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calloc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name "</a:t>
            </a:r>
            <a:r>
              <a:rPr lang="en-US" dirty="0" err="1" smtClean="0"/>
              <a:t>calloc</a:t>
            </a:r>
            <a:r>
              <a:rPr lang="en-US" dirty="0" smtClean="0"/>
              <a:t>" stands for contiguous allocation.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malloc</a:t>
            </a:r>
            <a:r>
              <a:rPr lang="en-US" dirty="0" smtClean="0"/>
              <a:t>() function allocates memory and leaves the memory uninitialized, whereas the </a:t>
            </a:r>
            <a:r>
              <a:rPr lang="en-US" dirty="0" err="1" smtClean="0"/>
              <a:t>calloc</a:t>
            </a:r>
            <a:r>
              <a:rPr lang="en-US" dirty="0" smtClean="0"/>
              <a:t>() function allocates memory and initializes all bits to zero.</a:t>
            </a:r>
          </a:p>
          <a:p>
            <a:r>
              <a:rPr lang="en-US" dirty="0" smtClean="0"/>
              <a:t>Syntax of </a:t>
            </a:r>
            <a:r>
              <a:rPr lang="en-US" dirty="0" err="1" smtClean="0"/>
              <a:t>calloc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(</a:t>
            </a:r>
            <a:r>
              <a:rPr lang="en-US" dirty="0" err="1" smtClean="0"/>
              <a:t>castType</a:t>
            </a:r>
            <a:r>
              <a:rPr lang="en-US" dirty="0" smtClean="0"/>
              <a:t>*)</a:t>
            </a:r>
            <a:r>
              <a:rPr lang="en-US" dirty="0" err="1" smtClean="0"/>
              <a:t>calloc</a:t>
            </a:r>
            <a:r>
              <a:rPr lang="en-US" dirty="0" smtClean="0"/>
              <a:t>(n, size);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(float*) </a:t>
            </a:r>
            <a:r>
              <a:rPr lang="en-US" dirty="0" err="1" smtClean="0"/>
              <a:t>calloc</a:t>
            </a:r>
            <a:r>
              <a:rPr lang="en-US" dirty="0" smtClean="0"/>
              <a:t>(25, </a:t>
            </a:r>
            <a:r>
              <a:rPr lang="en-US" dirty="0" err="1" smtClean="0"/>
              <a:t>sizeof</a:t>
            </a:r>
            <a:r>
              <a:rPr lang="en-US" dirty="0" smtClean="0"/>
              <a:t>(float));</a:t>
            </a:r>
          </a:p>
          <a:p>
            <a:r>
              <a:rPr lang="en-US" dirty="0" smtClean="0"/>
              <a:t>The above statement allocates contiguous space in memory for 25 elements of type float.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4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free()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allocated memory created with either </a:t>
            </a:r>
            <a:r>
              <a:rPr lang="en-US" dirty="0" err="1" smtClean="0"/>
              <a:t>calloc</a:t>
            </a:r>
            <a:r>
              <a:rPr lang="en-US" dirty="0" smtClean="0"/>
              <a:t>() or </a:t>
            </a:r>
            <a:r>
              <a:rPr lang="en-US" dirty="0" err="1" smtClean="0"/>
              <a:t>malloc</a:t>
            </a:r>
            <a:r>
              <a:rPr lang="en-US" dirty="0" smtClean="0"/>
              <a:t>() doesn't get freed on their own. You must explicitly use free() to release the space.</a:t>
            </a:r>
          </a:p>
          <a:p>
            <a:endParaRPr lang="en-US" dirty="0" smtClean="0"/>
          </a:p>
          <a:p>
            <a:r>
              <a:rPr lang="en-US" dirty="0" smtClean="0"/>
              <a:t>Syntax of free()</a:t>
            </a:r>
          </a:p>
          <a:p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This statement frees the space allocated in the memory pointed by </a:t>
            </a:r>
            <a:r>
              <a:rPr lang="en-US" dirty="0" err="1" smtClean="0"/>
              <a:t>ptr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70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9946" y="1825625"/>
          <a:ext cx="5292108" cy="4351337"/>
        </p:xfrm>
        <a:graphic>
          <a:graphicData uri="http://schemas.openxmlformats.org/drawingml/2006/table">
            <a:tbl>
              <a:tblPr/>
              <a:tblGrid>
                <a:gridCol w="1764036">
                  <a:extLst>
                    <a:ext uri="{9D8B030D-6E8A-4147-A177-3AD203B41FA5}">
                      <a16:colId xmlns:a16="http://schemas.microsoft.com/office/drawing/2014/main" val="42292816"/>
                    </a:ext>
                  </a:extLst>
                </a:gridCol>
                <a:gridCol w="1764036">
                  <a:extLst>
                    <a:ext uri="{9D8B030D-6E8A-4147-A177-3AD203B41FA5}">
                      <a16:colId xmlns:a16="http://schemas.microsoft.com/office/drawing/2014/main" val="1320995152"/>
                    </a:ext>
                  </a:extLst>
                </a:gridCol>
                <a:gridCol w="1764036">
                  <a:extLst>
                    <a:ext uri="{9D8B030D-6E8A-4147-A177-3AD203B41FA5}">
                      <a16:colId xmlns:a16="http://schemas.microsoft.com/office/drawing/2014/main" val="258430650"/>
                    </a:ext>
                  </a:extLst>
                </a:gridCol>
              </a:tblGrid>
              <a:tr h="340328"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</a:rPr>
                        <a:t>S.No.</a:t>
                      </a:r>
                      <a:endParaRPr lang="en-IN" sz="1400">
                        <a:effectLst/>
                      </a:endParaRP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</a:rPr>
                        <a:t>malloc()</a:t>
                      </a:r>
                      <a:endParaRPr lang="en-IN" sz="1400">
                        <a:effectLst/>
                      </a:endParaRP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>
                          <a:effectLst/>
                        </a:rPr>
                        <a:t>calloc()</a:t>
                      </a:r>
                      <a:endParaRPr lang="en-IN" sz="1400">
                        <a:effectLst/>
                      </a:endParaRP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80166"/>
                  </a:ext>
                </a:extLst>
              </a:tr>
              <a:tr h="99667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malloc() function creates a single block of memory of a specific size.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calloc() function assigns multiple blocks of memory to a single variable.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14958"/>
                  </a:ext>
                </a:extLst>
              </a:tr>
              <a:tr h="777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2.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number of arguments in malloc() is 1.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number of arguments in calloc() is 2.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38034"/>
                  </a:ext>
                </a:extLst>
              </a:tr>
              <a:tr h="34032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3.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malloc() is faster.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calloc() is slower.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20776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4.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malloc() has high time efficiency.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calloc() has low time efficiency.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85087"/>
                  </a:ext>
                </a:extLst>
              </a:tr>
              <a:tr h="777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5.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memory block allocated by malloc() has a garbage value.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memory block allocated by calloc() is initialized by zero.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80601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6.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malloc() indicates memory allocation.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 err="1">
                          <a:effectLst/>
                        </a:rPr>
                        <a:t>calloc</a:t>
                      </a:r>
                      <a:r>
                        <a:rPr lang="en-IN" sz="1400" dirty="0">
                          <a:effectLst/>
                        </a:rPr>
                        <a:t>() indicates contiguous allocation.</a:t>
                      </a:r>
                    </a:p>
                  </a:txBody>
                  <a:tcPr marL="60773" marR="60773" marT="60773" marB="60773">
                    <a:lnL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4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18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1: </a:t>
            </a:r>
            <a:r>
              <a:rPr lang="en-US" b="1" dirty="0" err="1"/>
              <a:t>malloc</a:t>
            </a:r>
            <a:r>
              <a:rPr lang="en-US" b="1" dirty="0"/>
              <a:t>() and free()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88" y="1025718"/>
            <a:ext cx="11123212" cy="565337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 smtClean="0"/>
              <a:t>/ Program to calculate the sum of n numbers entered by the user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n, </a:t>
            </a:r>
            <a:r>
              <a:rPr lang="en-IN" dirty="0" err="1" smtClean="0"/>
              <a:t>i</a:t>
            </a:r>
            <a:r>
              <a:rPr lang="en-IN" dirty="0" smtClean="0"/>
              <a:t>, *</a:t>
            </a:r>
            <a:r>
              <a:rPr lang="en-IN" dirty="0" err="1" smtClean="0"/>
              <a:t>ptr</a:t>
            </a:r>
            <a:r>
              <a:rPr lang="en-IN" dirty="0" smtClean="0"/>
              <a:t>, sum = 0;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("Enter number of elements: ");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scanf</a:t>
            </a:r>
            <a:r>
              <a:rPr lang="en-IN" dirty="0" smtClean="0"/>
              <a:t>("%d", &amp;n);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ptr</a:t>
            </a:r>
            <a:r>
              <a:rPr lang="en-IN" dirty="0" smtClean="0"/>
              <a:t> = (</a:t>
            </a:r>
            <a:r>
              <a:rPr lang="en-IN" dirty="0" err="1" smtClean="0"/>
              <a:t>int</a:t>
            </a:r>
            <a:r>
              <a:rPr lang="en-IN" dirty="0" smtClean="0"/>
              <a:t>*) </a:t>
            </a:r>
            <a:r>
              <a:rPr lang="en-IN" dirty="0" err="1" smtClean="0"/>
              <a:t>malloc</a:t>
            </a:r>
            <a:r>
              <a:rPr lang="en-IN" dirty="0" smtClean="0"/>
              <a:t>(n *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// if memory cannot be allocated</a:t>
            </a:r>
          </a:p>
          <a:p>
            <a:pPr marL="0" indent="0">
              <a:buNone/>
            </a:pPr>
            <a:r>
              <a:rPr lang="en-IN" dirty="0" smtClean="0"/>
              <a:t>  if(</a:t>
            </a:r>
            <a:r>
              <a:rPr lang="en-IN" dirty="0" err="1" smtClean="0"/>
              <a:t>ptr</a:t>
            </a:r>
            <a:r>
              <a:rPr lang="en-IN" dirty="0" smtClean="0"/>
              <a:t> == NULL) 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("Error! memory not allocated.");</a:t>
            </a:r>
          </a:p>
          <a:p>
            <a:pPr marL="0" indent="0">
              <a:buNone/>
            </a:pPr>
            <a:r>
              <a:rPr lang="en-IN" dirty="0" smtClean="0"/>
              <a:t>    exit(0);</a:t>
            </a:r>
          </a:p>
          <a:p>
            <a:pPr marL="0" indent="0">
              <a:buNone/>
            </a:pP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("Enter elements: ");</a:t>
            </a:r>
          </a:p>
          <a:p>
            <a:pPr marL="0" indent="0">
              <a:buNone/>
            </a:pPr>
            <a:r>
              <a:rPr lang="en-IN" dirty="0" smtClean="0"/>
              <a:t>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++</a:t>
            </a:r>
            <a:r>
              <a:rPr lang="en-IN" dirty="0" err="1" smtClean="0"/>
              <a:t>i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sum += *(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("Sum = %d", sum);</a:t>
            </a:r>
          </a:p>
          <a:p>
            <a:pPr marL="0" indent="0">
              <a:buNone/>
            </a:pPr>
            <a:r>
              <a:rPr lang="en-IN" dirty="0" smtClean="0"/>
              <a:t>    // deallocating the memory</a:t>
            </a:r>
          </a:p>
          <a:p>
            <a:pPr marL="0" indent="0">
              <a:buNone/>
            </a:pPr>
            <a:r>
              <a:rPr lang="en-IN" dirty="0" smtClean="0"/>
              <a:t>  free(</a:t>
            </a:r>
            <a:r>
              <a:rPr lang="en-IN" dirty="0" err="1" smtClean="0"/>
              <a:t>ptr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36473" y="2930173"/>
            <a:ext cx="3487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r>
              <a:rPr lang="en-US" dirty="0" smtClean="0"/>
              <a:t>Enter number of elements: 3</a:t>
            </a:r>
          </a:p>
          <a:p>
            <a:r>
              <a:rPr lang="en-US" dirty="0" smtClean="0"/>
              <a:t>Enter elements: 100</a:t>
            </a:r>
          </a:p>
          <a:p>
            <a:r>
              <a:rPr lang="en-US" dirty="0" smtClean="0"/>
              <a:t>20</a:t>
            </a:r>
          </a:p>
          <a:p>
            <a:r>
              <a:rPr lang="en-US" dirty="0" smtClean="0"/>
              <a:t>36</a:t>
            </a:r>
          </a:p>
          <a:p>
            <a:r>
              <a:rPr lang="en-US" dirty="0" smtClean="0"/>
              <a:t>Sum = 156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62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calloc</a:t>
            </a:r>
            <a:r>
              <a:rPr lang="en-US" dirty="0" smtClean="0"/>
              <a:t>() and free()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89" y="1009816"/>
            <a:ext cx="10813111" cy="557386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 smtClean="0"/>
              <a:t>// Program to calculate the sum of n numbers entered by the user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n, </a:t>
            </a:r>
            <a:r>
              <a:rPr lang="en-IN" dirty="0" err="1" smtClean="0"/>
              <a:t>i</a:t>
            </a:r>
            <a:r>
              <a:rPr lang="en-IN" dirty="0" smtClean="0"/>
              <a:t>, *</a:t>
            </a:r>
            <a:r>
              <a:rPr lang="en-IN" dirty="0" err="1" smtClean="0"/>
              <a:t>ptr</a:t>
            </a:r>
            <a:r>
              <a:rPr lang="en-IN" dirty="0" smtClean="0"/>
              <a:t>, sum = 0;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("Enter number of elements: ");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scanf</a:t>
            </a:r>
            <a:r>
              <a:rPr lang="en-IN" dirty="0" smtClean="0"/>
              <a:t>("%d", &amp;n);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ptr</a:t>
            </a:r>
            <a:r>
              <a:rPr lang="en-IN" dirty="0" smtClean="0"/>
              <a:t> = (</a:t>
            </a:r>
            <a:r>
              <a:rPr lang="en-IN" dirty="0" err="1" smtClean="0"/>
              <a:t>int</a:t>
            </a:r>
            <a:r>
              <a:rPr lang="en-IN" dirty="0" smtClean="0"/>
              <a:t>*) </a:t>
            </a:r>
            <a:r>
              <a:rPr lang="en-IN" dirty="0" err="1" smtClean="0"/>
              <a:t>calloc</a:t>
            </a:r>
            <a:r>
              <a:rPr lang="en-IN" dirty="0" smtClean="0"/>
              <a:t>(n,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  if(</a:t>
            </a:r>
            <a:r>
              <a:rPr lang="en-IN" dirty="0" err="1" smtClean="0"/>
              <a:t>ptr</a:t>
            </a:r>
            <a:r>
              <a:rPr lang="en-IN" dirty="0" smtClean="0"/>
              <a:t> == NULL) 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("Error! memory not allocated.");</a:t>
            </a:r>
          </a:p>
          <a:p>
            <a:pPr marL="0" indent="0">
              <a:buNone/>
            </a:pPr>
            <a:r>
              <a:rPr lang="en-IN" dirty="0" smtClean="0"/>
              <a:t>    exit(0);</a:t>
            </a:r>
          </a:p>
          <a:p>
            <a:pPr marL="0" indent="0">
              <a:buNone/>
            </a:pP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("Enter elements: ");</a:t>
            </a:r>
          </a:p>
          <a:p>
            <a:pPr marL="0" indent="0">
              <a:buNone/>
            </a:pPr>
            <a:r>
              <a:rPr lang="en-IN" dirty="0" smtClean="0"/>
              <a:t>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++</a:t>
            </a:r>
            <a:r>
              <a:rPr lang="en-IN" dirty="0" err="1" smtClean="0"/>
              <a:t>i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sum += *(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printf</a:t>
            </a:r>
            <a:r>
              <a:rPr lang="en-IN" dirty="0" smtClean="0"/>
              <a:t>("Sum = %d", sum);</a:t>
            </a:r>
          </a:p>
          <a:p>
            <a:pPr marL="0" indent="0">
              <a:buNone/>
            </a:pPr>
            <a:r>
              <a:rPr lang="en-IN" dirty="0" smtClean="0"/>
              <a:t>  free(</a:t>
            </a:r>
            <a:r>
              <a:rPr lang="en-IN" dirty="0" err="1" smtClean="0"/>
              <a:t>ptr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357607" y="3144858"/>
            <a:ext cx="3432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r>
              <a:rPr lang="en-US" dirty="0" smtClean="0"/>
              <a:t>Enter number of elements: 3</a:t>
            </a:r>
          </a:p>
          <a:p>
            <a:r>
              <a:rPr lang="en-US" dirty="0" smtClean="0"/>
              <a:t>Enter elements: 100</a:t>
            </a:r>
          </a:p>
          <a:p>
            <a:r>
              <a:rPr lang="en-US" dirty="0" smtClean="0"/>
              <a:t>20</a:t>
            </a:r>
          </a:p>
          <a:p>
            <a:r>
              <a:rPr lang="en-US" dirty="0" smtClean="0"/>
              <a:t>36</a:t>
            </a:r>
          </a:p>
          <a:p>
            <a:r>
              <a:rPr lang="en-US" dirty="0" smtClean="0"/>
              <a:t>Sum = 156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72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and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in C</a:t>
            </a:r>
          </a:p>
          <a:p>
            <a:r>
              <a:rPr lang="en-US" dirty="0" smtClean="0"/>
              <a:t>If you have a variable </a:t>
            </a:r>
            <a:r>
              <a:rPr lang="en-US" dirty="0" err="1" smtClean="0"/>
              <a:t>var</a:t>
            </a:r>
            <a:r>
              <a:rPr lang="en-US" dirty="0" smtClean="0"/>
              <a:t> in your program, &amp;</a:t>
            </a:r>
            <a:r>
              <a:rPr lang="en-US" dirty="0" err="1" smtClean="0"/>
              <a:t>var</a:t>
            </a:r>
            <a:r>
              <a:rPr lang="en-US" dirty="0" smtClean="0"/>
              <a:t> will give you its address in the memory.</a:t>
            </a:r>
          </a:p>
          <a:p>
            <a:endParaRPr lang="en-US" dirty="0" smtClean="0"/>
          </a:p>
          <a:p>
            <a:r>
              <a:rPr lang="en-US" dirty="0" smtClean="0"/>
              <a:t>We have used address numerous times while using the </a:t>
            </a:r>
            <a:r>
              <a:rPr lang="en-US" dirty="0" err="1" smtClean="0"/>
              <a:t>scanf</a:t>
            </a:r>
            <a:r>
              <a:rPr lang="en-US" dirty="0" smtClean="0"/>
              <a:t>() function.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("%d", &amp;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6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5;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var</a:t>
            </a:r>
            <a:r>
              <a:rPr lang="en-US" dirty="0" smtClean="0"/>
              <a:t>: %d\n", 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// Notice the use of &amp; before 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("address of </a:t>
            </a:r>
            <a:r>
              <a:rPr lang="en-US" dirty="0" err="1" smtClean="0"/>
              <a:t>var</a:t>
            </a:r>
            <a:r>
              <a:rPr lang="en-US" dirty="0" smtClean="0"/>
              <a:t>: %p", &amp;</a:t>
            </a:r>
            <a:r>
              <a:rPr lang="en-US" dirty="0" err="1" smtClean="0"/>
              <a:t>var</a:t>
            </a:r>
            <a:r>
              <a:rPr lang="en-US" dirty="0" smtClean="0"/>
              <a:t>);  </a:t>
            </a:r>
          </a:p>
          <a:p>
            <a:pPr marL="0" indent="0">
              <a:buNone/>
            </a:pPr>
            <a:r>
              <a:rPr lang="en-US" dirty="0" smtClean="0"/>
              <a:t>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88480" y="2916301"/>
            <a:ext cx="3193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: 5 </a:t>
            </a:r>
          </a:p>
          <a:p>
            <a:r>
              <a:rPr lang="en-US" dirty="0" smtClean="0"/>
              <a:t>address of </a:t>
            </a:r>
            <a:r>
              <a:rPr lang="en-US" dirty="0" err="1" smtClean="0"/>
              <a:t>var</a:t>
            </a:r>
            <a:r>
              <a:rPr lang="en-US" dirty="0" smtClean="0"/>
              <a:t>: bff5a3f6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43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is a variable that stores the memory address of another variable as its value.</a:t>
            </a:r>
          </a:p>
          <a:p>
            <a:endParaRPr lang="en-US" dirty="0"/>
          </a:p>
          <a:p>
            <a:r>
              <a:rPr lang="en-US" dirty="0"/>
              <a:t>A pointer variable points to a data type (like </a:t>
            </a:r>
            <a:r>
              <a:rPr lang="en-US" dirty="0" err="1"/>
              <a:t>int</a:t>
            </a:r>
            <a:r>
              <a:rPr lang="en-US" dirty="0"/>
              <a:t>) of the same type, and is created with the * 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22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Syntax</a:t>
            </a:r>
          </a:p>
          <a:p>
            <a:r>
              <a:rPr lang="en-US" dirty="0" smtClean="0"/>
              <a:t>Here is how we can declare pointers.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* p;</a:t>
            </a:r>
          </a:p>
          <a:p>
            <a:r>
              <a:rPr lang="en-IN" b="1" dirty="0"/>
              <a:t>Assigning addresses to Pointers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int</a:t>
            </a:r>
            <a:r>
              <a:rPr lang="fr-FR" dirty="0" smtClean="0">
                <a:solidFill>
                  <a:srgbClr val="FF0000"/>
                </a:solidFill>
              </a:rPr>
              <a:t>* pc, c;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 = 5;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pc = &amp;c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0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0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Working of Pointers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834887"/>
            <a:ext cx="10995991" cy="57965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* pc, c;</a:t>
            </a:r>
          </a:p>
          <a:p>
            <a:pPr marL="0" indent="0">
              <a:buNone/>
            </a:pPr>
            <a:r>
              <a:rPr lang="en-IN" dirty="0" smtClean="0"/>
              <a:t>     c = 22;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("Address of c: %p\n", &amp;c);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("Value of c: %d\n\n", c);  // 22</a:t>
            </a:r>
          </a:p>
          <a:p>
            <a:pPr marL="0" indent="0">
              <a:buNone/>
            </a:pPr>
            <a:r>
              <a:rPr lang="en-IN" dirty="0" smtClean="0"/>
              <a:t>      pc = &amp;c;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("Address of pointer pc: %p\n", pc);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("Content of pointer pc: %d\n\n", *pc); // 22</a:t>
            </a:r>
          </a:p>
          <a:p>
            <a:pPr marL="0" indent="0">
              <a:buNone/>
            </a:pPr>
            <a:r>
              <a:rPr lang="en-IN" dirty="0" smtClean="0"/>
              <a:t>      c = 11;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("Address of pointer pc: %p\n", pc);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("Content of pointer pc: %d\n\n", *pc); // 11</a:t>
            </a:r>
          </a:p>
          <a:p>
            <a:pPr marL="0" indent="0">
              <a:buNone/>
            </a:pPr>
            <a:r>
              <a:rPr lang="en-IN" dirty="0" smtClean="0"/>
              <a:t>      *pc = 2;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("Address of c: %p\n", &amp;c);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("Value of c: %d\n\n", c); // 2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75013" y="2210494"/>
            <a:ext cx="45136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r>
              <a:rPr lang="en-US" dirty="0" smtClean="0"/>
              <a:t>Address of c: 2686784</a:t>
            </a:r>
          </a:p>
          <a:p>
            <a:r>
              <a:rPr lang="en-US" dirty="0" smtClean="0"/>
              <a:t>Value of c: 22</a:t>
            </a:r>
          </a:p>
          <a:p>
            <a:endParaRPr lang="en-US" dirty="0" smtClean="0"/>
          </a:p>
          <a:p>
            <a:r>
              <a:rPr lang="en-US" dirty="0" smtClean="0"/>
              <a:t>Address of pointer pc: 2686784</a:t>
            </a:r>
          </a:p>
          <a:p>
            <a:r>
              <a:rPr lang="en-US" dirty="0" smtClean="0"/>
              <a:t>Content of pointer pc: 22</a:t>
            </a:r>
          </a:p>
          <a:p>
            <a:endParaRPr lang="en-US" dirty="0" smtClean="0"/>
          </a:p>
          <a:p>
            <a:r>
              <a:rPr lang="en-US" dirty="0" smtClean="0"/>
              <a:t>Address of pointer pc: 2686784</a:t>
            </a:r>
          </a:p>
          <a:p>
            <a:r>
              <a:rPr lang="en-US" dirty="0" smtClean="0"/>
              <a:t>Content of pointer pc: 11</a:t>
            </a:r>
          </a:p>
          <a:p>
            <a:endParaRPr lang="en-US" dirty="0" smtClean="0"/>
          </a:p>
          <a:p>
            <a:r>
              <a:rPr lang="en-US" dirty="0" smtClean="0"/>
              <a:t>Address of c: 2686784</a:t>
            </a:r>
          </a:p>
          <a:p>
            <a:r>
              <a:rPr lang="en-US" dirty="0" smtClean="0"/>
              <a:t>Value of c: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57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mistakes when working with pointers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917"/>
            <a:ext cx="10515600" cy="485704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c, *pc;</a:t>
            </a:r>
          </a:p>
          <a:p>
            <a:endParaRPr lang="en-US" dirty="0" smtClean="0"/>
          </a:p>
          <a:p>
            <a:r>
              <a:rPr lang="en-US" dirty="0" smtClean="0"/>
              <a:t>// pc is address but c is not</a:t>
            </a:r>
          </a:p>
          <a:p>
            <a:r>
              <a:rPr lang="en-US" dirty="0" smtClean="0"/>
              <a:t>pc = c;  // Error</a:t>
            </a:r>
          </a:p>
          <a:p>
            <a:endParaRPr lang="en-US" dirty="0" smtClean="0"/>
          </a:p>
          <a:p>
            <a:r>
              <a:rPr lang="en-US" dirty="0" smtClean="0"/>
              <a:t>// &amp;c is address but *pc is not</a:t>
            </a:r>
          </a:p>
          <a:p>
            <a:r>
              <a:rPr lang="en-US" dirty="0" smtClean="0"/>
              <a:t>*pc = &amp;c;  // Error</a:t>
            </a:r>
          </a:p>
          <a:p>
            <a:endParaRPr lang="en-US" dirty="0" smtClean="0"/>
          </a:p>
          <a:p>
            <a:r>
              <a:rPr lang="en-US" dirty="0" smtClean="0"/>
              <a:t>// both &amp;c and pc are addresses</a:t>
            </a:r>
          </a:p>
          <a:p>
            <a:r>
              <a:rPr lang="en-US" dirty="0" smtClean="0"/>
              <a:t>pc = &amp;c;  // Not an error</a:t>
            </a:r>
          </a:p>
          <a:p>
            <a:endParaRPr lang="en-US" dirty="0" smtClean="0"/>
          </a:p>
          <a:p>
            <a:r>
              <a:rPr lang="en-US" dirty="0" smtClean="0"/>
              <a:t>// both c and *pc are values </a:t>
            </a:r>
          </a:p>
          <a:p>
            <a:r>
              <a:rPr lang="en-US" dirty="0" smtClean="0"/>
              <a:t>*pc = c;  // Not an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08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 Dynamic Memory Allocation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53711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 </a:t>
            </a:r>
            <a:r>
              <a:rPr lang="en-US" b="1" dirty="0"/>
              <a:t>Dynamic Memory Allocation</a:t>
            </a:r>
            <a:r>
              <a:rPr lang="en-US" dirty="0"/>
              <a:t> can be defined as a procedure in which the size of a data structure (like Array) is changed during the runtime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There are 4 library functions provided by C defined under </a:t>
            </a:r>
            <a:r>
              <a:rPr lang="en-US" b="1" dirty="0"/>
              <a:t>&lt;</a:t>
            </a:r>
            <a:r>
              <a:rPr lang="en-US" b="1" dirty="0" err="1"/>
              <a:t>stdlib.h</a:t>
            </a:r>
            <a:r>
              <a:rPr lang="en-US" b="1" dirty="0"/>
              <a:t>&gt;</a:t>
            </a:r>
            <a:r>
              <a:rPr lang="en-US" dirty="0">
                <a:solidFill>
                  <a:srgbClr val="FF0000"/>
                </a:solidFill>
              </a:rPr>
              <a:t> header file to facilitate dynamic memory allocation in C programming. They are: </a:t>
            </a:r>
          </a:p>
          <a:p>
            <a:pPr fontAlgn="base"/>
            <a:r>
              <a:rPr lang="en-US" dirty="0" err="1">
                <a:solidFill>
                  <a:srgbClr val="FF0000"/>
                </a:solidFill>
              </a:rPr>
              <a:t>malloc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fontAlgn="base"/>
            <a:r>
              <a:rPr lang="en-US" dirty="0" err="1">
                <a:solidFill>
                  <a:srgbClr val="FF0000"/>
                </a:solidFill>
              </a:rPr>
              <a:t>calloc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free()</a:t>
            </a:r>
          </a:p>
          <a:p>
            <a:pPr fontAlgn="base"/>
            <a:r>
              <a:rPr lang="en-US" dirty="0" err="1">
                <a:solidFill>
                  <a:srgbClr val="FF0000"/>
                </a:solidFill>
              </a:rPr>
              <a:t>realloc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allocate memory dynamically, library functions are </a:t>
            </a:r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</a:t>
            </a:r>
            <a:r>
              <a:rPr lang="en-US" dirty="0" err="1" smtClean="0"/>
              <a:t>realloc</a:t>
            </a:r>
            <a:r>
              <a:rPr lang="en-US" dirty="0" smtClean="0"/>
              <a:t>() and free() are used. These functions are defined in the &lt;</a:t>
            </a:r>
            <a:r>
              <a:rPr lang="en-US" dirty="0" err="1" smtClean="0"/>
              <a:t>stdlib.h</a:t>
            </a:r>
            <a:r>
              <a:rPr lang="en-US" dirty="0" smtClean="0"/>
              <a:t>&gt; header file.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 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/>
              <a:t>The name "</a:t>
            </a:r>
            <a:r>
              <a:rPr lang="en-US" dirty="0" err="1" smtClean="0"/>
              <a:t>malloc</a:t>
            </a:r>
            <a:r>
              <a:rPr lang="en-US" dirty="0" smtClean="0"/>
              <a:t>" stands for memory allocation.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malloc</a:t>
            </a:r>
            <a:r>
              <a:rPr lang="en-US" dirty="0" smtClean="0"/>
              <a:t>() function reserves a block of memory of the specified number of bytes. And, it returns a pointer of void which can be casted into pointers of any form.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Syntax of 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= (</a:t>
            </a:r>
            <a:r>
              <a:rPr lang="en-US" dirty="0" err="1" smtClean="0"/>
              <a:t>castType</a:t>
            </a:r>
            <a:r>
              <a:rPr lang="en-US" dirty="0" smtClean="0"/>
              <a:t>*) </a:t>
            </a:r>
            <a:r>
              <a:rPr lang="en-US" dirty="0" err="1" smtClean="0"/>
              <a:t>malloc</a:t>
            </a:r>
            <a:r>
              <a:rPr lang="en-US" dirty="0" smtClean="0"/>
              <a:t>(size);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78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ptr</a:t>
            </a:r>
            <a:r>
              <a:rPr lang="en-US" b="1" i="1" dirty="0"/>
              <a:t> = (</a:t>
            </a:r>
            <a:r>
              <a:rPr lang="en-US" b="1" i="1" dirty="0" err="1"/>
              <a:t>int</a:t>
            </a:r>
            <a:r>
              <a:rPr lang="en-US" b="1" i="1" dirty="0"/>
              <a:t>*) </a:t>
            </a:r>
            <a:r>
              <a:rPr lang="en-US" b="1" i="1" dirty="0" err="1"/>
              <a:t>malloc</a:t>
            </a:r>
            <a:r>
              <a:rPr lang="en-US" b="1" i="1" dirty="0"/>
              <a:t>(100 * </a:t>
            </a:r>
            <a:r>
              <a:rPr lang="en-US" b="1" i="1" dirty="0" err="1"/>
              <a:t>sizeof</a:t>
            </a:r>
            <a:r>
              <a:rPr lang="en-US" b="1" i="1" dirty="0"/>
              <a:t>(</a:t>
            </a:r>
            <a:r>
              <a:rPr lang="en-US" b="1" i="1" dirty="0" err="1"/>
              <a:t>int</a:t>
            </a:r>
            <a:r>
              <a:rPr lang="en-US" b="1" i="1" dirty="0"/>
              <a:t>));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Since the size of </a:t>
            </a:r>
            <a:r>
              <a:rPr lang="en-US" i="1" dirty="0" err="1"/>
              <a:t>int</a:t>
            </a:r>
            <a:r>
              <a:rPr lang="en-US" i="1" dirty="0"/>
              <a:t> is 4 bytes, this statement will allocate 400 bytes of memory. And, the pointer </a:t>
            </a:r>
            <a:r>
              <a:rPr lang="en-US" i="1" dirty="0" err="1"/>
              <a:t>ptr</a:t>
            </a:r>
            <a:r>
              <a:rPr lang="en-US" i="1" dirty="0"/>
              <a:t> holds the address of the first byte in the allocated memory</a:t>
            </a:r>
            <a:r>
              <a:rPr lang="en-US" i="1" dirty="0" smtClean="0"/>
              <a:t>.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ptr</a:t>
            </a:r>
            <a:r>
              <a:rPr lang="en-US" dirty="0"/>
              <a:t> = (float*) </a:t>
            </a:r>
            <a:r>
              <a:rPr lang="en-US" dirty="0" err="1"/>
              <a:t>malloc</a:t>
            </a:r>
            <a:r>
              <a:rPr lang="en-US" dirty="0"/>
              <a:t>(100 * </a:t>
            </a:r>
            <a:r>
              <a:rPr lang="en-US" dirty="0" err="1"/>
              <a:t>sizeof</a:t>
            </a:r>
            <a:r>
              <a:rPr lang="en-US" dirty="0"/>
              <a:t>(float));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92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C7F2A5B2474F42B72FA56F265B01D0" ma:contentTypeVersion="3" ma:contentTypeDescription="Create a new document." ma:contentTypeScope="" ma:versionID="e8ebfa889c79816df7fd423e1fd9283d">
  <xsd:schema xmlns:xsd="http://www.w3.org/2001/XMLSchema" xmlns:xs="http://www.w3.org/2001/XMLSchema" xmlns:p="http://schemas.microsoft.com/office/2006/metadata/properties" xmlns:ns2="1113c09e-a8af-4c81-a7e4-ea6a80009bed" targetNamespace="http://schemas.microsoft.com/office/2006/metadata/properties" ma:root="true" ma:fieldsID="d109f750cb663fbd0f983835166fd912" ns2:_="">
    <xsd:import namespace="1113c09e-a8af-4c81-a7e4-ea6a80009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3c09e-a8af-4c81-a7e4-ea6a80009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8988D4-691E-430A-8AE2-BD68C3CD286B}"/>
</file>

<file path=customXml/itemProps2.xml><?xml version="1.0" encoding="utf-8"?>
<ds:datastoreItem xmlns:ds="http://schemas.openxmlformats.org/officeDocument/2006/customXml" ds:itemID="{126DBCE3-B8A6-495A-9CDA-D93B1875EEDB}"/>
</file>

<file path=customXml/itemProps3.xml><?xml version="1.0" encoding="utf-8"?>
<ds:datastoreItem xmlns:ds="http://schemas.openxmlformats.org/officeDocument/2006/customXml" ds:itemID="{534F8934-7C0E-48C1-98D4-5FCD2AEB82EA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1320</Words>
  <Application>Microsoft Office PowerPoint</Application>
  <PresentationFormat>Widescreen</PresentationFormat>
  <Paragraphs>235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 Pointers </vt:lpstr>
      <vt:lpstr>Pointer and address</vt:lpstr>
      <vt:lpstr>example</vt:lpstr>
      <vt:lpstr>Pointers</vt:lpstr>
      <vt:lpstr>PowerPoint Presentation</vt:lpstr>
      <vt:lpstr>Working of Pointers </vt:lpstr>
      <vt:lpstr>Common mistakes when working with pointers </vt:lpstr>
      <vt:lpstr>C Dynamic Memory Allocation </vt:lpstr>
      <vt:lpstr>PowerPoint Presentation</vt:lpstr>
      <vt:lpstr>PowerPoint Presentation</vt:lpstr>
      <vt:lpstr>C calloc() </vt:lpstr>
      <vt:lpstr>C free() </vt:lpstr>
      <vt:lpstr>PowerPoint Presentation</vt:lpstr>
      <vt:lpstr>Example 1: malloc() and free() </vt:lpstr>
      <vt:lpstr>Example 2: calloc() and free()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Pointers </dc:title>
  <dc:creator>Diksha Joshi (Dr.)</dc:creator>
  <cp:lastModifiedBy>Diksha Joshi (Dr.)</cp:lastModifiedBy>
  <cp:revision>25</cp:revision>
  <dcterms:created xsi:type="dcterms:W3CDTF">2023-10-07T09:45:13Z</dcterms:created>
  <dcterms:modified xsi:type="dcterms:W3CDTF">2023-10-17T09:30:46Z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0x01010013C7F2A5B2474F42B72FA56F265B01D0</vt:lpwstr>
  </property>
</Properties>
</file>