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2" r:id="rId9"/>
    <p:sldId id="273" r:id="rId10"/>
    <p:sldId id="274" r:id="rId11"/>
    <p:sldId id="275" r:id="rId12"/>
    <p:sldId id="264" r:id="rId13"/>
    <p:sldId id="263" r:id="rId14"/>
    <p:sldId id="265" r:id="rId15"/>
    <p:sldId id="266" r:id="rId16"/>
    <p:sldId id="267" r:id="rId17"/>
    <p:sldId id="276" r:id="rId18"/>
    <p:sldId id="277" r:id="rId19"/>
    <p:sldId id="278" r:id="rId20"/>
    <p:sldId id="268" r:id="rId21"/>
    <p:sldId id="279" r:id="rId22"/>
    <p:sldId id="280" r:id="rId23"/>
    <p:sldId id="281" r:id="rId24"/>
    <p:sldId id="271" r:id="rId25"/>
    <p:sldId id="27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20" d="100"/>
          <a:sy n="120" d="100"/>
        </p:scale>
        <p:origin x="11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CD57833-E5A6-4E04-8792-4C0E21339E2A}"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38F21-06F0-49FD-9416-157997326AE7}" type="slidenum">
              <a:rPr lang="en-IN" smtClean="0"/>
              <a:t>‹#›</a:t>
            </a:fld>
            <a:endParaRPr lang="en-IN"/>
          </a:p>
        </p:txBody>
      </p:sp>
    </p:spTree>
    <p:extLst>
      <p:ext uri="{BB962C8B-B14F-4D97-AF65-F5344CB8AC3E}">
        <p14:creationId xmlns:p14="http://schemas.microsoft.com/office/powerpoint/2010/main" val="1156832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D57833-E5A6-4E04-8792-4C0E21339E2A}"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38F21-06F0-49FD-9416-157997326AE7}" type="slidenum">
              <a:rPr lang="en-IN" smtClean="0"/>
              <a:t>‹#›</a:t>
            </a:fld>
            <a:endParaRPr lang="en-IN"/>
          </a:p>
        </p:txBody>
      </p:sp>
    </p:spTree>
    <p:extLst>
      <p:ext uri="{BB962C8B-B14F-4D97-AF65-F5344CB8AC3E}">
        <p14:creationId xmlns:p14="http://schemas.microsoft.com/office/powerpoint/2010/main" val="458474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D57833-E5A6-4E04-8792-4C0E21339E2A}"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38F21-06F0-49FD-9416-157997326AE7}" type="slidenum">
              <a:rPr lang="en-IN" smtClean="0"/>
              <a:t>‹#›</a:t>
            </a:fld>
            <a:endParaRPr lang="en-IN"/>
          </a:p>
        </p:txBody>
      </p:sp>
    </p:spTree>
    <p:extLst>
      <p:ext uri="{BB962C8B-B14F-4D97-AF65-F5344CB8AC3E}">
        <p14:creationId xmlns:p14="http://schemas.microsoft.com/office/powerpoint/2010/main" val="411532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CD57833-E5A6-4E04-8792-4C0E21339E2A}"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38F21-06F0-49FD-9416-157997326AE7}" type="slidenum">
              <a:rPr lang="en-IN" smtClean="0"/>
              <a:t>‹#›</a:t>
            </a:fld>
            <a:endParaRPr lang="en-IN"/>
          </a:p>
        </p:txBody>
      </p:sp>
    </p:spTree>
    <p:extLst>
      <p:ext uri="{BB962C8B-B14F-4D97-AF65-F5344CB8AC3E}">
        <p14:creationId xmlns:p14="http://schemas.microsoft.com/office/powerpoint/2010/main" val="369007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D57833-E5A6-4E04-8792-4C0E21339E2A}"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38F21-06F0-49FD-9416-157997326AE7}" type="slidenum">
              <a:rPr lang="en-IN" smtClean="0"/>
              <a:t>‹#›</a:t>
            </a:fld>
            <a:endParaRPr lang="en-IN"/>
          </a:p>
        </p:txBody>
      </p:sp>
    </p:spTree>
    <p:extLst>
      <p:ext uri="{BB962C8B-B14F-4D97-AF65-F5344CB8AC3E}">
        <p14:creationId xmlns:p14="http://schemas.microsoft.com/office/powerpoint/2010/main" val="233423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CD57833-E5A6-4E04-8792-4C0E21339E2A}"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938F21-06F0-49FD-9416-157997326AE7}" type="slidenum">
              <a:rPr lang="en-IN" smtClean="0"/>
              <a:t>‹#›</a:t>
            </a:fld>
            <a:endParaRPr lang="en-IN"/>
          </a:p>
        </p:txBody>
      </p:sp>
    </p:spTree>
    <p:extLst>
      <p:ext uri="{BB962C8B-B14F-4D97-AF65-F5344CB8AC3E}">
        <p14:creationId xmlns:p14="http://schemas.microsoft.com/office/powerpoint/2010/main" val="80312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CD57833-E5A6-4E04-8792-4C0E21339E2A}" type="datetimeFigureOut">
              <a:rPr lang="en-IN" smtClean="0"/>
              <a:t>02-11-2023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938F21-06F0-49FD-9416-157997326AE7}" type="slidenum">
              <a:rPr lang="en-IN" smtClean="0"/>
              <a:t>‹#›</a:t>
            </a:fld>
            <a:endParaRPr lang="en-IN"/>
          </a:p>
        </p:txBody>
      </p:sp>
    </p:spTree>
    <p:extLst>
      <p:ext uri="{BB962C8B-B14F-4D97-AF65-F5344CB8AC3E}">
        <p14:creationId xmlns:p14="http://schemas.microsoft.com/office/powerpoint/2010/main" val="1024832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CD57833-E5A6-4E04-8792-4C0E21339E2A}" type="datetimeFigureOut">
              <a:rPr lang="en-IN" smtClean="0"/>
              <a:t>02-11-2023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938F21-06F0-49FD-9416-157997326AE7}" type="slidenum">
              <a:rPr lang="en-IN" smtClean="0"/>
              <a:t>‹#›</a:t>
            </a:fld>
            <a:endParaRPr lang="en-IN"/>
          </a:p>
        </p:txBody>
      </p:sp>
    </p:spTree>
    <p:extLst>
      <p:ext uri="{BB962C8B-B14F-4D97-AF65-F5344CB8AC3E}">
        <p14:creationId xmlns:p14="http://schemas.microsoft.com/office/powerpoint/2010/main" val="367288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57833-E5A6-4E04-8792-4C0E21339E2A}" type="datetimeFigureOut">
              <a:rPr lang="en-IN" smtClean="0"/>
              <a:t>02-11-2023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938F21-06F0-49FD-9416-157997326AE7}" type="slidenum">
              <a:rPr lang="en-IN" smtClean="0"/>
              <a:t>‹#›</a:t>
            </a:fld>
            <a:endParaRPr lang="en-IN"/>
          </a:p>
        </p:txBody>
      </p:sp>
    </p:spTree>
    <p:extLst>
      <p:ext uri="{BB962C8B-B14F-4D97-AF65-F5344CB8AC3E}">
        <p14:creationId xmlns:p14="http://schemas.microsoft.com/office/powerpoint/2010/main" val="14434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D57833-E5A6-4E04-8792-4C0E21339E2A}"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938F21-06F0-49FD-9416-157997326AE7}" type="slidenum">
              <a:rPr lang="en-IN" smtClean="0"/>
              <a:t>‹#›</a:t>
            </a:fld>
            <a:endParaRPr lang="en-IN"/>
          </a:p>
        </p:txBody>
      </p:sp>
    </p:spTree>
    <p:extLst>
      <p:ext uri="{BB962C8B-B14F-4D97-AF65-F5344CB8AC3E}">
        <p14:creationId xmlns:p14="http://schemas.microsoft.com/office/powerpoint/2010/main" val="1268339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D57833-E5A6-4E04-8792-4C0E21339E2A}"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938F21-06F0-49FD-9416-157997326AE7}" type="slidenum">
              <a:rPr lang="en-IN" smtClean="0"/>
              <a:t>‹#›</a:t>
            </a:fld>
            <a:endParaRPr lang="en-IN"/>
          </a:p>
        </p:txBody>
      </p:sp>
    </p:spTree>
    <p:extLst>
      <p:ext uri="{BB962C8B-B14F-4D97-AF65-F5344CB8AC3E}">
        <p14:creationId xmlns:p14="http://schemas.microsoft.com/office/powerpoint/2010/main" val="212905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57833-E5A6-4E04-8792-4C0E21339E2A}" type="datetimeFigureOut">
              <a:rPr lang="en-IN" smtClean="0"/>
              <a:t>02-11-2023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38F21-06F0-49FD-9416-157997326AE7}" type="slidenum">
              <a:rPr lang="en-IN" smtClean="0"/>
              <a:t>‹#›</a:t>
            </a:fld>
            <a:endParaRPr lang="en-IN"/>
          </a:p>
        </p:txBody>
      </p:sp>
    </p:spTree>
    <p:extLst>
      <p:ext uri="{BB962C8B-B14F-4D97-AF65-F5344CB8AC3E}">
        <p14:creationId xmlns:p14="http://schemas.microsoft.com/office/powerpoint/2010/main" val="215113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programiz.com/c-programming/library-function/string.h/strcp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C Programming Strings</a:t>
            </a:r>
            <a:br>
              <a:rPr lang="en-IN" b="1"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92289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#include&lt;</a:t>
            </a:r>
            <a:r>
              <a:rPr lang="en-IN" dirty="0" err="1"/>
              <a:t>stdio.h</a:t>
            </a:r>
            <a:r>
              <a:rPr lang="en-IN" dirty="0"/>
              <a:t>&gt;  </a:t>
            </a:r>
          </a:p>
          <a:p>
            <a:pPr marL="0" indent="0">
              <a:buNone/>
            </a:pPr>
            <a:r>
              <a:rPr lang="en-IN" b="1" dirty="0"/>
              <a:t>void</a:t>
            </a:r>
            <a:r>
              <a:rPr lang="en-IN" dirty="0"/>
              <a:t> main()   </a:t>
            </a:r>
          </a:p>
          <a:p>
            <a:pPr marL="0" indent="0">
              <a:buNone/>
            </a:pPr>
            <a:r>
              <a:rPr lang="en-IN" dirty="0"/>
              <a:t>{   </a:t>
            </a:r>
          </a:p>
          <a:p>
            <a:pPr marL="0" indent="0">
              <a:buNone/>
            </a:pPr>
            <a:r>
              <a:rPr lang="en-IN" dirty="0"/>
              <a:t>   </a:t>
            </a:r>
            <a:r>
              <a:rPr lang="en-IN" b="1" dirty="0"/>
              <a:t>char</a:t>
            </a:r>
            <a:r>
              <a:rPr lang="en-IN" dirty="0"/>
              <a:t> </a:t>
            </a:r>
            <a:r>
              <a:rPr lang="en-IN" dirty="0" err="1"/>
              <a:t>str</a:t>
            </a:r>
            <a:r>
              <a:rPr lang="en-IN" dirty="0"/>
              <a:t>[20];   </a:t>
            </a:r>
          </a:p>
          <a:p>
            <a:pPr marL="0" indent="0">
              <a:buNone/>
            </a:pPr>
            <a:r>
              <a:rPr lang="en-IN" dirty="0"/>
              <a:t>   </a:t>
            </a:r>
            <a:r>
              <a:rPr lang="en-IN" dirty="0" err="1"/>
              <a:t>printf</a:t>
            </a:r>
            <a:r>
              <a:rPr lang="en-IN" dirty="0"/>
              <a:t>("Enter the string? ");  </a:t>
            </a:r>
          </a:p>
          <a:p>
            <a:pPr marL="0" indent="0">
              <a:buNone/>
            </a:pPr>
            <a:r>
              <a:rPr lang="en-IN" dirty="0"/>
              <a:t>   </a:t>
            </a:r>
            <a:r>
              <a:rPr lang="en-IN" dirty="0" err="1"/>
              <a:t>fgets</a:t>
            </a:r>
            <a:r>
              <a:rPr lang="en-IN" dirty="0"/>
              <a:t>(</a:t>
            </a:r>
            <a:r>
              <a:rPr lang="en-IN" dirty="0" err="1"/>
              <a:t>str</a:t>
            </a:r>
            <a:r>
              <a:rPr lang="en-IN" dirty="0"/>
              <a:t>, 20, </a:t>
            </a:r>
            <a:r>
              <a:rPr lang="en-IN" dirty="0" err="1"/>
              <a:t>stdin</a:t>
            </a:r>
            <a:r>
              <a:rPr lang="en-IN" dirty="0"/>
              <a:t>);   </a:t>
            </a:r>
          </a:p>
          <a:p>
            <a:pPr marL="0" indent="0">
              <a:buNone/>
            </a:pPr>
            <a:r>
              <a:rPr lang="en-IN" dirty="0"/>
              <a:t>   </a:t>
            </a:r>
            <a:r>
              <a:rPr lang="en-IN" dirty="0" err="1"/>
              <a:t>printf</a:t>
            </a:r>
            <a:r>
              <a:rPr lang="en-IN" dirty="0"/>
              <a:t>("%s", </a:t>
            </a:r>
            <a:r>
              <a:rPr lang="en-IN" dirty="0" err="1"/>
              <a:t>str</a:t>
            </a:r>
            <a:r>
              <a:rPr lang="en-IN" dirty="0"/>
              <a:t>);   </a:t>
            </a:r>
          </a:p>
          <a:p>
            <a:pPr marL="0" indent="0">
              <a:buNone/>
            </a:pPr>
            <a:r>
              <a:rPr lang="en-IN" dirty="0"/>
              <a:t>}   </a:t>
            </a:r>
          </a:p>
          <a:p>
            <a:endParaRPr lang="en-IN" dirty="0"/>
          </a:p>
        </p:txBody>
      </p:sp>
    </p:spTree>
    <p:extLst>
      <p:ext uri="{BB962C8B-B14F-4D97-AF65-F5344CB8AC3E}">
        <p14:creationId xmlns:p14="http://schemas.microsoft.com/office/powerpoint/2010/main" val="356177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puts() function</a:t>
            </a:r>
            <a:br>
              <a:rPr lang="en-IN" dirty="0"/>
            </a:br>
            <a:endParaRPr lang="en-IN" dirty="0"/>
          </a:p>
        </p:txBody>
      </p:sp>
      <p:sp>
        <p:nvSpPr>
          <p:cNvPr id="3" name="Content Placeholder 2"/>
          <p:cNvSpPr>
            <a:spLocks noGrp="1"/>
          </p:cNvSpPr>
          <p:nvPr>
            <p:ph idx="1"/>
          </p:nvPr>
        </p:nvSpPr>
        <p:spPr>
          <a:xfrm>
            <a:off x="838200" y="1124712"/>
            <a:ext cx="10515600" cy="5052251"/>
          </a:xfrm>
        </p:spPr>
        <p:txBody>
          <a:bodyPr>
            <a:normAutofit fontScale="85000" lnSpcReduction="20000"/>
          </a:bodyPr>
          <a:lstStyle/>
          <a:p>
            <a:r>
              <a:rPr lang="en-US" dirty="0"/>
              <a:t>The puts() function is very much similar to </a:t>
            </a:r>
            <a:r>
              <a:rPr lang="en-US" dirty="0" err="1"/>
              <a:t>printf</a:t>
            </a:r>
            <a:r>
              <a:rPr lang="en-US" dirty="0"/>
              <a:t>() function. The puts() function is used to print the string on the console which is previously read by using gets() or </a:t>
            </a:r>
            <a:r>
              <a:rPr lang="en-US" dirty="0" err="1"/>
              <a:t>scanf</a:t>
            </a:r>
            <a:r>
              <a:rPr lang="en-US" dirty="0"/>
              <a:t>() function. The puts() function returns an integer value representing the number of characters being printed on the console</a:t>
            </a:r>
            <a:r>
              <a:rPr lang="en-US" dirty="0" smtClean="0"/>
              <a:t>.</a:t>
            </a:r>
          </a:p>
          <a:p>
            <a:pPr marL="0" indent="0">
              <a:buNone/>
            </a:pPr>
            <a:r>
              <a:rPr lang="en-US" dirty="0"/>
              <a:t>#include&lt;</a:t>
            </a:r>
            <a:r>
              <a:rPr lang="en-US" dirty="0" err="1"/>
              <a:t>stdio.h</a:t>
            </a:r>
            <a:r>
              <a:rPr lang="en-US" dirty="0"/>
              <a:t>&gt;  </a:t>
            </a:r>
          </a:p>
          <a:p>
            <a:pPr marL="0" indent="0">
              <a:buNone/>
            </a:pPr>
            <a:r>
              <a:rPr lang="en-US" dirty="0"/>
              <a:t>#include &lt;</a:t>
            </a:r>
            <a:r>
              <a:rPr lang="en-US" dirty="0" err="1"/>
              <a:t>string.h</a:t>
            </a:r>
            <a:r>
              <a:rPr lang="en-US" dirty="0"/>
              <a:t>&gt;    </a:t>
            </a:r>
          </a:p>
          <a:p>
            <a:pPr marL="0" indent="0">
              <a:buNone/>
            </a:pPr>
            <a:r>
              <a:rPr lang="en-US" dirty="0" err="1"/>
              <a:t>int</a:t>
            </a:r>
            <a:r>
              <a:rPr lang="en-US" dirty="0"/>
              <a:t> main(){    </a:t>
            </a:r>
          </a:p>
          <a:p>
            <a:pPr marL="0" indent="0">
              <a:buNone/>
            </a:pPr>
            <a:r>
              <a:rPr lang="en-US" dirty="0"/>
              <a:t>char name[50];    </a:t>
            </a:r>
          </a:p>
          <a:p>
            <a:pPr marL="0" indent="0">
              <a:buNone/>
            </a:pPr>
            <a:r>
              <a:rPr lang="en-US" dirty="0" err="1"/>
              <a:t>printf</a:t>
            </a:r>
            <a:r>
              <a:rPr lang="en-US" dirty="0"/>
              <a:t>("Enter your name: ");    </a:t>
            </a:r>
          </a:p>
          <a:p>
            <a:pPr marL="0" indent="0">
              <a:buNone/>
            </a:pPr>
            <a:r>
              <a:rPr lang="en-US" dirty="0"/>
              <a:t>gets(name); //reads string from user    </a:t>
            </a:r>
          </a:p>
          <a:p>
            <a:pPr marL="0" indent="0">
              <a:buNone/>
            </a:pPr>
            <a:r>
              <a:rPr lang="en-US" dirty="0" err="1"/>
              <a:t>printf</a:t>
            </a:r>
            <a:r>
              <a:rPr lang="en-US" dirty="0"/>
              <a:t>("Your name is: ");    </a:t>
            </a:r>
          </a:p>
          <a:p>
            <a:pPr marL="0" indent="0">
              <a:buNone/>
            </a:pPr>
            <a:r>
              <a:rPr lang="en-US" dirty="0"/>
              <a:t>puts(name);  //displays string    </a:t>
            </a:r>
          </a:p>
          <a:p>
            <a:pPr marL="0" indent="0">
              <a:buNone/>
            </a:pPr>
            <a:r>
              <a:rPr lang="en-US" dirty="0"/>
              <a:t>return 0;    </a:t>
            </a:r>
          </a:p>
          <a:p>
            <a:pPr marL="0" indent="0">
              <a:buNone/>
            </a:pPr>
            <a:r>
              <a:rPr lang="en-US" dirty="0"/>
              <a:t>} </a:t>
            </a:r>
            <a:endParaRPr lang="en-IN" dirty="0"/>
          </a:p>
        </p:txBody>
      </p:sp>
    </p:spTree>
    <p:extLst>
      <p:ext uri="{BB962C8B-B14F-4D97-AF65-F5344CB8AC3E}">
        <p14:creationId xmlns:p14="http://schemas.microsoft.com/office/powerpoint/2010/main" val="3762010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84048" y="1825625"/>
            <a:ext cx="10969752" cy="4351338"/>
          </a:xfrm>
        </p:spPr>
        <p:txBody>
          <a:bodyPr/>
          <a:lstStyle/>
          <a:p>
            <a:pPr marL="0" indent="0">
              <a:buNone/>
            </a:pPr>
            <a:r>
              <a:rPr lang="en-IN" dirty="0" smtClean="0"/>
              <a:t>#include &lt;</a:t>
            </a:r>
            <a:r>
              <a:rPr lang="en-IN" dirty="0" err="1" smtClean="0"/>
              <a:t>stdio.h</a:t>
            </a:r>
            <a:r>
              <a:rPr lang="en-IN" dirty="0" smtClean="0"/>
              <a:t>&gt;</a:t>
            </a:r>
          </a:p>
          <a:p>
            <a:pPr marL="0" indent="0">
              <a:buNone/>
            </a:pPr>
            <a:r>
              <a:rPr lang="en-IN" dirty="0" smtClean="0"/>
              <a:t> </a:t>
            </a:r>
            <a:r>
              <a:rPr lang="en-IN" dirty="0" err="1" smtClean="0"/>
              <a:t>int</a:t>
            </a:r>
            <a:r>
              <a:rPr lang="en-IN" dirty="0" smtClean="0"/>
              <a:t> main()</a:t>
            </a:r>
          </a:p>
          <a:p>
            <a:pPr marL="0" indent="0">
              <a:buNone/>
            </a:pPr>
            <a:r>
              <a:rPr lang="en-IN" dirty="0" smtClean="0"/>
              <a:t>{    char </a:t>
            </a:r>
            <a:r>
              <a:rPr lang="en-IN" dirty="0" err="1" smtClean="0"/>
              <a:t>inputString</a:t>
            </a:r>
            <a:r>
              <a:rPr lang="en-IN" dirty="0" smtClean="0"/>
              <a:t>[100];  </a:t>
            </a:r>
          </a:p>
          <a:p>
            <a:pPr marL="0" indent="0">
              <a:buNone/>
            </a:pPr>
            <a:r>
              <a:rPr lang="en-IN" dirty="0" smtClean="0"/>
              <a:t>  </a:t>
            </a:r>
            <a:r>
              <a:rPr lang="en-IN" dirty="0" err="1" smtClean="0"/>
              <a:t>printf</a:t>
            </a:r>
            <a:r>
              <a:rPr lang="en-IN" dirty="0" smtClean="0"/>
              <a:t>("Enter a string\n");   </a:t>
            </a:r>
            <a:r>
              <a:rPr lang="en-IN" sz="1600" dirty="0" smtClean="0"/>
              <a:t>/* Read string from user using gets and     store it in </a:t>
            </a:r>
            <a:r>
              <a:rPr lang="en-IN" sz="1600" dirty="0" err="1" smtClean="0"/>
              <a:t>inputString</a:t>
            </a:r>
            <a:r>
              <a:rPr lang="en-IN" sz="1600" dirty="0" smtClean="0"/>
              <a:t> char array */  </a:t>
            </a:r>
          </a:p>
          <a:p>
            <a:pPr marL="0" indent="0">
              <a:buNone/>
            </a:pPr>
            <a:r>
              <a:rPr lang="en-IN" dirty="0" smtClean="0"/>
              <a:t>  gets(</a:t>
            </a:r>
            <a:r>
              <a:rPr lang="en-IN" dirty="0" err="1" smtClean="0"/>
              <a:t>inputString</a:t>
            </a:r>
            <a:r>
              <a:rPr lang="en-IN" dirty="0" smtClean="0"/>
              <a:t>);   </a:t>
            </a:r>
          </a:p>
          <a:p>
            <a:pPr marL="0" indent="0">
              <a:buNone/>
            </a:pPr>
            <a:r>
              <a:rPr lang="en-IN" dirty="0" smtClean="0"/>
              <a:t> puts(</a:t>
            </a:r>
            <a:r>
              <a:rPr lang="en-IN" dirty="0" err="1" smtClean="0"/>
              <a:t>inputString</a:t>
            </a:r>
            <a:r>
              <a:rPr lang="en-IN" dirty="0" smtClean="0"/>
              <a:t>);    </a:t>
            </a:r>
          </a:p>
          <a:p>
            <a:pPr marL="0" indent="0">
              <a:buNone/>
            </a:pPr>
            <a:r>
              <a:rPr lang="en-IN" dirty="0" smtClean="0"/>
              <a:t>     return 0;}</a:t>
            </a:r>
            <a:endParaRPr lang="en-IN" dirty="0"/>
          </a:p>
        </p:txBody>
      </p:sp>
    </p:spTree>
    <p:extLst>
      <p:ext uri="{BB962C8B-B14F-4D97-AF65-F5344CB8AC3E}">
        <p14:creationId xmlns:p14="http://schemas.microsoft.com/office/powerpoint/2010/main" val="945221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read a line of text?</a:t>
            </a:r>
            <a:br>
              <a:rPr lang="en-US" b="1" dirty="0"/>
            </a:br>
            <a:endParaRPr lang="en-IN" dirty="0"/>
          </a:p>
        </p:txBody>
      </p:sp>
      <p:sp>
        <p:nvSpPr>
          <p:cNvPr id="3" name="Content Placeholder 2"/>
          <p:cNvSpPr>
            <a:spLocks noGrp="1"/>
          </p:cNvSpPr>
          <p:nvPr>
            <p:ph idx="1"/>
          </p:nvPr>
        </p:nvSpPr>
        <p:spPr>
          <a:xfrm>
            <a:off x="838200" y="1143000"/>
            <a:ext cx="10515600" cy="5033963"/>
          </a:xfrm>
        </p:spPr>
        <p:txBody>
          <a:bodyPr>
            <a:normAutofit fontScale="92500" lnSpcReduction="20000"/>
          </a:bodyPr>
          <a:lstStyle/>
          <a:p>
            <a:r>
              <a:rPr lang="en-US" dirty="0" smtClean="0"/>
              <a:t>You can use the </a:t>
            </a:r>
            <a:r>
              <a:rPr lang="en-US" dirty="0" err="1" smtClean="0"/>
              <a:t>fgets</a:t>
            </a:r>
            <a:r>
              <a:rPr lang="en-US" dirty="0" smtClean="0"/>
              <a:t>() function to read a line of string. And, you can use puts() to display the string.</a:t>
            </a:r>
          </a:p>
          <a:p>
            <a:pPr marL="0" indent="0">
              <a:buNone/>
            </a:pPr>
            <a:r>
              <a:rPr lang="en-US" dirty="0" smtClean="0"/>
              <a:t>#include &lt;</a:t>
            </a:r>
            <a:r>
              <a:rPr lang="en-US" dirty="0" err="1" smtClean="0"/>
              <a:t>stdio.h</a:t>
            </a:r>
            <a:r>
              <a:rPr lang="en-US" dirty="0" smtClean="0"/>
              <a:t>&gt;</a:t>
            </a:r>
          </a:p>
          <a:p>
            <a:pPr marL="0" indent="0">
              <a:buNone/>
            </a:pPr>
            <a:r>
              <a:rPr lang="en-US" dirty="0" err="1" smtClean="0"/>
              <a:t>int</a:t>
            </a:r>
            <a:r>
              <a:rPr lang="en-US" dirty="0" smtClean="0"/>
              <a:t> main()</a:t>
            </a:r>
          </a:p>
          <a:p>
            <a:pPr marL="0" indent="0">
              <a:buNone/>
            </a:pPr>
            <a:r>
              <a:rPr lang="en-US" dirty="0" smtClean="0"/>
              <a:t>{</a:t>
            </a:r>
          </a:p>
          <a:p>
            <a:pPr marL="0" indent="0">
              <a:buNone/>
            </a:pPr>
            <a:r>
              <a:rPr lang="en-US" dirty="0" smtClean="0"/>
              <a:t>    char name[30];</a:t>
            </a:r>
          </a:p>
          <a:p>
            <a:pPr marL="0" indent="0">
              <a:buNone/>
            </a:pPr>
            <a:r>
              <a:rPr lang="en-US" dirty="0" smtClean="0"/>
              <a:t>    </a:t>
            </a:r>
            <a:r>
              <a:rPr lang="en-US" dirty="0" err="1" smtClean="0"/>
              <a:t>printf</a:t>
            </a:r>
            <a:r>
              <a:rPr lang="en-US" dirty="0" smtClean="0"/>
              <a:t>("Enter name: ");</a:t>
            </a:r>
          </a:p>
          <a:p>
            <a:pPr marL="0" indent="0">
              <a:buNone/>
            </a:pPr>
            <a:r>
              <a:rPr lang="en-US" dirty="0" smtClean="0"/>
              <a:t>    </a:t>
            </a:r>
            <a:r>
              <a:rPr lang="en-US" dirty="0" err="1" smtClean="0"/>
              <a:t>fgets</a:t>
            </a:r>
            <a:r>
              <a:rPr lang="en-US" dirty="0" smtClean="0"/>
              <a:t>(name, </a:t>
            </a:r>
            <a:r>
              <a:rPr lang="en-US" dirty="0" err="1" smtClean="0"/>
              <a:t>sizeof</a:t>
            </a:r>
            <a:r>
              <a:rPr lang="en-US" dirty="0" smtClean="0"/>
              <a:t>(name), </a:t>
            </a:r>
            <a:r>
              <a:rPr lang="en-US" dirty="0" err="1" smtClean="0"/>
              <a:t>stdin</a:t>
            </a:r>
            <a:r>
              <a:rPr lang="en-US" dirty="0" smtClean="0"/>
              <a:t>);  // read string</a:t>
            </a:r>
          </a:p>
          <a:p>
            <a:pPr marL="0" indent="0">
              <a:buNone/>
            </a:pPr>
            <a:r>
              <a:rPr lang="en-US" dirty="0" smtClean="0"/>
              <a:t>    </a:t>
            </a:r>
            <a:r>
              <a:rPr lang="en-US" dirty="0" err="1" smtClean="0"/>
              <a:t>printf</a:t>
            </a:r>
            <a:r>
              <a:rPr lang="en-US" dirty="0" smtClean="0"/>
              <a:t>("Name: ");</a:t>
            </a:r>
          </a:p>
          <a:p>
            <a:pPr marL="0" indent="0">
              <a:buNone/>
            </a:pPr>
            <a:r>
              <a:rPr lang="en-US" dirty="0" smtClean="0"/>
              <a:t>    puts(name);    // display string</a:t>
            </a:r>
          </a:p>
          <a:p>
            <a:pPr marL="0" indent="0">
              <a:buNone/>
            </a:pPr>
            <a:r>
              <a:rPr lang="en-US" dirty="0" smtClean="0"/>
              <a:t>    return 0;</a:t>
            </a:r>
          </a:p>
          <a:p>
            <a:pPr marL="0" indent="0">
              <a:buNone/>
            </a:pPr>
            <a:r>
              <a:rPr lang="en-US" dirty="0" smtClean="0"/>
              <a:t>}</a:t>
            </a:r>
            <a:endParaRPr lang="en-IN" dirty="0"/>
          </a:p>
        </p:txBody>
      </p:sp>
      <p:sp>
        <p:nvSpPr>
          <p:cNvPr id="4" name="Rectangle 3"/>
          <p:cNvSpPr/>
          <p:nvPr/>
        </p:nvSpPr>
        <p:spPr>
          <a:xfrm>
            <a:off x="8186928" y="3898684"/>
            <a:ext cx="3288792" cy="1200329"/>
          </a:xfrm>
          <a:prstGeom prst="rect">
            <a:avLst/>
          </a:prstGeom>
        </p:spPr>
        <p:txBody>
          <a:bodyPr wrap="square">
            <a:spAutoFit/>
          </a:bodyPr>
          <a:lstStyle/>
          <a:p>
            <a:r>
              <a:rPr lang="en-IN" dirty="0" smtClean="0"/>
              <a:t>Output</a:t>
            </a:r>
          </a:p>
          <a:p>
            <a:endParaRPr lang="en-IN" dirty="0" smtClean="0"/>
          </a:p>
          <a:p>
            <a:r>
              <a:rPr lang="en-IN" dirty="0" smtClean="0"/>
              <a:t>Enter name: Tom Hanks</a:t>
            </a:r>
          </a:p>
          <a:p>
            <a:r>
              <a:rPr lang="en-IN" dirty="0" smtClean="0"/>
              <a:t>Name: Tom Hanks</a:t>
            </a:r>
            <a:endParaRPr lang="en-IN" dirty="0"/>
          </a:p>
        </p:txBody>
      </p:sp>
      <p:sp>
        <p:nvSpPr>
          <p:cNvPr id="5" name="Rectangle 4"/>
          <p:cNvSpPr/>
          <p:nvPr/>
        </p:nvSpPr>
        <p:spPr>
          <a:xfrm>
            <a:off x="5486400" y="2999232"/>
            <a:ext cx="1225296" cy="475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Standard input</a:t>
            </a:r>
            <a:endParaRPr lang="en-IN" dirty="0"/>
          </a:p>
        </p:txBody>
      </p:sp>
      <p:cxnSp>
        <p:nvCxnSpPr>
          <p:cNvPr id="7" name="Straight Arrow Connector 6"/>
          <p:cNvCxnSpPr/>
          <p:nvPr/>
        </p:nvCxnSpPr>
        <p:spPr>
          <a:xfrm flipH="1">
            <a:off x="5449824" y="3493008"/>
            <a:ext cx="320040" cy="405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130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 program to read and print string using </a:t>
            </a:r>
            <a:r>
              <a:rPr lang="en-US" dirty="0" err="1"/>
              <a:t>getchar</a:t>
            </a:r>
            <a:r>
              <a:rPr lang="en-US" dirty="0"/>
              <a:t> and </a:t>
            </a:r>
            <a:r>
              <a:rPr lang="en-US" dirty="0" err="1"/>
              <a:t>putchar</a:t>
            </a:r>
            <a:r>
              <a:rPr lang="en-US" dirty="0"/>
              <a:t> function</a:t>
            </a:r>
            <a:br>
              <a:rPr lang="en-US" dirty="0"/>
            </a:br>
            <a:endParaRPr lang="en-IN" dirty="0"/>
          </a:p>
        </p:txBody>
      </p:sp>
      <p:sp>
        <p:nvSpPr>
          <p:cNvPr id="3" name="Content Placeholder 2"/>
          <p:cNvSpPr>
            <a:spLocks noGrp="1"/>
          </p:cNvSpPr>
          <p:nvPr>
            <p:ph idx="1"/>
          </p:nvPr>
        </p:nvSpPr>
        <p:spPr>
          <a:xfrm>
            <a:off x="838200" y="1508760"/>
            <a:ext cx="10515600" cy="5102352"/>
          </a:xfrm>
        </p:spPr>
        <p:txBody>
          <a:bodyPr>
            <a:normAutofit fontScale="47500" lnSpcReduction="20000"/>
          </a:bodyPr>
          <a:lstStyle/>
          <a:p>
            <a:pPr marL="0" indent="0">
              <a:buNone/>
            </a:pPr>
            <a:r>
              <a:rPr lang="en-IN" dirty="0" smtClean="0"/>
              <a:t>#include &lt;</a:t>
            </a:r>
            <a:r>
              <a:rPr lang="en-IN" dirty="0" err="1" smtClean="0"/>
              <a:t>stdio.h</a:t>
            </a:r>
            <a:r>
              <a:rPr lang="en-IN" dirty="0" smtClean="0"/>
              <a:t>&gt;</a:t>
            </a:r>
          </a:p>
          <a:p>
            <a:pPr marL="0" indent="0">
              <a:buNone/>
            </a:pPr>
            <a:r>
              <a:rPr lang="en-IN" dirty="0" smtClean="0"/>
              <a:t> </a:t>
            </a:r>
            <a:r>
              <a:rPr lang="en-IN" dirty="0" err="1" smtClean="0"/>
              <a:t>int</a:t>
            </a:r>
            <a:r>
              <a:rPr lang="en-IN" dirty="0" smtClean="0"/>
              <a:t> main(){</a:t>
            </a:r>
          </a:p>
          <a:p>
            <a:pPr marL="0" indent="0">
              <a:buNone/>
            </a:pPr>
            <a:r>
              <a:rPr lang="en-IN" dirty="0" smtClean="0"/>
              <a:t>    char </a:t>
            </a:r>
            <a:r>
              <a:rPr lang="en-IN" dirty="0" err="1" smtClean="0"/>
              <a:t>inputString</a:t>
            </a:r>
            <a:r>
              <a:rPr lang="en-IN" dirty="0" smtClean="0"/>
              <a:t>[100], c;</a:t>
            </a:r>
          </a:p>
          <a:p>
            <a:pPr marL="0" indent="0">
              <a:buNone/>
            </a:pPr>
            <a:r>
              <a:rPr lang="en-IN" dirty="0" smtClean="0"/>
              <a:t>    </a:t>
            </a:r>
            <a:r>
              <a:rPr lang="en-IN" dirty="0" err="1" smtClean="0"/>
              <a:t>int</a:t>
            </a:r>
            <a:r>
              <a:rPr lang="en-IN" dirty="0" smtClean="0"/>
              <a:t> index = 0;</a:t>
            </a:r>
          </a:p>
          <a:p>
            <a:pPr marL="0" indent="0">
              <a:buNone/>
            </a:pPr>
            <a:r>
              <a:rPr lang="en-IN" dirty="0" smtClean="0"/>
              <a:t>         </a:t>
            </a:r>
            <a:r>
              <a:rPr lang="en-IN" dirty="0" err="1" smtClean="0"/>
              <a:t>printf</a:t>
            </a:r>
            <a:r>
              <a:rPr lang="en-IN" dirty="0" smtClean="0"/>
              <a:t>("Enter a string\n");</a:t>
            </a:r>
          </a:p>
          <a:p>
            <a:pPr marL="0" indent="0">
              <a:buNone/>
            </a:pPr>
            <a:r>
              <a:rPr lang="en-IN" dirty="0" smtClean="0"/>
              <a:t>    /* Read string from user using </a:t>
            </a:r>
            <a:r>
              <a:rPr lang="en-IN" dirty="0" err="1" smtClean="0"/>
              <a:t>getchar</a:t>
            </a:r>
            <a:r>
              <a:rPr lang="en-IN" dirty="0" smtClean="0"/>
              <a:t> </a:t>
            </a:r>
          </a:p>
          <a:p>
            <a:pPr marL="0" indent="0">
              <a:buNone/>
            </a:pPr>
            <a:r>
              <a:rPr lang="en-IN" dirty="0" smtClean="0"/>
              <a:t>     inside while loop */</a:t>
            </a:r>
          </a:p>
          <a:p>
            <a:pPr marL="0" indent="0">
              <a:buNone/>
            </a:pPr>
            <a:r>
              <a:rPr lang="en-IN" dirty="0" smtClean="0"/>
              <a:t>    while((c = </a:t>
            </a:r>
            <a:r>
              <a:rPr lang="en-IN" dirty="0" err="1" smtClean="0"/>
              <a:t>getchar</a:t>
            </a:r>
            <a:r>
              <a:rPr lang="en-IN" dirty="0" smtClean="0"/>
              <a:t>()) != '\n'){</a:t>
            </a:r>
          </a:p>
          <a:p>
            <a:pPr marL="0" indent="0">
              <a:buNone/>
            </a:pPr>
            <a:r>
              <a:rPr lang="en-IN" dirty="0" smtClean="0"/>
              <a:t>        </a:t>
            </a:r>
            <a:r>
              <a:rPr lang="en-IN" dirty="0" err="1" smtClean="0"/>
              <a:t>inputString</a:t>
            </a:r>
            <a:r>
              <a:rPr lang="en-IN" dirty="0" smtClean="0"/>
              <a:t>[index] = c;</a:t>
            </a:r>
          </a:p>
          <a:p>
            <a:pPr marL="0" indent="0">
              <a:buNone/>
            </a:pPr>
            <a:r>
              <a:rPr lang="en-IN" dirty="0" smtClean="0"/>
              <a:t>        index++;</a:t>
            </a:r>
          </a:p>
          <a:p>
            <a:pPr marL="0" indent="0">
              <a:buNone/>
            </a:pPr>
            <a:r>
              <a:rPr lang="en-IN" dirty="0" smtClean="0"/>
              <a:t>    }</a:t>
            </a:r>
          </a:p>
          <a:p>
            <a:pPr marL="0" indent="0">
              <a:buNone/>
            </a:pPr>
            <a:r>
              <a:rPr lang="en-IN" dirty="0" smtClean="0"/>
              <a:t>         </a:t>
            </a:r>
            <a:r>
              <a:rPr lang="en-IN" dirty="0" err="1" smtClean="0"/>
              <a:t>inputString</a:t>
            </a:r>
            <a:r>
              <a:rPr lang="en-IN" dirty="0" smtClean="0"/>
              <a:t>[index] = '\0';</a:t>
            </a:r>
          </a:p>
          <a:p>
            <a:pPr marL="0" indent="0">
              <a:buNone/>
            </a:pPr>
            <a:r>
              <a:rPr lang="en-IN" dirty="0" smtClean="0"/>
              <a:t>    index = 0;</a:t>
            </a:r>
          </a:p>
          <a:p>
            <a:pPr marL="0" indent="0">
              <a:buNone/>
            </a:pPr>
            <a:r>
              <a:rPr lang="en-IN" dirty="0" smtClean="0"/>
              <a:t>         while(</a:t>
            </a:r>
            <a:r>
              <a:rPr lang="en-IN" dirty="0" err="1" smtClean="0"/>
              <a:t>inputString</a:t>
            </a:r>
            <a:r>
              <a:rPr lang="en-IN" dirty="0" smtClean="0"/>
              <a:t>[index] != '\0'){</a:t>
            </a:r>
          </a:p>
          <a:p>
            <a:pPr marL="0" indent="0">
              <a:buNone/>
            </a:pPr>
            <a:r>
              <a:rPr lang="en-IN" dirty="0" smtClean="0"/>
              <a:t>      </a:t>
            </a:r>
            <a:r>
              <a:rPr lang="en-IN" dirty="0" err="1" smtClean="0"/>
              <a:t>putchar</a:t>
            </a:r>
            <a:r>
              <a:rPr lang="en-IN" dirty="0" smtClean="0"/>
              <a:t>(</a:t>
            </a:r>
            <a:r>
              <a:rPr lang="en-IN" dirty="0" err="1" smtClean="0"/>
              <a:t>inputString</a:t>
            </a:r>
            <a:r>
              <a:rPr lang="en-IN" dirty="0" smtClean="0"/>
              <a:t>[index]);</a:t>
            </a:r>
          </a:p>
          <a:p>
            <a:pPr marL="0" indent="0">
              <a:buNone/>
            </a:pPr>
            <a:r>
              <a:rPr lang="en-IN" dirty="0" smtClean="0"/>
              <a:t>      index++;</a:t>
            </a:r>
          </a:p>
          <a:p>
            <a:pPr marL="0" indent="0">
              <a:buNone/>
            </a:pPr>
            <a:r>
              <a:rPr lang="en-IN" dirty="0" smtClean="0"/>
              <a:t>    }</a:t>
            </a:r>
          </a:p>
          <a:p>
            <a:pPr marL="0" indent="0">
              <a:buNone/>
            </a:pPr>
            <a:r>
              <a:rPr lang="en-IN" dirty="0" smtClean="0"/>
              <a:t>         return 0;</a:t>
            </a:r>
          </a:p>
          <a:p>
            <a:pPr marL="0" indent="0">
              <a:buNone/>
            </a:pPr>
            <a:r>
              <a:rPr lang="en-IN" dirty="0" smtClean="0"/>
              <a:t>}</a:t>
            </a:r>
            <a:endParaRPr lang="en-IN" dirty="0"/>
          </a:p>
        </p:txBody>
      </p:sp>
      <p:sp>
        <p:nvSpPr>
          <p:cNvPr id="4" name="Rectangle 3"/>
          <p:cNvSpPr/>
          <p:nvPr/>
        </p:nvSpPr>
        <p:spPr>
          <a:xfrm>
            <a:off x="4447032" y="1690688"/>
            <a:ext cx="6096000" cy="646331"/>
          </a:xfrm>
          <a:prstGeom prst="rect">
            <a:avLst/>
          </a:prstGeom>
        </p:spPr>
        <p:txBody>
          <a:bodyPr>
            <a:spAutoFit/>
          </a:bodyPr>
          <a:lstStyle/>
          <a:p>
            <a:r>
              <a:rPr lang="en-US" dirty="0"/>
              <a:t>C </a:t>
            </a:r>
            <a:r>
              <a:rPr lang="en-US" dirty="0" err="1"/>
              <a:t>getchar</a:t>
            </a:r>
            <a:r>
              <a:rPr lang="en-US" dirty="0"/>
              <a:t> is a standard library function that takes a single input character from standard input</a:t>
            </a:r>
            <a:endParaRPr lang="en-IN" dirty="0"/>
          </a:p>
        </p:txBody>
      </p:sp>
    </p:spTree>
    <p:extLst>
      <p:ext uri="{BB962C8B-B14F-4D97-AF65-F5344CB8AC3E}">
        <p14:creationId xmlns:p14="http://schemas.microsoft.com/office/powerpoint/2010/main" val="3165703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normAutofit fontScale="90000"/>
          </a:bodyPr>
          <a:lstStyle/>
          <a:p>
            <a:r>
              <a:rPr lang="en-US" dirty="0"/>
              <a:t>C Program to find length of string using </a:t>
            </a:r>
            <a:r>
              <a:rPr lang="en-US" dirty="0" err="1"/>
              <a:t>strlen</a:t>
            </a:r>
            <a:r>
              <a:rPr lang="en-US" dirty="0"/>
              <a:t> function</a:t>
            </a:r>
            <a:br>
              <a:rPr lang="en-US" dirty="0"/>
            </a:b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smtClean="0"/>
              <a:t>#include &lt;</a:t>
            </a:r>
            <a:r>
              <a:rPr lang="en-IN" dirty="0" err="1" smtClean="0"/>
              <a:t>stdio.h</a:t>
            </a:r>
            <a:r>
              <a:rPr lang="en-IN" dirty="0" smtClean="0"/>
              <a:t>&gt;</a:t>
            </a:r>
          </a:p>
          <a:p>
            <a:pPr marL="0" indent="0">
              <a:buNone/>
            </a:pPr>
            <a:r>
              <a:rPr lang="en-IN" dirty="0" smtClean="0"/>
              <a:t>#include &lt;</a:t>
            </a:r>
            <a:r>
              <a:rPr lang="en-IN" dirty="0" err="1" smtClean="0"/>
              <a:t>string.h</a:t>
            </a:r>
            <a:r>
              <a:rPr lang="en-IN" dirty="0" smtClean="0"/>
              <a:t>&gt;</a:t>
            </a:r>
          </a:p>
          <a:p>
            <a:pPr marL="0" indent="0">
              <a:buNone/>
            </a:pPr>
            <a:r>
              <a:rPr lang="en-IN" dirty="0" smtClean="0"/>
              <a:t> </a:t>
            </a:r>
            <a:r>
              <a:rPr lang="en-IN" dirty="0" err="1" smtClean="0"/>
              <a:t>int</a:t>
            </a:r>
            <a:r>
              <a:rPr lang="en-IN" dirty="0" smtClean="0"/>
              <a:t> main(){</a:t>
            </a:r>
          </a:p>
          <a:p>
            <a:pPr marL="0" indent="0">
              <a:buNone/>
            </a:pPr>
            <a:r>
              <a:rPr lang="en-IN" dirty="0" smtClean="0"/>
              <a:t>    char </a:t>
            </a:r>
            <a:r>
              <a:rPr lang="en-IN" dirty="0" err="1" smtClean="0"/>
              <a:t>inputString</a:t>
            </a:r>
            <a:r>
              <a:rPr lang="en-IN" dirty="0" smtClean="0"/>
              <a:t>[100], </a:t>
            </a:r>
            <a:r>
              <a:rPr lang="en-IN" dirty="0" err="1" smtClean="0"/>
              <a:t>stringLength</a:t>
            </a:r>
            <a:r>
              <a:rPr lang="en-IN" dirty="0" smtClean="0"/>
              <a:t>;</a:t>
            </a:r>
          </a:p>
          <a:p>
            <a:pPr marL="0" indent="0">
              <a:buNone/>
            </a:pPr>
            <a:r>
              <a:rPr lang="en-IN" dirty="0" smtClean="0"/>
              <a:t>       </a:t>
            </a:r>
            <a:r>
              <a:rPr lang="en-IN" dirty="0" err="1" smtClean="0"/>
              <a:t>printf</a:t>
            </a:r>
            <a:r>
              <a:rPr lang="en-IN" dirty="0" smtClean="0"/>
              <a:t>("Enter a string\n");</a:t>
            </a:r>
          </a:p>
          <a:p>
            <a:pPr marL="0" indent="0">
              <a:buNone/>
            </a:pPr>
            <a:r>
              <a:rPr lang="en-IN" dirty="0" smtClean="0"/>
              <a:t>    gets(</a:t>
            </a:r>
            <a:r>
              <a:rPr lang="en-IN" dirty="0" err="1" smtClean="0"/>
              <a:t>inputString</a:t>
            </a:r>
            <a:r>
              <a:rPr lang="en-IN" dirty="0" smtClean="0"/>
              <a:t>);</a:t>
            </a:r>
          </a:p>
          <a:p>
            <a:pPr marL="0" indent="0">
              <a:buNone/>
            </a:pPr>
            <a:r>
              <a:rPr lang="en-IN" dirty="0" smtClean="0"/>
              <a:t> </a:t>
            </a:r>
          </a:p>
          <a:p>
            <a:pPr marL="0" indent="0">
              <a:buNone/>
            </a:pPr>
            <a:r>
              <a:rPr lang="en-IN" dirty="0" smtClean="0"/>
              <a:t>    </a:t>
            </a:r>
            <a:r>
              <a:rPr lang="en-IN" dirty="0" err="1" smtClean="0"/>
              <a:t>stringLength</a:t>
            </a:r>
            <a:r>
              <a:rPr lang="en-IN" dirty="0" smtClean="0"/>
              <a:t> = </a:t>
            </a:r>
            <a:r>
              <a:rPr lang="en-IN" dirty="0" err="1" smtClean="0"/>
              <a:t>strlen</a:t>
            </a:r>
            <a:r>
              <a:rPr lang="en-IN" dirty="0" smtClean="0"/>
              <a:t>(</a:t>
            </a:r>
            <a:r>
              <a:rPr lang="en-IN" dirty="0" err="1" smtClean="0"/>
              <a:t>inputString</a:t>
            </a:r>
            <a:r>
              <a:rPr lang="en-IN" dirty="0" smtClean="0"/>
              <a:t>);</a:t>
            </a:r>
          </a:p>
          <a:p>
            <a:pPr marL="0" indent="0">
              <a:buNone/>
            </a:pPr>
            <a:r>
              <a:rPr lang="en-IN" dirty="0" smtClean="0"/>
              <a:t>    </a:t>
            </a:r>
            <a:r>
              <a:rPr lang="en-IN" dirty="0" err="1" smtClean="0"/>
              <a:t>printf</a:t>
            </a:r>
            <a:r>
              <a:rPr lang="en-IN" dirty="0" smtClean="0"/>
              <a:t>("Length of %s is %d \</a:t>
            </a:r>
            <a:r>
              <a:rPr lang="en-IN" smtClean="0"/>
              <a:t>n",</a:t>
            </a:r>
            <a:r>
              <a:rPr lang="en-IN" dirty="0" err="1" smtClean="0"/>
              <a:t>inputString,stringLength</a:t>
            </a:r>
            <a:r>
              <a:rPr lang="en-IN" dirty="0" smtClean="0"/>
              <a:t>);</a:t>
            </a:r>
          </a:p>
          <a:p>
            <a:pPr marL="0" indent="0">
              <a:buNone/>
            </a:pPr>
            <a:r>
              <a:rPr lang="en-IN" dirty="0" smtClean="0"/>
              <a:t>         return 0;</a:t>
            </a:r>
          </a:p>
          <a:p>
            <a:pPr marL="0" indent="0">
              <a:buNone/>
            </a:pPr>
            <a:r>
              <a:rPr lang="en-IN" dirty="0" smtClean="0"/>
              <a:t>}</a:t>
            </a:r>
            <a:endParaRPr lang="en-IN" dirty="0"/>
          </a:p>
        </p:txBody>
      </p:sp>
    </p:spTree>
    <p:extLst>
      <p:ext uri="{BB962C8B-B14F-4D97-AF65-F5344CB8AC3E}">
        <p14:creationId xmlns:p14="http://schemas.microsoft.com/office/powerpoint/2010/main" val="3418322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program to find length of string using loop</a:t>
            </a:r>
            <a:br>
              <a:rPr lang="en-US" dirty="0"/>
            </a:b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smtClean="0"/>
              <a:t>#include &lt;</a:t>
            </a:r>
            <a:r>
              <a:rPr lang="en-IN" dirty="0" err="1" smtClean="0"/>
              <a:t>stdio.h</a:t>
            </a:r>
            <a:r>
              <a:rPr lang="en-IN" dirty="0" smtClean="0"/>
              <a:t>&gt;</a:t>
            </a:r>
          </a:p>
          <a:p>
            <a:pPr marL="0" indent="0">
              <a:buNone/>
            </a:pPr>
            <a:r>
              <a:rPr lang="en-IN" dirty="0" smtClean="0"/>
              <a:t>#include &lt;</a:t>
            </a:r>
            <a:r>
              <a:rPr lang="en-IN" dirty="0" err="1" smtClean="0"/>
              <a:t>string.h</a:t>
            </a:r>
            <a:r>
              <a:rPr lang="en-IN" dirty="0" smtClean="0"/>
              <a:t>&gt;</a:t>
            </a:r>
          </a:p>
          <a:p>
            <a:pPr marL="0" indent="0">
              <a:buNone/>
            </a:pPr>
            <a:r>
              <a:rPr lang="en-IN" dirty="0" smtClean="0"/>
              <a:t> </a:t>
            </a:r>
            <a:r>
              <a:rPr lang="en-IN" dirty="0" err="1" smtClean="0"/>
              <a:t>int</a:t>
            </a:r>
            <a:r>
              <a:rPr lang="en-IN" dirty="0" smtClean="0"/>
              <a:t> main(){</a:t>
            </a:r>
          </a:p>
          <a:p>
            <a:pPr marL="0" indent="0">
              <a:buNone/>
            </a:pPr>
            <a:r>
              <a:rPr lang="en-IN" dirty="0" smtClean="0"/>
              <a:t>    char string[100], </a:t>
            </a:r>
            <a:r>
              <a:rPr lang="en-IN" dirty="0" err="1" smtClean="0"/>
              <a:t>stLen</a:t>
            </a:r>
            <a:r>
              <a:rPr lang="en-IN" dirty="0" smtClean="0"/>
              <a:t>;</a:t>
            </a:r>
          </a:p>
          <a:p>
            <a:pPr marL="0" indent="0">
              <a:buNone/>
            </a:pPr>
            <a:r>
              <a:rPr lang="en-IN" dirty="0" smtClean="0"/>
              <a:t>     </a:t>
            </a:r>
          </a:p>
          <a:p>
            <a:pPr marL="0" indent="0">
              <a:buNone/>
            </a:pPr>
            <a:r>
              <a:rPr lang="en-IN" dirty="0" smtClean="0"/>
              <a:t>    </a:t>
            </a:r>
            <a:r>
              <a:rPr lang="en-IN" dirty="0" err="1" smtClean="0"/>
              <a:t>printf</a:t>
            </a:r>
            <a:r>
              <a:rPr lang="en-IN" dirty="0" smtClean="0"/>
              <a:t>("Enter a string\n");</a:t>
            </a:r>
          </a:p>
          <a:p>
            <a:pPr marL="0" indent="0">
              <a:buNone/>
            </a:pPr>
            <a:r>
              <a:rPr lang="en-IN" dirty="0" smtClean="0"/>
              <a:t>    gets(string);</a:t>
            </a:r>
          </a:p>
          <a:p>
            <a:pPr marL="0" indent="0">
              <a:buNone/>
            </a:pPr>
            <a:r>
              <a:rPr lang="en-IN" dirty="0" smtClean="0"/>
              <a:t>     for(</a:t>
            </a:r>
            <a:r>
              <a:rPr lang="en-IN" dirty="0" err="1" smtClean="0"/>
              <a:t>stLen</a:t>
            </a:r>
            <a:r>
              <a:rPr lang="en-IN" dirty="0" smtClean="0"/>
              <a:t>=0;string[</a:t>
            </a:r>
            <a:r>
              <a:rPr lang="en-IN" dirty="0" err="1" smtClean="0"/>
              <a:t>stLen</a:t>
            </a:r>
            <a:r>
              <a:rPr lang="en-IN" dirty="0" smtClean="0"/>
              <a:t>]!='\0';stLen++);</a:t>
            </a:r>
          </a:p>
          <a:p>
            <a:pPr marL="0" indent="0">
              <a:buNone/>
            </a:pPr>
            <a:r>
              <a:rPr lang="en-IN" dirty="0" smtClean="0"/>
              <a:t>         </a:t>
            </a:r>
            <a:r>
              <a:rPr lang="en-IN" dirty="0" err="1" smtClean="0"/>
              <a:t>printf</a:t>
            </a:r>
            <a:r>
              <a:rPr lang="en-IN" dirty="0" smtClean="0"/>
              <a:t>("Length of %s is %d \n",</a:t>
            </a:r>
          </a:p>
          <a:p>
            <a:pPr marL="0" indent="0">
              <a:buNone/>
            </a:pPr>
            <a:r>
              <a:rPr lang="en-IN" dirty="0" smtClean="0"/>
              <a:t>        string, </a:t>
            </a:r>
            <a:r>
              <a:rPr lang="en-IN" dirty="0" err="1" smtClean="0"/>
              <a:t>stLen</a:t>
            </a:r>
            <a:r>
              <a:rPr lang="en-IN" dirty="0" smtClean="0"/>
              <a:t>);</a:t>
            </a:r>
          </a:p>
          <a:p>
            <a:pPr marL="0" indent="0">
              <a:buNone/>
            </a:pPr>
            <a:r>
              <a:rPr lang="en-IN" dirty="0" smtClean="0"/>
              <a:t>         return 0;</a:t>
            </a:r>
          </a:p>
          <a:p>
            <a:pPr marL="0" indent="0">
              <a:buNone/>
            </a:pPr>
            <a:r>
              <a:rPr lang="en-IN" dirty="0" smtClean="0"/>
              <a:t>}</a:t>
            </a:r>
            <a:endParaRPr lang="en-IN" dirty="0"/>
          </a:p>
        </p:txBody>
      </p:sp>
    </p:spTree>
    <p:extLst>
      <p:ext uri="{BB962C8B-B14F-4D97-AF65-F5344CB8AC3E}">
        <p14:creationId xmlns:p14="http://schemas.microsoft.com/office/powerpoint/2010/main" val="137257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Copy String: </a:t>
            </a:r>
            <a:r>
              <a:rPr lang="en-IN" dirty="0" err="1"/>
              <a:t>strcpy</a:t>
            </a:r>
            <a:r>
              <a:rPr lang="en-IN" dirty="0"/>
              <a:t>()</a:t>
            </a:r>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strcpy</a:t>
            </a:r>
            <a:r>
              <a:rPr lang="en-US" dirty="0"/>
              <a:t>(destination, source) function copies the source string in destination</a:t>
            </a:r>
            <a:r>
              <a:rPr lang="en-US" dirty="0" smtClean="0"/>
              <a:t>.</a:t>
            </a:r>
          </a:p>
          <a:p>
            <a:pPr marL="0" indent="0">
              <a:buNone/>
            </a:pPr>
            <a:r>
              <a:rPr lang="en-IN" dirty="0"/>
              <a:t>#include&lt;</a:t>
            </a:r>
            <a:r>
              <a:rPr lang="en-IN" dirty="0" err="1"/>
              <a:t>stdio.h</a:t>
            </a:r>
            <a:r>
              <a:rPr lang="en-IN" dirty="0"/>
              <a:t>&gt;  </a:t>
            </a:r>
          </a:p>
          <a:p>
            <a:pPr marL="0" indent="0">
              <a:buNone/>
            </a:pPr>
            <a:r>
              <a:rPr lang="en-IN" dirty="0"/>
              <a:t>#include &lt;</a:t>
            </a:r>
            <a:r>
              <a:rPr lang="en-IN" dirty="0" err="1"/>
              <a:t>string.h</a:t>
            </a:r>
            <a:r>
              <a:rPr lang="en-IN" dirty="0"/>
              <a:t>&gt;    </a:t>
            </a:r>
          </a:p>
          <a:p>
            <a:pPr marL="0" indent="0">
              <a:buNone/>
            </a:pPr>
            <a:r>
              <a:rPr lang="en-IN" b="1" dirty="0" err="1"/>
              <a:t>int</a:t>
            </a:r>
            <a:r>
              <a:rPr lang="en-IN" dirty="0"/>
              <a:t> main(){    </a:t>
            </a:r>
          </a:p>
          <a:p>
            <a:pPr marL="0" indent="0">
              <a:buNone/>
            </a:pPr>
            <a:r>
              <a:rPr lang="en-IN" dirty="0"/>
              <a:t> </a:t>
            </a:r>
            <a:r>
              <a:rPr lang="en-IN" b="1" dirty="0"/>
              <a:t>char</a:t>
            </a:r>
            <a:r>
              <a:rPr lang="en-IN" dirty="0"/>
              <a:t> </a:t>
            </a:r>
            <a:r>
              <a:rPr lang="en-IN" dirty="0" err="1"/>
              <a:t>ch</a:t>
            </a:r>
            <a:r>
              <a:rPr lang="en-IN" dirty="0"/>
              <a:t>[20]={'j', 'a', 'v', 'a', 't', 'p', 'o', '</a:t>
            </a:r>
            <a:r>
              <a:rPr lang="en-IN" dirty="0" err="1"/>
              <a:t>i</a:t>
            </a:r>
            <a:r>
              <a:rPr lang="en-IN" dirty="0"/>
              <a:t>', 'n', 't', '\0'};    </a:t>
            </a:r>
          </a:p>
          <a:p>
            <a:pPr marL="0" indent="0">
              <a:buNone/>
            </a:pPr>
            <a:r>
              <a:rPr lang="en-IN" dirty="0"/>
              <a:t>   </a:t>
            </a:r>
            <a:r>
              <a:rPr lang="en-IN" b="1" dirty="0"/>
              <a:t>char</a:t>
            </a:r>
            <a:r>
              <a:rPr lang="en-IN" dirty="0"/>
              <a:t> ch2[20];    </a:t>
            </a:r>
          </a:p>
          <a:p>
            <a:pPr marL="0" indent="0">
              <a:buNone/>
            </a:pPr>
            <a:r>
              <a:rPr lang="en-IN" dirty="0"/>
              <a:t>   </a:t>
            </a:r>
            <a:r>
              <a:rPr lang="en-IN" dirty="0" err="1"/>
              <a:t>strcpy</a:t>
            </a:r>
            <a:r>
              <a:rPr lang="en-IN" dirty="0"/>
              <a:t>(ch2,ch);    </a:t>
            </a:r>
          </a:p>
          <a:p>
            <a:pPr marL="0" indent="0">
              <a:buNone/>
            </a:pPr>
            <a:r>
              <a:rPr lang="en-IN" dirty="0"/>
              <a:t>   </a:t>
            </a:r>
            <a:r>
              <a:rPr lang="en-IN" dirty="0" err="1"/>
              <a:t>printf</a:t>
            </a:r>
            <a:r>
              <a:rPr lang="en-IN" dirty="0"/>
              <a:t>("Value of second string is: %s",ch2);    </a:t>
            </a:r>
          </a:p>
          <a:p>
            <a:pPr marL="0" indent="0">
              <a:buNone/>
            </a:pPr>
            <a:r>
              <a:rPr lang="en-IN" dirty="0"/>
              <a:t> </a:t>
            </a:r>
            <a:r>
              <a:rPr lang="en-IN" b="1" dirty="0"/>
              <a:t>return</a:t>
            </a:r>
            <a:r>
              <a:rPr lang="en-IN" dirty="0"/>
              <a:t> 0;    </a:t>
            </a:r>
          </a:p>
          <a:p>
            <a:pPr marL="0" indent="0">
              <a:buNone/>
            </a:pPr>
            <a:r>
              <a:rPr lang="en-IN" dirty="0"/>
              <a:t>}    </a:t>
            </a:r>
          </a:p>
          <a:p>
            <a:endParaRPr lang="en-IN" dirty="0"/>
          </a:p>
        </p:txBody>
      </p:sp>
    </p:spTree>
    <p:extLst>
      <p:ext uri="{BB962C8B-B14F-4D97-AF65-F5344CB8AC3E}">
        <p14:creationId xmlns:p14="http://schemas.microsoft.com/office/powerpoint/2010/main" val="864452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String Concatenation: </a:t>
            </a:r>
            <a:r>
              <a:rPr lang="en-IN" dirty="0" err="1"/>
              <a:t>strcat</a:t>
            </a:r>
            <a:r>
              <a:rPr lang="en-IN" dirty="0"/>
              <a:t>()</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strcat</a:t>
            </a:r>
            <a:r>
              <a:rPr lang="en-US" dirty="0"/>
              <a:t>(</a:t>
            </a:r>
            <a:r>
              <a:rPr lang="en-US" dirty="0" err="1"/>
              <a:t>first_string</a:t>
            </a:r>
            <a:r>
              <a:rPr lang="en-US" dirty="0"/>
              <a:t>, </a:t>
            </a:r>
            <a:r>
              <a:rPr lang="en-US" dirty="0" err="1"/>
              <a:t>second_string</a:t>
            </a:r>
            <a:r>
              <a:rPr lang="en-US" dirty="0"/>
              <a:t>) function concatenates two strings and result is returned to </a:t>
            </a:r>
            <a:r>
              <a:rPr lang="en-US" dirty="0" err="1"/>
              <a:t>first_string</a:t>
            </a:r>
            <a:r>
              <a:rPr lang="en-US" dirty="0" smtClean="0"/>
              <a:t>.</a:t>
            </a:r>
          </a:p>
          <a:p>
            <a:pPr marL="0" indent="0">
              <a:buNone/>
            </a:pPr>
            <a:r>
              <a:rPr lang="en-IN" dirty="0"/>
              <a:t>#include&lt;</a:t>
            </a:r>
            <a:r>
              <a:rPr lang="en-IN" dirty="0" err="1"/>
              <a:t>stdio.h</a:t>
            </a:r>
            <a:r>
              <a:rPr lang="en-IN" dirty="0"/>
              <a:t>&gt;  </a:t>
            </a:r>
          </a:p>
          <a:p>
            <a:pPr marL="0" indent="0">
              <a:buNone/>
            </a:pPr>
            <a:r>
              <a:rPr lang="en-IN" dirty="0"/>
              <a:t>#include &lt;</a:t>
            </a:r>
            <a:r>
              <a:rPr lang="en-IN" dirty="0" err="1"/>
              <a:t>string.h</a:t>
            </a:r>
            <a:r>
              <a:rPr lang="en-IN" dirty="0"/>
              <a:t>&gt;    </a:t>
            </a:r>
          </a:p>
          <a:p>
            <a:pPr marL="0" indent="0">
              <a:buNone/>
            </a:pPr>
            <a:r>
              <a:rPr lang="en-IN" b="1" dirty="0" err="1"/>
              <a:t>int</a:t>
            </a:r>
            <a:r>
              <a:rPr lang="en-IN" dirty="0"/>
              <a:t> main(){    </a:t>
            </a:r>
          </a:p>
          <a:p>
            <a:pPr marL="0" indent="0">
              <a:buNone/>
            </a:pPr>
            <a:r>
              <a:rPr lang="en-IN" dirty="0"/>
              <a:t>  </a:t>
            </a:r>
            <a:r>
              <a:rPr lang="en-IN" b="1" dirty="0"/>
              <a:t>char</a:t>
            </a:r>
            <a:r>
              <a:rPr lang="en-IN" dirty="0"/>
              <a:t> </a:t>
            </a:r>
            <a:r>
              <a:rPr lang="en-IN" dirty="0" err="1"/>
              <a:t>ch</a:t>
            </a:r>
            <a:r>
              <a:rPr lang="en-IN" dirty="0"/>
              <a:t>[10]={'h', 'e', 'l', 'l', 'o', '\0'};    </a:t>
            </a:r>
          </a:p>
          <a:p>
            <a:pPr marL="0" indent="0">
              <a:buNone/>
            </a:pPr>
            <a:r>
              <a:rPr lang="en-IN" dirty="0"/>
              <a:t>   </a:t>
            </a:r>
            <a:r>
              <a:rPr lang="en-IN" b="1" dirty="0"/>
              <a:t>char</a:t>
            </a:r>
            <a:r>
              <a:rPr lang="en-IN" dirty="0"/>
              <a:t> ch2[10]={'c', '\0'};    </a:t>
            </a:r>
          </a:p>
          <a:p>
            <a:pPr marL="0" indent="0">
              <a:buNone/>
            </a:pPr>
            <a:r>
              <a:rPr lang="en-IN" dirty="0"/>
              <a:t>   </a:t>
            </a:r>
            <a:r>
              <a:rPr lang="en-IN" dirty="0" err="1"/>
              <a:t>strcat</a:t>
            </a:r>
            <a:r>
              <a:rPr lang="en-IN" dirty="0"/>
              <a:t>(ch,ch2);    </a:t>
            </a:r>
          </a:p>
          <a:p>
            <a:pPr marL="0" indent="0">
              <a:buNone/>
            </a:pPr>
            <a:r>
              <a:rPr lang="en-IN" dirty="0"/>
              <a:t>   </a:t>
            </a:r>
            <a:r>
              <a:rPr lang="en-IN" dirty="0" err="1"/>
              <a:t>printf</a:t>
            </a:r>
            <a:r>
              <a:rPr lang="en-IN" dirty="0"/>
              <a:t>("Value of first string is: %s",</a:t>
            </a:r>
            <a:r>
              <a:rPr lang="en-IN" dirty="0" err="1"/>
              <a:t>ch</a:t>
            </a:r>
            <a:r>
              <a:rPr lang="en-IN" dirty="0"/>
              <a:t>);    </a:t>
            </a:r>
          </a:p>
          <a:p>
            <a:pPr marL="0" indent="0">
              <a:buNone/>
            </a:pPr>
            <a:r>
              <a:rPr lang="en-IN" dirty="0"/>
              <a:t> </a:t>
            </a:r>
            <a:r>
              <a:rPr lang="en-IN" b="1" dirty="0"/>
              <a:t>return</a:t>
            </a:r>
            <a:r>
              <a:rPr lang="en-IN" dirty="0"/>
              <a:t> 0;    </a:t>
            </a:r>
          </a:p>
          <a:p>
            <a:pPr marL="0" indent="0">
              <a:buNone/>
            </a:pPr>
            <a:r>
              <a:rPr lang="en-IN" dirty="0"/>
              <a:t>}    </a:t>
            </a:r>
          </a:p>
          <a:p>
            <a:endParaRPr lang="en-IN" dirty="0"/>
          </a:p>
        </p:txBody>
      </p:sp>
    </p:spTree>
    <p:extLst>
      <p:ext uri="{BB962C8B-B14F-4D97-AF65-F5344CB8AC3E}">
        <p14:creationId xmlns:p14="http://schemas.microsoft.com/office/powerpoint/2010/main" val="1256266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Compare String: </a:t>
            </a:r>
            <a:r>
              <a:rPr lang="en-IN" dirty="0" err="1"/>
              <a:t>strcmp</a:t>
            </a:r>
            <a:r>
              <a:rPr lang="en-IN" dirty="0"/>
              <a:t>()</a:t>
            </a:r>
            <a:br>
              <a:rPr lang="en-IN" dirty="0"/>
            </a:br>
            <a:endParaRPr lang="en-IN" dirty="0"/>
          </a:p>
        </p:txBody>
      </p:sp>
      <p:sp>
        <p:nvSpPr>
          <p:cNvPr id="3" name="Content Placeholder 2"/>
          <p:cNvSpPr>
            <a:spLocks noGrp="1"/>
          </p:cNvSpPr>
          <p:nvPr>
            <p:ph idx="1"/>
          </p:nvPr>
        </p:nvSpPr>
        <p:spPr>
          <a:xfrm>
            <a:off x="838200" y="1234440"/>
            <a:ext cx="10515600" cy="4942523"/>
          </a:xfrm>
        </p:spPr>
        <p:txBody>
          <a:bodyPr>
            <a:normAutofit fontScale="62500" lnSpcReduction="20000"/>
          </a:bodyPr>
          <a:lstStyle/>
          <a:p>
            <a:r>
              <a:rPr lang="en-US" dirty="0"/>
              <a:t>The </a:t>
            </a:r>
            <a:r>
              <a:rPr lang="en-US" dirty="0" err="1"/>
              <a:t>strcmp</a:t>
            </a:r>
            <a:r>
              <a:rPr lang="en-US" dirty="0"/>
              <a:t>(</a:t>
            </a:r>
            <a:r>
              <a:rPr lang="en-US" dirty="0" err="1"/>
              <a:t>first_string</a:t>
            </a:r>
            <a:r>
              <a:rPr lang="en-US" dirty="0"/>
              <a:t>, </a:t>
            </a:r>
            <a:r>
              <a:rPr lang="en-US" dirty="0" err="1"/>
              <a:t>second_string</a:t>
            </a:r>
            <a:r>
              <a:rPr lang="en-US" dirty="0"/>
              <a:t>) function compares two string and returns 0 if both strings are equal</a:t>
            </a:r>
            <a:r>
              <a:rPr lang="en-US" dirty="0" smtClean="0"/>
              <a:t>.</a:t>
            </a:r>
          </a:p>
          <a:p>
            <a:pPr marL="0" indent="0">
              <a:buNone/>
            </a:pPr>
            <a:r>
              <a:rPr lang="en-IN" dirty="0"/>
              <a:t>#include&lt;</a:t>
            </a:r>
            <a:r>
              <a:rPr lang="en-IN" dirty="0" err="1"/>
              <a:t>stdio.h</a:t>
            </a:r>
            <a:r>
              <a:rPr lang="en-IN" dirty="0"/>
              <a:t>&gt;  </a:t>
            </a:r>
          </a:p>
          <a:p>
            <a:pPr marL="0" indent="0">
              <a:buNone/>
            </a:pPr>
            <a:r>
              <a:rPr lang="en-IN" dirty="0"/>
              <a:t>#include &lt;</a:t>
            </a:r>
            <a:r>
              <a:rPr lang="en-IN" dirty="0" err="1"/>
              <a:t>string.h</a:t>
            </a:r>
            <a:r>
              <a:rPr lang="en-IN" dirty="0"/>
              <a:t>&gt;    </a:t>
            </a:r>
          </a:p>
          <a:p>
            <a:pPr marL="0" indent="0">
              <a:buNone/>
            </a:pPr>
            <a:r>
              <a:rPr lang="en-IN" b="1" dirty="0" err="1"/>
              <a:t>int</a:t>
            </a:r>
            <a:r>
              <a:rPr lang="en-IN" dirty="0"/>
              <a:t> main(){    </a:t>
            </a:r>
          </a:p>
          <a:p>
            <a:pPr marL="0" indent="0">
              <a:buNone/>
            </a:pPr>
            <a:r>
              <a:rPr lang="en-IN" dirty="0"/>
              <a:t>  </a:t>
            </a:r>
            <a:r>
              <a:rPr lang="en-IN" b="1" dirty="0"/>
              <a:t>char</a:t>
            </a:r>
            <a:r>
              <a:rPr lang="en-IN" dirty="0"/>
              <a:t> str1[20],str2[20];    </a:t>
            </a:r>
          </a:p>
          <a:p>
            <a:pPr marL="0" indent="0">
              <a:buNone/>
            </a:pPr>
            <a:r>
              <a:rPr lang="en-IN" dirty="0"/>
              <a:t>  </a:t>
            </a:r>
            <a:r>
              <a:rPr lang="en-IN" dirty="0" err="1"/>
              <a:t>printf</a:t>
            </a:r>
            <a:r>
              <a:rPr lang="en-IN" dirty="0"/>
              <a:t>("Enter 1st string: ");    </a:t>
            </a:r>
          </a:p>
          <a:p>
            <a:pPr marL="0" indent="0">
              <a:buNone/>
            </a:pPr>
            <a:r>
              <a:rPr lang="en-IN" dirty="0"/>
              <a:t>  gets(str1);//reads string from console    </a:t>
            </a:r>
          </a:p>
          <a:p>
            <a:pPr marL="0" indent="0">
              <a:buNone/>
            </a:pPr>
            <a:r>
              <a:rPr lang="en-IN" dirty="0"/>
              <a:t>  </a:t>
            </a:r>
            <a:r>
              <a:rPr lang="en-IN" dirty="0" err="1"/>
              <a:t>printf</a:t>
            </a:r>
            <a:r>
              <a:rPr lang="en-IN" dirty="0"/>
              <a:t>("Enter 2nd string: ");    </a:t>
            </a:r>
          </a:p>
          <a:p>
            <a:pPr marL="0" indent="0">
              <a:buNone/>
            </a:pPr>
            <a:r>
              <a:rPr lang="en-IN" dirty="0"/>
              <a:t>  gets(str2);    </a:t>
            </a:r>
          </a:p>
          <a:p>
            <a:pPr marL="0" indent="0">
              <a:buNone/>
            </a:pPr>
            <a:r>
              <a:rPr lang="en-IN" dirty="0"/>
              <a:t>  </a:t>
            </a:r>
            <a:r>
              <a:rPr lang="en-IN" b="1" dirty="0"/>
              <a:t>if</a:t>
            </a:r>
            <a:r>
              <a:rPr lang="en-IN" dirty="0"/>
              <a:t>(</a:t>
            </a:r>
            <a:r>
              <a:rPr lang="en-IN" dirty="0" err="1"/>
              <a:t>strcmp</a:t>
            </a:r>
            <a:r>
              <a:rPr lang="en-IN" dirty="0"/>
              <a:t>(str1,str2)==0)    </a:t>
            </a:r>
          </a:p>
          <a:p>
            <a:pPr marL="0" indent="0">
              <a:buNone/>
            </a:pPr>
            <a:r>
              <a:rPr lang="en-IN" dirty="0"/>
              <a:t>      </a:t>
            </a:r>
            <a:r>
              <a:rPr lang="en-IN" dirty="0" err="1"/>
              <a:t>printf</a:t>
            </a:r>
            <a:r>
              <a:rPr lang="en-IN" dirty="0"/>
              <a:t>("Strings are equal");    </a:t>
            </a:r>
          </a:p>
          <a:p>
            <a:pPr marL="0" indent="0">
              <a:buNone/>
            </a:pPr>
            <a:r>
              <a:rPr lang="en-IN" dirty="0"/>
              <a:t>  </a:t>
            </a:r>
            <a:r>
              <a:rPr lang="en-IN" b="1" dirty="0"/>
              <a:t>else</a:t>
            </a:r>
            <a:r>
              <a:rPr lang="en-IN" dirty="0"/>
              <a:t>    </a:t>
            </a:r>
          </a:p>
          <a:p>
            <a:pPr marL="0" indent="0">
              <a:buNone/>
            </a:pPr>
            <a:r>
              <a:rPr lang="en-IN" dirty="0"/>
              <a:t>      </a:t>
            </a:r>
            <a:r>
              <a:rPr lang="en-IN" dirty="0" err="1"/>
              <a:t>printf</a:t>
            </a:r>
            <a:r>
              <a:rPr lang="en-IN" dirty="0"/>
              <a:t>("Strings are not equal");    </a:t>
            </a:r>
          </a:p>
          <a:p>
            <a:pPr marL="0" indent="0">
              <a:buNone/>
            </a:pPr>
            <a:r>
              <a:rPr lang="en-IN" dirty="0"/>
              <a:t> </a:t>
            </a:r>
            <a:r>
              <a:rPr lang="en-IN" b="1" dirty="0"/>
              <a:t>return</a:t>
            </a:r>
            <a:r>
              <a:rPr lang="en-IN" dirty="0"/>
              <a:t> 0;    </a:t>
            </a:r>
          </a:p>
          <a:p>
            <a:pPr marL="0" indent="0">
              <a:buNone/>
            </a:pPr>
            <a:r>
              <a:rPr lang="en-IN" dirty="0"/>
              <a:t>}    </a:t>
            </a:r>
          </a:p>
          <a:p>
            <a:endParaRPr lang="en-IN" dirty="0"/>
          </a:p>
        </p:txBody>
      </p:sp>
      <p:sp>
        <p:nvSpPr>
          <p:cNvPr id="4" name="Rectangle 3"/>
          <p:cNvSpPr/>
          <p:nvPr/>
        </p:nvSpPr>
        <p:spPr>
          <a:xfrm>
            <a:off x="7610856" y="3772007"/>
            <a:ext cx="3215640" cy="923330"/>
          </a:xfrm>
          <a:prstGeom prst="rect">
            <a:avLst/>
          </a:prstGeom>
        </p:spPr>
        <p:txBody>
          <a:bodyPr wrap="square">
            <a:spAutoFit/>
          </a:bodyPr>
          <a:lstStyle/>
          <a:p>
            <a:r>
              <a:rPr lang="en-IN" dirty="0"/>
              <a:t>Enter 1st string: hello</a:t>
            </a:r>
          </a:p>
          <a:p>
            <a:r>
              <a:rPr lang="en-IN" dirty="0"/>
              <a:t>Enter 2nd string: hello</a:t>
            </a:r>
          </a:p>
          <a:p>
            <a:r>
              <a:rPr lang="en-IN" dirty="0"/>
              <a:t>Strings are equal</a:t>
            </a:r>
          </a:p>
        </p:txBody>
      </p:sp>
    </p:spTree>
    <p:extLst>
      <p:ext uri="{BB962C8B-B14F-4D97-AF65-F5344CB8AC3E}">
        <p14:creationId xmlns:p14="http://schemas.microsoft.com/office/powerpoint/2010/main" val="373237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IN" dirty="0"/>
          </a:p>
        </p:txBody>
      </p:sp>
      <p:sp>
        <p:nvSpPr>
          <p:cNvPr id="3" name="Content Placeholder 2"/>
          <p:cNvSpPr>
            <a:spLocks noGrp="1"/>
          </p:cNvSpPr>
          <p:nvPr>
            <p:ph idx="1"/>
          </p:nvPr>
        </p:nvSpPr>
        <p:spPr/>
        <p:txBody>
          <a:bodyPr/>
          <a:lstStyle/>
          <a:p>
            <a:r>
              <a:rPr lang="en-US" dirty="0" smtClean="0"/>
              <a:t>In C programming, a string is a sequence of characters terminated with a null character \0. For example:</a:t>
            </a:r>
          </a:p>
          <a:p>
            <a:r>
              <a:rPr lang="en-US" dirty="0" smtClean="0"/>
              <a:t>char c[] = "c string";</a:t>
            </a:r>
          </a:p>
          <a:p>
            <a:r>
              <a:rPr lang="en-US" dirty="0" smtClean="0"/>
              <a:t>When the compiler encounters a sequence of characters enclosed in the double quotation marks, it appends a null character \0 at the end by default.</a:t>
            </a:r>
          </a:p>
          <a:p>
            <a:endParaRPr lang="en-US" dirty="0" smtClean="0"/>
          </a:p>
          <a:p>
            <a:r>
              <a:rPr lang="en-US" dirty="0" smtClean="0"/>
              <a:t>Memory diagram of strings in C programming</a:t>
            </a:r>
            <a:endParaRPr lang="en-IN" dirty="0"/>
          </a:p>
        </p:txBody>
      </p:sp>
      <p:pic>
        <p:nvPicPr>
          <p:cNvPr id="5" name="Picture 4"/>
          <p:cNvPicPr>
            <a:picLocks noChangeAspect="1"/>
          </p:cNvPicPr>
          <p:nvPr/>
        </p:nvPicPr>
        <p:blipFill>
          <a:blip r:embed="rId2"/>
          <a:stretch>
            <a:fillRect/>
          </a:stretch>
        </p:blipFill>
        <p:spPr>
          <a:xfrm>
            <a:off x="3846957" y="4290631"/>
            <a:ext cx="4095750" cy="581025"/>
          </a:xfrm>
          <a:prstGeom prst="rect">
            <a:avLst/>
          </a:prstGeom>
        </p:spPr>
      </p:pic>
    </p:spTree>
    <p:extLst>
      <p:ext uri="{BB962C8B-B14F-4D97-AF65-F5344CB8AC3E}">
        <p14:creationId xmlns:p14="http://schemas.microsoft.com/office/powerpoint/2010/main" val="3545648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Program to Reverse a </a:t>
            </a:r>
            <a:r>
              <a:rPr lang="en-US" dirty="0" err="1" smtClean="0"/>
              <a:t>String:using</a:t>
            </a:r>
            <a:r>
              <a:rPr lang="en-US" dirty="0" smtClean="0"/>
              <a:t> function</a:t>
            </a:r>
            <a:r>
              <a:rPr lang="en-US" dirty="0"/>
              <a:t/>
            </a:r>
            <a:br>
              <a:rPr lang="en-US" dirty="0"/>
            </a:b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smtClean="0"/>
              <a:t>#include &lt;</a:t>
            </a:r>
            <a:r>
              <a:rPr lang="en-IN" dirty="0" err="1" smtClean="0"/>
              <a:t>stdio.h</a:t>
            </a:r>
            <a:r>
              <a:rPr lang="en-IN" dirty="0" smtClean="0"/>
              <a:t>&gt;</a:t>
            </a:r>
          </a:p>
          <a:p>
            <a:pPr marL="0" indent="0">
              <a:buNone/>
            </a:pPr>
            <a:r>
              <a:rPr lang="en-IN" dirty="0" smtClean="0"/>
              <a:t>#include &lt;</a:t>
            </a:r>
            <a:r>
              <a:rPr lang="en-IN" dirty="0" err="1" smtClean="0"/>
              <a:t>string.h</a:t>
            </a:r>
            <a:r>
              <a:rPr lang="en-IN" dirty="0" smtClean="0"/>
              <a:t>&gt;</a:t>
            </a:r>
          </a:p>
          <a:p>
            <a:pPr marL="0" indent="0">
              <a:buNone/>
            </a:pPr>
            <a:r>
              <a:rPr lang="en-IN" dirty="0" smtClean="0"/>
              <a:t> </a:t>
            </a:r>
            <a:r>
              <a:rPr lang="en-IN" dirty="0" err="1" smtClean="0"/>
              <a:t>int</a:t>
            </a:r>
            <a:r>
              <a:rPr lang="en-IN" dirty="0" smtClean="0"/>
              <a:t> main()</a:t>
            </a:r>
          </a:p>
          <a:p>
            <a:pPr marL="0" indent="0">
              <a:buNone/>
            </a:pPr>
            <a:r>
              <a:rPr lang="en-IN" dirty="0" smtClean="0"/>
              <a:t>{</a:t>
            </a:r>
          </a:p>
          <a:p>
            <a:pPr marL="0" indent="0">
              <a:buNone/>
            </a:pPr>
            <a:r>
              <a:rPr lang="en-IN" dirty="0" smtClean="0"/>
              <a:t>   char </a:t>
            </a:r>
            <a:r>
              <a:rPr lang="en-IN" dirty="0" err="1" smtClean="0"/>
              <a:t>inputArray</a:t>
            </a:r>
            <a:r>
              <a:rPr lang="en-IN" dirty="0" smtClean="0"/>
              <a:t>[100];</a:t>
            </a:r>
          </a:p>
          <a:p>
            <a:pPr marL="0" indent="0">
              <a:buNone/>
            </a:pPr>
            <a:r>
              <a:rPr lang="en-IN" dirty="0" smtClean="0"/>
              <a:t>     </a:t>
            </a:r>
            <a:r>
              <a:rPr lang="en-IN" dirty="0" err="1" smtClean="0"/>
              <a:t>printf</a:t>
            </a:r>
            <a:r>
              <a:rPr lang="en-IN" dirty="0" smtClean="0"/>
              <a:t>("Enter a string to reverse\n");</a:t>
            </a:r>
          </a:p>
          <a:p>
            <a:pPr marL="0" indent="0">
              <a:buNone/>
            </a:pPr>
            <a:r>
              <a:rPr lang="en-IN" dirty="0" smtClean="0"/>
              <a:t>   gets(</a:t>
            </a:r>
            <a:r>
              <a:rPr lang="en-IN" dirty="0" err="1" smtClean="0"/>
              <a:t>inputArray</a:t>
            </a:r>
            <a:r>
              <a:rPr lang="en-IN" dirty="0" smtClean="0"/>
              <a:t>);</a:t>
            </a:r>
          </a:p>
          <a:p>
            <a:pPr marL="0" indent="0">
              <a:buNone/>
            </a:pPr>
            <a:r>
              <a:rPr lang="en-IN" dirty="0" smtClean="0"/>
              <a:t>    </a:t>
            </a:r>
          </a:p>
          <a:p>
            <a:pPr marL="0" indent="0">
              <a:buNone/>
            </a:pPr>
            <a:r>
              <a:rPr lang="en-IN" dirty="0" smtClean="0"/>
              <a:t>   </a:t>
            </a:r>
            <a:r>
              <a:rPr lang="en-IN" dirty="0" err="1" smtClean="0"/>
              <a:t>strrev</a:t>
            </a:r>
            <a:r>
              <a:rPr lang="en-IN" dirty="0" smtClean="0"/>
              <a:t>(</a:t>
            </a:r>
            <a:r>
              <a:rPr lang="en-IN" dirty="0" err="1" smtClean="0"/>
              <a:t>inputArray</a:t>
            </a:r>
            <a:r>
              <a:rPr lang="en-IN" dirty="0" smtClean="0"/>
              <a:t>);</a:t>
            </a:r>
          </a:p>
          <a:p>
            <a:pPr marL="0" indent="0">
              <a:buNone/>
            </a:pPr>
            <a:r>
              <a:rPr lang="en-IN" dirty="0" smtClean="0"/>
              <a:t>   </a:t>
            </a:r>
            <a:r>
              <a:rPr lang="en-IN" dirty="0" err="1" smtClean="0"/>
              <a:t>printf</a:t>
            </a:r>
            <a:r>
              <a:rPr lang="en-IN" dirty="0" smtClean="0"/>
              <a:t>("Reversed string is: %s\n",</a:t>
            </a:r>
          </a:p>
          <a:p>
            <a:pPr marL="0" indent="0">
              <a:buNone/>
            </a:pPr>
            <a:r>
              <a:rPr lang="en-IN" dirty="0" smtClean="0"/>
              <a:t>      </a:t>
            </a:r>
            <a:r>
              <a:rPr lang="en-IN" dirty="0" err="1" smtClean="0"/>
              <a:t>inputArray</a:t>
            </a:r>
            <a:r>
              <a:rPr lang="en-IN" dirty="0" smtClean="0"/>
              <a:t>);</a:t>
            </a:r>
          </a:p>
          <a:p>
            <a:pPr marL="0" indent="0">
              <a:buNone/>
            </a:pPr>
            <a:r>
              <a:rPr lang="en-IN" dirty="0" smtClean="0"/>
              <a:t>          return 0;</a:t>
            </a:r>
          </a:p>
          <a:p>
            <a:pPr marL="0" indent="0">
              <a:buNone/>
            </a:pPr>
            <a:r>
              <a:rPr lang="en-IN" dirty="0" smtClean="0"/>
              <a:t>}</a:t>
            </a:r>
            <a:endParaRPr lang="en-IN" dirty="0"/>
          </a:p>
        </p:txBody>
      </p:sp>
    </p:spTree>
    <p:extLst>
      <p:ext uri="{BB962C8B-B14F-4D97-AF65-F5344CB8AC3E}">
        <p14:creationId xmlns:p14="http://schemas.microsoft.com/office/powerpoint/2010/main" val="2665293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String Lowercase: </a:t>
            </a:r>
            <a:r>
              <a:rPr lang="en-IN" dirty="0" err="1"/>
              <a:t>strlwr</a:t>
            </a:r>
            <a:r>
              <a:rPr lang="en-IN" dirty="0"/>
              <a:t>()</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t>#include&lt;</a:t>
            </a:r>
            <a:r>
              <a:rPr lang="en-IN" dirty="0" err="1"/>
              <a:t>stdio.h</a:t>
            </a:r>
            <a:r>
              <a:rPr lang="en-IN" dirty="0"/>
              <a:t>&gt;  </a:t>
            </a:r>
          </a:p>
          <a:p>
            <a:pPr marL="0" indent="0">
              <a:buNone/>
            </a:pPr>
            <a:r>
              <a:rPr lang="en-IN" dirty="0"/>
              <a:t>#include &lt;</a:t>
            </a:r>
            <a:r>
              <a:rPr lang="en-IN" dirty="0" err="1"/>
              <a:t>string.h</a:t>
            </a:r>
            <a:r>
              <a:rPr lang="en-IN" dirty="0"/>
              <a:t>&gt;    </a:t>
            </a:r>
          </a:p>
          <a:p>
            <a:pPr marL="0" indent="0">
              <a:buNone/>
            </a:pPr>
            <a:r>
              <a:rPr lang="en-IN" dirty="0" err="1"/>
              <a:t>int</a:t>
            </a:r>
            <a:r>
              <a:rPr lang="en-IN" dirty="0"/>
              <a:t> main(){    </a:t>
            </a:r>
          </a:p>
          <a:p>
            <a:pPr marL="0" indent="0">
              <a:buNone/>
            </a:pPr>
            <a:r>
              <a:rPr lang="en-IN" dirty="0"/>
              <a:t>  char </a:t>
            </a:r>
            <a:r>
              <a:rPr lang="en-IN" dirty="0" err="1"/>
              <a:t>str</a:t>
            </a:r>
            <a:r>
              <a:rPr lang="en-IN" dirty="0"/>
              <a:t>[20];    </a:t>
            </a:r>
          </a:p>
          <a:p>
            <a:pPr marL="0" indent="0">
              <a:buNone/>
            </a:pPr>
            <a:r>
              <a:rPr lang="en-IN" dirty="0"/>
              <a:t>  </a:t>
            </a:r>
            <a:r>
              <a:rPr lang="en-IN" dirty="0" err="1"/>
              <a:t>printf</a:t>
            </a:r>
            <a:r>
              <a:rPr lang="en-IN" dirty="0"/>
              <a:t>("Enter string: ");    </a:t>
            </a:r>
          </a:p>
          <a:p>
            <a:pPr marL="0" indent="0">
              <a:buNone/>
            </a:pPr>
            <a:r>
              <a:rPr lang="en-IN" dirty="0"/>
              <a:t>  gets(</a:t>
            </a:r>
            <a:r>
              <a:rPr lang="en-IN" dirty="0" err="1"/>
              <a:t>str</a:t>
            </a:r>
            <a:r>
              <a:rPr lang="en-IN" dirty="0"/>
              <a:t>);//reads string from console    </a:t>
            </a:r>
          </a:p>
          <a:p>
            <a:pPr marL="0" indent="0">
              <a:buNone/>
            </a:pPr>
            <a:r>
              <a:rPr lang="en-IN" dirty="0"/>
              <a:t>  </a:t>
            </a:r>
            <a:r>
              <a:rPr lang="en-IN" dirty="0" err="1"/>
              <a:t>printf</a:t>
            </a:r>
            <a:r>
              <a:rPr lang="en-IN" dirty="0"/>
              <a:t>("String is: %s",</a:t>
            </a:r>
            <a:r>
              <a:rPr lang="en-IN" dirty="0" err="1"/>
              <a:t>str</a:t>
            </a:r>
            <a:r>
              <a:rPr lang="en-IN" dirty="0"/>
              <a:t>);    </a:t>
            </a:r>
          </a:p>
          <a:p>
            <a:pPr marL="0" indent="0">
              <a:buNone/>
            </a:pPr>
            <a:r>
              <a:rPr lang="en-IN" dirty="0"/>
              <a:t>  </a:t>
            </a:r>
            <a:r>
              <a:rPr lang="en-IN" dirty="0" err="1"/>
              <a:t>printf</a:t>
            </a:r>
            <a:r>
              <a:rPr lang="en-IN" dirty="0"/>
              <a:t>("\</a:t>
            </a:r>
            <a:r>
              <a:rPr lang="en-IN" dirty="0" err="1"/>
              <a:t>nLower</a:t>
            </a:r>
            <a:r>
              <a:rPr lang="en-IN" dirty="0"/>
              <a:t> String is: %s",</a:t>
            </a:r>
            <a:r>
              <a:rPr lang="en-IN" dirty="0" err="1"/>
              <a:t>strlwr</a:t>
            </a:r>
            <a:r>
              <a:rPr lang="en-IN" dirty="0"/>
              <a:t>(</a:t>
            </a:r>
            <a:r>
              <a:rPr lang="en-IN" dirty="0" err="1"/>
              <a:t>str</a:t>
            </a:r>
            <a:r>
              <a:rPr lang="en-IN" dirty="0"/>
              <a:t>));    </a:t>
            </a:r>
          </a:p>
          <a:p>
            <a:pPr marL="0" indent="0">
              <a:buNone/>
            </a:pPr>
            <a:r>
              <a:rPr lang="en-IN" dirty="0"/>
              <a:t> return 0;    </a:t>
            </a:r>
          </a:p>
          <a:p>
            <a:pPr marL="0" indent="0">
              <a:buNone/>
            </a:pPr>
            <a:r>
              <a:rPr lang="en-IN" dirty="0"/>
              <a:t>} </a:t>
            </a:r>
          </a:p>
        </p:txBody>
      </p:sp>
      <p:sp>
        <p:nvSpPr>
          <p:cNvPr id="4" name="Rectangle 3"/>
          <p:cNvSpPr/>
          <p:nvPr/>
        </p:nvSpPr>
        <p:spPr>
          <a:xfrm>
            <a:off x="6614160" y="2958191"/>
            <a:ext cx="3407664" cy="923330"/>
          </a:xfrm>
          <a:prstGeom prst="rect">
            <a:avLst/>
          </a:prstGeom>
        </p:spPr>
        <p:txBody>
          <a:bodyPr wrap="square">
            <a:spAutoFit/>
          </a:bodyPr>
          <a:lstStyle/>
          <a:p>
            <a:r>
              <a:rPr lang="en-US" dirty="0"/>
              <a:t>Enter string: </a:t>
            </a:r>
            <a:r>
              <a:rPr lang="en-US" dirty="0" smtClean="0"/>
              <a:t>STRING</a:t>
            </a:r>
            <a:endParaRPr lang="en-US" dirty="0"/>
          </a:p>
          <a:p>
            <a:r>
              <a:rPr lang="en-US" dirty="0"/>
              <a:t>String is: STRING</a:t>
            </a:r>
          </a:p>
          <a:p>
            <a:r>
              <a:rPr lang="en-US" dirty="0" smtClean="0"/>
              <a:t>Lower </a:t>
            </a:r>
            <a:r>
              <a:rPr lang="en-US" dirty="0"/>
              <a:t>String is: </a:t>
            </a:r>
            <a:r>
              <a:rPr lang="en-US" dirty="0" smtClean="0"/>
              <a:t>string</a:t>
            </a:r>
            <a:endParaRPr lang="en-IN" dirty="0"/>
          </a:p>
        </p:txBody>
      </p:sp>
    </p:spTree>
    <p:extLst>
      <p:ext uri="{BB962C8B-B14F-4D97-AF65-F5344CB8AC3E}">
        <p14:creationId xmlns:p14="http://schemas.microsoft.com/office/powerpoint/2010/main" val="698696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String Uppercase: </a:t>
            </a:r>
            <a:r>
              <a:rPr lang="en-IN" dirty="0" err="1"/>
              <a:t>strupr</a:t>
            </a:r>
            <a:r>
              <a:rPr lang="en-IN" dirty="0"/>
              <a:t>()</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t>#include&lt;</a:t>
            </a:r>
            <a:r>
              <a:rPr lang="en-IN" dirty="0" err="1"/>
              <a:t>stdio.h</a:t>
            </a:r>
            <a:r>
              <a:rPr lang="en-IN" dirty="0"/>
              <a:t>&gt;  </a:t>
            </a:r>
          </a:p>
          <a:p>
            <a:pPr marL="0" indent="0">
              <a:buNone/>
            </a:pPr>
            <a:r>
              <a:rPr lang="en-IN" dirty="0"/>
              <a:t>#include &lt;</a:t>
            </a:r>
            <a:r>
              <a:rPr lang="en-IN" dirty="0" err="1"/>
              <a:t>string.h</a:t>
            </a:r>
            <a:r>
              <a:rPr lang="en-IN" dirty="0"/>
              <a:t>&gt;    </a:t>
            </a:r>
          </a:p>
          <a:p>
            <a:pPr marL="0" indent="0">
              <a:buNone/>
            </a:pPr>
            <a:r>
              <a:rPr lang="en-IN" b="1" dirty="0" err="1"/>
              <a:t>int</a:t>
            </a:r>
            <a:r>
              <a:rPr lang="en-IN" dirty="0"/>
              <a:t> main(){    </a:t>
            </a:r>
          </a:p>
          <a:p>
            <a:pPr marL="0" indent="0">
              <a:buNone/>
            </a:pPr>
            <a:r>
              <a:rPr lang="en-IN" dirty="0"/>
              <a:t>  </a:t>
            </a:r>
            <a:r>
              <a:rPr lang="en-IN" b="1" dirty="0"/>
              <a:t>char</a:t>
            </a:r>
            <a:r>
              <a:rPr lang="en-IN" dirty="0"/>
              <a:t> </a:t>
            </a:r>
            <a:r>
              <a:rPr lang="en-IN" dirty="0" err="1"/>
              <a:t>str</a:t>
            </a:r>
            <a:r>
              <a:rPr lang="en-IN" dirty="0"/>
              <a:t>[20];    </a:t>
            </a:r>
          </a:p>
          <a:p>
            <a:pPr marL="0" indent="0">
              <a:buNone/>
            </a:pPr>
            <a:r>
              <a:rPr lang="en-IN" dirty="0"/>
              <a:t>  </a:t>
            </a:r>
            <a:r>
              <a:rPr lang="en-IN" dirty="0" err="1"/>
              <a:t>printf</a:t>
            </a:r>
            <a:r>
              <a:rPr lang="en-IN" dirty="0"/>
              <a:t>("Enter string: ");    </a:t>
            </a:r>
          </a:p>
          <a:p>
            <a:pPr marL="0" indent="0">
              <a:buNone/>
            </a:pPr>
            <a:r>
              <a:rPr lang="en-IN" dirty="0"/>
              <a:t>  gets(</a:t>
            </a:r>
            <a:r>
              <a:rPr lang="en-IN" dirty="0" err="1"/>
              <a:t>str</a:t>
            </a:r>
            <a:r>
              <a:rPr lang="en-IN" dirty="0"/>
              <a:t>);//reads string from console    </a:t>
            </a:r>
          </a:p>
          <a:p>
            <a:pPr marL="0" indent="0">
              <a:buNone/>
            </a:pPr>
            <a:r>
              <a:rPr lang="en-IN" dirty="0"/>
              <a:t>  </a:t>
            </a:r>
            <a:r>
              <a:rPr lang="en-IN" dirty="0" err="1"/>
              <a:t>printf</a:t>
            </a:r>
            <a:r>
              <a:rPr lang="en-IN" dirty="0"/>
              <a:t>("String is: %s",</a:t>
            </a:r>
            <a:r>
              <a:rPr lang="en-IN" dirty="0" err="1"/>
              <a:t>str</a:t>
            </a:r>
            <a:r>
              <a:rPr lang="en-IN" dirty="0"/>
              <a:t>);    </a:t>
            </a:r>
          </a:p>
          <a:p>
            <a:pPr marL="0" indent="0">
              <a:buNone/>
            </a:pPr>
            <a:r>
              <a:rPr lang="en-IN" dirty="0"/>
              <a:t>  </a:t>
            </a:r>
            <a:r>
              <a:rPr lang="en-IN" dirty="0" err="1"/>
              <a:t>printf</a:t>
            </a:r>
            <a:r>
              <a:rPr lang="en-IN" dirty="0"/>
              <a:t>("\</a:t>
            </a:r>
            <a:r>
              <a:rPr lang="en-IN" dirty="0" err="1"/>
              <a:t>nUpper</a:t>
            </a:r>
            <a:r>
              <a:rPr lang="en-IN" dirty="0"/>
              <a:t> String is: %s",</a:t>
            </a:r>
            <a:r>
              <a:rPr lang="en-IN" dirty="0" err="1"/>
              <a:t>strupr</a:t>
            </a:r>
            <a:r>
              <a:rPr lang="en-IN" dirty="0"/>
              <a:t>(</a:t>
            </a:r>
            <a:r>
              <a:rPr lang="en-IN" dirty="0" err="1"/>
              <a:t>str</a:t>
            </a:r>
            <a:r>
              <a:rPr lang="en-IN" dirty="0"/>
              <a:t>));    </a:t>
            </a:r>
          </a:p>
          <a:p>
            <a:pPr marL="0" indent="0">
              <a:buNone/>
            </a:pPr>
            <a:r>
              <a:rPr lang="en-IN" dirty="0"/>
              <a:t> </a:t>
            </a:r>
            <a:r>
              <a:rPr lang="en-IN" b="1" dirty="0"/>
              <a:t>return</a:t>
            </a:r>
            <a:r>
              <a:rPr lang="en-IN" dirty="0"/>
              <a:t> 0;    </a:t>
            </a:r>
          </a:p>
          <a:p>
            <a:pPr marL="0" indent="0">
              <a:buNone/>
            </a:pPr>
            <a:r>
              <a:rPr lang="en-IN" dirty="0"/>
              <a:t>}    </a:t>
            </a:r>
          </a:p>
          <a:p>
            <a:endParaRPr lang="en-IN" dirty="0"/>
          </a:p>
        </p:txBody>
      </p:sp>
    </p:spTree>
    <p:extLst>
      <p:ext uri="{BB962C8B-B14F-4D97-AF65-F5344CB8AC3E}">
        <p14:creationId xmlns:p14="http://schemas.microsoft.com/office/powerpoint/2010/main" val="3759721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String </a:t>
            </a:r>
            <a:r>
              <a:rPr lang="en-IN" dirty="0" err="1"/>
              <a:t>strstr</a:t>
            </a:r>
            <a:r>
              <a:rPr lang="en-IN" dirty="0"/>
              <a:t>()</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a:t>The </a:t>
            </a:r>
            <a:r>
              <a:rPr lang="en-US" dirty="0" err="1"/>
              <a:t>strstr</a:t>
            </a:r>
            <a:r>
              <a:rPr lang="en-US" dirty="0"/>
              <a:t>() function returns pointer to the first occurrence of the matched </a:t>
            </a:r>
            <a:r>
              <a:rPr lang="en-US" dirty="0" err="1" smtClean="0"/>
              <a:t>st</a:t>
            </a:r>
            <a:endParaRPr lang="en-US" dirty="0" smtClean="0"/>
          </a:p>
          <a:p>
            <a:r>
              <a:rPr lang="en-IN" dirty="0"/>
              <a:t>#include&lt;</a:t>
            </a:r>
            <a:r>
              <a:rPr lang="en-IN" dirty="0" err="1"/>
              <a:t>stdio.h</a:t>
            </a:r>
            <a:r>
              <a:rPr lang="en-IN" dirty="0"/>
              <a:t>&gt;  </a:t>
            </a:r>
          </a:p>
          <a:p>
            <a:r>
              <a:rPr lang="en-IN" dirty="0"/>
              <a:t>#include &lt;</a:t>
            </a:r>
            <a:r>
              <a:rPr lang="en-IN" dirty="0" err="1"/>
              <a:t>string.h</a:t>
            </a:r>
            <a:r>
              <a:rPr lang="en-IN" dirty="0"/>
              <a:t>&gt;    </a:t>
            </a:r>
          </a:p>
          <a:p>
            <a:r>
              <a:rPr lang="en-IN" b="1" dirty="0" err="1"/>
              <a:t>int</a:t>
            </a:r>
            <a:r>
              <a:rPr lang="en-IN" dirty="0"/>
              <a:t> main(){    </a:t>
            </a:r>
          </a:p>
          <a:p>
            <a:r>
              <a:rPr lang="en-IN" dirty="0"/>
              <a:t>  </a:t>
            </a:r>
            <a:r>
              <a:rPr lang="en-IN" b="1" dirty="0"/>
              <a:t>char</a:t>
            </a:r>
            <a:r>
              <a:rPr lang="en-IN" dirty="0"/>
              <a:t> </a:t>
            </a:r>
            <a:r>
              <a:rPr lang="en-IN" dirty="0" err="1"/>
              <a:t>str</a:t>
            </a:r>
            <a:r>
              <a:rPr lang="en-IN" dirty="0"/>
              <a:t>[100]="this is </a:t>
            </a:r>
            <a:r>
              <a:rPr lang="en-IN" dirty="0" err="1"/>
              <a:t>javatpoint</a:t>
            </a:r>
            <a:r>
              <a:rPr lang="en-IN" dirty="0"/>
              <a:t> with c and java";    </a:t>
            </a:r>
          </a:p>
          <a:p>
            <a:r>
              <a:rPr lang="en-IN" dirty="0"/>
              <a:t>  </a:t>
            </a:r>
            <a:r>
              <a:rPr lang="en-IN" b="1" dirty="0"/>
              <a:t>char</a:t>
            </a:r>
            <a:r>
              <a:rPr lang="en-IN" dirty="0"/>
              <a:t> *sub;    </a:t>
            </a:r>
          </a:p>
          <a:p>
            <a:r>
              <a:rPr lang="en-IN" dirty="0"/>
              <a:t>  sub=</a:t>
            </a:r>
            <a:r>
              <a:rPr lang="en-IN" dirty="0" err="1"/>
              <a:t>strstr</a:t>
            </a:r>
            <a:r>
              <a:rPr lang="en-IN" dirty="0"/>
              <a:t>(</a:t>
            </a:r>
            <a:r>
              <a:rPr lang="en-IN" dirty="0" err="1"/>
              <a:t>str</a:t>
            </a:r>
            <a:r>
              <a:rPr lang="en-IN" dirty="0"/>
              <a:t>,"java");    </a:t>
            </a:r>
          </a:p>
          <a:p>
            <a:r>
              <a:rPr lang="en-IN" dirty="0"/>
              <a:t>  </a:t>
            </a:r>
            <a:r>
              <a:rPr lang="en-IN" dirty="0" err="1"/>
              <a:t>printf</a:t>
            </a:r>
            <a:r>
              <a:rPr lang="en-IN" dirty="0"/>
              <a:t>("\</a:t>
            </a:r>
            <a:r>
              <a:rPr lang="en-IN" dirty="0" err="1"/>
              <a:t>nSubstring</a:t>
            </a:r>
            <a:r>
              <a:rPr lang="en-IN" dirty="0"/>
              <a:t> is: %</a:t>
            </a:r>
            <a:r>
              <a:rPr lang="en-IN" dirty="0" err="1"/>
              <a:t>s",sub</a:t>
            </a:r>
            <a:r>
              <a:rPr lang="en-IN" dirty="0"/>
              <a:t>);    </a:t>
            </a:r>
          </a:p>
          <a:p>
            <a:r>
              <a:rPr lang="en-IN" dirty="0"/>
              <a:t> </a:t>
            </a:r>
            <a:r>
              <a:rPr lang="en-IN" b="1" dirty="0"/>
              <a:t>return</a:t>
            </a:r>
            <a:r>
              <a:rPr lang="en-IN" dirty="0"/>
              <a:t> 0;    </a:t>
            </a:r>
          </a:p>
          <a:p>
            <a:r>
              <a:rPr lang="en-IN" dirty="0"/>
              <a:t>}    </a:t>
            </a:r>
          </a:p>
        </p:txBody>
      </p:sp>
    </p:spTree>
    <p:extLst>
      <p:ext uri="{BB962C8B-B14F-4D97-AF65-F5344CB8AC3E}">
        <p14:creationId xmlns:p14="http://schemas.microsoft.com/office/powerpoint/2010/main" val="559771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the null character</a:t>
            </a:r>
            <a:br>
              <a:rPr lang="en-IN" dirty="0"/>
            </a:br>
            <a:endParaRPr lang="en-IN" dirty="0"/>
          </a:p>
        </p:txBody>
      </p:sp>
      <p:sp>
        <p:nvSpPr>
          <p:cNvPr id="3" name="Content Placeholder 2"/>
          <p:cNvSpPr>
            <a:spLocks noGrp="1"/>
          </p:cNvSpPr>
          <p:nvPr>
            <p:ph idx="1"/>
          </p:nvPr>
        </p:nvSpPr>
        <p:spPr>
          <a:xfrm>
            <a:off x="838200" y="1014984"/>
            <a:ext cx="10515600" cy="5161979"/>
          </a:xfrm>
        </p:spPr>
        <p:txBody>
          <a:bodyPr>
            <a:normAutofit fontScale="62500" lnSpcReduction="20000"/>
          </a:bodyPr>
          <a:lstStyle/>
          <a:p>
            <a:pPr marL="0" indent="0">
              <a:buNone/>
            </a:pPr>
            <a:r>
              <a:rPr lang="en-IN" dirty="0"/>
              <a:t>#include&lt;</a:t>
            </a:r>
            <a:r>
              <a:rPr lang="en-IN" dirty="0" err="1"/>
              <a:t>stdio.h</a:t>
            </a:r>
            <a:r>
              <a:rPr lang="en-IN" dirty="0"/>
              <a:t>&gt;  </a:t>
            </a:r>
          </a:p>
          <a:p>
            <a:pPr marL="0" indent="0">
              <a:buNone/>
            </a:pPr>
            <a:r>
              <a:rPr lang="en-IN" dirty="0"/>
              <a:t>void main ()  </a:t>
            </a:r>
          </a:p>
          <a:p>
            <a:pPr marL="0" indent="0">
              <a:buNone/>
            </a:pPr>
            <a:r>
              <a:rPr lang="en-IN" dirty="0"/>
              <a:t>{  </a:t>
            </a:r>
          </a:p>
          <a:p>
            <a:pPr marL="0" indent="0">
              <a:buNone/>
            </a:pPr>
            <a:r>
              <a:rPr lang="en-IN" dirty="0"/>
              <a:t>    char s[11] = "</a:t>
            </a:r>
            <a:r>
              <a:rPr lang="en-IN" dirty="0" err="1"/>
              <a:t>javatpoint</a:t>
            </a:r>
            <a:r>
              <a:rPr lang="en-IN" dirty="0"/>
              <a:t>";  </a:t>
            </a:r>
          </a:p>
          <a:p>
            <a:pPr marL="0" indent="0">
              <a:buNone/>
            </a:pPr>
            <a:r>
              <a:rPr lang="en-IN" dirty="0"/>
              <a:t>    </a:t>
            </a:r>
            <a:r>
              <a:rPr lang="en-IN" dirty="0" err="1"/>
              <a:t>int</a:t>
            </a:r>
            <a:r>
              <a:rPr lang="en-IN" dirty="0"/>
              <a:t> </a:t>
            </a:r>
            <a:r>
              <a:rPr lang="en-IN" dirty="0" err="1"/>
              <a:t>i</a:t>
            </a:r>
            <a:r>
              <a:rPr lang="en-IN" dirty="0"/>
              <a:t> = 0;   </a:t>
            </a:r>
          </a:p>
          <a:p>
            <a:pPr marL="0" indent="0">
              <a:buNone/>
            </a:pPr>
            <a:r>
              <a:rPr lang="en-IN" dirty="0"/>
              <a:t>    </a:t>
            </a:r>
            <a:r>
              <a:rPr lang="en-IN" dirty="0" err="1"/>
              <a:t>int</a:t>
            </a:r>
            <a:r>
              <a:rPr lang="en-IN" dirty="0"/>
              <a:t> count = 0;  </a:t>
            </a:r>
          </a:p>
          <a:p>
            <a:pPr marL="0" indent="0">
              <a:buNone/>
            </a:pPr>
            <a:r>
              <a:rPr lang="en-IN" dirty="0"/>
              <a:t>    while(s[</a:t>
            </a:r>
            <a:r>
              <a:rPr lang="en-IN" dirty="0" err="1"/>
              <a:t>i</a:t>
            </a:r>
            <a:r>
              <a:rPr lang="en-IN" dirty="0"/>
              <a:t>] != NULL)  </a:t>
            </a:r>
          </a:p>
          <a:p>
            <a:pPr marL="0" indent="0">
              <a:buNone/>
            </a:pPr>
            <a:r>
              <a:rPr lang="en-IN" dirty="0"/>
              <a:t>    {  </a:t>
            </a:r>
          </a:p>
          <a:p>
            <a:pPr marL="0" indent="0">
              <a:buNone/>
            </a:pPr>
            <a:r>
              <a:rPr lang="en-IN" dirty="0"/>
              <a:t>        if(s[</a:t>
            </a:r>
            <a:r>
              <a:rPr lang="en-IN" dirty="0" err="1"/>
              <a:t>i</a:t>
            </a:r>
            <a:r>
              <a:rPr lang="en-IN" dirty="0"/>
              <a:t>]=='a' || s[</a:t>
            </a:r>
            <a:r>
              <a:rPr lang="en-IN" dirty="0" err="1"/>
              <a:t>i</a:t>
            </a:r>
            <a:r>
              <a:rPr lang="en-IN" dirty="0"/>
              <a:t>] == 'e' || s[</a:t>
            </a:r>
            <a:r>
              <a:rPr lang="en-IN" dirty="0" err="1"/>
              <a:t>i</a:t>
            </a:r>
            <a:r>
              <a:rPr lang="en-IN" dirty="0"/>
              <a:t>] == '</a:t>
            </a:r>
            <a:r>
              <a:rPr lang="en-IN" dirty="0" err="1"/>
              <a:t>i</a:t>
            </a:r>
            <a:r>
              <a:rPr lang="en-IN" dirty="0"/>
              <a:t>' || s[</a:t>
            </a:r>
            <a:r>
              <a:rPr lang="en-IN" dirty="0" err="1"/>
              <a:t>i</a:t>
            </a:r>
            <a:r>
              <a:rPr lang="en-IN" dirty="0"/>
              <a:t>] == 'u' || s[</a:t>
            </a:r>
            <a:r>
              <a:rPr lang="en-IN" dirty="0" err="1"/>
              <a:t>i</a:t>
            </a:r>
            <a:r>
              <a:rPr lang="en-IN" dirty="0"/>
              <a:t>] == 'o')  </a:t>
            </a:r>
          </a:p>
          <a:p>
            <a:pPr marL="0" indent="0">
              <a:buNone/>
            </a:pPr>
            <a:r>
              <a:rPr lang="en-IN" dirty="0"/>
              <a:t>        {  </a:t>
            </a:r>
          </a:p>
          <a:p>
            <a:pPr marL="0" indent="0">
              <a:buNone/>
            </a:pPr>
            <a:r>
              <a:rPr lang="en-IN" dirty="0"/>
              <a:t>            count ++;  </a:t>
            </a:r>
          </a:p>
          <a:p>
            <a:pPr marL="0" indent="0">
              <a:buNone/>
            </a:pPr>
            <a:r>
              <a:rPr lang="en-IN" dirty="0"/>
              <a:t>        }  </a:t>
            </a:r>
          </a:p>
          <a:p>
            <a:pPr marL="0" indent="0">
              <a:buNone/>
            </a:pPr>
            <a:r>
              <a:rPr lang="en-IN" dirty="0"/>
              <a:t>        </a:t>
            </a:r>
            <a:r>
              <a:rPr lang="en-IN" dirty="0" err="1"/>
              <a:t>i</a:t>
            </a:r>
            <a:r>
              <a:rPr lang="en-IN" dirty="0"/>
              <a:t>++;  </a:t>
            </a:r>
          </a:p>
          <a:p>
            <a:pPr marL="0" indent="0">
              <a:buNone/>
            </a:pPr>
            <a:r>
              <a:rPr lang="en-IN" dirty="0"/>
              <a:t>    }  </a:t>
            </a:r>
          </a:p>
          <a:p>
            <a:pPr marL="0" indent="0">
              <a:buNone/>
            </a:pPr>
            <a:r>
              <a:rPr lang="en-IN" dirty="0"/>
              <a:t>    </a:t>
            </a:r>
            <a:r>
              <a:rPr lang="en-IN" dirty="0" err="1"/>
              <a:t>printf</a:t>
            </a:r>
            <a:r>
              <a:rPr lang="en-IN" dirty="0"/>
              <a:t>("The number of vowels %</a:t>
            </a:r>
            <a:r>
              <a:rPr lang="en-IN" dirty="0" err="1"/>
              <a:t>d",count</a:t>
            </a:r>
            <a:r>
              <a:rPr lang="en-IN" dirty="0"/>
              <a:t>);  </a:t>
            </a:r>
          </a:p>
          <a:p>
            <a:pPr marL="0" indent="0">
              <a:buNone/>
            </a:pPr>
            <a:r>
              <a:rPr lang="en-IN" dirty="0"/>
              <a:t>} </a:t>
            </a:r>
          </a:p>
        </p:txBody>
      </p:sp>
    </p:spTree>
    <p:extLst>
      <p:ext uri="{BB962C8B-B14F-4D97-AF65-F5344CB8AC3E}">
        <p14:creationId xmlns:p14="http://schemas.microsoft.com/office/powerpoint/2010/main" val="2245957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8187791"/>
              </p:ext>
            </p:extLst>
          </p:nvPr>
        </p:nvGraphicFramePr>
        <p:xfrm>
          <a:off x="3503482" y="1825625"/>
          <a:ext cx="5185036" cy="4351338"/>
        </p:xfrm>
        <a:graphic>
          <a:graphicData uri="http://schemas.openxmlformats.org/drawingml/2006/table">
            <a:tbl>
              <a:tblPr/>
              <a:tblGrid>
                <a:gridCol w="1223966">
                  <a:extLst>
                    <a:ext uri="{9D8B030D-6E8A-4147-A177-3AD203B41FA5}">
                      <a16:colId xmlns:a16="http://schemas.microsoft.com/office/drawing/2014/main" val="2843135447"/>
                    </a:ext>
                  </a:extLst>
                </a:gridCol>
                <a:gridCol w="3961070">
                  <a:extLst>
                    <a:ext uri="{9D8B030D-6E8A-4147-A177-3AD203B41FA5}">
                      <a16:colId xmlns:a16="http://schemas.microsoft.com/office/drawing/2014/main" val="2724828177"/>
                    </a:ext>
                  </a:extLst>
                </a:gridCol>
              </a:tblGrid>
              <a:tr h="295722">
                <a:tc>
                  <a:txBody>
                    <a:bodyPr/>
                    <a:lstStyle/>
                    <a:p>
                      <a:pPr algn="l" fontAlgn="t"/>
                      <a:r>
                        <a:rPr lang="en-IN" sz="1200">
                          <a:effectLst/>
                        </a:rPr>
                        <a:t>Sr.No.</a:t>
                      </a:r>
                    </a:p>
                  </a:txBody>
                  <a:tcPr marL="52807" marR="52807" marT="52807" marB="528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a:effectLst/>
                        </a:rPr>
                        <a:t>Function &amp; Purpose</a:t>
                      </a:r>
                    </a:p>
                  </a:txBody>
                  <a:tcPr marL="52807" marR="52807" marT="52807" marB="528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74933826"/>
                  </a:ext>
                </a:extLst>
              </a:tr>
              <a:tr h="485829">
                <a:tc>
                  <a:txBody>
                    <a:bodyPr/>
                    <a:lstStyle/>
                    <a:p>
                      <a:pPr fontAlgn="t"/>
                      <a:r>
                        <a:rPr lang="en-IN" sz="1200">
                          <a:effectLst/>
                        </a:rPr>
                        <a:t>1</a:t>
                      </a:r>
                    </a:p>
                  </a:txBody>
                  <a:tcPr marL="52807" marR="52807" marT="52807" marB="528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strcpy(s1, s2);</a:t>
                      </a:r>
                      <a:endParaRPr lang="en-US" sz="1200">
                        <a:solidFill>
                          <a:srgbClr val="000000"/>
                        </a:solidFill>
                        <a:effectLst/>
                      </a:endParaRPr>
                    </a:p>
                    <a:p>
                      <a:pPr algn="just" fontAlgn="t"/>
                      <a:r>
                        <a:rPr lang="en-US" sz="1200">
                          <a:solidFill>
                            <a:srgbClr val="000000"/>
                          </a:solidFill>
                          <a:effectLst/>
                        </a:rPr>
                        <a:t>Copies string s2 into string s1.</a:t>
                      </a:r>
                    </a:p>
                  </a:txBody>
                  <a:tcPr marL="52807" marR="52807" marT="52807" marB="528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62908690"/>
                  </a:ext>
                </a:extLst>
              </a:tr>
              <a:tr h="675936">
                <a:tc>
                  <a:txBody>
                    <a:bodyPr/>
                    <a:lstStyle/>
                    <a:p>
                      <a:pPr fontAlgn="t"/>
                      <a:r>
                        <a:rPr lang="en-IN" sz="1200">
                          <a:effectLst/>
                        </a:rPr>
                        <a:t>2</a:t>
                      </a:r>
                    </a:p>
                  </a:txBody>
                  <a:tcPr marL="52807" marR="52807" marT="52807" marB="528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strcat(s1, s2);</a:t>
                      </a:r>
                      <a:endParaRPr lang="en-US" sz="1200">
                        <a:solidFill>
                          <a:srgbClr val="000000"/>
                        </a:solidFill>
                        <a:effectLst/>
                      </a:endParaRPr>
                    </a:p>
                    <a:p>
                      <a:pPr algn="just" fontAlgn="t"/>
                      <a:r>
                        <a:rPr lang="en-US" sz="1200">
                          <a:solidFill>
                            <a:srgbClr val="000000"/>
                          </a:solidFill>
                          <a:effectLst/>
                        </a:rPr>
                        <a:t>Concatenates string s2 onto the end of string s1.</a:t>
                      </a:r>
                    </a:p>
                  </a:txBody>
                  <a:tcPr marL="52807" marR="52807" marT="52807" marB="528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51799453"/>
                  </a:ext>
                </a:extLst>
              </a:tr>
              <a:tr h="485829">
                <a:tc>
                  <a:txBody>
                    <a:bodyPr/>
                    <a:lstStyle/>
                    <a:p>
                      <a:pPr fontAlgn="t"/>
                      <a:r>
                        <a:rPr lang="en-IN" sz="1200">
                          <a:effectLst/>
                        </a:rPr>
                        <a:t>3</a:t>
                      </a:r>
                    </a:p>
                  </a:txBody>
                  <a:tcPr marL="52807" marR="52807" marT="52807" marB="528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strlen(s1);</a:t>
                      </a:r>
                      <a:endParaRPr lang="en-US" sz="1200">
                        <a:solidFill>
                          <a:srgbClr val="000000"/>
                        </a:solidFill>
                        <a:effectLst/>
                      </a:endParaRPr>
                    </a:p>
                    <a:p>
                      <a:pPr algn="just" fontAlgn="t"/>
                      <a:r>
                        <a:rPr lang="en-US" sz="1200">
                          <a:solidFill>
                            <a:srgbClr val="000000"/>
                          </a:solidFill>
                          <a:effectLst/>
                        </a:rPr>
                        <a:t>Returns the length of string s1.</a:t>
                      </a:r>
                    </a:p>
                  </a:txBody>
                  <a:tcPr marL="52807" marR="52807" marT="52807" marB="528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78411315"/>
                  </a:ext>
                </a:extLst>
              </a:tr>
              <a:tr h="866043">
                <a:tc>
                  <a:txBody>
                    <a:bodyPr/>
                    <a:lstStyle/>
                    <a:p>
                      <a:pPr fontAlgn="t"/>
                      <a:r>
                        <a:rPr lang="en-IN" sz="1200">
                          <a:effectLst/>
                        </a:rPr>
                        <a:t>4</a:t>
                      </a:r>
                    </a:p>
                  </a:txBody>
                  <a:tcPr marL="52807" marR="52807" marT="52807" marB="528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strcmp(s1, s2);</a:t>
                      </a:r>
                      <a:endParaRPr lang="en-US" sz="1200">
                        <a:solidFill>
                          <a:srgbClr val="000000"/>
                        </a:solidFill>
                        <a:effectLst/>
                      </a:endParaRPr>
                    </a:p>
                    <a:p>
                      <a:pPr algn="just" fontAlgn="t"/>
                      <a:r>
                        <a:rPr lang="en-US" sz="1200">
                          <a:solidFill>
                            <a:srgbClr val="000000"/>
                          </a:solidFill>
                          <a:effectLst/>
                        </a:rPr>
                        <a:t>Returns 0 if s1 and s2 are the same; less than 0 if s1&lt;s2; greater than 0 if s1&gt;s2.</a:t>
                      </a:r>
                    </a:p>
                  </a:txBody>
                  <a:tcPr marL="52807" marR="52807" marT="52807" marB="528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93037668"/>
                  </a:ext>
                </a:extLst>
              </a:tr>
              <a:tr h="866043">
                <a:tc>
                  <a:txBody>
                    <a:bodyPr/>
                    <a:lstStyle/>
                    <a:p>
                      <a:pPr fontAlgn="t"/>
                      <a:r>
                        <a:rPr lang="en-IN" sz="1200">
                          <a:effectLst/>
                        </a:rPr>
                        <a:t>5</a:t>
                      </a:r>
                    </a:p>
                  </a:txBody>
                  <a:tcPr marL="52807" marR="52807" marT="52807" marB="528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strchr(s1, ch);</a:t>
                      </a:r>
                      <a:endParaRPr lang="en-US" sz="1200">
                        <a:solidFill>
                          <a:srgbClr val="000000"/>
                        </a:solidFill>
                        <a:effectLst/>
                      </a:endParaRPr>
                    </a:p>
                    <a:p>
                      <a:pPr algn="just" fontAlgn="t"/>
                      <a:r>
                        <a:rPr lang="en-US" sz="1200">
                          <a:solidFill>
                            <a:srgbClr val="000000"/>
                          </a:solidFill>
                          <a:effectLst/>
                        </a:rPr>
                        <a:t>Returns a pointer to the first occurrence of character ch in string s1.</a:t>
                      </a:r>
                    </a:p>
                  </a:txBody>
                  <a:tcPr marL="52807" marR="52807" marT="52807" marB="528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83110054"/>
                  </a:ext>
                </a:extLst>
              </a:tr>
              <a:tr h="675936">
                <a:tc>
                  <a:txBody>
                    <a:bodyPr/>
                    <a:lstStyle/>
                    <a:p>
                      <a:pPr fontAlgn="t"/>
                      <a:r>
                        <a:rPr lang="en-IN" sz="1200">
                          <a:effectLst/>
                        </a:rPr>
                        <a:t>6</a:t>
                      </a:r>
                    </a:p>
                  </a:txBody>
                  <a:tcPr marL="52807" marR="52807" marT="52807" marB="528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strstr</a:t>
                      </a:r>
                      <a:r>
                        <a:rPr lang="en-US" sz="1200" b="1" dirty="0">
                          <a:solidFill>
                            <a:srgbClr val="000000"/>
                          </a:solidFill>
                          <a:effectLst/>
                        </a:rPr>
                        <a:t>(s1, s2);</a:t>
                      </a:r>
                      <a:endParaRPr lang="en-US" sz="1200" dirty="0">
                        <a:solidFill>
                          <a:srgbClr val="000000"/>
                        </a:solidFill>
                        <a:effectLst/>
                      </a:endParaRPr>
                    </a:p>
                    <a:p>
                      <a:pPr algn="just" fontAlgn="t"/>
                      <a:r>
                        <a:rPr lang="en-US" sz="1200" dirty="0">
                          <a:solidFill>
                            <a:srgbClr val="000000"/>
                          </a:solidFill>
                          <a:effectLst/>
                        </a:rPr>
                        <a:t>Returns a pointer to the first occurrence of string s2 in string s1.</a:t>
                      </a:r>
                    </a:p>
                  </a:txBody>
                  <a:tcPr marL="52807" marR="52807" marT="52807" marB="528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94905281"/>
                  </a:ext>
                </a:extLst>
              </a:tr>
            </a:tbl>
          </a:graphicData>
        </a:graphic>
      </p:graphicFrame>
    </p:spTree>
    <p:extLst>
      <p:ext uri="{BB962C8B-B14F-4D97-AF65-F5344CB8AC3E}">
        <p14:creationId xmlns:p14="http://schemas.microsoft.com/office/powerpoint/2010/main" val="4024620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declare a string?</a:t>
            </a:r>
            <a:br>
              <a:rPr lang="en-US" b="1" dirty="0"/>
            </a:br>
            <a:endParaRPr lang="en-IN" dirty="0"/>
          </a:p>
        </p:txBody>
      </p:sp>
      <p:sp>
        <p:nvSpPr>
          <p:cNvPr id="3" name="Content Placeholder 2"/>
          <p:cNvSpPr>
            <a:spLocks noGrp="1"/>
          </p:cNvSpPr>
          <p:nvPr>
            <p:ph idx="1"/>
          </p:nvPr>
        </p:nvSpPr>
        <p:spPr/>
        <p:txBody>
          <a:bodyPr/>
          <a:lstStyle/>
          <a:p>
            <a:r>
              <a:rPr lang="en-IN" dirty="0" smtClean="0"/>
              <a:t>char </a:t>
            </a:r>
            <a:r>
              <a:rPr lang="en-IN" dirty="0" err="1" smtClean="0"/>
              <a:t>string_name</a:t>
            </a:r>
            <a:r>
              <a:rPr lang="en-IN" dirty="0" smtClean="0"/>
              <a:t>[size];</a:t>
            </a:r>
          </a:p>
          <a:p>
            <a:r>
              <a:rPr lang="en-US" dirty="0" smtClean="0"/>
              <a:t> In the above syntax </a:t>
            </a:r>
            <a:r>
              <a:rPr lang="en-US" dirty="0" err="1" smtClean="0"/>
              <a:t>str_name</a:t>
            </a:r>
            <a:r>
              <a:rPr lang="en-US" dirty="0" smtClean="0"/>
              <a:t> is any name given to the string variable and size is used to define the length of the string, </a:t>
            </a:r>
            <a:r>
              <a:rPr lang="en-US" dirty="0" err="1" smtClean="0"/>
              <a:t>i.e</a:t>
            </a:r>
            <a:r>
              <a:rPr lang="en-US" dirty="0" smtClean="0"/>
              <a:t> the number of characters strings will store.</a:t>
            </a:r>
            <a:endParaRPr lang="en-IN" dirty="0" smtClean="0"/>
          </a:p>
          <a:p>
            <a:endParaRPr lang="en-US" dirty="0"/>
          </a:p>
          <a:p>
            <a:r>
              <a:rPr lang="en-IN" dirty="0" smtClean="0"/>
              <a:t>char s[5];</a:t>
            </a:r>
          </a:p>
          <a:p>
            <a:endParaRPr lang="en-IN" dirty="0"/>
          </a:p>
        </p:txBody>
      </p:sp>
      <p:pic>
        <p:nvPicPr>
          <p:cNvPr id="2051" name="Picture 3" descr="string declaration in C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933982"/>
            <a:ext cx="2238375" cy="609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4312348" y="4614863"/>
            <a:ext cx="6200775" cy="1562100"/>
          </a:xfrm>
          <a:prstGeom prst="rect">
            <a:avLst/>
          </a:prstGeom>
        </p:spPr>
      </p:pic>
    </p:spTree>
    <p:extLst>
      <p:ext uri="{BB962C8B-B14F-4D97-AF65-F5344CB8AC3E}">
        <p14:creationId xmlns:p14="http://schemas.microsoft.com/office/powerpoint/2010/main" val="308456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to initialize strings?</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You can initialize strings in a number of ways.</a:t>
            </a:r>
          </a:p>
          <a:p>
            <a:r>
              <a:rPr lang="en-US" dirty="0" smtClean="0">
                <a:solidFill>
                  <a:schemeClr val="accent1"/>
                </a:solidFill>
              </a:rPr>
              <a:t>1. Assigning a string literal without size</a:t>
            </a:r>
          </a:p>
          <a:p>
            <a:r>
              <a:rPr lang="en-US" dirty="0" smtClean="0"/>
              <a:t>char c[] = "</a:t>
            </a:r>
            <a:r>
              <a:rPr lang="en-US" dirty="0" err="1" smtClean="0"/>
              <a:t>abcd</a:t>
            </a:r>
            <a:r>
              <a:rPr lang="en-US" dirty="0" smtClean="0"/>
              <a:t>"; </a:t>
            </a:r>
          </a:p>
          <a:p>
            <a:pPr marL="0" indent="0">
              <a:buNone/>
            </a:pPr>
            <a:endParaRPr lang="en-US" dirty="0" smtClean="0"/>
          </a:p>
          <a:p>
            <a:r>
              <a:rPr lang="en-US" b="1" dirty="0">
                <a:solidFill>
                  <a:schemeClr val="accent1"/>
                </a:solidFill>
              </a:rPr>
              <a:t>2. Assigning a string literal with a predefined size</a:t>
            </a:r>
          </a:p>
          <a:p>
            <a:r>
              <a:rPr lang="en-US" dirty="0" smtClean="0"/>
              <a:t>char c[50] = "</a:t>
            </a:r>
            <a:r>
              <a:rPr lang="en-US" dirty="0" err="1" smtClean="0"/>
              <a:t>abcd</a:t>
            </a:r>
            <a:r>
              <a:rPr lang="en-US" dirty="0" smtClean="0"/>
              <a:t>";</a:t>
            </a:r>
          </a:p>
          <a:p>
            <a:r>
              <a:rPr lang="en-US" b="1" dirty="0">
                <a:solidFill>
                  <a:schemeClr val="accent1"/>
                </a:solidFill>
              </a:rPr>
              <a:t>3. Assigning character by character with size</a:t>
            </a:r>
          </a:p>
          <a:p>
            <a:r>
              <a:rPr lang="en-US" dirty="0" smtClean="0"/>
              <a:t>char c[] = {'a', 'b', 'c', 'd', '\0'};</a:t>
            </a:r>
          </a:p>
          <a:p>
            <a:r>
              <a:rPr lang="en-US" b="1" dirty="0">
                <a:solidFill>
                  <a:schemeClr val="accent1"/>
                </a:solidFill>
              </a:rPr>
              <a:t>4. Assigning character by character without size</a:t>
            </a:r>
          </a:p>
          <a:p>
            <a:r>
              <a:rPr lang="en-US" dirty="0" smtClean="0"/>
              <a:t>char c[5] = {'a', 'b', 'c', 'd', '\0'}</a:t>
            </a:r>
            <a:endParaRPr lang="en-IN" dirty="0"/>
          </a:p>
        </p:txBody>
      </p:sp>
      <p:pic>
        <p:nvPicPr>
          <p:cNvPr id="4" name="Picture 3"/>
          <p:cNvPicPr>
            <a:picLocks noChangeAspect="1"/>
          </p:cNvPicPr>
          <p:nvPr/>
        </p:nvPicPr>
        <p:blipFill>
          <a:blip r:embed="rId2"/>
          <a:stretch>
            <a:fillRect/>
          </a:stretch>
        </p:blipFill>
        <p:spPr>
          <a:xfrm>
            <a:off x="6644640" y="2368486"/>
            <a:ext cx="2286000" cy="676275"/>
          </a:xfrm>
          <a:prstGeom prst="rect">
            <a:avLst/>
          </a:prstGeom>
        </p:spPr>
      </p:pic>
    </p:spTree>
    <p:extLst>
      <p:ext uri="{BB962C8B-B14F-4D97-AF65-F5344CB8AC3E}">
        <p14:creationId xmlns:p14="http://schemas.microsoft.com/office/powerpoint/2010/main" val="281466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Let's take another example:</a:t>
            </a:r>
          </a:p>
          <a:p>
            <a:endParaRPr lang="en-US" dirty="0" smtClean="0"/>
          </a:p>
          <a:p>
            <a:r>
              <a:rPr lang="en-US" dirty="0" smtClean="0"/>
              <a:t>char c[5] = "</a:t>
            </a:r>
            <a:r>
              <a:rPr lang="en-US" dirty="0" err="1" smtClean="0"/>
              <a:t>abcde</a:t>
            </a:r>
            <a:r>
              <a:rPr lang="en-US" dirty="0" smtClean="0"/>
              <a:t>";</a:t>
            </a:r>
          </a:p>
          <a:p>
            <a:r>
              <a:rPr lang="en-US" dirty="0" smtClean="0"/>
              <a:t>Here, we are trying to assign 6 characters (the last character is '\0') to a char array having 5 characters. This is bad and you should never do this.</a:t>
            </a:r>
          </a:p>
          <a:p>
            <a:endParaRPr lang="en-US" dirty="0" smtClean="0"/>
          </a:p>
          <a:p>
            <a:endParaRPr lang="en-IN" dirty="0"/>
          </a:p>
        </p:txBody>
      </p:sp>
    </p:spTree>
    <p:extLst>
      <p:ext uri="{BB962C8B-B14F-4D97-AF65-F5344CB8AC3E}">
        <p14:creationId xmlns:p14="http://schemas.microsoft.com/office/powerpoint/2010/main" val="365393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283"/>
          </a:xfrm>
        </p:spPr>
        <p:txBody>
          <a:bodyPr>
            <a:normAutofit fontScale="90000"/>
          </a:bodyPr>
          <a:lstStyle/>
          <a:p>
            <a:r>
              <a:rPr lang="en-IN" b="1" dirty="0"/>
              <a:t>Assigning Values to Strings</a:t>
            </a:r>
            <a:br>
              <a:rPr lang="en-IN" b="1" dirty="0"/>
            </a:br>
            <a:endParaRPr lang="en-IN" dirty="0"/>
          </a:p>
        </p:txBody>
      </p:sp>
      <p:sp>
        <p:nvSpPr>
          <p:cNvPr id="3" name="Content Placeholder 2"/>
          <p:cNvSpPr>
            <a:spLocks noGrp="1"/>
          </p:cNvSpPr>
          <p:nvPr>
            <p:ph idx="1"/>
          </p:nvPr>
        </p:nvSpPr>
        <p:spPr>
          <a:xfrm>
            <a:off x="838200" y="905256"/>
            <a:ext cx="10515600" cy="5271707"/>
          </a:xfrm>
        </p:spPr>
        <p:txBody>
          <a:bodyPr>
            <a:normAutofit fontScale="55000" lnSpcReduction="20000"/>
          </a:bodyPr>
          <a:lstStyle/>
          <a:p>
            <a:r>
              <a:rPr lang="en-US" dirty="0" smtClean="0"/>
              <a:t>Arrays and strings are second-class citizens in C; they do not support the assignment operator once it is declared. For example,</a:t>
            </a:r>
          </a:p>
          <a:p>
            <a:r>
              <a:rPr lang="en-US" dirty="0" smtClean="0"/>
              <a:t>char c[100];</a:t>
            </a:r>
          </a:p>
          <a:p>
            <a:r>
              <a:rPr lang="en-US" dirty="0" smtClean="0"/>
              <a:t>c = "C programming";  // Error! array type is not assignable.</a:t>
            </a:r>
          </a:p>
          <a:p>
            <a:r>
              <a:rPr lang="en-US" dirty="0" smtClean="0">
                <a:hlinkClick r:id="rId2" tooltip="C strcpy"/>
              </a:rPr>
              <a:t>Use </a:t>
            </a:r>
            <a:r>
              <a:rPr lang="en-US" dirty="0" err="1" smtClean="0">
                <a:hlinkClick r:id="rId2" tooltip="C strcpy"/>
              </a:rPr>
              <a:t>th</a:t>
            </a:r>
            <a:r>
              <a:rPr lang="en-US" dirty="0" err="1">
                <a:hlinkClick r:id="rId2" tooltip="C strcpy"/>
              </a:rPr>
              <a:t>e</a:t>
            </a:r>
            <a:r>
              <a:rPr lang="en-US" dirty="0" err="1" smtClean="0">
                <a:hlinkClick r:id="rId2" tooltip="C strcpy"/>
              </a:rPr>
              <a:t>strcpy</a:t>
            </a:r>
            <a:r>
              <a:rPr lang="en-US" dirty="0" smtClean="0">
                <a:hlinkClick r:id="rId2" tooltip="C strcpy"/>
              </a:rPr>
              <a:t>() function</a:t>
            </a:r>
            <a:r>
              <a:rPr lang="en-US" dirty="0" smtClean="0"/>
              <a:t> to copy the string instead.</a:t>
            </a:r>
            <a:endParaRPr lang="en-IN" dirty="0" smtClean="0"/>
          </a:p>
          <a:p>
            <a:endParaRPr lang="en-US" dirty="0" smtClean="0"/>
          </a:p>
          <a:p>
            <a:pPr marL="0" indent="0">
              <a:buNone/>
            </a:pPr>
            <a:r>
              <a:rPr lang="en-US" dirty="0" smtClean="0"/>
              <a:t>#include &lt;</a:t>
            </a:r>
            <a:r>
              <a:rPr lang="en-US" dirty="0" err="1" smtClean="0"/>
              <a:t>stdio.h</a:t>
            </a:r>
            <a:r>
              <a:rPr lang="en-US" dirty="0" smtClean="0"/>
              <a:t>&gt;</a:t>
            </a:r>
          </a:p>
          <a:p>
            <a:pPr marL="0" indent="0">
              <a:buNone/>
            </a:pPr>
            <a:r>
              <a:rPr lang="en-US" dirty="0" smtClean="0"/>
              <a:t>#include &lt;</a:t>
            </a:r>
            <a:r>
              <a:rPr lang="en-US" dirty="0" err="1" smtClean="0"/>
              <a:t>string.h</a:t>
            </a:r>
            <a:r>
              <a:rPr lang="en-US" dirty="0" smtClean="0"/>
              <a:t>&gt;</a:t>
            </a:r>
          </a:p>
          <a:p>
            <a:pPr marL="0" indent="0">
              <a:buNone/>
            </a:pPr>
            <a:r>
              <a:rPr lang="en-US" dirty="0" err="1" smtClean="0"/>
              <a:t>int</a:t>
            </a:r>
            <a:r>
              <a:rPr lang="en-US" dirty="0" smtClean="0"/>
              <a:t> main() {</a:t>
            </a:r>
          </a:p>
          <a:p>
            <a:pPr marL="0" indent="0">
              <a:buNone/>
            </a:pPr>
            <a:r>
              <a:rPr lang="en-US" dirty="0" smtClean="0"/>
              <a:t>  char str1[20] = "C programming";</a:t>
            </a:r>
          </a:p>
          <a:p>
            <a:pPr marL="0" indent="0">
              <a:buNone/>
            </a:pPr>
            <a:r>
              <a:rPr lang="en-US" dirty="0" smtClean="0"/>
              <a:t>  char str2[20];</a:t>
            </a:r>
          </a:p>
          <a:p>
            <a:pPr marL="0" indent="0">
              <a:buNone/>
            </a:pPr>
            <a:r>
              <a:rPr lang="en-US" dirty="0" smtClean="0"/>
              <a:t>  // copying str1 to str2</a:t>
            </a:r>
          </a:p>
          <a:p>
            <a:pPr marL="0" indent="0">
              <a:buNone/>
            </a:pPr>
            <a:r>
              <a:rPr lang="en-US" dirty="0" smtClean="0"/>
              <a:t>  </a:t>
            </a:r>
            <a:r>
              <a:rPr lang="en-US" dirty="0" err="1" smtClean="0"/>
              <a:t>strcpy</a:t>
            </a:r>
            <a:r>
              <a:rPr lang="en-US" dirty="0" smtClean="0"/>
              <a:t>(str2, str1);</a:t>
            </a:r>
          </a:p>
          <a:p>
            <a:pPr marL="0" indent="0">
              <a:buNone/>
            </a:pPr>
            <a:r>
              <a:rPr lang="en-US" dirty="0" smtClean="0"/>
              <a:t>  puts(str2); // C programming</a:t>
            </a:r>
          </a:p>
          <a:p>
            <a:pPr marL="0" indent="0">
              <a:buNone/>
            </a:pPr>
            <a:r>
              <a:rPr lang="en-US" dirty="0" smtClean="0"/>
              <a:t>length = </a:t>
            </a:r>
            <a:r>
              <a:rPr lang="en-US" dirty="0" err="1" smtClean="0"/>
              <a:t>strlen</a:t>
            </a:r>
            <a:r>
              <a:rPr lang="en-US" dirty="0" smtClean="0"/>
              <a:t>(str1);</a:t>
            </a:r>
          </a:p>
          <a:p>
            <a:pPr marL="0" indent="0">
              <a:buNone/>
            </a:pPr>
            <a:r>
              <a:rPr lang="en-US" dirty="0" smtClean="0"/>
              <a:t>     // displaying the length of string</a:t>
            </a:r>
          </a:p>
          <a:p>
            <a:pPr marL="0" indent="0">
              <a:buNone/>
            </a:pPr>
            <a:r>
              <a:rPr lang="en-US" dirty="0" smtClean="0"/>
              <a:t>    </a:t>
            </a:r>
            <a:r>
              <a:rPr lang="en-US" dirty="0" err="1" smtClean="0"/>
              <a:t>printf</a:t>
            </a:r>
            <a:r>
              <a:rPr lang="en-US" dirty="0" smtClean="0"/>
              <a:t>("Length of string </a:t>
            </a:r>
            <a:r>
              <a:rPr lang="en-US" dirty="0" err="1" smtClean="0"/>
              <a:t>str</a:t>
            </a:r>
            <a:r>
              <a:rPr lang="en-US" dirty="0" smtClean="0"/>
              <a:t> is %d", length);</a:t>
            </a:r>
          </a:p>
          <a:p>
            <a:pPr marL="0" indent="0">
              <a:buNone/>
            </a:pPr>
            <a:r>
              <a:rPr lang="en-US" dirty="0" smtClean="0"/>
              <a:t>  return 0;</a:t>
            </a:r>
          </a:p>
          <a:p>
            <a:pPr marL="0" indent="0">
              <a:buNone/>
            </a:pPr>
            <a:r>
              <a:rPr lang="en-US" dirty="0" smtClean="0"/>
              <a:t>}</a:t>
            </a:r>
            <a:r>
              <a:rPr lang="en-US" dirty="0"/>
              <a:t> </a:t>
            </a:r>
            <a:endParaRPr lang="en-IN" dirty="0"/>
          </a:p>
        </p:txBody>
      </p:sp>
    </p:spTree>
    <p:extLst>
      <p:ext uri="{BB962C8B-B14F-4D97-AF65-F5344CB8AC3E}">
        <p14:creationId xmlns:p14="http://schemas.microsoft.com/office/powerpoint/2010/main" val="59713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Read String from the user</a:t>
            </a:r>
            <a:br>
              <a:rPr lang="en-US" b="1" dirty="0"/>
            </a:br>
            <a:endParaRPr lang="en-IN" dirty="0"/>
          </a:p>
        </p:txBody>
      </p:sp>
      <p:sp>
        <p:nvSpPr>
          <p:cNvPr id="3" name="Content Placeholder 2"/>
          <p:cNvSpPr>
            <a:spLocks noGrp="1"/>
          </p:cNvSpPr>
          <p:nvPr>
            <p:ph idx="1"/>
          </p:nvPr>
        </p:nvSpPr>
        <p:spPr/>
        <p:txBody>
          <a:bodyPr>
            <a:normAutofit fontScale="77500" lnSpcReduction="20000"/>
          </a:bodyPr>
          <a:lstStyle/>
          <a:p>
            <a:r>
              <a:rPr lang="en-US" dirty="0" err="1" smtClean="0"/>
              <a:t>ou</a:t>
            </a:r>
            <a:r>
              <a:rPr lang="en-US" dirty="0" smtClean="0"/>
              <a:t> can use the </a:t>
            </a:r>
            <a:r>
              <a:rPr lang="en-US" dirty="0" err="1" smtClean="0"/>
              <a:t>scanf</a:t>
            </a:r>
            <a:r>
              <a:rPr lang="en-US" dirty="0" smtClean="0"/>
              <a:t>() function to read a string.</a:t>
            </a:r>
          </a:p>
          <a:p>
            <a:r>
              <a:rPr lang="en-US" dirty="0" smtClean="0"/>
              <a:t>The </a:t>
            </a:r>
            <a:r>
              <a:rPr lang="en-US" dirty="0" err="1" smtClean="0"/>
              <a:t>scanf</a:t>
            </a:r>
            <a:r>
              <a:rPr lang="en-US" dirty="0" smtClean="0"/>
              <a:t>() function reads the sequence of characters until it encounters whitespace (space, newline, tab, etc.).</a:t>
            </a:r>
          </a:p>
          <a:p>
            <a:r>
              <a:rPr lang="en-US" dirty="0" smtClean="0"/>
              <a:t>#include &lt;</a:t>
            </a:r>
            <a:r>
              <a:rPr lang="en-US" dirty="0" err="1" smtClean="0"/>
              <a:t>stdio.h</a:t>
            </a:r>
            <a:r>
              <a:rPr lang="en-US" dirty="0" smtClean="0"/>
              <a:t>&gt;</a:t>
            </a:r>
          </a:p>
          <a:p>
            <a:r>
              <a:rPr lang="en-US" dirty="0" err="1" smtClean="0"/>
              <a:t>int</a:t>
            </a:r>
            <a:r>
              <a:rPr lang="en-US" dirty="0" smtClean="0"/>
              <a:t> main()</a:t>
            </a:r>
          </a:p>
          <a:p>
            <a:r>
              <a:rPr lang="en-US" dirty="0" smtClean="0"/>
              <a:t>{</a:t>
            </a:r>
          </a:p>
          <a:p>
            <a:r>
              <a:rPr lang="en-US" dirty="0" smtClean="0"/>
              <a:t>    char name[20];</a:t>
            </a:r>
          </a:p>
          <a:p>
            <a:r>
              <a:rPr lang="en-US" dirty="0" smtClean="0"/>
              <a:t>    </a:t>
            </a:r>
            <a:r>
              <a:rPr lang="en-US" dirty="0" err="1" smtClean="0"/>
              <a:t>printf</a:t>
            </a:r>
            <a:r>
              <a:rPr lang="en-US" dirty="0" smtClean="0"/>
              <a:t>("Enter name: ");</a:t>
            </a:r>
          </a:p>
          <a:p>
            <a:r>
              <a:rPr lang="en-US" dirty="0" smtClean="0"/>
              <a:t>    </a:t>
            </a:r>
            <a:r>
              <a:rPr lang="en-US" dirty="0" err="1" smtClean="0"/>
              <a:t>scanf</a:t>
            </a:r>
            <a:r>
              <a:rPr lang="en-US" dirty="0" smtClean="0"/>
              <a:t>("%s", name);</a:t>
            </a:r>
          </a:p>
          <a:p>
            <a:r>
              <a:rPr lang="en-US" dirty="0" smtClean="0"/>
              <a:t>    </a:t>
            </a:r>
            <a:r>
              <a:rPr lang="en-US" dirty="0" err="1" smtClean="0"/>
              <a:t>printf</a:t>
            </a:r>
            <a:r>
              <a:rPr lang="en-US" dirty="0" smtClean="0"/>
              <a:t>("Your name is %s.", name);</a:t>
            </a:r>
          </a:p>
          <a:p>
            <a:r>
              <a:rPr lang="en-US" dirty="0" smtClean="0"/>
              <a:t>    return 0;</a:t>
            </a:r>
          </a:p>
          <a:p>
            <a:r>
              <a:rPr lang="en-US" dirty="0" smtClean="0"/>
              <a:t>}</a:t>
            </a:r>
            <a:endParaRPr lang="en-IN" dirty="0"/>
          </a:p>
        </p:txBody>
      </p:sp>
      <p:sp>
        <p:nvSpPr>
          <p:cNvPr id="5" name="Rectangle 4"/>
          <p:cNvSpPr/>
          <p:nvPr/>
        </p:nvSpPr>
        <p:spPr>
          <a:xfrm>
            <a:off x="1118616" y="6091541"/>
            <a:ext cx="3151632" cy="646331"/>
          </a:xfrm>
          <a:prstGeom prst="rect">
            <a:avLst/>
          </a:prstGeom>
        </p:spPr>
        <p:txBody>
          <a:bodyPr wrap="square">
            <a:spAutoFit/>
          </a:bodyPr>
          <a:lstStyle/>
          <a:p>
            <a:r>
              <a:rPr lang="en-US" dirty="0" smtClean="0"/>
              <a:t>Enter name: Dennis Ritchie</a:t>
            </a:r>
          </a:p>
          <a:p>
            <a:r>
              <a:rPr lang="en-US" dirty="0" smtClean="0"/>
              <a:t>Your name is Dennis.</a:t>
            </a:r>
            <a:endParaRPr lang="en-IN" dirty="0"/>
          </a:p>
        </p:txBody>
      </p:sp>
      <p:sp>
        <p:nvSpPr>
          <p:cNvPr id="6" name="Rectangle 5"/>
          <p:cNvSpPr/>
          <p:nvPr/>
        </p:nvSpPr>
        <p:spPr>
          <a:xfrm>
            <a:off x="6096000" y="2887682"/>
            <a:ext cx="6096000" cy="3416320"/>
          </a:xfrm>
          <a:prstGeom prst="rect">
            <a:avLst/>
          </a:prstGeom>
        </p:spPr>
        <p:txBody>
          <a:bodyPr>
            <a:spAutoFit/>
          </a:bodyPr>
          <a:lstStyle/>
          <a:p>
            <a:r>
              <a:rPr lang="en-US" dirty="0" smtClean="0"/>
              <a:t>Even though </a:t>
            </a:r>
            <a:r>
              <a:rPr lang="en-US" dirty="0" smtClean="0">
                <a:solidFill>
                  <a:srgbClr val="FF0000"/>
                </a:solidFill>
              </a:rPr>
              <a:t>Dennis Ritchie </a:t>
            </a:r>
            <a:r>
              <a:rPr lang="en-US" dirty="0" smtClean="0"/>
              <a:t>was entered in the above program, only "</a:t>
            </a:r>
            <a:r>
              <a:rPr lang="en-US" dirty="0" smtClean="0">
                <a:solidFill>
                  <a:srgbClr val="FF0000"/>
                </a:solidFill>
              </a:rPr>
              <a:t>Dennis</a:t>
            </a:r>
            <a:r>
              <a:rPr lang="en-US" dirty="0" smtClean="0"/>
              <a:t>" was stored in the name string. </a:t>
            </a:r>
            <a:r>
              <a:rPr lang="en-US" dirty="0" smtClean="0">
                <a:solidFill>
                  <a:srgbClr val="FF0000"/>
                </a:solidFill>
              </a:rPr>
              <a:t>It's because there was a space after Dennis.</a:t>
            </a:r>
          </a:p>
          <a:p>
            <a:endParaRPr lang="en-US" dirty="0" smtClean="0"/>
          </a:p>
          <a:p>
            <a:r>
              <a:rPr lang="en-US" dirty="0" smtClean="0"/>
              <a:t>Also notice that we have used the code </a:t>
            </a:r>
            <a:r>
              <a:rPr lang="en-US" dirty="0" smtClean="0">
                <a:solidFill>
                  <a:srgbClr val="FF0000"/>
                </a:solidFill>
              </a:rPr>
              <a:t>name instead of &amp;name with </a:t>
            </a:r>
            <a:r>
              <a:rPr lang="en-US" dirty="0" err="1" smtClean="0">
                <a:solidFill>
                  <a:srgbClr val="FF0000"/>
                </a:solidFill>
              </a:rPr>
              <a:t>scanf</a:t>
            </a:r>
            <a:r>
              <a:rPr lang="en-US" dirty="0" smtClean="0">
                <a:solidFill>
                  <a:srgbClr val="FF0000"/>
                </a:solidFill>
              </a:rPr>
              <a:t>().</a:t>
            </a:r>
          </a:p>
          <a:p>
            <a:r>
              <a:rPr lang="en-US" dirty="0" err="1" smtClean="0">
                <a:solidFill>
                  <a:schemeClr val="accent1"/>
                </a:solidFill>
              </a:rPr>
              <a:t>scanf</a:t>
            </a:r>
            <a:r>
              <a:rPr lang="en-US" dirty="0" smtClean="0">
                <a:solidFill>
                  <a:schemeClr val="accent1"/>
                </a:solidFill>
              </a:rPr>
              <a:t>("%s", name);</a:t>
            </a:r>
          </a:p>
          <a:p>
            <a:r>
              <a:rPr lang="en-US" dirty="0" smtClean="0"/>
              <a:t>This is because name is a char array, and we know that array names decay to pointers in C.</a:t>
            </a:r>
          </a:p>
          <a:p>
            <a:r>
              <a:rPr lang="en-US" dirty="0" smtClean="0"/>
              <a:t>Thus, the name in </a:t>
            </a:r>
            <a:r>
              <a:rPr lang="en-US" dirty="0" err="1" smtClean="0"/>
              <a:t>scanf</a:t>
            </a:r>
            <a:r>
              <a:rPr lang="en-US" dirty="0" smtClean="0"/>
              <a:t>() already points to the address of the first element in the string, which is why we don't need to use &amp;.</a:t>
            </a:r>
            <a:endParaRPr lang="en-IN" dirty="0"/>
          </a:p>
        </p:txBody>
      </p:sp>
    </p:spTree>
    <p:extLst>
      <p:ext uri="{BB962C8B-B14F-4D97-AF65-F5344CB8AC3E}">
        <p14:creationId xmlns:p14="http://schemas.microsoft.com/office/powerpoint/2010/main" val="2993092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#include&lt;</a:t>
            </a:r>
            <a:r>
              <a:rPr lang="en-US" dirty="0" err="1"/>
              <a:t>stdio.h</a:t>
            </a:r>
            <a:r>
              <a:rPr lang="en-US" dirty="0"/>
              <a:t>&gt;  </a:t>
            </a:r>
          </a:p>
          <a:p>
            <a:pPr marL="0" indent="0">
              <a:buNone/>
            </a:pPr>
            <a:r>
              <a:rPr lang="en-US" dirty="0"/>
              <a:t>void main ()  </a:t>
            </a:r>
          </a:p>
          <a:p>
            <a:pPr marL="0" indent="0">
              <a:buNone/>
            </a:pPr>
            <a:r>
              <a:rPr lang="en-US" dirty="0"/>
              <a:t>{  </a:t>
            </a:r>
          </a:p>
          <a:p>
            <a:pPr marL="0" indent="0">
              <a:buNone/>
            </a:pPr>
            <a:r>
              <a:rPr lang="en-US" dirty="0"/>
              <a:t>    char s[20];  </a:t>
            </a:r>
          </a:p>
          <a:p>
            <a:pPr marL="0" indent="0">
              <a:buNone/>
            </a:pPr>
            <a:r>
              <a:rPr lang="en-US" dirty="0"/>
              <a:t>    </a:t>
            </a:r>
            <a:r>
              <a:rPr lang="en-US" dirty="0" err="1"/>
              <a:t>printf</a:t>
            </a:r>
            <a:r>
              <a:rPr lang="en-US" dirty="0"/>
              <a:t>("Enter the string?");  </a:t>
            </a:r>
          </a:p>
          <a:p>
            <a:pPr marL="0" indent="0">
              <a:buNone/>
            </a:pPr>
            <a:r>
              <a:rPr lang="en-US" dirty="0"/>
              <a:t>    </a:t>
            </a:r>
            <a:r>
              <a:rPr lang="en-US" dirty="0" err="1"/>
              <a:t>scanf</a:t>
            </a:r>
            <a:r>
              <a:rPr lang="en-US" dirty="0"/>
              <a:t>("%[^\n]</a:t>
            </a:r>
            <a:r>
              <a:rPr lang="en-US" dirty="0" err="1"/>
              <a:t>s",s</a:t>
            </a:r>
            <a:r>
              <a:rPr lang="en-US" dirty="0"/>
              <a:t>);  </a:t>
            </a:r>
          </a:p>
          <a:p>
            <a:pPr marL="0" indent="0">
              <a:buNone/>
            </a:pPr>
            <a:r>
              <a:rPr lang="en-US" dirty="0"/>
              <a:t>    </a:t>
            </a:r>
            <a:r>
              <a:rPr lang="en-US" dirty="0" err="1"/>
              <a:t>printf</a:t>
            </a:r>
            <a:r>
              <a:rPr lang="en-US" dirty="0"/>
              <a:t>("You entered %</a:t>
            </a:r>
            <a:r>
              <a:rPr lang="en-US" dirty="0" err="1"/>
              <a:t>s",s</a:t>
            </a:r>
            <a:r>
              <a:rPr lang="en-US" dirty="0"/>
              <a:t>);  </a:t>
            </a:r>
          </a:p>
          <a:p>
            <a:pPr marL="0" indent="0">
              <a:buNone/>
            </a:pPr>
            <a:r>
              <a:rPr lang="en-US" dirty="0"/>
              <a:t>} </a:t>
            </a:r>
            <a:endParaRPr lang="en-IN" dirty="0"/>
          </a:p>
        </p:txBody>
      </p:sp>
      <p:sp>
        <p:nvSpPr>
          <p:cNvPr id="4" name="Rectangle 3"/>
          <p:cNvSpPr/>
          <p:nvPr/>
        </p:nvSpPr>
        <p:spPr>
          <a:xfrm>
            <a:off x="6705600" y="3002572"/>
            <a:ext cx="4166616" cy="1200329"/>
          </a:xfrm>
          <a:prstGeom prst="rect">
            <a:avLst/>
          </a:prstGeom>
        </p:spPr>
        <p:txBody>
          <a:bodyPr wrap="square">
            <a:spAutoFit/>
          </a:bodyPr>
          <a:lstStyle/>
          <a:p>
            <a:r>
              <a:rPr lang="en-US" dirty="0"/>
              <a:t>Output</a:t>
            </a:r>
          </a:p>
          <a:p>
            <a:endParaRPr lang="en-US" dirty="0"/>
          </a:p>
          <a:p>
            <a:r>
              <a:rPr lang="en-US" dirty="0"/>
              <a:t>Enter the </a:t>
            </a:r>
            <a:r>
              <a:rPr lang="en-US" dirty="0" err="1" smtClean="0"/>
              <a:t>string?string</a:t>
            </a:r>
            <a:r>
              <a:rPr lang="en-US" dirty="0" smtClean="0"/>
              <a:t> </a:t>
            </a:r>
            <a:r>
              <a:rPr lang="en-US" dirty="0"/>
              <a:t>is the best</a:t>
            </a:r>
          </a:p>
          <a:p>
            <a:r>
              <a:rPr lang="en-US" dirty="0"/>
              <a:t>You entered </a:t>
            </a:r>
            <a:r>
              <a:rPr lang="en-US" dirty="0" smtClean="0"/>
              <a:t>string  </a:t>
            </a:r>
            <a:r>
              <a:rPr lang="en-US" dirty="0"/>
              <a:t>is the best</a:t>
            </a:r>
            <a:endParaRPr lang="en-IN" dirty="0"/>
          </a:p>
        </p:txBody>
      </p:sp>
    </p:spTree>
    <p:extLst>
      <p:ext uri="{BB962C8B-B14F-4D97-AF65-F5344CB8AC3E}">
        <p14:creationId xmlns:p14="http://schemas.microsoft.com/office/powerpoint/2010/main" val="524127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gets() and puts() functions</a:t>
            </a:r>
            <a:br>
              <a:rPr lang="en-US" dirty="0"/>
            </a:br>
            <a:endParaRPr lang="en-IN" dirty="0"/>
          </a:p>
        </p:txBody>
      </p:sp>
      <p:sp>
        <p:nvSpPr>
          <p:cNvPr id="3" name="Content Placeholder 2"/>
          <p:cNvSpPr>
            <a:spLocks noGrp="1"/>
          </p:cNvSpPr>
          <p:nvPr>
            <p:ph idx="1"/>
          </p:nvPr>
        </p:nvSpPr>
        <p:spPr>
          <a:xfrm>
            <a:off x="838200" y="941832"/>
            <a:ext cx="10515600" cy="5235131"/>
          </a:xfrm>
        </p:spPr>
        <p:txBody>
          <a:bodyPr>
            <a:normAutofit fontScale="92500" lnSpcReduction="20000"/>
          </a:bodyPr>
          <a:lstStyle/>
          <a:p>
            <a:r>
              <a:rPr lang="en-US" sz="2000" dirty="0"/>
              <a:t>The gets() and puts() are declared in the header file </a:t>
            </a:r>
            <a:r>
              <a:rPr lang="en-US" sz="2000" dirty="0" err="1"/>
              <a:t>stdio.h</a:t>
            </a:r>
            <a:r>
              <a:rPr lang="en-US" sz="2000" dirty="0"/>
              <a:t>. Both the functions are involved in the input/output operations of the strings</a:t>
            </a:r>
            <a:r>
              <a:rPr lang="en-US" sz="2000" dirty="0" smtClean="0"/>
              <a:t>.</a:t>
            </a:r>
          </a:p>
          <a:p>
            <a:r>
              <a:rPr lang="en-US" sz="2000" dirty="0"/>
              <a:t>C gets() function</a:t>
            </a:r>
          </a:p>
          <a:p>
            <a:r>
              <a:rPr lang="en-US" sz="2000" dirty="0"/>
              <a:t>The gets() function enables the user to enter some characters followed by the enter key. All the characters entered by the user get stored in a character array. The null character is added to the array to make it a string. The gets() allows the user to enter the space-separated strings. It returns the string entered by the user.</a:t>
            </a:r>
          </a:p>
          <a:p>
            <a:pPr marL="0" indent="0">
              <a:buNone/>
            </a:pPr>
            <a:r>
              <a:rPr lang="en-US" dirty="0"/>
              <a:t>#include&lt;</a:t>
            </a:r>
            <a:r>
              <a:rPr lang="en-US" dirty="0" err="1"/>
              <a:t>stdio.h</a:t>
            </a:r>
            <a:r>
              <a:rPr lang="en-US" dirty="0"/>
              <a:t>&gt;  </a:t>
            </a:r>
          </a:p>
          <a:p>
            <a:pPr marL="0" indent="0">
              <a:buNone/>
            </a:pPr>
            <a:r>
              <a:rPr lang="en-US" b="1" dirty="0"/>
              <a:t>void</a:t>
            </a:r>
            <a:r>
              <a:rPr lang="en-US" dirty="0"/>
              <a:t> main ()  </a:t>
            </a:r>
          </a:p>
          <a:p>
            <a:pPr marL="0" indent="0">
              <a:buNone/>
            </a:pPr>
            <a:r>
              <a:rPr lang="en-US" dirty="0"/>
              <a:t>{  </a:t>
            </a:r>
          </a:p>
          <a:p>
            <a:pPr marL="0" indent="0">
              <a:buNone/>
            </a:pPr>
            <a:r>
              <a:rPr lang="en-US" dirty="0"/>
              <a:t>    </a:t>
            </a:r>
            <a:r>
              <a:rPr lang="en-US" b="1" dirty="0"/>
              <a:t>char</a:t>
            </a:r>
            <a:r>
              <a:rPr lang="en-US" dirty="0"/>
              <a:t> s[30];  </a:t>
            </a:r>
          </a:p>
          <a:p>
            <a:pPr marL="0" indent="0">
              <a:buNone/>
            </a:pPr>
            <a:r>
              <a:rPr lang="en-US" dirty="0"/>
              <a:t>    </a:t>
            </a:r>
            <a:r>
              <a:rPr lang="en-US" dirty="0" err="1"/>
              <a:t>printf</a:t>
            </a:r>
            <a:r>
              <a:rPr lang="en-US" dirty="0"/>
              <a:t>("Enter the string? ");  </a:t>
            </a:r>
          </a:p>
          <a:p>
            <a:pPr marL="0" indent="0">
              <a:buNone/>
            </a:pPr>
            <a:r>
              <a:rPr lang="en-US" dirty="0"/>
              <a:t>    gets(s);  </a:t>
            </a:r>
          </a:p>
          <a:p>
            <a:pPr marL="0" indent="0">
              <a:buNone/>
            </a:pPr>
            <a:r>
              <a:rPr lang="en-US" dirty="0"/>
              <a:t>    </a:t>
            </a:r>
            <a:r>
              <a:rPr lang="en-US" dirty="0" err="1"/>
              <a:t>printf</a:t>
            </a:r>
            <a:r>
              <a:rPr lang="en-US" dirty="0"/>
              <a:t>("You entered %</a:t>
            </a:r>
            <a:r>
              <a:rPr lang="en-US" dirty="0" err="1"/>
              <a:t>s",s</a:t>
            </a:r>
            <a:r>
              <a:rPr lang="en-US" dirty="0"/>
              <a:t>);  </a:t>
            </a:r>
          </a:p>
          <a:p>
            <a:pPr marL="0" indent="0">
              <a:buNone/>
            </a:pPr>
            <a:r>
              <a:rPr lang="en-US" dirty="0"/>
              <a:t>}  </a:t>
            </a:r>
          </a:p>
          <a:p>
            <a:endParaRPr lang="en-IN" sz="2000" dirty="0"/>
          </a:p>
        </p:txBody>
      </p:sp>
      <p:sp>
        <p:nvSpPr>
          <p:cNvPr id="4" name="Rectangle 3"/>
          <p:cNvSpPr/>
          <p:nvPr/>
        </p:nvSpPr>
        <p:spPr>
          <a:xfrm>
            <a:off x="5836920" y="4334917"/>
            <a:ext cx="6096000" cy="1754326"/>
          </a:xfrm>
          <a:prstGeom prst="rect">
            <a:avLst/>
          </a:prstGeom>
        </p:spPr>
        <p:txBody>
          <a:bodyPr>
            <a:spAutoFit/>
          </a:bodyPr>
          <a:lstStyle/>
          <a:p>
            <a:r>
              <a:rPr lang="en-US" dirty="0"/>
              <a:t>The gets() function is risky to use since it doesn't perform any array bound checking and keep reading the characters until the new line (enter) is encountered. It suffers from buffer overflow, which can be avoided by using </a:t>
            </a:r>
            <a:r>
              <a:rPr lang="en-US" dirty="0" err="1"/>
              <a:t>fgets</a:t>
            </a:r>
            <a:r>
              <a:rPr lang="en-US" dirty="0"/>
              <a:t>(). The </a:t>
            </a:r>
            <a:r>
              <a:rPr lang="en-US" dirty="0" err="1"/>
              <a:t>fgets</a:t>
            </a:r>
            <a:r>
              <a:rPr lang="en-US" dirty="0"/>
              <a:t>() makes sure that not more than the maximum limit of characters are read. Consider the following example.</a:t>
            </a:r>
            <a:endParaRPr lang="en-IN" dirty="0"/>
          </a:p>
        </p:txBody>
      </p:sp>
    </p:spTree>
    <p:extLst>
      <p:ext uri="{BB962C8B-B14F-4D97-AF65-F5344CB8AC3E}">
        <p14:creationId xmlns:p14="http://schemas.microsoft.com/office/powerpoint/2010/main" val="3581424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C7F2A5B2474F42B72FA56F265B01D0" ma:contentTypeVersion="3" ma:contentTypeDescription="Create a new document." ma:contentTypeScope="" ma:versionID="e8ebfa889c79816df7fd423e1fd9283d">
  <xsd:schema xmlns:xsd="http://www.w3.org/2001/XMLSchema" xmlns:xs="http://www.w3.org/2001/XMLSchema" xmlns:p="http://schemas.microsoft.com/office/2006/metadata/properties" xmlns:ns2="1113c09e-a8af-4c81-a7e4-ea6a80009bed" targetNamespace="http://schemas.microsoft.com/office/2006/metadata/properties" ma:root="true" ma:fieldsID="d109f750cb663fbd0f983835166fd912" ns2:_="">
    <xsd:import namespace="1113c09e-a8af-4c81-a7e4-ea6a80009bed"/>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13c09e-a8af-4c81-a7e4-ea6a80009b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A09B20-1D3A-4E4D-9E51-ABF6BD39074C}"/>
</file>

<file path=customXml/itemProps2.xml><?xml version="1.0" encoding="utf-8"?>
<ds:datastoreItem xmlns:ds="http://schemas.openxmlformats.org/officeDocument/2006/customXml" ds:itemID="{33A2A777-2673-48CC-ABF7-77F5755C8E16}"/>
</file>

<file path=customXml/itemProps3.xml><?xml version="1.0" encoding="utf-8"?>
<ds:datastoreItem xmlns:ds="http://schemas.openxmlformats.org/officeDocument/2006/customXml" ds:itemID="{FD2F1177-B98B-4AF3-9803-958D9B6D4568}"/>
</file>

<file path=docProps/app.xml><?xml version="1.0" encoding="utf-8"?>
<Properties xmlns="http://schemas.openxmlformats.org/officeDocument/2006/extended-properties" xmlns:vt="http://schemas.openxmlformats.org/officeDocument/2006/docPropsVTypes">
  <TotalTime>55</TotalTime>
  <Words>2517</Words>
  <Application>Microsoft Office PowerPoint</Application>
  <PresentationFormat>Widescreen</PresentationFormat>
  <Paragraphs>309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 Programming Strings </vt:lpstr>
      <vt:lpstr>Strings</vt:lpstr>
      <vt:lpstr>How to declare a string? </vt:lpstr>
      <vt:lpstr>How to initialize strings? </vt:lpstr>
      <vt:lpstr>PowerPoint Presentation</vt:lpstr>
      <vt:lpstr>Assigning Values to Strings </vt:lpstr>
      <vt:lpstr>Read String from the user </vt:lpstr>
      <vt:lpstr>PowerPoint Presentation</vt:lpstr>
      <vt:lpstr>C gets() and puts() functions </vt:lpstr>
      <vt:lpstr>PowerPoint Presentation</vt:lpstr>
      <vt:lpstr>C puts() function </vt:lpstr>
      <vt:lpstr>PowerPoint Presentation</vt:lpstr>
      <vt:lpstr>How to read a line of text? </vt:lpstr>
      <vt:lpstr>C program to read and print string using getchar and putchar function </vt:lpstr>
      <vt:lpstr>C Program to find length of string using strlen function </vt:lpstr>
      <vt:lpstr>C program to find length of string using loop </vt:lpstr>
      <vt:lpstr>C Copy String: strcpy()</vt:lpstr>
      <vt:lpstr>C String Concatenation: strcat() </vt:lpstr>
      <vt:lpstr>C Compare String: strcmp() </vt:lpstr>
      <vt:lpstr>C Program to Reverse a String:using function </vt:lpstr>
      <vt:lpstr>C String Lowercase: strlwr() </vt:lpstr>
      <vt:lpstr>C String Uppercase: strupr() </vt:lpstr>
      <vt:lpstr>C String strstr() </vt:lpstr>
      <vt:lpstr>Using the null character </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Strings </dc:title>
  <dc:creator>Mpstme Student</dc:creator>
  <cp:lastModifiedBy>Diksha Joshi (Dr.)</cp:lastModifiedBy>
  <cp:revision>31</cp:revision>
  <dcterms:created xsi:type="dcterms:W3CDTF">2023-09-12T08:20:31Z</dcterms:created>
  <dcterms:modified xsi:type="dcterms:W3CDTF">2023-11-02T06:20:57Z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0x01010013C7F2A5B2474F42B72FA56F265B01D0</vt:lpwstr>
  </property>
</Properties>
</file>