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58" r:id="rId3"/>
    <p:sldId id="257" r:id="rId4"/>
    <p:sldId id="260" r:id="rId5"/>
    <p:sldId id="259" r:id="rId6"/>
    <p:sldId id="261" r:id="rId7"/>
    <p:sldId id="262" r:id="rId8"/>
    <p:sldId id="263" r:id="rId9"/>
    <p:sldId id="264" r:id="rId10"/>
    <p:sldId id="265" r:id="rId11"/>
    <p:sldId id="266" r:id="rId12"/>
    <p:sldId id="268" r:id="rId13"/>
    <p:sldId id="269" r:id="rId14"/>
    <p:sldId id="267"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96" r:id="rId32"/>
    <p:sldId id="286" r:id="rId33"/>
    <p:sldId id="287" r:id="rId34"/>
    <p:sldId id="288" r:id="rId35"/>
    <p:sldId id="289" r:id="rId36"/>
    <p:sldId id="290" r:id="rId37"/>
    <p:sldId id="291" r:id="rId38"/>
    <p:sldId id="292" r:id="rId39"/>
    <p:sldId id="293" r:id="rId40"/>
    <p:sldId id="294" r:id="rId41"/>
    <p:sldId id="29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847DB4-A62D-9330-2FD5-FFC196366AE5}" v="1" dt="2022-11-22T06:54:41.767"/>
    <p1510:client id="{341AC3EB-9B29-9742-CAD3-3BF79D94FFBF}" v="6" dt="2022-11-21T11:13:30.527"/>
    <p1510:client id="{3524FBD9-B5F5-BDB2-AC12-414B5371FF52}" v="1" dt="2022-11-22T17:18:52.529"/>
    <p1510:client id="{4933E8D5-DA18-24C1-0B55-F4649BF4EE43}" v="257" dt="2023-09-25T04:33:53.739"/>
    <p1510:client id="{51C774F3-C662-4C3F-BDF1-3B508E916D3D}" v="5" dt="2022-11-23T10:51:50.658"/>
    <p1510:client id="{68D8695D-1B3A-5CD6-839F-F8F123916FD4}" v="1" dt="2022-11-22T04:47:53.240"/>
    <p1510:client id="{859CBBD3-38D6-437D-8B56-A059E3016651}" v="1" dt="2022-11-21T16:43:40.502"/>
    <p1510:client id="{E245A0E1-C977-670E-403B-41917006D6EA}" v="1" dt="2023-09-23T08:06:57.5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36" autoAdjust="0"/>
    <p:restoredTop sz="94660"/>
  </p:normalViewPr>
  <p:slideViewPr>
    <p:cSldViewPr snapToGrid="0">
      <p:cViewPr varScale="1">
        <p:scale>
          <a:sx n="109" d="100"/>
          <a:sy n="109"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DB673C-6DD0-4D46-A46F-817DB7605587}" type="datetimeFigureOut">
              <a:rPr lang="en-IN" smtClean="0"/>
              <a:t>30-09-2023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F2132-62E9-4972-9973-1493A33ED6A5}" type="slidenum">
              <a:rPr lang="en-IN" smtClean="0"/>
              <a:t>‹#›</a:t>
            </a:fld>
            <a:endParaRPr lang="en-IN"/>
          </a:p>
        </p:txBody>
      </p:sp>
    </p:spTree>
    <p:extLst>
      <p:ext uri="{BB962C8B-B14F-4D97-AF65-F5344CB8AC3E}">
        <p14:creationId xmlns:p14="http://schemas.microsoft.com/office/powerpoint/2010/main" val="455137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43F2132-62E9-4972-9973-1493A33ED6A5}" type="slidenum">
              <a:rPr lang="en-IN" smtClean="0"/>
              <a:t>15</a:t>
            </a:fld>
            <a:endParaRPr lang="en-IN"/>
          </a:p>
        </p:txBody>
      </p:sp>
    </p:spTree>
    <p:extLst>
      <p:ext uri="{BB962C8B-B14F-4D97-AF65-F5344CB8AC3E}">
        <p14:creationId xmlns:p14="http://schemas.microsoft.com/office/powerpoint/2010/main" val="717335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rgbClr val="FFFFFF"/>
                </a:solidFill>
              </a:defRPr>
            </a:lvl1pPr>
          </a:lstStyle>
          <a:p>
            <a:fld id="{4AF6FA4C-90C2-44AB-932A-E4214BC73AF9}" type="datetimeFigureOut">
              <a:rPr lang="en-IN" smtClean="0"/>
              <a:t>30-09-2023</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1F314AA-F499-4692-8950-97B3BFE690BC}"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150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F6FA4C-90C2-44AB-932A-E4214BC73AF9}"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F314AA-F499-4692-8950-97B3BFE690BC}" type="slidenum">
              <a:rPr lang="en-IN" smtClean="0"/>
              <a:t>‹#›</a:t>
            </a:fld>
            <a:endParaRPr lang="en-IN"/>
          </a:p>
        </p:txBody>
      </p:sp>
    </p:spTree>
    <p:extLst>
      <p:ext uri="{BB962C8B-B14F-4D97-AF65-F5344CB8AC3E}">
        <p14:creationId xmlns:p14="http://schemas.microsoft.com/office/powerpoint/2010/main" val="1872855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F6FA4C-90C2-44AB-932A-E4214BC73AF9}"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F314AA-F499-4692-8950-97B3BFE690BC}" type="slidenum">
              <a:rPr lang="en-IN" smtClean="0"/>
              <a:t>‹#›</a:t>
            </a:fld>
            <a:endParaRPr lang="en-IN"/>
          </a:p>
        </p:txBody>
      </p:sp>
    </p:spTree>
    <p:extLst>
      <p:ext uri="{BB962C8B-B14F-4D97-AF65-F5344CB8AC3E}">
        <p14:creationId xmlns:p14="http://schemas.microsoft.com/office/powerpoint/2010/main" val="1909370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F6FA4C-90C2-44AB-932A-E4214BC73AF9}"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F314AA-F499-4692-8950-97B3BFE690BC}" type="slidenum">
              <a:rPr lang="en-IN" smtClean="0"/>
              <a:t>‹#›</a:t>
            </a:fld>
            <a:endParaRPr lang="en-IN"/>
          </a:p>
        </p:txBody>
      </p:sp>
    </p:spTree>
    <p:extLst>
      <p:ext uri="{BB962C8B-B14F-4D97-AF65-F5344CB8AC3E}">
        <p14:creationId xmlns:p14="http://schemas.microsoft.com/office/powerpoint/2010/main" val="484112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F6FA4C-90C2-44AB-932A-E4214BC73AF9}"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F314AA-F499-4692-8950-97B3BFE690BC}"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5672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AF6FA4C-90C2-44AB-932A-E4214BC73AF9}"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F314AA-F499-4692-8950-97B3BFE690BC}" type="slidenum">
              <a:rPr lang="en-IN" smtClean="0"/>
              <a:t>‹#›</a:t>
            </a:fld>
            <a:endParaRPr lang="en-IN"/>
          </a:p>
        </p:txBody>
      </p:sp>
    </p:spTree>
    <p:extLst>
      <p:ext uri="{BB962C8B-B14F-4D97-AF65-F5344CB8AC3E}">
        <p14:creationId xmlns:p14="http://schemas.microsoft.com/office/powerpoint/2010/main" val="851562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AF6FA4C-90C2-44AB-932A-E4214BC73AF9}" type="datetimeFigureOut">
              <a:rPr lang="en-IN" smtClean="0"/>
              <a:t>30-09-2023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F314AA-F499-4692-8950-97B3BFE690BC}" type="slidenum">
              <a:rPr lang="en-IN" smtClean="0"/>
              <a:t>‹#›</a:t>
            </a:fld>
            <a:endParaRPr lang="en-IN"/>
          </a:p>
        </p:txBody>
      </p:sp>
    </p:spTree>
    <p:extLst>
      <p:ext uri="{BB962C8B-B14F-4D97-AF65-F5344CB8AC3E}">
        <p14:creationId xmlns:p14="http://schemas.microsoft.com/office/powerpoint/2010/main" val="283263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AF6FA4C-90C2-44AB-932A-E4214BC73AF9}" type="datetimeFigureOut">
              <a:rPr lang="en-IN" smtClean="0"/>
              <a:t>30-09-2023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F314AA-F499-4692-8950-97B3BFE690BC}" type="slidenum">
              <a:rPr lang="en-IN" smtClean="0"/>
              <a:t>‹#›</a:t>
            </a:fld>
            <a:endParaRPr lang="en-IN"/>
          </a:p>
        </p:txBody>
      </p:sp>
    </p:spTree>
    <p:extLst>
      <p:ext uri="{BB962C8B-B14F-4D97-AF65-F5344CB8AC3E}">
        <p14:creationId xmlns:p14="http://schemas.microsoft.com/office/powerpoint/2010/main" val="1981047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F6FA4C-90C2-44AB-932A-E4214BC73AF9}" type="datetimeFigureOut">
              <a:rPr lang="en-IN" smtClean="0"/>
              <a:t>30-09-2023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F314AA-F499-4692-8950-97B3BFE690BC}" type="slidenum">
              <a:rPr lang="en-IN" smtClean="0"/>
              <a:t>‹#›</a:t>
            </a:fld>
            <a:endParaRPr lang="en-IN"/>
          </a:p>
        </p:txBody>
      </p:sp>
    </p:spTree>
    <p:extLst>
      <p:ext uri="{BB962C8B-B14F-4D97-AF65-F5344CB8AC3E}">
        <p14:creationId xmlns:p14="http://schemas.microsoft.com/office/powerpoint/2010/main" val="1109557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AF6FA4C-90C2-44AB-932A-E4214BC73AF9}"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F314AA-F499-4692-8950-97B3BFE690BC}" type="slidenum">
              <a:rPr lang="en-IN" smtClean="0"/>
              <a:t>‹#›</a:t>
            </a:fld>
            <a:endParaRPr lang="en-IN"/>
          </a:p>
        </p:txBody>
      </p:sp>
    </p:spTree>
    <p:extLst>
      <p:ext uri="{BB962C8B-B14F-4D97-AF65-F5344CB8AC3E}">
        <p14:creationId xmlns:p14="http://schemas.microsoft.com/office/powerpoint/2010/main" val="3618250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AF6FA4C-90C2-44AB-932A-E4214BC73AF9}"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F314AA-F499-4692-8950-97B3BFE690BC}" type="slidenum">
              <a:rPr lang="en-IN" smtClean="0"/>
              <a:t>‹#›</a:t>
            </a:fld>
            <a:endParaRPr lang="en-IN"/>
          </a:p>
        </p:txBody>
      </p:sp>
    </p:spTree>
    <p:extLst>
      <p:ext uri="{BB962C8B-B14F-4D97-AF65-F5344CB8AC3E}">
        <p14:creationId xmlns:p14="http://schemas.microsoft.com/office/powerpoint/2010/main" val="922116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AF6FA4C-90C2-44AB-932A-E4214BC73AF9}" type="datetimeFigureOut">
              <a:rPr lang="en-IN" smtClean="0"/>
              <a:t>30-09-2023</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91F314AA-F499-4692-8950-97B3BFE690BC}" type="slidenum">
              <a:rPr lang="en-IN" smtClean="0"/>
              <a:t>‹#›</a:t>
            </a:fld>
            <a:endParaRPr lang="en-IN"/>
          </a:p>
        </p:txBody>
      </p:sp>
    </p:spTree>
    <p:extLst>
      <p:ext uri="{BB962C8B-B14F-4D97-AF65-F5344CB8AC3E}">
        <p14:creationId xmlns:p14="http://schemas.microsoft.com/office/powerpoint/2010/main" val="16191363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gif"/><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gi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gi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Sinusoidal Oscillators</a:t>
            </a:r>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090974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Barkhausen Criterion</a:t>
            </a:r>
            <a:endParaRPr lang="en-IN"/>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en-US" dirty="0" err="1"/>
              <a:t>Barkhausen</a:t>
            </a:r>
            <a:r>
              <a:rPr lang="en-US" dirty="0"/>
              <a:t> criterion states that :</a:t>
            </a:r>
          </a:p>
          <a:p>
            <a:pPr marL="502920" indent="-457200">
              <a:buFont typeface="+mj-lt"/>
              <a:buAutoNum type="arabicPeriod"/>
            </a:pPr>
            <a:r>
              <a:rPr lang="en-US" dirty="0"/>
              <a:t>The </a:t>
            </a:r>
            <a:r>
              <a:rPr lang="en-US" b="1" dirty="0">
                <a:solidFill>
                  <a:srgbClr val="FF0000"/>
                </a:solidFill>
                <a:highlight>
                  <a:srgbClr val="FFFF00"/>
                </a:highlight>
              </a:rPr>
              <a:t>total phase shift around a loop</a:t>
            </a:r>
            <a:r>
              <a:rPr lang="en-US" dirty="0"/>
              <a:t> as the signal proceeds from input through the amplifier, feedback network, and back to the input again, completing a loop, is precisely </a:t>
            </a:r>
            <a:r>
              <a:rPr lang="en-US" b="1" dirty="0">
                <a:solidFill>
                  <a:srgbClr val="FF0000"/>
                </a:solidFill>
                <a:highlight>
                  <a:srgbClr val="00FF00"/>
                </a:highlight>
              </a:rPr>
              <a:t>0° or 360°</a:t>
            </a:r>
            <a:r>
              <a:rPr lang="en-US" dirty="0"/>
              <a:t> </a:t>
            </a:r>
          </a:p>
          <a:p>
            <a:pPr marL="502920" indent="-457200">
              <a:buFont typeface="+mj-lt"/>
              <a:buAutoNum type="arabicPeriod"/>
            </a:pPr>
            <a:r>
              <a:rPr lang="en-US" dirty="0"/>
              <a:t> The magnitude of the product of the open loop gain of the amplifier (A) and the feedback factor β is unity i.e. </a:t>
            </a:r>
            <a:r>
              <a:rPr lang="en-US" b="1" dirty="0">
                <a:solidFill>
                  <a:srgbClr val="FF0000"/>
                </a:solidFill>
                <a:highlight>
                  <a:srgbClr val="00FF00"/>
                </a:highlight>
              </a:rPr>
              <a:t>|Aβ|=1</a:t>
            </a:r>
            <a:r>
              <a:rPr lang="en-US" dirty="0"/>
              <a:t> </a:t>
            </a:r>
          </a:p>
          <a:p>
            <a:r>
              <a:rPr lang="en-US" dirty="0"/>
              <a:t> If these conditions are satisfied, the circuit works as an oscillator producing sustained oscillations of constant frequency and amplitude. </a:t>
            </a:r>
          </a:p>
          <a:p>
            <a:r>
              <a:rPr lang="en-US" dirty="0"/>
              <a:t>In theory, </a:t>
            </a:r>
            <a:r>
              <a:rPr lang="en-US" b="1" u="sng" dirty="0">
                <a:solidFill>
                  <a:srgbClr val="FF0000"/>
                </a:solidFill>
              </a:rPr>
              <a:t>no input is needed to start the oscillation</a:t>
            </a:r>
            <a:r>
              <a:rPr lang="en-US" dirty="0"/>
              <a:t>. </a:t>
            </a:r>
          </a:p>
          <a:p>
            <a:r>
              <a:rPr lang="en-US" dirty="0"/>
              <a:t>In practice, </a:t>
            </a:r>
            <a:r>
              <a:rPr lang="en-US" b="1" dirty="0">
                <a:solidFill>
                  <a:srgbClr val="FF0000"/>
                </a:solidFill>
                <a:highlight>
                  <a:srgbClr val="00FF00"/>
                </a:highlight>
              </a:rPr>
              <a:t>Aβ&gt;1</a:t>
            </a:r>
            <a:r>
              <a:rPr lang="en-US" dirty="0"/>
              <a:t> to start the oscillation and then </a:t>
            </a:r>
            <a:r>
              <a:rPr lang="en-US" b="1" dirty="0">
                <a:solidFill>
                  <a:srgbClr val="FF0000"/>
                </a:solidFill>
              </a:rPr>
              <a:t>circuit adjust</a:t>
            </a:r>
            <a:r>
              <a:rPr lang="en-US" dirty="0"/>
              <a:t> itself to get </a:t>
            </a:r>
            <a:r>
              <a:rPr lang="en-US" b="1" dirty="0">
                <a:solidFill>
                  <a:srgbClr val="FF0000"/>
                </a:solidFill>
                <a:highlight>
                  <a:srgbClr val="00FF00"/>
                </a:highlight>
              </a:rPr>
              <a:t>Aβ=1</a:t>
            </a:r>
            <a:r>
              <a:rPr lang="en-US" dirty="0"/>
              <a:t>, finally resulting into </a:t>
            </a:r>
            <a:r>
              <a:rPr lang="en-US" b="1" dirty="0">
                <a:solidFill>
                  <a:srgbClr val="FF0000"/>
                </a:solidFill>
                <a:highlight>
                  <a:srgbClr val="00FF00"/>
                </a:highlight>
              </a:rPr>
              <a:t>self-sustained oscillations</a:t>
            </a:r>
            <a:r>
              <a:rPr lang="en-US" dirty="0"/>
              <a:t>. </a:t>
            </a:r>
            <a:endParaRPr lang="en-IN"/>
          </a:p>
        </p:txBody>
      </p:sp>
    </p:spTree>
    <p:extLst>
      <p:ext uri="{BB962C8B-B14F-4D97-AF65-F5344CB8AC3E}">
        <p14:creationId xmlns:p14="http://schemas.microsoft.com/office/powerpoint/2010/main" val="118361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t>COLPITT’S OSCILLATOR</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216168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32510"/>
            <a:ext cx="9875520" cy="581890"/>
          </a:xfrm>
        </p:spPr>
        <p:txBody>
          <a:bodyPr>
            <a:normAutofit fontScale="90000"/>
          </a:bodyPr>
          <a:lstStyle/>
          <a:p>
            <a:r>
              <a:rPr lang="en-IN"/>
              <a:t>Tank circuit</a:t>
            </a:r>
          </a:p>
        </p:txBody>
      </p:sp>
      <p:sp>
        <p:nvSpPr>
          <p:cNvPr id="4" name="Content Placeholder 3"/>
          <p:cNvSpPr>
            <a:spLocks noGrp="1"/>
          </p:cNvSpPr>
          <p:nvPr>
            <p:ph sz="half" idx="1"/>
          </p:nvPr>
        </p:nvSpPr>
        <p:spPr>
          <a:xfrm>
            <a:off x="1076497" y="1004540"/>
            <a:ext cx="10453255" cy="3870177"/>
          </a:xfrm>
        </p:spPr>
        <p:txBody>
          <a:bodyPr vert="horz" lIns="91440" tIns="45720" rIns="91440" bIns="45720" rtlCol="0" anchor="t">
            <a:normAutofit/>
          </a:bodyPr>
          <a:lstStyle/>
          <a:p>
            <a:r>
              <a:rPr lang="en-IN" sz="2000" dirty="0">
                <a:solidFill>
                  <a:schemeClr val="tx1"/>
                </a:solidFill>
              </a:rPr>
              <a:t>Oscillators consist of a tank circuit along with amplifier.</a:t>
            </a:r>
          </a:p>
          <a:p>
            <a:r>
              <a:rPr lang="en-IN" sz="2000" dirty="0">
                <a:solidFill>
                  <a:schemeClr val="tx1"/>
                </a:solidFill>
              </a:rPr>
              <a:t>A tank circuit consists of a </a:t>
            </a:r>
            <a:r>
              <a:rPr lang="en-IN" sz="2000" b="1" dirty="0">
                <a:solidFill>
                  <a:srgbClr val="FF0000"/>
                </a:solidFill>
                <a:highlight>
                  <a:srgbClr val="00FF00"/>
                </a:highlight>
              </a:rPr>
              <a:t>capacitor in series/parallel with an inductor</a:t>
            </a:r>
          </a:p>
          <a:p>
            <a:r>
              <a:rPr lang="en-IN" sz="2000" dirty="0">
                <a:solidFill>
                  <a:schemeClr val="tx1"/>
                </a:solidFill>
              </a:rPr>
              <a:t>Assume the </a:t>
            </a:r>
            <a:r>
              <a:rPr lang="en-IN" sz="2000" b="1" dirty="0">
                <a:solidFill>
                  <a:srgbClr val="FF0000"/>
                </a:solidFill>
                <a:highlight>
                  <a:srgbClr val="FFFF00"/>
                </a:highlight>
              </a:rPr>
              <a:t>capacitor is fully charged</a:t>
            </a:r>
            <a:r>
              <a:rPr lang="en-IN" sz="2000" dirty="0">
                <a:solidFill>
                  <a:schemeClr val="tx1"/>
                </a:solidFill>
              </a:rPr>
              <a:t>, and has stored </a:t>
            </a:r>
            <a:r>
              <a:rPr lang="en-IN" sz="2000" b="1" dirty="0">
                <a:solidFill>
                  <a:srgbClr val="FF0000"/>
                </a:solidFill>
                <a:highlight>
                  <a:srgbClr val="FFFF00"/>
                </a:highlight>
              </a:rPr>
              <a:t>electrostatic energy</a:t>
            </a:r>
            <a:r>
              <a:rPr lang="en-IN" sz="2000" dirty="0">
                <a:solidFill>
                  <a:schemeClr val="tx1"/>
                </a:solidFill>
              </a:rPr>
              <a:t>.</a:t>
            </a:r>
          </a:p>
          <a:p>
            <a:r>
              <a:rPr lang="en-IN" sz="2000" dirty="0">
                <a:solidFill>
                  <a:schemeClr val="tx1"/>
                </a:solidFill>
              </a:rPr>
              <a:t>It </a:t>
            </a:r>
            <a:r>
              <a:rPr lang="en-IN" sz="2000" b="1" dirty="0">
                <a:solidFill>
                  <a:srgbClr val="FF0000"/>
                </a:solidFill>
                <a:highlight>
                  <a:srgbClr val="FFFF00"/>
                </a:highlight>
              </a:rPr>
              <a:t>discharges</a:t>
            </a:r>
            <a:r>
              <a:rPr lang="en-IN" sz="2000" dirty="0">
                <a:solidFill>
                  <a:schemeClr val="tx1"/>
                </a:solidFill>
              </a:rPr>
              <a:t>, and the </a:t>
            </a:r>
            <a:r>
              <a:rPr lang="en-IN" sz="2000" b="1" dirty="0">
                <a:solidFill>
                  <a:srgbClr val="FF0000"/>
                </a:solidFill>
                <a:highlight>
                  <a:srgbClr val="FFFF00"/>
                </a:highlight>
              </a:rPr>
              <a:t>current flows through the inductor</a:t>
            </a:r>
            <a:r>
              <a:rPr lang="en-IN" sz="2000" dirty="0">
                <a:solidFill>
                  <a:schemeClr val="tx1"/>
                </a:solidFill>
              </a:rPr>
              <a:t>.</a:t>
            </a:r>
          </a:p>
          <a:p>
            <a:r>
              <a:rPr lang="en-IN" sz="2000" b="1" dirty="0">
                <a:solidFill>
                  <a:srgbClr val="FF0000"/>
                </a:solidFill>
                <a:highlight>
                  <a:srgbClr val="00FF00"/>
                </a:highlight>
              </a:rPr>
              <a:t>Electrostatic energy</a:t>
            </a:r>
            <a:r>
              <a:rPr lang="en-IN" sz="2000" b="1" dirty="0">
                <a:solidFill>
                  <a:schemeClr val="tx1"/>
                </a:solidFill>
              </a:rPr>
              <a:t> gets converted to </a:t>
            </a:r>
            <a:r>
              <a:rPr lang="en-IN" sz="2000" b="1" dirty="0">
                <a:solidFill>
                  <a:srgbClr val="FF0000"/>
                </a:solidFill>
                <a:highlight>
                  <a:srgbClr val="00FF00"/>
                </a:highlight>
              </a:rPr>
              <a:t>electromagnetic energy</a:t>
            </a:r>
            <a:r>
              <a:rPr lang="en-IN" sz="2000" b="1" dirty="0">
                <a:solidFill>
                  <a:schemeClr val="tx1"/>
                </a:solidFill>
              </a:rPr>
              <a:t> in inductor</a:t>
            </a:r>
            <a:r>
              <a:rPr lang="en-IN" sz="2000" dirty="0">
                <a:solidFill>
                  <a:schemeClr val="tx1"/>
                </a:solidFill>
              </a:rPr>
              <a:t>.</a:t>
            </a:r>
          </a:p>
          <a:p>
            <a:r>
              <a:rPr lang="en-IN" sz="2000" dirty="0">
                <a:solidFill>
                  <a:schemeClr val="tx1"/>
                </a:solidFill>
              </a:rPr>
              <a:t>After </a:t>
            </a:r>
            <a:r>
              <a:rPr lang="en-IN" sz="2000" b="1" dirty="0">
                <a:solidFill>
                  <a:srgbClr val="FF0000"/>
                </a:solidFill>
                <a:highlight>
                  <a:srgbClr val="FFFF00"/>
                </a:highlight>
              </a:rPr>
              <a:t>fully discharging</a:t>
            </a:r>
            <a:r>
              <a:rPr lang="en-IN" sz="2000" dirty="0">
                <a:solidFill>
                  <a:schemeClr val="tx1"/>
                </a:solidFill>
              </a:rPr>
              <a:t>, </a:t>
            </a:r>
            <a:r>
              <a:rPr lang="en-IN" sz="2000" b="1" dirty="0">
                <a:solidFill>
                  <a:srgbClr val="FF0000"/>
                </a:solidFill>
                <a:highlight>
                  <a:srgbClr val="FFFF00"/>
                </a:highlight>
              </a:rPr>
              <a:t>capacitor gets charged again in reverse polarity using electromagnetic energy from inductor</a:t>
            </a:r>
            <a:r>
              <a:rPr lang="en-IN" sz="2000" dirty="0">
                <a:solidFill>
                  <a:schemeClr val="tx1"/>
                </a:solidFill>
              </a:rPr>
              <a:t>.</a:t>
            </a:r>
          </a:p>
          <a:p>
            <a:r>
              <a:rPr lang="en-IN" sz="2000" dirty="0">
                <a:solidFill>
                  <a:schemeClr val="tx1"/>
                </a:solidFill>
              </a:rPr>
              <a:t>Cycle continues, producing sine waves.</a:t>
            </a:r>
          </a:p>
        </p:txBody>
      </p:sp>
      <p:pic>
        <p:nvPicPr>
          <p:cNvPr id="1028" name="Picture 4" descr="Basic Oscillatory Circuits,L-C Tank circuit working,Resonant Frequency"/>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071" y="4389377"/>
            <a:ext cx="7819495" cy="1794850"/>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6" descr="LC oscillators, LC oscillators and types, tank circuit working"/>
          <p:cNvSpPr>
            <a:spLocks noChangeAspect="1" noChangeArrowheads="1"/>
          </p:cNvSpPr>
          <p:nvPr/>
        </p:nvSpPr>
        <p:spPr bwMode="auto">
          <a:xfrm>
            <a:off x="155575" y="-232755"/>
            <a:ext cx="304800" cy="39309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p:cNvPicPr>
            <a:picLocks noChangeAspect="1"/>
          </p:cNvPicPr>
          <p:nvPr/>
        </p:nvPicPr>
        <p:blipFill>
          <a:blip r:embed="rId3"/>
          <a:stretch>
            <a:fillRect/>
          </a:stretch>
        </p:blipFill>
        <p:spPr>
          <a:xfrm>
            <a:off x="7954893" y="4529159"/>
            <a:ext cx="4109483" cy="1379352"/>
          </a:xfrm>
          <a:prstGeom prst="rect">
            <a:avLst/>
          </a:prstGeom>
        </p:spPr>
      </p:pic>
    </p:spTree>
    <p:extLst>
      <p:ext uri="{BB962C8B-B14F-4D97-AF65-F5344CB8AC3E}">
        <p14:creationId xmlns:p14="http://schemas.microsoft.com/office/powerpoint/2010/main" val="1283981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32510"/>
            <a:ext cx="9875520" cy="581890"/>
          </a:xfrm>
        </p:spPr>
        <p:txBody>
          <a:bodyPr>
            <a:normAutofit fontScale="90000"/>
          </a:bodyPr>
          <a:lstStyle/>
          <a:p>
            <a:r>
              <a:rPr lang="en-IN"/>
              <a:t>Tank circuit</a:t>
            </a:r>
          </a:p>
        </p:txBody>
      </p:sp>
      <mc:AlternateContent xmlns:mc="http://schemas.openxmlformats.org/markup-compatibility/2006" xmlns:a14="http://schemas.microsoft.com/office/drawing/2010/main">
        <mc:Choice Requires="a14">
          <p:sp>
            <p:nvSpPr>
              <p:cNvPr id="4" name="Content Placeholder 3"/>
              <p:cNvSpPr>
                <a:spLocks noGrp="1"/>
              </p:cNvSpPr>
              <p:nvPr>
                <p:ph sz="half" idx="1"/>
              </p:nvPr>
            </p:nvSpPr>
            <p:spPr>
              <a:xfrm>
                <a:off x="1076497" y="1004540"/>
                <a:ext cx="10453255" cy="3870177"/>
              </a:xfrm>
            </p:spPr>
            <p:txBody>
              <a:bodyPr>
                <a:normAutofit/>
              </a:bodyPr>
              <a:lstStyle/>
              <a:p>
                <a:r>
                  <a:rPr lang="en-IN" sz="2000">
                    <a:solidFill>
                      <a:schemeClr val="tx1"/>
                    </a:solidFill>
                  </a:rPr>
                  <a:t>Oscillations happen when the circuit is in resonance</a:t>
                </a:r>
              </a:p>
              <a:p>
                <a:r>
                  <a:rPr lang="en-IN" sz="2000">
                    <a:solidFill>
                      <a:schemeClr val="tx1"/>
                    </a:solidFill>
                  </a:rPr>
                  <a:t>i.e. when inductive reactance X</a:t>
                </a:r>
                <a:r>
                  <a:rPr lang="en-IN" sz="2000" baseline="-25000">
                    <a:solidFill>
                      <a:schemeClr val="tx1"/>
                    </a:solidFill>
                  </a:rPr>
                  <a:t>L</a:t>
                </a:r>
                <a:r>
                  <a:rPr lang="en-IN" sz="2000">
                    <a:solidFill>
                      <a:schemeClr val="tx1"/>
                    </a:solidFill>
                  </a:rPr>
                  <a:t> = capacitive reactance X</a:t>
                </a:r>
                <a:r>
                  <a:rPr lang="en-IN" sz="2000" baseline="-25000">
                    <a:solidFill>
                      <a:schemeClr val="tx1"/>
                    </a:solidFill>
                  </a:rPr>
                  <a:t>C</a:t>
                </a:r>
              </a:p>
              <a:p>
                <a:r>
                  <a:rPr lang="en-IN" sz="2000">
                    <a:solidFill>
                      <a:schemeClr val="tx1"/>
                    </a:solidFill>
                  </a:rPr>
                  <a:t>i.e. 2</a:t>
                </a:r>
                <a:r>
                  <a:rPr lang="el-GR" sz="2000">
                    <a:solidFill>
                      <a:schemeClr val="tx1"/>
                    </a:solidFill>
                  </a:rPr>
                  <a:t>π</a:t>
                </a:r>
                <a:r>
                  <a:rPr lang="en-IN" sz="2000" err="1">
                    <a:solidFill>
                      <a:schemeClr val="tx1"/>
                    </a:solidFill>
                  </a:rPr>
                  <a:t>fL</a:t>
                </a:r>
                <a:r>
                  <a:rPr lang="en-IN" sz="2000">
                    <a:solidFill>
                      <a:schemeClr val="tx1"/>
                    </a:solidFill>
                  </a:rPr>
                  <a:t> = 1/2</a:t>
                </a:r>
                <a:r>
                  <a:rPr lang="el-GR" sz="2000">
                    <a:solidFill>
                      <a:schemeClr val="tx1"/>
                    </a:solidFill>
                  </a:rPr>
                  <a:t>π</a:t>
                </a:r>
                <a:r>
                  <a:rPr lang="en-IN" sz="2000" err="1">
                    <a:solidFill>
                      <a:schemeClr val="tx1"/>
                    </a:solidFill>
                  </a:rPr>
                  <a:t>fC</a:t>
                </a:r>
                <a:endParaRPr lang="en-IN" sz="2000">
                  <a:solidFill>
                    <a:schemeClr val="tx1"/>
                  </a:solidFill>
                </a:endParaRPr>
              </a:p>
              <a:p>
                <a:r>
                  <a:rPr lang="en-IN" sz="2000">
                    <a:solidFill>
                      <a:schemeClr val="tx1"/>
                    </a:solidFill>
                  </a:rPr>
                  <a:t>i.e. f</a:t>
                </a:r>
                <a14:m>
                  <m:oMath xmlns:m="http://schemas.openxmlformats.org/officeDocument/2006/math">
                    <m:r>
                      <a:rPr lang="en-IN" sz="2000" i="1" smtClean="0">
                        <a:solidFill>
                          <a:schemeClr val="tx1"/>
                        </a:solidFill>
                        <a:latin typeface="Cambria Math" panose="02040503050406030204" pitchFamily="18" charset="0"/>
                      </a:rPr>
                      <m:t>=</m:t>
                    </m:r>
                    <m:f>
                      <m:fPr>
                        <m:ctrlPr>
                          <a:rPr lang="en-IN" sz="2000" i="1" smtClean="0">
                            <a:solidFill>
                              <a:schemeClr val="tx1"/>
                            </a:solidFill>
                            <a:latin typeface="Cambria Math" panose="02040503050406030204" pitchFamily="18" charset="0"/>
                          </a:rPr>
                        </m:ctrlPr>
                      </m:fPr>
                      <m:num>
                        <m:r>
                          <a:rPr lang="en-IN" sz="2000" b="0" i="1" smtClean="0">
                            <a:solidFill>
                              <a:schemeClr val="tx1"/>
                            </a:solidFill>
                            <a:latin typeface="Cambria Math" panose="02040503050406030204" pitchFamily="18" charset="0"/>
                          </a:rPr>
                          <m:t>1</m:t>
                        </m:r>
                      </m:num>
                      <m:den>
                        <m:r>
                          <a:rPr lang="en-IN" sz="2000" b="0" i="1" smtClean="0">
                            <a:solidFill>
                              <a:schemeClr val="tx1"/>
                            </a:solidFill>
                            <a:latin typeface="Cambria Math" panose="02040503050406030204" pitchFamily="18" charset="0"/>
                          </a:rPr>
                          <m:t>2</m:t>
                        </m:r>
                        <m:r>
                          <a:rPr lang="en-IN" sz="2000" b="0" i="1" smtClean="0">
                            <a:solidFill>
                              <a:schemeClr val="tx1"/>
                            </a:solidFill>
                            <a:latin typeface="Cambria Math" panose="02040503050406030204" pitchFamily="18" charset="0"/>
                            <a:ea typeface="Cambria Math" panose="02040503050406030204" pitchFamily="18" charset="0"/>
                          </a:rPr>
                          <m:t>𝜋</m:t>
                        </m:r>
                        <m:rad>
                          <m:radPr>
                            <m:degHide m:val="on"/>
                            <m:ctrlPr>
                              <a:rPr lang="en-IN" sz="2000" i="1" smtClean="0">
                                <a:solidFill>
                                  <a:schemeClr val="tx1"/>
                                </a:solidFill>
                                <a:latin typeface="Cambria Math" panose="02040503050406030204" pitchFamily="18" charset="0"/>
                              </a:rPr>
                            </m:ctrlPr>
                          </m:radPr>
                          <m:deg/>
                          <m:e>
                            <m:r>
                              <a:rPr lang="en-IN" sz="2000" b="0" i="1" smtClean="0">
                                <a:solidFill>
                                  <a:schemeClr val="tx1"/>
                                </a:solidFill>
                                <a:latin typeface="Cambria Math" panose="02040503050406030204" pitchFamily="18" charset="0"/>
                              </a:rPr>
                              <m:t>𝐿𝐶</m:t>
                            </m:r>
                          </m:e>
                        </m:rad>
                      </m:den>
                    </m:f>
                  </m:oMath>
                </a14:m>
                <a:endParaRPr lang="en-IN" sz="2000">
                  <a:solidFill>
                    <a:schemeClr val="tx1"/>
                  </a:solidFill>
                </a:endParaRPr>
              </a:p>
              <a:p>
                <a:r>
                  <a:rPr lang="en-IN" sz="2000">
                    <a:solidFill>
                      <a:schemeClr val="tx1"/>
                    </a:solidFill>
                  </a:rPr>
                  <a:t>f is called the resonant frequency or frequency of oscillation</a:t>
                </a:r>
              </a:p>
            </p:txBody>
          </p:sp>
        </mc:Choice>
        <mc:Fallback xmlns="">
          <p:sp>
            <p:nvSpPr>
              <p:cNvPr id="4" name="Content Placeholder 3"/>
              <p:cNvSpPr>
                <a:spLocks noGrp="1" noRot="1" noChangeAspect="1" noMove="1" noResize="1" noEditPoints="1" noAdjustHandles="1" noChangeArrowheads="1" noChangeShapeType="1" noTextEdit="1"/>
              </p:cNvSpPr>
              <p:nvPr>
                <p:ph sz="half" idx="1"/>
              </p:nvPr>
            </p:nvSpPr>
            <p:spPr>
              <a:xfrm>
                <a:off x="1076497" y="1004540"/>
                <a:ext cx="10453255" cy="3870177"/>
              </a:xfrm>
              <a:blipFill>
                <a:blip r:embed="rId2"/>
                <a:stretch>
                  <a:fillRect t="-1732"/>
                </a:stretch>
              </a:blipFill>
            </p:spPr>
            <p:txBody>
              <a:bodyPr/>
              <a:lstStyle/>
              <a:p>
                <a:r>
                  <a:rPr lang="en-US">
                    <a:noFill/>
                  </a:rPr>
                  <a:t> </a:t>
                </a:r>
              </a:p>
            </p:txBody>
          </p:sp>
        </mc:Fallback>
      </mc:AlternateContent>
      <p:pic>
        <p:nvPicPr>
          <p:cNvPr id="1028" name="Picture 4" descr="Basic Oscillatory Circuits,L-C Tank circuit working,Resonant Frequency"/>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0375" y="3802677"/>
            <a:ext cx="7225844" cy="1661944"/>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6" descr="LC oscillators, LC oscillators and types, tank circuit working"/>
          <p:cNvSpPr>
            <a:spLocks noChangeAspect="1" noChangeArrowheads="1"/>
          </p:cNvSpPr>
          <p:nvPr/>
        </p:nvSpPr>
        <p:spPr bwMode="auto">
          <a:xfrm>
            <a:off x="155575" y="-232755"/>
            <a:ext cx="304800" cy="39309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p:cNvPicPr>
            <a:picLocks noChangeAspect="1"/>
          </p:cNvPicPr>
          <p:nvPr/>
        </p:nvPicPr>
        <p:blipFill>
          <a:blip r:embed="rId4"/>
          <a:stretch>
            <a:fillRect/>
          </a:stretch>
        </p:blipFill>
        <p:spPr>
          <a:xfrm>
            <a:off x="7779185" y="3802677"/>
            <a:ext cx="3657600" cy="1228725"/>
          </a:xfrm>
          <a:prstGeom prst="rect">
            <a:avLst/>
          </a:prstGeom>
        </p:spPr>
      </p:pic>
    </p:spTree>
    <p:extLst>
      <p:ext uri="{BB962C8B-B14F-4D97-AF65-F5344CB8AC3E}">
        <p14:creationId xmlns:p14="http://schemas.microsoft.com/office/powerpoint/2010/main" val="3577327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728661"/>
          </a:xfrm>
        </p:spPr>
        <p:txBody>
          <a:bodyPr/>
          <a:lstStyle/>
          <a:p>
            <a:r>
              <a:rPr lang="en-IN" err="1"/>
              <a:t>Colpitt’s</a:t>
            </a:r>
            <a:r>
              <a:rPr lang="en-IN"/>
              <a:t> oscillator</a:t>
            </a:r>
          </a:p>
        </p:txBody>
      </p:sp>
      <p:sp>
        <p:nvSpPr>
          <p:cNvPr id="3" name="Content Placeholder 2"/>
          <p:cNvSpPr>
            <a:spLocks noGrp="1"/>
          </p:cNvSpPr>
          <p:nvPr>
            <p:ph sz="half" idx="1"/>
          </p:nvPr>
        </p:nvSpPr>
        <p:spPr>
          <a:xfrm>
            <a:off x="1143000" y="1654233"/>
            <a:ext cx="8050876" cy="4426526"/>
          </a:xfrm>
        </p:spPr>
        <p:txBody>
          <a:bodyPr vert="horz" lIns="91440" tIns="45720" rIns="91440" bIns="45720" rtlCol="0" anchor="t">
            <a:normAutofit/>
          </a:bodyPr>
          <a:lstStyle/>
          <a:p>
            <a:r>
              <a:rPr lang="en-US" dirty="0">
                <a:solidFill>
                  <a:schemeClr val="tx1"/>
                </a:solidFill>
              </a:rPr>
              <a:t>Colpitts Oscillator was designed by and named after an American Engineer </a:t>
            </a:r>
            <a:r>
              <a:rPr lang="en-US" b="1" dirty="0">
                <a:solidFill>
                  <a:srgbClr val="FF0000"/>
                </a:solidFill>
              </a:rPr>
              <a:t>Edwin H Colpitts</a:t>
            </a:r>
            <a:r>
              <a:rPr lang="en-US" dirty="0">
                <a:solidFill>
                  <a:schemeClr val="tx1"/>
                </a:solidFill>
              </a:rPr>
              <a:t> in </a:t>
            </a:r>
            <a:r>
              <a:rPr lang="en-US" b="1" dirty="0">
                <a:solidFill>
                  <a:srgbClr val="FF0000"/>
                </a:solidFill>
              </a:rPr>
              <a:t>1918</a:t>
            </a:r>
            <a:r>
              <a:rPr lang="en-US" dirty="0">
                <a:solidFill>
                  <a:schemeClr val="tx1"/>
                </a:solidFill>
              </a:rPr>
              <a:t>.</a:t>
            </a:r>
          </a:p>
          <a:p>
            <a:r>
              <a:rPr lang="en-US" dirty="0">
                <a:solidFill>
                  <a:schemeClr val="tx1"/>
                </a:solidFill>
              </a:rPr>
              <a:t>The Colpitts Oscillator design uses </a:t>
            </a:r>
            <a:r>
              <a:rPr lang="en-US" b="1" dirty="0">
                <a:solidFill>
                  <a:srgbClr val="FF0000"/>
                </a:solidFill>
                <a:highlight>
                  <a:srgbClr val="FFFF00"/>
                </a:highlight>
              </a:rPr>
              <a:t>two </a:t>
            </a:r>
            <a:r>
              <a:rPr lang="en-US" b="1" err="1">
                <a:solidFill>
                  <a:srgbClr val="FF0000"/>
                </a:solidFill>
                <a:highlight>
                  <a:srgbClr val="FFFF00"/>
                </a:highlight>
              </a:rPr>
              <a:t>centre</a:t>
            </a:r>
            <a:r>
              <a:rPr lang="en-US" b="1" dirty="0">
                <a:solidFill>
                  <a:srgbClr val="FF0000"/>
                </a:solidFill>
                <a:highlight>
                  <a:srgbClr val="FFFF00"/>
                </a:highlight>
              </a:rPr>
              <a:t>-tapped capacitors</a:t>
            </a:r>
            <a:r>
              <a:rPr lang="en-US" dirty="0">
                <a:solidFill>
                  <a:schemeClr val="tx1"/>
                </a:solidFill>
              </a:rPr>
              <a:t> in</a:t>
            </a:r>
            <a:r>
              <a:rPr lang="en-US" b="1" dirty="0">
                <a:solidFill>
                  <a:srgbClr val="FF0000"/>
                </a:solidFill>
                <a:highlight>
                  <a:srgbClr val="FFFF00"/>
                </a:highlight>
              </a:rPr>
              <a:t> series with a parallel inductor</a:t>
            </a:r>
            <a:r>
              <a:rPr lang="en-US" dirty="0">
                <a:solidFill>
                  <a:schemeClr val="tx1"/>
                </a:solidFill>
              </a:rPr>
              <a:t> to form its </a:t>
            </a:r>
            <a:r>
              <a:rPr lang="en-US" b="1" dirty="0">
                <a:solidFill>
                  <a:srgbClr val="FF0000"/>
                </a:solidFill>
                <a:highlight>
                  <a:srgbClr val="FFFF00"/>
                </a:highlight>
              </a:rPr>
              <a:t>resonance tank circuit</a:t>
            </a:r>
            <a:r>
              <a:rPr lang="en-US" dirty="0">
                <a:solidFill>
                  <a:schemeClr val="tx1"/>
                </a:solidFill>
              </a:rPr>
              <a:t> producing sinusoidal oscillations</a:t>
            </a:r>
          </a:p>
          <a:p>
            <a:r>
              <a:rPr lang="en-US" dirty="0">
                <a:solidFill>
                  <a:schemeClr val="tx1"/>
                </a:solidFill>
              </a:rPr>
              <a:t>The Colpitts oscillator uses a </a:t>
            </a:r>
            <a:r>
              <a:rPr lang="en-US" b="1" dirty="0">
                <a:solidFill>
                  <a:srgbClr val="FF0000"/>
                </a:solidFill>
                <a:highlight>
                  <a:srgbClr val="FFFF00"/>
                </a:highlight>
              </a:rPr>
              <a:t>capacitive voltage divider network as its feedback source. </a:t>
            </a:r>
          </a:p>
          <a:p>
            <a:r>
              <a:rPr lang="en-US" dirty="0">
                <a:solidFill>
                  <a:schemeClr val="tx1"/>
                </a:solidFill>
              </a:rPr>
              <a:t>The two capacitors, C1 and C2 are placed across a single common inductor, L as shown. </a:t>
            </a:r>
          </a:p>
          <a:p>
            <a:r>
              <a:rPr lang="en-US" dirty="0">
                <a:solidFill>
                  <a:schemeClr val="tx1"/>
                </a:solidFill>
              </a:rPr>
              <a:t>Then C1, C2 and L form the tuned tank circuit with the condition for oscillations being: </a:t>
            </a:r>
            <a:r>
              <a:rPr lang="en-US" b="1" dirty="0">
                <a:solidFill>
                  <a:srgbClr val="FF0000"/>
                </a:solidFill>
                <a:highlight>
                  <a:srgbClr val="FFFF00"/>
                </a:highlight>
              </a:rPr>
              <a:t>X</a:t>
            </a:r>
            <a:r>
              <a:rPr lang="en-US" b="1" baseline="-25000" dirty="0">
                <a:solidFill>
                  <a:srgbClr val="FF0000"/>
                </a:solidFill>
                <a:highlight>
                  <a:srgbClr val="FFFF00"/>
                </a:highlight>
              </a:rPr>
              <a:t>C1</a:t>
            </a:r>
            <a:r>
              <a:rPr lang="en-US" b="1" dirty="0">
                <a:solidFill>
                  <a:srgbClr val="FF0000"/>
                </a:solidFill>
                <a:highlight>
                  <a:srgbClr val="FFFF00"/>
                </a:highlight>
              </a:rPr>
              <a:t> + X</a:t>
            </a:r>
            <a:r>
              <a:rPr lang="en-US" b="1" baseline="-25000" dirty="0">
                <a:solidFill>
                  <a:srgbClr val="FF0000"/>
                </a:solidFill>
                <a:highlight>
                  <a:srgbClr val="FFFF00"/>
                </a:highlight>
              </a:rPr>
              <a:t>C2</a:t>
            </a:r>
            <a:r>
              <a:rPr lang="en-US" b="1" dirty="0">
                <a:solidFill>
                  <a:srgbClr val="FF0000"/>
                </a:solidFill>
                <a:highlight>
                  <a:srgbClr val="FFFF00"/>
                </a:highlight>
              </a:rPr>
              <a:t> = X</a:t>
            </a:r>
            <a:r>
              <a:rPr lang="en-US" b="1" baseline="-25000" dirty="0">
                <a:solidFill>
                  <a:srgbClr val="FF0000"/>
                </a:solidFill>
                <a:highlight>
                  <a:srgbClr val="FFFF00"/>
                </a:highlight>
              </a:rPr>
              <a:t>L</a:t>
            </a:r>
            <a:endParaRPr lang="en-IN" b="1">
              <a:solidFill>
                <a:srgbClr val="FF0000"/>
              </a:solidFill>
              <a:highlight>
                <a:srgbClr val="FFFF00"/>
              </a:highlight>
            </a:endParaRPr>
          </a:p>
        </p:txBody>
      </p:sp>
      <p:pic>
        <p:nvPicPr>
          <p:cNvPr id="2052" name="Picture 4" descr="The Colpitts Oscillato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9919437" y="2152908"/>
            <a:ext cx="1777307" cy="1754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06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728661"/>
          </a:xfrm>
        </p:spPr>
        <p:txBody>
          <a:bodyPr/>
          <a:lstStyle/>
          <a:p>
            <a:r>
              <a:rPr lang="en-IN" err="1"/>
              <a:t>Colpitt’s</a:t>
            </a:r>
            <a:r>
              <a:rPr lang="en-IN"/>
              <a:t> oscillator</a:t>
            </a:r>
          </a:p>
        </p:txBody>
      </p:sp>
      <p:sp>
        <p:nvSpPr>
          <p:cNvPr id="3" name="Content Placeholder 2"/>
          <p:cNvSpPr>
            <a:spLocks noGrp="1"/>
          </p:cNvSpPr>
          <p:nvPr>
            <p:ph sz="half" idx="1"/>
          </p:nvPr>
        </p:nvSpPr>
        <p:spPr>
          <a:xfrm>
            <a:off x="1143000" y="1654233"/>
            <a:ext cx="4368338" cy="4426526"/>
          </a:xfrm>
        </p:spPr>
        <p:txBody>
          <a:bodyPr>
            <a:normAutofit fontScale="62500" lnSpcReduction="20000"/>
          </a:bodyPr>
          <a:lstStyle/>
          <a:p>
            <a:r>
              <a:rPr lang="en-US">
                <a:solidFill>
                  <a:schemeClr val="tx1"/>
                </a:solidFill>
              </a:rPr>
              <a:t>The </a:t>
            </a:r>
            <a:r>
              <a:rPr lang="en-US" err="1">
                <a:solidFill>
                  <a:schemeClr val="tx1"/>
                </a:solidFill>
              </a:rPr>
              <a:t>Colpitt’s</a:t>
            </a:r>
            <a:r>
              <a:rPr lang="en-US">
                <a:solidFill>
                  <a:schemeClr val="tx1"/>
                </a:solidFill>
              </a:rPr>
              <a:t> oscillator uses a single stage bipolar transistor amplifier as the gain element which produces a sinusoidal output.</a:t>
            </a:r>
          </a:p>
          <a:p>
            <a:r>
              <a:rPr lang="en-US">
                <a:solidFill>
                  <a:schemeClr val="tx1"/>
                </a:solidFill>
              </a:rPr>
              <a:t>The emitter terminal of the transistor is effectively connected to the junction of the two capacitors, C1 and C2 which are connected in series and act as a simple voltage divider. </a:t>
            </a:r>
          </a:p>
          <a:p>
            <a:r>
              <a:rPr lang="en-US">
                <a:solidFill>
                  <a:schemeClr val="tx1"/>
                </a:solidFill>
              </a:rPr>
              <a:t>When the power supply is first applied, capacitors C1 and C2 charge up and then discharge through the coil L. </a:t>
            </a:r>
          </a:p>
          <a:p>
            <a:r>
              <a:rPr lang="en-US">
                <a:solidFill>
                  <a:schemeClr val="tx1"/>
                </a:solidFill>
              </a:rPr>
              <a:t>The oscillations across the capacitors are applied to the base-emitter junction and appear in the amplified form at the collector output.</a:t>
            </a:r>
          </a:p>
          <a:p>
            <a:r>
              <a:rPr lang="en-US">
                <a:solidFill>
                  <a:schemeClr val="tx1"/>
                </a:solidFill>
              </a:rPr>
              <a:t>Resistors, R1 and R2 provide the usual DC bias for the transistor in the normal manner</a:t>
            </a:r>
          </a:p>
          <a:p>
            <a:r>
              <a:rPr lang="en-US">
                <a:solidFill>
                  <a:schemeClr val="tx1"/>
                </a:solidFill>
              </a:rPr>
              <a:t>The additional capacitors act as a DC-blocking bypass capacitors. </a:t>
            </a:r>
          </a:p>
          <a:p>
            <a:r>
              <a:rPr lang="en-US">
                <a:solidFill>
                  <a:schemeClr val="tx1"/>
                </a:solidFill>
              </a:rPr>
              <a:t>A radio-frequency choke (RFC) is used in the collector circuit to provide a high reactance to AC (ideally open circuit) at the frequency of oscillation ( ƒ ), and a low resistance at DC to help start the oscillations.</a:t>
            </a:r>
          </a:p>
          <a:p>
            <a:endParaRPr lang="en-IN">
              <a:solidFill>
                <a:schemeClr val="tx1"/>
              </a:solidFill>
            </a:endParaRPr>
          </a:p>
        </p:txBody>
      </p:sp>
      <p:pic>
        <p:nvPicPr>
          <p:cNvPr id="6" name="Picture 5"/>
          <p:cNvPicPr>
            <a:picLocks noChangeAspect="1"/>
          </p:cNvPicPr>
          <p:nvPr/>
        </p:nvPicPr>
        <p:blipFill>
          <a:blip r:embed="rId3"/>
          <a:stretch>
            <a:fillRect/>
          </a:stretch>
        </p:blipFill>
        <p:spPr>
          <a:xfrm>
            <a:off x="5851370" y="1247567"/>
            <a:ext cx="5823068" cy="4405887"/>
          </a:xfrm>
          <a:prstGeom prst="rect">
            <a:avLst/>
          </a:prstGeom>
        </p:spPr>
      </p:pic>
    </p:spTree>
    <p:extLst>
      <p:ext uri="{BB962C8B-B14F-4D97-AF65-F5344CB8AC3E}">
        <p14:creationId xmlns:p14="http://schemas.microsoft.com/office/powerpoint/2010/main" val="2213103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728661"/>
          </a:xfrm>
        </p:spPr>
        <p:txBody>
          <a:bodyPr/>
          <a:lstStyle/>
          <a:p>
            <a:r>
              <a:rPr lang="en-IN" err="1"/>
              <a:t>Colpitt’s</a:t>
            </a:r>
            <a:r>
              <a:rPr lang="en-IN"/>
              <a:t> oscillator</a:t>
            </a:r>
          </a:p>
        </p:txBody>
      </p:sp>
      <p:sp>
        <p:nvSpPr>
          <p:cNvPr id="3" name="Content Placeholder 2"/>
          <p:cNvSpPr>
            <a:spLocks noGrp="1"/>
          </p:cNvSpPr>
          <p:nvPr>
            <p:ph sz="half" idx="1"/>
          </p:nvPr>
        </p:nvSpPr>
        <p:spPr>
          <a:xfrm>
            <a:off x="1143000" y="1654233"/>
            <a:ext cx="4368338" cy="4426526"/>
          </a:xfrm>
        </p:spPr>
        <p:txBody>
          <a:bodyPr>
            <a:normAutofit/>
          </a:bodyPr>
          <a:lstStyle/>
          <a:p>
            <a:r>
              <a:rPr lang="en-US" sz="1800">
                <a:solidFill>
                  <a:schemeClr val="tx1"/>
                </a:solidFill>
              </a:rPr>
              <a:t>The amount of feedback is determined by the ratio of C1 and C2</a:t>
            </a:r>
          </a:p>
          <a:p>
            <a:r>
              <a:rPr lang="en-US" sz="1800">
                <a:solidFill>
                  <a:schemeClr val="tx1"/>
                </a:solidFill>
              </a:rPr>
              <a:t>The frequency of oscillations for a </a:t>
            </a:r>
            <a:r>
              <a:rPr lang="en-US" sz="1800" err="1">
                <a:solidFill>
                  <a:schemeClr val="tx1"/>
                </a:solidFill>
              </a:rPr>
              <a:t>Colpitt’s</a:t>
            </a:r>
            <a:r>
              <a:rPr lang="en-US" sz="1800">
                <a:solidFill>
                  <a:schemeClr val="tx1"/>
                </a:solidFill>
              </a:rPr>
              <a:t> oscillator is determined by the resonant frequency of the LC tank circuit and is given as:</a:t>
            </a:r>
          </a:p>
          <a:p>
            <a:endParaRPr lang="en-US"/>
          </a:p>
          <a:p>
            <a:endParaRPr lang="en-US"/>
          </a:p>
          <a:p>
            <a:r>
              <a:rPr lang="en-US" sz="1800">
                <a:solidFill>
                  <a:schemeClr val="tx1"/>
                </a:solidFill>
              </a:rPr>
              <a:t>where C</a:t>
            </a:r>
            <a:r>
              <a:rPr lang="en-US" sz="1800" baseline="-25000">
                <a:solidFill>
                  <a:schemeClr val="tx1"/>
                </a:solidFill>
              </a:rPr>
              <a:t>T</a:t>
            </a:r>
            <a:r>
              <a:rPr lang="en-US" sz="1800">
                <a:solidFill>
                  <a:schemeClr val="tx1"/>
                </a:solidFill>
              </a:rPr>
              <a:t> is the capacitance of  C1 and C2 connected in series and is given as:</a:t>
            </a:r>
          </a:p>
          <a:p>
            <a:endParaRPr lang="en-IN"/>
          </a:p>
        </p:txBody>
      </p:sp>
      <p:pic>
        <p:nvPicPr>
          <p:cNvPr id="8" name="Picture 4" descr="colpitts frequency formu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8969" y="3461371"/>
            <a:ext cx="16764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series capacitors equ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1313" y="5455717"/>
            <a:ext cx="4010025" cy="6191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5737070" y="1255417"/>
            <a:ext cx="5831026" cy="4411908"/>
          </a:xfrm>
          <a:prstGeom prst="rect">
            <a:avLst/>
          </a:prstGeom>
        </p:spPr>
      </p:pic>
    </p:spTree>
    <p:extLst>
      <p:ext uri="{BB962C8B-B14F-4D97-AF65-F5344CB8AC3E}">
        <p14:creationId xmlns:p14="http://schemas.microsoft.com/office/powerpoint/2010/main" val="2952610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Hartley oscillator</a:t>
            </a:r>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469695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Hartley Oscillator circuit and working</a:t>
            </a:r>
            <a:endParaRPr lang="en-IN"/>
          </a:p>
        </p:txBody>
      </p:sp>
      <p:sp>
        <p:nvSpPr>
          <p:cNvPr id="5" name="Content Placeholder 4"/>
          <p:cNvSpPr>
            <a:spLocks noGrp="1"/>
          </p:cNvSpPr>
          <p:nvPr>
            <p:ph sz="half" idx="1"/>
          </p:nvPr>
        </p:nvSpPr>
        <p:spPr>
          <a:xfrm>
            <a:off x="378069" y="2057399"/>
            <a:ext cx="4754880" cy="4023360"/>
          </a:xfrm>
        </p:spPr>
        <p:txBody>
          <a:bodyPr>
            <a:normAutofit lnSpcReduction="10000"/>
          </a:bodyPr>
          <a:lstStyle/>
          <a:p>
            <a:r>
              <a:rPr lang="en-US" dirty="0"/>
              <a:t>The voltage at point X (collector), relative to point Y (emitter), is 180</a:t>
            </a:r>
            <a:r>
              <a:rPr lang="en-US" baseline="30000" dirty="0"/>
              <a:t>o</a:t>
            </a:r>
            <a:r>
              <a:rPr lang="en-US" dirty="0"/>
              <a:t> out-of-phase with the voltage at point Z (base) relative to point Y.</a:t>
            </a:r>
          </a:p>
          <a:p>
            <a:r>
              <a:rPr lang="en-US" dirty="0"/>
              <a:t>There is already a 180</a:t>
            </a:r>
            <a:r>
              <a:rPr lang="en-US" baseline="30000" dirty="0"/>
              <a:t>o</a:t>
            </a:r>
            <a:r>
              <a:rPr lang="en-US" dirty="0"/>
              <a:t> phase change in the voltage between the Base and Collector</a:t>
            </a:r>
          </a:p>
          <a:p>
            <a:r>
              <a:rPr lang="en-US" dirty="0"/>
              <a:t>So the total phase shift in the amplifier + feedback path is equal to 180</a:t>
            </a:r>
            <a:r>
              <a:rPr lang="en-US" baseline="30000" dirty="0"/>
              <a:t>o</a:t>
            </a:r>
            <a:r>
              <a:rPr lang="en-US" dirty="0"/>
              <a:t> + 180</a:t>
            </a:r>
            <a:r>
              <a:rPr lang="en-US" baseline="30000" dirty="0"/>
              <a:t>o</a:t>
            </a:r>
            <a:r>
              <a:rPr lang="en-US" dirty="0"/>
              <a:t> = 360</a:t>
            </a:r>
            <a:r>
              <a:rPr lang="en-US" baseline="30000" dirty="0"/>
              <a:t>o</a:t>
            </a:r>
            <a:r>
              <a:rPr lang="en-US" dirty="0"/>
              <a:t> .</a:t>
            </a:r>
            <a:r>
              <a:rPr lang="en-US" baseline="30000" dirty="0"/>
              <a:t> </a:t>
            </a:r>
          </a:p>
          <a:p>
            <a:r>
              <a:rPr lang="en-US" dirty="0"/>
              <a:t>Thus, positive feedback for oscillations is maintained.</a:t>
            </a:r>
            <a:endParaRPr lang="en-IN" dirty="0"/>
          </a:p>
        </p:txBody>
      </p:sp>
      <p:pic>
        <p:nvPicPr>
          <p:cNvPr id="3" name="Picture 2"/>
          <p:cNvPicPr>
            <a:picLocks noChangeAspect="1"/>
          </p:cNvPicPr>
          <p:nvPr/>
        </p:nvPicPr>
        <p:blipFill>
          <a:blip r:embed="rId2"/>
          <a:stretch>
            <a:fillRect/>
          </a:stretch>
        </p:blipFill>
        <p:spPr>
          <a:xfrm>
            <a:off x="4982592" y="2057398"/>
            <a:ext cx="6994344" cy="3534509"/>
          </a:xfrm>
          <a:prstGeom prst="rect">
            <a:avLst/>
          </a:prstGeom>
        </p:spPr>
      </p:pic>
    </p:spTree>
    <p:extLst>
      <p:ext uri="{BB962C8B-B14F-4D97-AF65-F5344CB8AC3E}">
        <p14:creationId xmlns:p14="http://schemas.microsoft.com/office/powerpoint/2010/main" val="1869882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Hartley Oscillator circuit and working</a:t>
            </a:r>
            <a:endParaRPr lang="en-IN"/>
          </a:p>
        </p:txBody>
      </p:sp>
      <p:sp>
        <p:nvSpPr>
          <p:cNvPr id="5" name="Content Placeholder 4"/>
          <p:cNvSpPr>
            <a:spLocks noGrp="1"/>
          </p:cNvSpPr>
          <p:nvPr>
            <p:ph sz="half" idx="1"/>
          </p:nvPr>
        </p:nvSpPr>
        <p:spPr/>
        <p:txBody>
          <a:bodyPr>
            <a:normAutofit/>
          </a:bodyPr>
          <a:lstStyle/>
          <a:p>
            <a:r>
              <a:rPr lang="en-US"/>
              <a:t>The amount of feedback depends upon the position of the “tapping point” of the inductor. </a:t>
            </a:r>
          </a:p>
          <a:p>
            <a:r>
              <a:rPr lang="en-US"/>
              <a:t>If this is moved nearer to the collector the amount of feedback is increased</a:t>
            </a:r>
          </a:p>
          <a:p>
            <a:r>
              <a:rPr lang="en-US"/>
              <a:t>Resistors, R1 and R2 provide the usual stabilizing DC bias for the transistor in the normal manner while the capacitors act as DC-blocking capacitors.</a:t>
            </a:r>
            <a:endParaRPr lang="en-IN"/>
          </a:p>
        </p:txBody>
      </p:sp>
      <p:pic>
        <p:nvPicPr>
          <p:cNvPr id="6" name="Content Placeholder 5"/>
          <p:cNvPicPr>
            <a:picLocks noGrp="1" noChangeAspect="1"/>
          </p:cNvPicPr>
          <p:nvPr>
            <p:ph sz="half" idx="2"/>
          </p:nvPr>
        </p:nvPicPr>
        <p:blipFill>
          <a:blip r:embed="rId2"/>
          <a:stretch>
            <a:fillRect/>
          </a:stretch>
        </p:blipFill>
        <p:spPr>
          <a:xfrm>
            <a:off x="6003680" y="1873899"/>
            <a:ext cx="5739371" cy="2900323"/>
          </a:xfrm>
          <a:prstGeom prst="rect">
            <a:avLst/>
          </a:prstGeom>
        </p:spPr>
      </p:pic>
    </p:spTree>
    <p:extLst>
      <p:ext uri="{BB962C8B-B14F-4D97-AF65-F5344CB8AC3E}">
        <p14:creationId xmlns:p14="http://schemas.microsoft.com/office/powerpoint/2010/main" val="1555871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57200"/>
            <a:ext cx="9875520" cy="856211"/>
          </a:xfrm>
        </p:spPr>
        <p:txBody>
          <a:bodyPr>
            <a:normAutofit fontScale="90000"/>
          </a:bodyPr>
          <a:lstStyle/>
          <a:p>
            <a:r>
              <a:rPr lang="en-IN" b="1"/>
              <a:t>Positive and Negative Feedback</a:t>
            </a:r>
            <a:br>
              <a:rPr lang="en-IN" b="1"/>
            </a:br>
            <a:endParaRPr lang="en-IN"/>
          </a:p>
        </p:txBody>
      </p:sp>
      <p:sp>
        <p:nvSpPr>
          <p:cNvPr id="3" name="Content Placeholder 2"/>
          <p:cNvSpPr>
            <a:spLocks noGrp="1"/>
          </p:cNvSpPr>
          <p:nvPr>
            <p:ph idx="1"/>
          </p:nvPr>
        </p:nvSpPr>
        <p:spPr>
          <a:xfrm>
            <a:off x="1143000" y="1055716"/>
            <a:ext cx="9872871" cy="5040284"/>
          </a:xfrm>
        </p:spPr>
        <p:txBody>
          <a:bodyPr vert="horz" lIns="91440" tIns="45720" rIns="91440" bIns="45720" rtlCol="0" anchor="t">
            <a:normAutofit/>
          </a:bodyPr>
          <a:lstStyle/>
          <a:p>
            <a:pPr marL="45720" indent="0">
              <a:buNone/>
            </a:pPr>
            <a:r>
              <a:rPr lang="en-IN" b="1" dirty="0"/>
              <a:t>Negative feedback</a:t>
            </a:r>
            <a:endParaRPr lang="en-IN" dirty="0"/>
          </a:p>
          <a:p>
            <a:pPr lvl="1"/>
            <a:r>
              <a:rPr lang="en-US" dirty="0"/>
              <a:t>feedback signal is </a:t>
            </a:r>
            <a:r>
              <a:rPr lang="en-US" b="1" dirty="0">
                <a:solidFill>
                  <a:srgbClr val="FF0000"/>
                </a:solidFill>
                <a:highlight>
                  <a:srgbClr val="FFFF00"/>
                </a:highlight>
              </a:rPr>
              <a:t>opposite in polarity</a:t>
            </a:r>
            <a:r>
              <a:rPr lang="en-US" dirty="0"/>
              <a:t> to the input signal</a:t>
            </a:r>
          </a:p>
          <a:p>
            <a:pPr lvl="1"/>
            <a:r>
              <a:rPr lang="en-US" dirty="0"/>
              <a:t>this leads to a </a:t>
            </a:r>
            <a:r>
              <a:rPr lang="en-US" b="1" dirty="0">
                <a:solidFill>
                  <a:srgbClr val="FF0000"/>
                </a:solidFill>
                <a:highlight>
                  <a:srgbClr val="FFFF00"/>
                </a:highlight>
              </a:rPr>
              <a:t>net decrease</a:t>
            </a:r>
            <a:r>
              <a:rPr lang="en-US" dirty="0"/>
              <a:t> in the input signal</a:t>
            </a:r>
          </a:p>
          <a:p>
            <a:pPr lvl="1"/>
            <a:r>
              <a:rPr lang="en-US" dirty="0"/>
              <a:t>results in a </a:t>
            </a:r>
            <a:r>
              <a:rPr lang="en-US" b="1" dirty="0">
                <a:solidFill>
                  <a:srgbClr val="FF0000"/>
                </a:solidFill>
                <a:highlight>
                  <a:srgbClr val="FFFF00"/>
                </a:highlight>
              </a:rPr>
              <a:t>reduced gain</a:t>
            </a:r>
            <a:r>
              <a:rPr lang="en-US" dirty="0"/>
              <a:t> at the output.</a:t>
            </a:r>
          </a:p>
          <a:p>
            <a:pPr lvl="1"/>
            <a:r>
              <a:rPr lang="en-US" dirty="0"/>
              <a:t>also called </a:t>
            </a:r>
            <a:r>
              <a:rPr lang="en-US" b="1" dirty="0">
                <a:highlight>
                  <a:srgbClr val="00FF00"/>
                </a:highlight>
              </a:rPr>
              <a:t>degenerative</a:t>
            </a:r>
            <a:r>
              <a:rPr lang="en-US" b="1" dirty="0"/>
              <a:t> or </a:t>
            </a:r>
            <a:r>
              <a:rPr lang="en-US" b="1" dirty="0">
                <a:highlight>
                  <a:srgbClr val="00FF00"/>
                </a:highlight>
              </a:rPr>
              <a:t>inverse feedback</a:t>
            </a:r>
            <a:r>
              <a:rPr lang="en-US" dirty="0"/>
              <a:t>. </a:t>
            </a:r>
          </a:p>
          <a:p>
            <a:pPr lvl="1"/>
            <a:r>
              <a:rPr lang="en-US" dirty="0"/>
              <a:t>used in </a:t>
            </a:r>
            <a:r>
              <a:rPr lang="en-US" b="1" dirty="0"/>
              <a:t>amplifiers</a:t>
            </a:r>
            <a:r>
              <a:rPr lang="en-US" dirty="0"/>
              <a:t> to </a:t>
            </a:r>
            <a:r>
              <a:rPr lang="en-US" b="1" dirty="0"/>
              <a:t>improve the stability</a:t>
            </a:r>
            <a:r>
              <a:rPr lang="en-US" dirty="0"/>
              <a:t>, and </a:t>
            </a:r>
            <a:r>
              <a:rPr lang="en-US" b="1" dirty="0"/>
              <a:t>reduce distortion</a:t>
            </a:r>
          </a:p>
          <a:p>
            <a:r>
              <a:rPr lang="en-IN" b="1" dirty="0"/>
              <a:t>Positive feedback</a:t>
            </a:r>
            <a:endParaRPr lang="en-IN" dirty="0"/>
          </a:p>
          <a:p>
            <a:pPr lvl="1"/>
            <a:r>
              <a:rPr lang="en-US" dirty="0"/>
              <a:t>feedback signal is of </a:t>
            </a:r>
            <a:r>
              <a:rPr lang="en-US" b="1" dirty="0">
                <a:solidFill>
                  <a:srgbClr val="FF0000"/>
                </a:solidFill>
                <a:highlight>
                  <a:srgbClr val="FFFF00"/>
                </a:highlight>
              </a:rPr>
              <a:t>same polarity</a:t>
            </a:r>
            <a:r>
              <a:rPr lang="en-US" dirty="0"/>
              <a:t> as the input signal</a:t>
            </a:r>
          </a:p>
          <a:p>
            <a:pPr lvl="1"/>
            <a:r>
              <a:rPr lang="en-US" dirty="0"/>
              <a:t>the </a:t>
            </a:r>
            <a:r>
              <a:rPr lang="en-US" b="1" dirty="0">
                <a:solidFill>
                  <a:srgbClr val="FF0000"/>
                </a:solidFill>
                <a:highlight>
                  <a:srgbClr val="FFFF00"/>
                </a:highlight>
              </a:rPr>
              <a:t>effective input to the circuit is increased</a:t>
            </a:r>
          </a:p>
          <a:p>
            <a:pPr lvl="1"/>
            <a:r>
              <a:rPr lang="en-US" dirty="0"/>
              <a:t>Results in </a:t>
            </a:r>
            <a:r>
              <a:rPr lang="en-US" b="1" dirty="0">
                <a:solidFill>
                  <a:srgbClr val="FF0000"/>
                </a:solidFill>
                <a:highlight>
                  <a:srgbClr val="FFFF00"/>
                </a:highlight>
              </a:rPr>
              <a:t>increased gain</a:t>
            </a:r>
            <a:r>
              <a:rPr lang="en-US" dirty="0"/>
              <a:t> at the output</a:t>
            </a:r>
          </a:p>
          <a:p>
            <a:pPr lvl="1"/>
            <a:r>
              <a:rPr lang="en-US" dirty="0"/>
              <a:t> also called </a:t>
            </a:r>
            <a:r>
              <a:rPr lang="en-US" b="1" dirty="0">
                <a:solidFill>
                  <a:srgbClr val="0F6FC6"/>
                </a:solidFill>
                <a:highlight>
                  <a:srgbClr val="00FF00"/>
                </a:highlight>
              </a:rPr>
              <a:t>positive, regenerative or direct feedback</a:t>
            </a:r>
            <a:r>
              <a:rPr lang="en-US" dirty="0"/>
              <a:t>. </a:t>
            </a:r>
          </a:p>
          <a:p>
            <a:pPr lvl="1"/>
            <a:r>
              <a:rPr lang="en-US" b="1" dirty="0">
                <a:highlight>
                  <a:srgbClr val="FFFF00"/>
                </a:highlight>
              </a:rPr>
              <a:t>increases distortion</a:t>
            </a:r>
            <a:r>
              <a:rPr lang="en-US" dirty="0"/>
              <a:t> and </a:t>
            </a:r>
            <a:r>
              <a:rPr lang="en-US" b="1" dirty="0">
                <a:highlight>
                  <a:srgbClr val="FFFF00"/>
                </a:highlight>
              </a:rPr>
              <a:t>leads to poor stability</a:t>
            </a:r>
          </a:p>
          <a:p>
            <a:pPr lvl="1"/>
            <a:r>
              <a:rPr lang="en-US" dirty="0"/>
              <a:t>used in </a:t>
            </a:r>
            <a:r>
              <a:rPr lang="en-US" b="1" dirty="0"/>
              <a:t>oscillators</a:t>
            </a:r>
            <a:r>
              <a:rPr lang="en-US" dirty="0"/>
              <a:t> where it is needed to </a:t>
            </a:r>
            <a:r>
              <a:rPr lang="en-US" b="1" dirty="0"/>
              <a:t>sustain the oscillations</a:t>
            </a:r>
            <a:r>
              <a:rPr lang="en-US" dirty="0"/>
              <a:t> in the output.</a:t>
            </a:r>
            <a:endParaRPr lang="en-IN" dirty="0"/>
          </a:p>
        </p:txBody>
      </p:sp>
    </p:spTree>
    <p:extLst>
      <p:ext uri="{BB962C8B-B14F-4D97-AF65-F5344CB8AC3E}">
        <p14:creationId xmlns:p14="http://schemas.microsoft.com/office/powerpoint/2010/main" val="237705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Hartley Oscillator circuit and working</a:t>
            </a:r>
            <a:endParaRPr lang="en-IN"/>
          </a:p>
        </p:txBody>
      </p:sp>
      <p:sp>
        <p:nvSpPr>
          <p:cNvPr id="5" name="Content Placeholder 4"/>
          <p:cNvSpPr>
            <a:spLocks noGrp="1"/>
          </p:cNvSpPr>
          <p:nvPr>
            <p:ph sz="half" idx="1"/>
          </p:nvPr>
        </p:nvSpPr>
        <p:spPr>
          <a:xfrm>
            <a:off x="457200" y="2057399"/>
            <a:ext cx="4193931" cy="4023360"/>
          </a:xfrm>
        </p:spPr>
        <p:txBody>
          <a:bodyPr>
            <a:normAutofit/>
          </a:bodyPr>
          <a:lstStyle/>
          <a:p>
            <a:r>
              <a:rPr lang="en-US" dirty="0"/>
              <a:t>The frequency of oscillation is given by</a:t>
            </a:r>
          </a:p>
          <a:p>
            <a:endParaRPr lang="en-US" dirty="0"/>
          </a:p>
          <a:p>
            <a:endParaRPr lang="en-US" dirty="0"/>
          </a:p>
          <a:p>
            <a:endParaRPr lang="en-US" dirty="0"/>
          </a:p>
          <a:p>
            <a:endParaRPr lang="en-US" dirty="0"/>
          </a:p>
          <a:p>
            <a:r>
              <a:rPr lang="en-US" dirty="0"/>
              <a:t>where M is the mutual inductance between L1 and L2.</a:t>
            </a:r>
            <a:endParaRPr lang="en-IN" dirty="0"/>
          </a:p>
        </p:txBody>
      </p:sp>
      <p:pic>
        <p:nvPicPr>
          <p:cNvPr id="3074" name="Picture 2" descr="hartley oscillator frequency equ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417" y="3124997"/>
            <a:ext cx="3057525" cy="12573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4466637" y="1846383"/>
            <a:ext cx="7185729" cy="3631223"/>
          </a:xfrm>
          <a:prstGeom prst="rect">
            <a:avLst/>
          </a:prstGeom>
        </p:spPr>
      </p:pic>
    </p:spTree>
    <p:extLst>
      <p:ext uri="{BB962C8B-B14F-4D97-AF65-F5344CB8AC3E}">
        <p14:creationId xmlns:p14="http://schemas.microsoft.com/office/powerpoint/2010/main" val="3149318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err="1"/>
              <a:t>Rc</a:t>
            </a:r>
            <a:r>
              <a:rPr lang="en-US"/>
              <a:t> phase shift oscillator</a:t>
            </a:r>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54579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065" y="260466"/>
            <a:ext cx="9875520" cy="687185"/>
          </a:xfrm>
        </p:spPr>
        <p:txBody>
          <a:bodyPr>
            <a:normAutofit fontScale="90000"/>
          </a:bodyPr>
          <a:lstStyle/>
          <a:p>
            <a:r>
              <a:rPr lang="en-US"/>
              <a:t>RC phase shifting circuit</a:t>
            </a:r>
            <a:endParaRPr lang="en-IN"/>
          </a:p>
        </p:txBody>
      </p:sp>
      <p:sp>
        <p:nvSpPr>
          <p:cNvPr id="3" name="Content Placeholder 2"/>
          <p:cNvSpPr>
            <a:spLocks noGrp="1"/>
          </p:cNvSpPr>
          <p:nvPr>
            <p:ph sz="half" idx="1"/>
          </p:nvPr>
        </p:nvSpPr>
        <p:spPr>
          <a:xfrm>
            <a:off x="1134687" y="947651"/>
            <a:ext cx="9555480" cy="3258589"/>
          </a:xfrm>
        </p:spPr>
        <p:txBody>
          <a:bodyPr>
            <a:normAutofit/>
          </a:bodyPr>
          <a:lstStyle/>
          <a:p>
            <a:r>
              <a:rPr lang="en-US"/>
              <a:t> Resistor-capacitor (RC) networks around the transistor are used to provide the required positive feedback without the need for a tank circuit. </a:t>
            </a:r>
          </a:p>
          <a:p>
            <a:r>
              <a:rPr lang="en-US"/>
              <a:t>In an </a:t>
            </a:r>
            <a:r>
              <a:rPr lang="en-US" b="1"/>
              <a:t>RC Oscillator</a:t>
            </a:r>
            <a:r>
              <a:rPr lang="en-US"/>
              <a:t> circuit, the input is shifted 180</a:t>
            </a:r>
            <a:r>
              <a:rPr lang="en-US" baseline="30000"/>
              <a:t>o</a:t>
            </a:r>
            <a:r>
              <a:rPr lang="en-US"/>
              <a:t> through the feedback circuit.</a:t>
            </a:r>
          </a:p>
          <a:p>
            <a:r>
              <a:rPr lang="en-US"/>
              <a:t> Transistor amplifier can produce 180</a:t>
            </a:r>
            <a:r>
              <a:rPr lang="en-US" baseline="30000"/>
              <a:t>o</a:t>
            </a:r>
            <a:r>
              <a:rPr lang="en-US"/>
              <a:t> of phase shift between its output and input signals </a:t>
            </a:r>
          </a:p>
          <a:p>
            <a:r>
              <a:rPr lang="en-US"/>
              <a:t>So the total phase shift in the amplifier + feedback path is equal to 180</a:t>
            </a:r>
            <a:r>
              <a:rPr lang="en-US" baseline="30000"/>
              <a:t>o</a:t>
            </a:r>
            <a:r>
              <a:rPr lang="en-US"/>
              <a:t> + 180</a:t>
            </a:r>
            <a:r>
              <a:rPr lang="en-US" baseline="30000"/>
              <a:t>o</a:t>
            </a:r>
            <a:r>
              <a:rPr lang="en-US"/>
              <a:t> = 360</a:t>
            </a:r>
            <a:r>
              <a:rPr lang="en-US" baseline="30000"/>
              <a:t>o</a:t>
            </a:r>
            <a:r>
              <a:rPr lang="en-US"/>
              <a:t> .</a:t>
            </a:r>
            <a:r>
              <a:rPr lang="en-US" baseline="30000"/>
              <a:t> </a:t>
            </a:r>
          </a:p>
          <a:p>
            <a:r>
              <a:rPr lang="en-US"/>
              <a:t>Thus, positive feedback for oscillations is maintained.</a:t>
            </a:r>
            <a:endParaRPr lang="en-IN"/>
          </a:p>
        </p:txBody>
      </p:sp>
      <p:pic>
        <p:nvPicPr>
          <p:cNvPr id="6" name="Content Placeholder 5"/>
          <p:cNvPicPr>
            <a:picLocks noGrp="1" noChangeAspect="1"/>
          </p:cNvPicPr>
          <p:nvPr>
            <p:ph sz="half" idx="2"/>
          </p:nvPr>
        </p:nvPicPr>
        <p:blipFill>
          <a:blip r:embed="rId2"/>
          <a:stretch>
            <a:fillRect/>
          </a:stretch>
        </p:blipFill>
        <p:spPr>
          <a:xfrm>
            <a:off x="1883150" y="4305937"/>
            <a:ext cx="8807017" cy="2379076"/>
          </a:xfrm>
          <a:prstGeom prst="rect">
            <a:avLst/>
          </a:prstGeom>
        </p:spPr>
      </p:pic>
    </p:spTree>
    <p:extLst>
      <p:ext uri="{BB962C8B-B14F-4D97-AF65-F5344CB8AC3E}">
        <p14:creationId xmlns:p14="http://schemas.microsoft.com/office/powerpoint/2010/main" val="2195876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065" y="260466"/>
            <a:ext cx="9875520" cy="687185"/>
          </a:xfrm>
        </p:spPr>
        <p:txBody>
          <a:bodyPr>
            <a:normAutofit fontScale="90000"/>
          </a:bodyPr>
          <a:lstStyle/>
          <a:p>
            <a:r>
              <a:rPr lang="en-US"/>
              <a:t>RC phase shifting circuit</a:t>
            </a:r>
            <a:endParaRPr lang="en-IN"/>
          </a:p>
        </p:txBody>
      </p:sp>
      <p:sp>
        <p:nvSpPr>
          <p:cNvPr id="3" name="Content Placeholder 2"/>
          <p:cNvSpPr>
            <a:spLocks noGrp="1"/>
          </p:cNvSpPr>
          <p:nvPr>
            <p:ph sz="half" idx="1"/>
          </p:nvPr>
        </p:nvSpPr>
        <p:spPr>
          <a:xfrm>
            <a:off x="1134687" y="947651"/>
            <a:ext cx="9555480" cy="3258589"/>
          </a:xfrm>
        </p:spPr>
        <p:txBody>
          <a:bodyPr>
            <a:normAutofit/>
          </a:bodyPr>
          <a:lstStyle/>
          <a:p>
            <a:r>
              <a:rPr lang="en-US"/>
              <a:t>Equations for phase shift in RC circuit: </a:t>
            </a:r>
            <a:endParaRPr lang="en-IN"/>
          </a:p>
        </p:txBody>
      </p:sp>
      <p:pic>
        <p:nvPicPr>
          <p:cNvPr id="6" name="Content Placeholder 5"/>
          <p:cNvPicPr>
            <a:picLocks noGrp="1" noChangeAspect="1"/>
          </p:cNvPicPr>
          <p:nvPr>
            <p:ph sz="half" idx="2"/>
          </p:nvPr>
        </p:nvPicPr>
        <p:blipFill>
          <a:blip r:embed="rId2"/>
          <a:stretch>
            <a:fillRect/>
          </a:stretch>
        </p:blipFill>
        <p:spPr>
          <a:xfrm>
            <a:off x="1883150" y="4305937"/>
            <a:ext cx="8807017" cy="2379076"/>
          </a:xfrm>
          <a:prstGeom prst="rect">
            <a:avLst/>
          </a:prstGeom>
        </p:spPr>
      </p:pic>
      <p:pic>
        <p:nvPicPr>
          <p:cNvPr id="5124" name="Picture 4" descr="rc phase shift equ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5189" y="1634836"/>
            <a:ext cx="2667000" cy="225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6311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065" y="260466"/>
            <a:ext cx="9875520" cy="687185"/>
          </a:xfrm>
        </p:spPr>
        <p:txBody>
          <a:bodyPr>
            <a:normAutofit fontScale="90000"/>
          </a:bodyPr>
          <a:lstStyle/>
          <a:p>
            <a:r>
              <a:rPr lang="en-US"/>
              <a:t>RC phase shifting circuit</a:t>
            </a:r>
            <a:endParaRPr lang="en-IN"/>
          </a:p>
        </p:txBody>
      </p:sp>
      <p:sp>
        <p:nvSpPr>
          <p:cNvPr id="3" name="Content Placeholder 2"/>
          <p:cNvSpPr>
            <a:spLocks noGrp="1"/>
          </p:cNvSpPr>
          <p:nvPr>
            <p:ph sz="half" idx="1"/>
          </p:nvPr>
        </p:nvSpPr>
        <p:spPr>
          <a:xfrm>
            <a:off x="1134687" y="947651"/>
            <a:ext cx="9555480" cy="3258589"/>
          </a:xfrm>
        </p:spPr>
        <p:txBody>
          <a:bodyPr>
            <a:normAutofit lnSpcReduction="10000"/>
          </a:bodyPr>
          <a:lstStyle/>
          <a:p>
            <a:r>
              <a:rPr lang="en-US"/>
              <a:t>The values of R and C have been chosen so that at the required frequency, the output voltage leads the input voltage by an angle of about 60</a:t>
            </a:r>
            <a:r>
              <a:rPr lang="en-US" baseline="30000"/>
              <a:t>o</a:t>
            </a:r>
          </a:p>
          <a:p>
            <a:r>
              <a:rPr lang="en-US"/>
              <a:t>Then the phase angle between each successive RC section increases by another 60</a:t>
            </a:r>
            <a:r>
              <a:rPr lang="en-US" baseline="30000"/>
              <a:t>o</a:t>
            </a:r>
            <a:r>
              <a:rPr lang="en-US"/>
              <a:t> giving a phase difference between the input and output of 180</a:t>
            </a:r>
            <a:r>
              <a:rPr lang="en-US" baseline="30000"/>
              <a:t>o</a:t>
            </a:r>
            <a:r>
              <a:rPr lang="en-US"/>
              <a:t> (3 x 60</a:t>
            </a:r>
            <a:r>
              <a:rPr lang="en-US" baseline="30000"/>
              <a:t>o</a:t>
            </a:r>
            <a:r>
              <a:rPr lang="en-US"/>
              <a:t>)</a:t>
            </a:r>
          </a:p>
          <a:p>
            <a:r>
              <a:rPr lang="en-US"/>
              <a:t>So by cascading together three such RC networks in series we can produce a total phase shift in the circuit of 180</a:t>
            </a:r>
            <a:r>
              <a:rPr lang="en-US" baseline="30000"/>
              <a:t>o</a:t>
            </a:r>
            <a:r>
              <a:rPr lang="en-US"/>
              <a:t> at the chosen frequency</a:t>
            </a:r>
          </a:p>
          <a:p>
            <a:r>
              <a:rPr lang="en-US"/>
              <a:t>This forms the bases of a “RC Oscillator” otherwise known as a </a:t>
            </a:r>
            <a:r>
              <a:rPr lang="en-US" b="1"/>
              <a:t>Phase Shift Oscillator</a:t>
            </a:r>
            <a:r>
              <a:rPr lang="en-US"/>
              <a:t> as the phase angle is shifted by an amount of 60</a:t>
            </a:r>
            <a:r>
              <a:rPr lang="en-US" baseline="30000"/>
              <a:t>o</a:t>
            </a:r>
            <a:r>
              <a:rPr lang="en-US"/>
              <a:t> through each stage of the circuit.</a:t>
            </a:r>
            <a:endParaRPr lang="en-IN"/>
          </a:p>
        </p:txBody>
      </p:sp>
      <p:pic>
        <p:nvPicPr>
          <p:cNvPr id="6" name="Content Placeholder 5"/>
          <p:cNvPicPr>
            <a:picLocks noGrp="1" noChangeAspect="1"/>
          </p:cNvPicPr>
          <p:nvPr>
            <p:ph sz="half" idx="2"/>
          </p:nvPr>
        </p:nvPicPr>
        <p:blipFill>
          <a:blip r:embed="rId2"/>
          <a:stretch>
            <a:fillRect/>
          </a:stretch>
        </p:blipFill>
        <p:spPr>
          <a:xfrm>
            <a:off x="1883150" y="4305937"/>
            <a:ext cx="8807017" cy="2379076"/>
          </a:xfrm>
          <a:prstGeom prst="rect">
            <a:avLst/>
          </a:prstGeom>
        </p:spPr>
      </p:pic>
    </p:spTree>
    <p:extLst>
      <p:ext uri="{BB962C8B-B14F-4D97-AF65-F5344CB8AC3E}">
        <p14:creationId xmlns:p14="http://schemas.microsoft.com/office/powerpoint/2010/main" val="562547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RC phase shift oscillator</a:t>
            </a:r>
          </a:p>
        </p:txBody>
      </p:sp>
      <p:sp>
        <p:nvSpPr>
          <p:cNvPr id="3" name="Content Placeholder 2"/>
          <p:cNvSpPr>
            <a:spLocks noGrp="1"/>
          </p:cNvSpPr>
          <p:nvPr>
            <p:ph sz="half" idx="1"/>
          </p:nvPr>
        </p:nvSpPr>
        <p:spPr/>
        <p:txBody>
          <a:bodyPr>
            <a:normAutofit/>
          </a:bodyPr>
          <a:lstStyle/>
          <a:p>
            <a:r>
              <a:rPr lang="en-US"/>
              <a:t>The basic </a:t>
            </a:r>
            <a:r>
              <a:rPr lang="en-US" b="1"/>
              <a:t>RC Oscillator</a:t>
            </a:r>
            <a:r>
              <a:rPr lang="en-US"/>
              <a:t> which is also known as a </a:t>
            </a:r>
            <a:r>
              <a:rPr lang="en-US" b="1"/>
              <a:t>Phase-shift Oscillator</a:t>
            </a:r>
            <a:r>
              <a:rPr lang="en-US"/>
              <a:t>, produces a sine wave output signal using regenerative or positive feedback obtained from the resistor-capacitor (RC) network.</a:t>
            </a:r>
          </a:p>
          <a:p>
            <a:r>
              <a:rPr lang="en-US"/>
              <a:t>By varying one or more of the resistors or capacitors in the phase-shift network, the frequency can be varied</a:t>
            </a:r>
          </a:p>
          <a:p>
            <a:pPr marL="45720" indent="0">
              <a:buNone/>
            </a:pPr>
            <a:endParaRPr lang="en-IN"/>
          </a:p>
        </p:txBody>
      </p:sp>
      <p:pic>
        <p:nvPicPr>
          <p:cNvPr id="6146" name="Picture 2" descr="rc oscillator circuit design"/>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28931" y="1688812"/>
            <a:ext cx="5555516" cy="402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655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RC phase shift oscillator</a:t>
            </a:r>
          </a:p>
        </p:txBody>
      </p:sp>
      <p:sp>
        <p:nvSpPr>
          <p:cNvPr id="3" name="Content Placeholder 2"/>
          <p:cNvSpPr>
            <a:spLocks noGrp="1"/>
          </p:cNvSpPr>
          <p:nvPr>
            <p:ph sz="half" idx="1"/>
          </p:nvPr>
        </p:nvSpPr>
        <p:spPr/>
        <p:txBody>
          <a:bodyPr>
            <a:normAutofit fontScale="70000" lnSpcReduction="20000"/>
          </a:bodyPr>
          <a:lstStyle/>
          <a:p>
            <a:r>
              <a:rPr lang="en-US"/>
              <a:t>The frequency of oscillations produced by the RC oscillator is simply given as:</a:t>
            </a:r>
          </a:p>
          <a:p>
            <a:endParaRPr lang="en-US"/>
          </a:p>
          <a:p>
            <a:endParaRPr lang="en-US"/>
          </a:p>
          <a:p>
            <a:pPr marL="45720" indent="0">
              <a:buNone/>
            </a:pPr>
            <a:r>
              <a:rPr lang="en-US"/>
              <a:t>Where:</a:t>
            </a:r>
          </a:p>
          <a:p>
            <a:pPr marL="45720" indent="0">
              <a:buNone/>
            </a:pPr>
            <a:r>
              <a:rPr lang="en-US" err="1"/>
              <a:t>ƒ</a:t>
            </a:r>
            <a:r>
              <a:rPr lang="en-US" baseline="-25000" err="1"/>
              <a:t>r</a:t>
            </a:r>
            <a:r>
              <a:rPr lang="en-US"/>
              <a:t>  is the oscillators output frequency in Hertz</a:t>
            </a:r>
          </a:p>
          <a:p>
            <a:pPr marL="45720" indent="0">
              <a:buNone/>
            </a:pPr>
            <a:r>
              <a:rPr lang="en-US"/>
              <a:t>R   is the feedback resistance in Ohms</a:t>
            </a:r>
          </a:p>
          <a:p>
            <a:pPr marL="45720" indent="0">
              <a:buNone/>
            </a:pPr>
            <a:r>
              <a:rPr lang="en-US"/>
              <a:t>C   is the </a:t>
            </a:r>
            <a:r>
              <a:rPr lang="en-US" err="1"/>
              <a:t>feddback</a:t>
            </a:r>
            <a:r>
              <a:rPr lang="en-US"/>
              <a:t> capacitance in Farads</a:t>
            </a:r>
          </a:p>
          <a:p>
            <a:pPr marL="45720" indent="0">
              <a:buNone/>
            </a:pPr>
            <a:r>
              <a:rPr lang="en-US"/>
              <a:t>N   is the number of RC feedback stages.</a:t>
            </a:r>
          </a:p>
          <a:p>
            <a:pPr marL="45720" indent="0">
              <a:buNone/>
            </a:pPr>
            <a:r>
              <a:rPr lang="en-US"/>
              <a:t> This is the frequency at which the phase shift circuit oscillates. </a:t>
            </a:r>
          </a:p>
          <a:p>
            <a:pPr marL="45720" indent="0">
              <a:buNone/>
            </a:pPr>
            <a:r>
              <a:rPr lang="en-US"/>
              <a:t>Since the number of stages is given as three, so N = 3,</a:t>
            </a:r>
          </a:p>
          <a:p>
            <a:pPr marL="45720" indent="0">
              <a:buNone/>
            </a:pPr>
            <a:r>
              <a:rPr lang="en-US"/>
              <a:t>So (√2*3 = √6)</a:t>
            </a:r>
          </a:p>
          <a:p>
            <a:endParaRPr lang="en-IN"/>
          </a:p>
        </p:txBody>
      </p:sp>
      <p:pic>
        <p:nvPicPr>
          <p:cNvPr id="6146" name="Picture 2" descr="rc oscillator circuit design"/>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28931" y="1688812"/>
            <a:ext cx="5555516" cy="402203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rc oscillator frequenc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8324" y="2505595"/>
            <a:ext cx="1905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265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1F9C2-61BC-D2EE-8571-BFD967B17528}"/>
              </a:ext>
            </a:extLst>
          </p:cNvPr>
          <p:cNvSpPr>
            <a:spLocks noGrp="1"/>
          </p:cNvSpPr>
          <p:nvPr>
            <p:ph type="ctrTitle"/>
          </p:nvPr>
        </p:nvSpPr>
        <p:spPr/>
        <p:txBody>
          <a:bodyPr/>
          <a:lstStyle/>
          <a:p>
            <a:r>
              <a:rPr lang="en-US"/>
              <a:t>Wien bridge oscillator</a:t>
            </a:r>
            <a:endParaRPr lang="en-IN"/>
          </a:p>
        </p:txBody>
      </p:sp>
      <p:sp>
        <p:nvSpPr>
          <p:cNvPr id="3" name="Subtitle 2">
            <a:extLst>
              <a:ext uri="{FF2B5EF4-FFF2-40B4-BE49-F238E27FC236}">
                <a16:creationId xmlns:a16="http://schemas.microsoft.com/office/drawing/2014/main" id="{592628BA-8B33-DC94-1C73-CC5E454AB33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11326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4383C-3867-90DF-A7AC-22E06BA367ED}"/>
              </a:ext>
            </a:extLst>
          </p:cNvPr>
          <p:cNvSpPr>
            <a:spLocks noGrp="1"/>
          </p:cNvSpPr>
          <p:nvPr>
            <p:ph type="title"/>
          </p:nvPr>
        </p:nvSpPr>
        <p:spPr/>
        <p:txBody>
          <a:bodyPr/>
          <a:lstStyle/>
          <a:p>
            <a:r>
              <a:rPr lang="en-US"/>
              <a:t>Introduction</a:t>
            </a:r>
            <a:endParaRPr lang="en-IN"/>
          </a:p>
        </p:txBody>
      </p:sp>
      <p:sp>
        <p:nvSpPr>
          <p:cNvPr id="3" name="Content Placeholder 2">
            <a:extLst>
              <a:ext uri="{FF2B5EF4-FFF2-40B4-BE49-F238E27FC236}">
                <a16:creationId xmlns:a16="http://schemas.microsoft.com/office/drawing/2014/main" id="{AA049992-9BD8-55F8-2580-C858CCE061C8}"/>
              </a:ext>
            </a:extLst>
          </p:cNvPr>
          <p:cNvSpPr>
            <a:spLocks noGrp="1"/>
          </p:cNvSpPr>
          <p:nvPr>
            <p:ph idx="1"/>
          </p:nvPr>
        </p:nvSpPr>
        <p:spPr/>
        <p:txBody>
          <a:bodyPr/>
          <a:lstStyle/>
          <a:p>
            <a:pPr algn="l"/>
            <a:r>
              <a:rPr lang="en-US" b="0" i="0">
                <a:solidFill>
                  <a:srgbClr val="222222"/>
                </a:solidFill>
                <a:effectLst/>
                <a:latin typeface="Arial" panose="020B0604020202020204" pitchFamily="34" charset="0"/>
              </a:rPr>
              <a:t>Wien Bridge Oscillator is an oscillator which uses RC network so as to produce a</a:t>
            </a:r>
            <a:r>
              <a:rPr lang="en-US" b="1" i="0">
                <a:solidFill>
                  <a:srgbClr val="222222"/>
                </a:solidFill>
                <a:effectLst/>
                <a:latin typeface="Arial" panose="020B0604020202020204" pitchFamily="34" charset="0"/>
              </a:rPr>
              <a:t> sine wave</a:t>
            </a:r>
            <a:r>
              <a:rPr lang="en-US" b="0" i="0">
                <a:solidFill>
                  <a:srgbClr val="222222"/>
                </a:solidFill>
                <a:effectLst/>
                <a:latin typeface="Arial" panose="020B0604020202020204" pitchFamily="34" charset="0"/>
              </a:rPr>
              <a:t> at the output. </a:t>
            </a:r>
          </a:p>
          <a:p>
            <a:pPr algn="l"/>
            <a:r>
              <a:rPr lang="en-US">
                <a:solidFill>
                  <a:srgbClr val="222222"/>
                </a:solidFill>
                <a:latin typeface="Arial" panose="020B0604020202020204" pitchFamily="34" charset="0"/>
              </a:rPr>
              <a:t>It is</a:t>
            </a:r>
            <a:r>
              <a:rPr lang="en-US" b="0" i="0">
                <a:solidFill>
                  <a:srgbClr val="222222"/>
                </a:solidFill>
                <a:effectLst/>
                <a:latin typeface="Arial" panose="020B0604020202020204" pitchFamily="34" charset="0"/>
              </a:rPr>
              <a:t> basically a</a:t>
            </a:r>
            <a:r>
              <a:rPr lang="en-US" b="1" i="0">
                <a:solidFill>
                  <a:srgbClr val="222222"/>
                </a:solidFill>
                <a:effectLst/>
                <a:latin typeface="Arial" panose="020B0604020202020204" pitchFamily="34" charset="0"/>
              </a:rPr>
              <a:t> low-frequency oscillator</a:t>
            </a:r>
            <a:r>
              <a:rPr lang="en-US" b="0" i="0">
                <a:solidFill>
                  <a:srgbClr val="222222"/>
                </a:solidFill>
                <a:effectLst/>
                <a:latin typeface="Arial" panose="020B0604020202020204" pitchFamily="34" charset="0"/>
              </a:rPr>
              <a:t> that generates audio and sub audio frequency that ranges between </a:t>
            </a:r>
            <a:r>
              <a:rPr lang="en-US" b="1" i="0">
                <a:solidFill>
                  <a:srgbClr val="222222"/>
                </a:solidFill>
                <a:effectLst/>
                <a:latin typeface="Arial" panose="020B0604020202020204" pitchFamily="34" charset="0"/>
              </a:rPr>
              <a:t>20 Hz to 20 KHz</a:t>
            </a:r>
            <a:r>
              <a:rPr lang="en-US" b="0" i="0">
                <a:solidFill>
                  <a:srgbClr val="222222"/>
                </a:solidFill>
                <a:effectLst/>
                <a:latin typeface="Arial" panose="020B0604020202020204" pitchFamily="34" charset="0"/>
              </a:rPr>
              <a:t>.</a:t>
            </a:r>
          </a:p>
          <a:p>
            <a:pPr algn="l"/>
            <a:r>
              <a:rPr lang="en-US" b="0" i="0">
                <a:solidFill>
                  <a:srgbClr val="222222"/>
                </a:solidFill>
                <a:effectLst/>
                <a:latin typeface="Arial" panose="020B0604020202020204" pitchFamily="34" charset="0"/>
              </a:rPr>
              <a:t>This </a:t>
            </a:r>
            <a:r>
              <a:rPr lang="en-US" b="0" i="0" u="none" strike="noStrike">
                <a:solidFill>
                  <a:schemeClr val="tx1"/>
                </a:solidFill>
                <a:effectLst/>
                <a:latin typeface="Arial" panose="020B0604020202020204" pitchFamily="34" charset="0"/>
              </a:rPr>
              <a:t>oscillator</a:t>
            </a:r>
            <a:r>
              <a:rPr lang="en-US" b="0" i="0">
                <a:solidFill>
                  <a:srgbClr val="222222"/>
                </a:solidFill>
                <a:effectLst/>
                <a:latin typeface="Arial" panose="020B0604020202020204" pitchFamily="34" charset="0"/>
              </a:rPr>
              <a:t> circuit uses the Wien bridge to provide feedback with the desired phase shift. </a:t>
            </a:r>
          </a:p>
          <a:p>
            <a:pPr algn="l"/>
            <a:r>
              <a:rPr lang="en-US" b="0" i="0">
                <a:solidFill>
                  <a:srgbClr val="222222"/>
                </a:solidFill>
                <a:effectLst/>
                <a:latin typeface="Arial" panose="020B0604020202020204" pitchFamily="34" charset="0"/>
              </a:rPr>
              <a:t>It gives highly stable oscillation frequency and does not vary much with supply or temperature variation.</a:t>
            </a:r>
          </a:p>
          <a:p>
            <a:endParaRPr lang="en-IN"/>
          </a:p>
        </p:txBody>
      </p:sp>
    </p:spTree>
    <p:extLst>
      <p:ext uri="{BB962C8B-B14F-4D97-AF65-F5344CB8AC3E}">
        <p14:creationId xmlns:p14="http://schemas.microsoft.com/office/powerpoint/2010/main" val="915528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0DF5-24C4-6F8F-9B90-1DA93A991A9B}"/>
              </a:ext>
            </a:extLst>
          </p:cNvPr>
          <p:cNvSpPr>
            <a:spLocks noGrp="1"/>
          </p:cNvSpPr>
          <p:nvPr>
            <p:ph type="title"/>
          </p:nvPr>
        </p:nvSpPr>
        <p:spPr>
          <a:xfrm>
            <a:off x="1143000" y="609600"/>
            <a:ext cx="9875520" cy="659363"/>
          </a:xfrm>
        </p:spPr>
        <p:txBody>
          <a:bodyPr>
            <a:normAutofit fontScale="90000"/>
          </a:bodyPr>
          <a:lstStyle/>
          <a:p>
            <a:r>
              <a:rPr lang="en-US"/>
              <a:t>Wien’s bridge</a:t>
            </a:r>
            <a:endParaRPr lang="en-IN"/>
          </a:p>
        </p:txBody>
      </p:sp>
      <p:sp>
        <p:nvSpPr>
          <p:cNvPr id="3" name="Content Placeholder 2">
            <a:extLst>
              <a:ext uri="{FF2B5EF4-FFF2-40B4-BE49-F238E27FC236}">
                <a16:creationId xmlns:a16="http://schemas.microsoft.com/office/drawing/2014/main" id="{1AD5BA56-AE4B-442E-34BE-B8F87A1B4CEA}"/>
              </a:ext>
            </a:extLst>
          </p:cNvPr>
          <p:cNvSpPr>
            <a:spLocks noGrp="1"/>
          </p:cNvSpPr>
          <p:nvPr>
            <p:ph sz="half" idx="1"/>
          </p:nvPr>
        </p:nvSpPr>
        <p:spPr>
          <a:xfrm>
            <a:off x="1143000" y="1418253"/>
            <a:ext cx="5892282" cy="4662506"/>
          </a:xfrm>
        </p:spPr>
        <p:txBody>
          <a:bodyPr>
            <a:normAutofit lnSpcReduction="10000"/>
          </a:bodyPr>
          <a:lstStyle/>
          <a:p>
            <a:r>
              <a:rPr lang="en-US" b="0" i="0">
                <a:solidFill>
                  <a:srgbClr val="303030"/>
                </a:solidFill>
                <a:effectLst/>
                <a:latin typeface="IBM Plex Sans" panose="020B0604020202020204" pitchFamily="34" charset="0"/>
              </a:rPr>
              <a:t>Wien’s bridge is a R-C bridge circuit. </a:t>
            </a:r>
          </a:p>
          <a:p>
            <a:r>
              <a:rPr lang="en-US">
                <a:solidFill>
                  <a:srgbClr val="303030"/>
                </a:solidFill>
                <a:latin typeface="IBM Plex Sans" panose="020B0604020202020204" pitchFamily="34" charset="0"/>
              </a:rPr>
              <a:t>It is a frequency selective circuit.</a:t>
            </a:r>
          </a:p>
          <a:p>
            <a:r>
              <a:rPr lang="en-US" b="0" i="0">
                <a:solidFill>
                  <a:srgbClr val="303030"/>
                </a:solidFill>
                <a:effectLst/>
                <a:latin typeface="IBM Plex Sans" panose="020B0604020202020204" pitchFamily="34" charset="0"/>
              </a:rPr>
              <a:t>It allows signal of only one particular frequency to pass through it.</a:t>
            </a:r>
          </a:p>
          <a:p>
            <a:r>
              <a:rPr lang="en-US" b="0" i="0">
                <a:solidFill>
                  <a:srgbClr val="303030"/>
                </a:solidFill>
                <a:effectLst/>
                <a:latin typeface="IBM Plex Sans" panose="020B0604020202020204" pitchFamily="34" charset="0"/>
              </a:rPr>
              <a:t>This frequency is called the resonant frequency of the bridge, and is given by </a:t>
            </a:r>
          </a:p>
          <a:p>
            <a:endParaRPr lang="en-US" b="0" i="0">
              <a:solidFill>
                <a:srgbClr val="303030"/>
              </a:solidFill>
              <a:effectLst/>
              <a:latin typeface="IBM Plex Sans" panose="020B0604020202020204" pitchFamily="34" charset="0"/>
            </a:endParaRPr>
          </a:p>
          <a:p>
            <a:pPr marL="45720" indent="0">
              <a:buNone/>
            </a:pPr>
            <a:endParaRPr lang="en-US" b="0" i="0">
              <a:solidFill>
                <a:srgbClr val="303030"/>
              </a:solidFill>
              <a:effectLst/>
              <a:latin typeface="IBM Plex Sans" panose="020B0604020202020204" pitchFamily="34" charset="0"/>
            </a:endParaRPr>
          </a:p>
          <a:p>
            <a:endParaRPr lang="en-US" b="0" i="0">
              <a:solidFill>
                <a:srgbClr val="303030"/>
              </a:solidFill>
              <a:effectLst/>
              <a:latin typeface="IBM Plex Sans" panose="020B0604020202020204" pitchFamily="34" charset="0"/>
            </a:endParaRPr>
          </a:p>
          <a:p>
            <a:r>
              <a:rPr lang="en-US" b="0" i="0">
                <a:solidFill>
                  <a:srgbClr val="303030"/>
                </a:solidFill>
                <a:effectLst/>
                <a:latin typeface="IBM Plex Sans" panose="020B0604020202020204" pitchFamily="34" charset="0"/>
              </a:rPr>
              <a:t>This frequency is that at which Wien bridge is balanced and for which the phase shift between input and output is 0°.</a:t>
            </a:r>
            <a:endParaRPr lang="en-IN"/>
          </a:p>
        </p:txBody>
      </p:sp>
      <p:pic>
        <p:nvPicPr>
          <p:cNvPr id="6" name="Content Placeholder 5">
            <a:extLst>
              <a:ext uri="{FF2B5EF4-FFF2-40B4-BE49-F238E27FC236}">
                <a16:creationId xmlns:a16="http://schemas.microsoft.com/office/drawing/2014/main" id="{BE71EBFE-5DB5-CFE7-33BE-7BB3DDAF4EB8}"/>
              </a:ext>
            </a:extLst>
          </p:cNvPr>
          <p:cNvPicPr>
            <a:picLocks noGrp="1" noChangeAspect="1"/>
          </p:cNvPicPr>
          <p:nvPr>
            <p:ph sz="half" idx="2"/>
          </p:nvPr>
        </p:nvPicPr>
        <p:blipFill>
          <a:blip r:embed="rId2"/>
          <a:stretch>
            <a:fillRect/>
          </a:stretch>
        </p:blipFill>
        <p:spPr>
          <a:xfrm>
            <a:off x="7327749" y="1561962"/>
            <a:ext cx="4524958" cy="3831131"/>
          </a:xfrm>
        </p:spPr>
      </p:pic>
      <p:pic>
        <p:nvPicPr>
          <p:cNvPr id="8" name="Picture 7">
            <a:extLst>
              <a:ext uri="{FF2B5EF4-FFF2-40B4-BE49-F238E27FC236}">
                <a16:creationId xmlns:a16="http://schemas.microsoft.com/office/drawing/2014/main" id="{35C31581-6FEC-14A8-5454-BCB889BF8D6F}"/>
              </a:ext>
            </a:extLst>
          </p:cNvPr>
          <p:cNvPicPr>
            <a:picLocks noChangeAspect="1"/>
          </p:cNvPicPr>
          <p:nvPr/>
        </p:nvPicPr>
        <p:blipFill>
          <a:blip r:embed="rId3"/>
          <a:stretch>
            <a:fillRect/>
          </a:stretch>
        </p:blipFill>
        <p:spPr>
          <a:xfrm>
            <a:off x="2388870" y="3749506"/>
            <a:ext cx="2623077" cy="1068661"/>
          </a:xfrm>
          <a:prstGeom prst="rect">
            <a:avLst/>
          </a:prstGeom>
        </p:spPr>
      </p:pic>
    </p:spTree>
    <p:extLst>
      <p:ext uri="{BB962C8B-B14F-4D97-AF65-F5344CB8AC3E}">
        <p14:creationId xmlns:p14="http://schemas.microsoft.com/office/powerpoint/2010/main" val="1393850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07324"/>
            <a:ext cx="9875520" cy="640080"/>
          </a:xfrm>
        </p:spPr>
        <p:txBody>
          <a:bodyPr>
            <a:normAutofit fontScale="90000"/>
          </a:bodyPr>
          <a:lstStyle/>
          <a:p>
            <a:r>
              <a:rPr lang="en-US"/>
              <a:t>Feedback</a:t>
            </a:r>
            <a:endParaRPr lang="en-IN"/>
          </a:p>
        </p:txBody>
      </p:sp>
      <p:sp>
        <p:nvSpPr>
          <p:cNvPr id="3" name="Content Placeholder 2"/>
          <p:cNvSpPr>
            <a:spLocks noGrp="1"/>
          </p:cNvSpPr>
          <p:nvPr>
            <p:ph idx="1"/>
          </p:nvPr>
        </p:nvSpPr>
        <p:spPr>
          <a:xfrm>
            <a:off x="1143000" y="1113905"/>
            <a:ext cx="9872871" cy="4982095"/>
          </a:xfrm>
        </p:spPr>
        <p:txBody>
          <a:bodyPr vert="horz" lIns="91440" tIns="45720" rIns="91440" bIns="45720" rtlCol="0" anchor="t">
            <a:normAutofit fontScale="92500" lnSpcReduction="20000"/>
          </a:bodyPr>
          <a:lstStyle/>
          <a:p>
            <a:r>
              <a:rPr lang="en-US" dirty="0"/>
              <a:t>When a </a:t>
            </a:r>
            <a:r>
              <a:rPr lang="en-US" b="1" dirty="0">
                <a:solidFill>
                  <a:srgbClr val="FF0000"/>
                </a:solidFill>
                <a:highlight>
                  <a:srgbClr val="FFFF00"/>
                </a:highlight>
              </a:rPr>
              <a:t>part of output signal </a:t>
            </a:r>
            <a:r>
              <a:rPr lang="en-US" dirty="0"/>
              <a:t>is </a:t>
            </a:r>
            <a:r>
              <a:rPr lang="en-US" b="1" dirty="0">
                <a:solidFill>
                  <a:srgbClr val="FF0000"/>
                </a:solidFill>
                <a:highlight>
                  <a:srgbClr val="FFFF00"/>
                </a:highlight>
              </a:rPr>
              <a:t>fed back to the input</a:t>
            </a:r>
            <a:r>
              <a:rPr lang="en-US" dirty="0"/>
              <a:t> through a suitable circuit, the process is called </a:t>
            </a:r>
            <a:r>
              <a:rPr lang="en-US" b="1" u="sng" dirty="0">
                <a:solidFill>
                  <a:srgbClr val="FF0000"/>
                </a:solidFill>
                <a:highlight>
                  <a:srgbClr val="FFFF00"/>
                </a:highlight>
              </a:rPr>
              <a:t>feedback</a:t>
            </a:r>
            <a:r>
              <a:rPr lang="en-US" dirty="0"/>
              <a:t>. </a:t>
            </a:r>
            <a:endParaRPr lang="en-US"/>
          </a:p>
          <a:p>
            <a:r>
              <a:rPr lang="en-US" dirty="0"/>
              <a:t>Feedback is of two types: </a:t>
            </a:r>
            <a:r>
              <a:rPr lang="en-US" b="1" dirty="0">
                <a:highlight>
                  <a:srgbClr val="FFFF00"/>
                </a:highlight>
              </a:rPr>
              <a:t>positive feedback</a:t>
            </a:r>
            <a:r>
              <a:rPr lang="en-US" dirty="0"/>
              <a:t> and </a:t>
            </a:r>
            <a:r>
              <a:rPr lang="en-US" b="1" dirty="0">
                <a:highlight>
                  <a:srgbClr val="FFFF00"/>
                </a:highlight>
              </a:rPr>
              <a:t>negative feedback</a:t>
            </a:r>
          </a:p>
          <a:p>
            <a:r>
              <a:rPr lang="en-US" dirty="0"/>
              <a:t>For example, </a:t>
            </a:r>
            <a:r>
              <a:rPr lang="en-US" b="1" u="sng" dirty="0">
                <a:highlight>
                  <a:srgbClr val="FFFF00"/>
                </a:highlight>
              </a:rPr>
              <a:t>positive feedback</a:t>
            </a:r>
            <a:r>
              <a:rPr lang="en-US" dirty="0"/>
              <a:t> can be compared to the following cycle:</a:t>
            </a:r>
          </a:p>
          <a:p>
            <a:pPr marL="274320" lvl="1" indent="0">
              <a:buNone/>
            </a:pPr>
            <a:r>
              <a:rPr lang="en-US" dirty="0"/>
              <a:t>1) You study hard, and your grades improve.</a:t>
            </a:r>
            <a:br>
              <a:rPr lang="en-US" dirty="0"/>
            </a:br>
            <a:r>
              <a:rPr lang="en-US" dirty="0"/>
              <a:t>2) As your grades improve, studying becomes more enjoyable, and you study more.</a:t>
            </a:r>
            <a:br>
              <a:rPr lang="en-US" dirty="0"/>
            </a:br>
            <a:r>
              <a:rPr lang="en-US" dirty="0"/>
              <a:t>3) Your grades improve further.</a:t>
            </a:r>
          </a:p>
          <a:p>
            <a:r>
              <a:rPr lang="en-US" dirty="0"/>
              <a:t>In other words, </a:t>
            </a:r>
            <a:r>
              <a:rPr lang="en-US" u="sng" dirty="0">
                <a:highlight>
                  <a:srgbClr val="00FF00"/>
                </a:highlight>
              </a:rPr>
              <a:t>positive feedback is a process that further increases the effects of a small change in output.</a:t>
            </a:r>
          </a:p>
          <a:p>
            <a:r>
              <a:rPr lang="en-US" dirty="0"/>
              <a:t>In contrast, negative feedback can be compared to the following cycle:</a:t>
            </a:r>
          </a:p>
          <a:p>
            <a:pPr marL="274320" lvl="1" indent="0">
              <a:buNone/>
            </a:pPr>
            <a:r>
              <a:rPr lang="en-US" dirty="0"/>
              <a:t>1) You study hard, and your grades improve.</a:t>
            </a:r>
            <a:br>
              <a:rPr lang="en-US" dirty="0"/>
            </a:br>
            <a:r>
              <a:rPr lang="en-US" dirty="0"/>
              <a:t>2) You spend less time studying and more time relaxing.</a:t>
            </a:r>
            <a:br>
              <a:rPr lang="en-US" dirty="0"/>
            </a:br>
            <a:r>
              <a:rPr lang="en-US" dirty="0"/>
              <a:t>3) Your grades drop.</a:t>
            </a:r>
            <a:br>
              <a:rPr lang="en-US" dirty="0"/>
            </a:br>
            <a:r>
              <a:rPr lang="en-US" dirty="0"/>
              <a:t>4) You spend less time relaxing and more time studying.</a:t>
            </a:r>
            <a:br>
              <a:rPr lang="en-US" dirty="0"/>
            </a:br>
            <a:r>
              <a:rPr lang="en-US" dirty="0"/>
              <a:t>5) Your grades get back to the previous level.</a:t>
            </a:r>
          </a:p>
          <a:p>
            <a:r>
              <a:rPr lang="en-US" dirty="0"/>
              <a:t>It is a </a:t>
            </a:r>
            <a:r>
              <a:rPr lang="en-US" b="1" dirty="0">
                <a:solidFill>
                  <a:srgbClr val="FF0000"/>
                </a:solidFill>
              </a:rPr>
              <a:t>process of trying to keep the output</a:t>
            </a:r>
            <a:r>
              <a:rPr lang="en-US" dirty="0"/>
              <a:t> (i.e., your grades in this example) </a:t>
            </a:r>
            <a:r>
              <a:rPr lang="en-US" b="1" u="sng" dirty="0">
                <a:solidFill>
                  <a:srgbClr val="FF0000"/>
                </a:solidFill>
              </a:rPr>
              <a:t>constant</a:t>
            </a:r>
            <a:r>
              <a:rPr lang="en-US" dirty="0"/>
              <a:t>. This process is called </a:t>
            </a:r>
            <a:r>
              <a:rPr lang="en-US" b="1" dirty="0">
                <a:highlight>
                  <a:srgbClr val="00FF00"/>
                </a:highlight>
              </a:rPr>
              <a:t>negative feedback</a:t>
            </a:r>
            <a:r>
              <a:rPr lang="en-US" dirty="0"/>
              <a:t>.</a:t>
            </a:r>
            <a:endParaRPr lang="en-IN" dirty="0"/>
          </a:p>
        </p:txBody>
      </p:sp>
    </p:spTree>
    <p:extLst>
      <p:ext uri="{BB962C8B-B14F-4D97-AF65-F5344CB8AC3E}">
        <p14:creationId xmlns:p14="http://schemas.microsoft.com/office/powerpoint/2010/main" val="175998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0DF5-24C4-6F8F-9B90-1DA93A991A9B}"/>
              </a:ext>
            </a:extLst>
          </p:cNvPr>
          <p:cNvSpPr>
            <a:spLocks noGrp="1"/>
          </p:cNvSpPr>
          <p:nvPr>
            <p:ph type="title"/>
          </p:nvPr>
        </p:nvSpPr>
        <p:spPr>
          <a:xfrm>
            <a:off x="1143000" y="331543"/>
            <a:ext cx="9875520" cy="738132"/>
          </a:xfrm>
        </p:spPr>
        <p:txBody>
          <a:bodyPr/>
          <a:lstStyle/>
          <a:p>
            <a:r>
              <a:rPr lang="en-US"/>
              <a:t>Wien bridge oscillator</a:t>
            </a:r>
            <a:endParaRPr lang="en-IN"/>
          </a:p>
        </p:txBody>
      </p:sp>
      <p:sp>
        <p:nvSpPr>
          <p:cNvPr id="3" name="Content Placeholder 2">
            <a:extLst>
              <a:ext uri="{FF2B5EF4-FFF2-40B4-BE49-F238E27FC236}">
                <a16:creationId xmlns:a16="http://schemas.microsoft.com/office/drawing/2014/main" id="{1AD5BA56-AE4B-442E-34BE-B8F87A1B4CEA}"/>
              </a:ext>
            </a:extLst>
          </p:cNvPr>
          <p:cNvSpPr>
            <a:spLocks noGrp="1"/>
          </p:cNvSpPr>
          <p:nvPr>
            <p:ph sz="half" idx="1"/>
          </p:nvPr>
        </p:nvSpPr>
        <p:spPr>
          <a:xfrm>
            <a:off x="1143000" y="1138687"/>
            <a:ext cx="4754880" cy="4942072"/>
          </a:xfrm>
        </p:spPr>
        <p:txBody>
          <a:bodyPr>
            <a:normAutofit fontScale="92500" lnSpcReduction="10000"/>
          </a:bodyPr>
          <a:lstStyle/>
          <a:p>
            <a:r>
              <a:rPr lang="en-US"/>
              <a:t>The circuit mainly comprised of two transistors Q1 and Q2 and Wien bridge circuit</a:t>
            </a:r>
          </a:p>
          <a:p>
            <a:r>
              <a:rPr lang="en-US"/>
              <a:t>The transistor Q1 serves as an oscillator and an amplifier while the other transistor Q2 serves as an inverter. </a:t>
            </a:r>
          </a:p>
          <a:p>
            <a:r>
              <a:rPr lang="en-US"/>
              <a:t>The inverter operation provides a phase shift of 180°</a:t>
            </a:r>
          </a:p>
          <a:p>
            <a:r>
              <a:rPr lang="en-US"/>
              <a:t>Wien bridge is employed so that signal of a particular frequency only is given to the amplifier.</a:t>
            </a:r>
          </a:p>
          <a:p>
            <a:r>
              <a:rPr lang="en-US"/>
              <a:t>Because of this, the oscillator is able to produce sustained oscillations of a particular frequency.</a:t>
            </a:r>
          </a:p>
          <a:p>
            <a:r>
              <a:rPr lang="en-US"/>
              <a:t>Wien bridge gives frequency stability to the oscillator.</a:t>
            </a:r>
            <a:endParaRPr lang="en-IN"/>
          </a:p>
        </p:txBody>
      </p:sp>
      <p:pic>
        <p:nvPicPr>
          <p:cNvPr id="9" name="Content Placeholder 8">
            <a:extLst>
              <a:ext uri="{FF2B5EF4-FFF2-40B4-BE49-F238E27FC236}">
                <a16:creationId xmlns:a16="http://schemas.microsoft.com/office/drawing/2014/main" id="{CAD5D0AE-3CE2-90AB-C7F5-D900EE7EEEC0}"/>
              </a:ext>
            </a:extLst>
          </p:cNvPr>
          <p:cNvPicPr>
            <a:picLocks noGrp="1" noChangeAspect="1"/>
          </p:cNvPicPr>
          <p:nvPr>
            <p:ph sz="half" idx="2"/>
          </p:nvPr>
        </p:nvPicPr>
        <p:blipFill>
          <a:blip r:embed="rId2"/>
          <a:stretch>
            <a:fillRect/>
          </a:stretch>
        </p:blipFill>
        <p:spPr>
          <a:xfrm>
            <a:off x="6225111" y="2057399"/>
            <a:ext cx="5647381" cy="2962886"/>
          </a:xfrm>
        </p:spPr>
      </p:pic>
    </p:spTree>
    <p:extLst>
      <p:ext uri="{BB962C8B-B14F-4D97-AF65-F5344CB8AC3E}">
        <p14:creationId xmlns:p14="http://schemas.microsoft.com/office/powerpoint/2010/main" val="3779019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59981-7004-0544-41F7-4BFF4D040A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C42115-0185-8BE3-FEBC-64C51246ECA0}"/>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A641A636-7CA3-8E9D-9AAB-41AC6A888A06}"/>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497778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0DF5-24C4-6F8F-9B90-1DA93A991A9B}"/>
              </a:ext>
            </a:extLst>
          </p:cNvPr>
          <p:cNvSpPr>
            <a:spLocks noGrp="1"/>
          </p:cNvSpPr>
          <p:nvPr>
            <p:ph type="title"/>
          </p:nvPr>
        </p:nvSpPr>
        <p:spPr>
          <a:xfrm>
            <a:off x="1143000" y="331543"/>
            <a:ext cx="9875520" cy="738132"/>
          </a:xfrm>
        </p:spPr>
        <p:txBody>
          <a:bodyPr/>
          <a:lstStyle/>
          <a:p>
            <a:r>
              <a:rPr lang="en-US"/>
              <a:t>Wien bridge oscillator</a:t>
            </a:r>
            <a:endParaRPr lang="en-IN"/>
          </a:p>
        </p:txBody>
      </p:sp>
      <p:sp>
        <p:nvSpPr>
          <p:cNvPr id="3" name="Content Placeholder 2">
            <a:extLst>
              <a:ext uri="{FF2B5EF4-FFF2-40B4-BE49-F238E27FC236}">
                <a16:creationId xmlns:a16="http://schemas.microsoft.com/office/drawing/2014/main" id="{1AD5BA56-AE4B-442E-34BE-B8F87A1B4CEA}"/>
              </a:ext>
            </a:extLst>
          </p:cNvPr>
          <p:cNvSpPr>
            <a:spLocks noGrp="1"/>
          </p:cNvSpPr>
          <p:nvPr>
            <p:ph sz="half" idx="1"/>
          </p:nvPr>
        </p:nvSpPr>
        <p:spPr>
          <a:xfrm>
            <a:off x="1143000" y="1138687"/>
            <a:ext cx="4754880" cy="4942072"/>
          </a:xfrm>
        </p:spPr>
        <p:txBody>
          <a:bodyPr>
            <a:normAutofit/>
          </a:bodyPr>
          <a:lstStyle/>
          <a:p>
            <a:r>
              <a:rPr lang="en-US"/>
              <a:t>The frequency of oscillation is given by</a:t>
            </a:r>
          </a:p>
          <a:p>
            <a:endParaRPr lang="en-US"/>
          </a:p>
          <a:p>
            <a:endParaRPr lang="en-US"/>
          </a:p>
          <a:p>
            <a:r>
              <a:rPr lang="en-US"/>
              <a:t>When the circuit is switched ON, the bridge circuit produces oscillations of the frequency stated above. </a:t>
            </a:r>
          </a:p>
          <a:p>
            <a:r>
              <a:rPr lang="en-US"/>
              <a:t>The two transistors produce a total phase shift of 360° so that proper positive feedback is ensured</a:t>
            </a:r>
          </a:p>
          <a:p>
            <a:pPr marL="45720" indent="0">
              <a:buNone/>
            </a:pPr>
            <a:endParaRPr lang="en-IN"/>
          </a:p>
        </p:txBody>
      </p:sp>
      <p:pic>
        <p:nvPicPr>
          <p:cNvPr id="5" name="Picture 4">
            <a:extLst>
              <a:ext uri="{FF2B5EF4-FFF2-40B4-BE49-F238E27FC236}">
                <a16:creationId xmlns:a16="http://schemas.microsoft.com/office/drawing/2014/main" id="{AA11A553-D0FD-7864-C525-DB127067ABFC}"/>
              </a:ext>
            </a:extLst>
          </p:cNvPr>
          <p:cNvPicPr>
            <a:picLocks noChangeAspect="1"/>
          </p:cNvPicPr>
          <p:nvPr/>
        </p:nvPicPr>
        <p:blipFill>
          <a:blip r:embed="rId2"/>
          <a:stretch>
            <a:fillRect/>
          </a:stretch>
        </p:blipFill>
        <p:spPr>
          <a:xfrm>
            <a:off x="2185018" y="1880116"/>
            <a:ext cx="1790950" cy="847843"/>
          </a:xfrm>
          <a:prstGeom prst="rect">
            <a:avLst/>
          </a:prstGeom>
        </p:spPr>
      </p:pic>
      <p:pic>
        <p:nvPicPr>
          <p:cNvPr id="3074" name="Picture 2" descr="Simplified Wien Bridge">
            <a:extLst>
              <a:ext uri="{FF2B5EF4-FFF2-40B4-BE49-F238E27FC236}">
                <a16:creationId xmlns:a16="http://schemas.microsoft.com/office/drawing/2014/main" id="{752207D7-7366-6B91-ABA1-1D70EF95C02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63957" y="1796660"/>
            <a:ext cx="4754563" cy="287067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884AD46-7935-9C4E-7D4A-709710EB6A4B}"/>
              </a:ext>
            </a:extLst>
          </p:cNvPr>
          <p:cNvSpPr txBox="1"/>
          <p:nvPr/>
        </p:nvSpPr>
        <p:spPr>
          <a:xfrm>
            <a:off x="8151962" y="4853161"/>
            <a:ext cx="3122763" cy="369332"/>
          </a:xfrm>
          <a:prstGeom prst="rect">
            <a:avLst/>
          </a:prstGeom>
          <a:noFill/>
        </p:spPr>
        <p:txBody>
          <a:bodyPr wrap="square" rtlCol="0">
            <a:spAutoFit/>
          </a:bodyPr>
          <a:lstStyle/>
          <a:p>
            <a:r>
              <a:rPr lang="en-US"/>
              <a:t>Simplified circuit</a:t>
            </a:r>
            <a:endParaRPr lang="en-IN"/>
          </a:p>
        </p:txBody>
      </p:sp>
    </p:spTree>
    <p:extLst>
      <p:ext uri="{BB962C8B-B14F-4D97-AF65-F5344CB8AC3E}">
        <p14:creationId xmlns:p14="http://schemas.microsoft.com/office/powerpoint/2010/main" val="8641119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755BD-74F3-2CF3-52B1-2CEE178CCFC8}"/>
              </a:ext>
            </a:extLst>
          </p:cNvPr>
          <p:cNvSpPr>
            <a:spLocks noGrp="1"/>
          </p:cNvSpPr>
          <p:nvPr>
            <p:ph type="ctrTitle"/>
          </p:nvPr>
        </p:nvSpPr>
        <p:spPr/>
        <p:txBody>
          <a:bodyPr/>
          <a:lstStyle/>
          <a:p>
            <a:r>
              <a:rPr lang="en-US"/>
              <a:t>Crystal oscillator</a:t>
            </a:r>
            <a:endParaRPr lang="en-IN"/>
          </a:p>
        </p:txBody>
      </p:sp>
      <p:sp>
        <p:nvSpPr>
          <p:cNvPr id="3" name="Subtitle 2">
            <a:extLst>
              <a:ext uri="{FF2B5EF4-FFF2-40B4-BE49-F238E27FC236}">
                <a16:creationId xmlns:a16="http://schemas.microsoft.com/office/drawing/2014/main" id="{FEA8F664-A479-CBD2-AC9F-45E03819FDA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60614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9F9CA-F54C-F456-4EE4-9DCD3A687318}"/>
              </a:ext>
            </a:extLst>
          </p:cNvPr>
          <p:cNvSpPr>
            <a:spLocks noGrp="1"/>
          </p:cNvSpPr>
          <p:nvPr>
            <p:ph type="title"/>
          </p:nvPr>
        </p:nvSpPr>
        <p:spPr/>
        <p:txBody>
          <a:bodyPr/>
          <a:lstStyle/>
          <a:p>
            <a:r>
              <a:rPr lang="en-US"/>
              <a:t>Introduction</a:t>
            </a:r>
            <a:endParaRPr lang="en-IN"/>
          </a:p>
        </p:txBody>
      </p:sp>
      <p:sp>
        <p:nvSpPr>
          <p:cNvPr id="3" name="Content Placeholder 2">
            <a:extLst>
              <a:ext uri="{FF2B5EF4-FFF2-40B4-BE49-F238E27FC236}">
                <a16:creationId xmlns:a16="http://schemas.microsoft.com/office/drawing/2014/main" id="{6D11AB0F-6DA8-CFDD-58FF-4965907D7058}"/>
              </a:ext>
            </a:extLst>
          </p:cNvPr>
          <p:cNvSpPr>
            <a:spLocks noGrp="1"/>
          </p:cNvSpPr>
          <p:nvPr>
            <p:ph idx="1"/>
          </p:nvPr>
        </p:nvSpPr>
        <p:spPr/>
        <p:txBody>
          <a:bodyPr/>
          <a:lstStyle/>
          <a:p>
            <a:r>
              <a:rPr lang="en-US" b="1"/>
              <a:t>Crystal oscillators</a:t>
            </a:r>
            <a:r>
              <a:rPr lang="en-US"/>
              <a:t> operate on the principle of inverse piezoelectric effect</a:t>
            </a:r>
          </a:p>
          <a:p>
            <a:r>
              <a:rPr lang="en-US"/>
              <a:t>Inverse piezoelectric effect: phenomenon in which an alternating voltage applied across the crystal surfaces causes it to vibrate at its natural frequency.</a:t>
            </a:r>
          </a:p>
          <a:p>
            <a:r>
              <a:rPr lang="en-US"/>
              <a:t>It is these vibrations which eventually get converted into oscillations.</a:t>
            </a:r>
          </a:p>
          <a:p>
            <a:r>
              <a:rPr lang="en-US"/>
              <a:t>These oscillators are usually made of Quartz crystal, even though other substances like Rochelle salt and Tourmaline exhibit the piezoelectric effect</a:t>
            </a:r>
          </a:p>
          <a:p>
            <a:r>
              <a:rPr lang="en-US"/>
              <a:t>Quartz is inexpensive, naturally-available and mechanically-strong when compared to others.</a:t>
            </a:r>
            <a:endParaRPr lang="en-IN"/>
          </a:p>
        </p:txBody>
      </p:sp>
    </p:spTree>
    <p:extLst>
      <p:ext uri="{BB962C8B-B14F-4D97-AF65-F5344CB8AC3E}">
        <p14:creationId xmlns:p14="http://schemas.microsoft.com/office/powerpoint/2010/main" val="736617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9F9CA-F54C-F456-4EE4-9DCD3A687318}"/>
              </a:ext>
            </a:extLst>
          </p:cNvPr>
          <p:cNvSpPr>
            <a:spLocks noGrp="1"/>
          </p:cNvSpPr>
          <p:nvPr>
            <p:ph type="title"/>
          </p:nvPr>
        </p:nvSpPr>
        <p:spPr/>
        <p:txBody>
          <a:bodyPr/>
          <a:lstStyle/>
          <a:p>
            <a:r>
              <a:rPr lang="en-US"/>
              <a:t>Construction of crystal and its </a:t>
            </a:r>
            <a:r>
              <a:rPr lang="en-US" err="1"/>
              <a:t>behaviour</a:t>
            </a:r>
            <a:endParaRPr lang="en-IN"/>
          </a:p>
        </p:txBody>
      </p:sp>
      <p:sp>
        <p:nvSpPr>
          <p:cNvPr id="3" name="Content Placeholder 2">
            <a:extLst>
              <a:ext uri="{FF2B5EF4-FFF2-40B4-BE49-F238E27FC236}">
                <a16:creationId xmlns:a16="http://schemas.microsoft.com/office/drawing/2014/main" id="{6D11AB0F-6DA8-CFDD-58FF-4965907D7058}"/>
              </a:ext>
            </a:extLst>
          </p:cNvPr>
          <p:cNvSpPr>
            <a:spLocks noGrp="1"/>
          </p:cNvSpPr>
          <p:nvPr>
            <p:ph sz="half" idx="1"/>
          </p:nvPr>
        </p:nvSpPr>
        <p:spPr/>
        <p:txBody>
          <a:bodyPr>
            <a:normAutofit fontScale="92500"/>
          </a:bodyPr>
          <a:lstStyle/>
          <a:p>
            <a:r>
              <a:rPr lang="en-US"/>
              <a:t>In crystal oscillators, the crystal is suitably cut and mounted between two metallic plates as shown by Figure (a) </a:t>
            </a:r>
          </a:p>
          <a:p>
            <a:r>
              <a:rPr lang="en-US"/>
              <a:t>Its electrical equivalent is shown by Figure (b). </a:t>
            </a:r>
          </a:p>
          <a:p>
            <a:r>
              <a:rPr lang="en-US"/>
              <a:t>In reality, the crystal behaves like a series RLC circuit, formed by the components</a:t>
            </a:r>
          </a:p>
          <a:p>
            <a:pPr marL="731520" lvl="1" indent="-457200">
              <a:buFont typeface="+mj-lt"/>
              <a:buAutoNum type="arabicPeriod"/>
            </a:pPr>
            <a:r>
              <a:rPr lang="en-US"/>
              <a:t>A low-valued resistor R</a:t>
            </a:r>
            <a:r>
              <a:rPr lang="en-US" baseline="-25000"/>
              <a:t>S</a:t>
            </a:r>
            <a:endParaRPr lang="en-US"/>
          </a:p>
          <a:p>
            <a:pPr marL="731520" lvl="1" indent="-457200">
              <a:buFont typeface="+mj-lt"/>
              <a:buAutoNum type="arabicPeriod"/>
            </a:pPr>
            <a:r>
              <a:rPr lang="en-US"/>
              <a:t>A large-valued inductor L</a:t>
            </a:r>
            <a:r>
              <a:rPr lang="en-US" baseline="-25000"/>
              <a:t>S</a:t>
            </a:r>
            <a:endParaRPr lang="en-US"/>
          </a:p>
          <a:p>
            <a:pPr marL="731520" lvl="1" indent="-457200">
              <a:buFont typeface="+mj-lt"/>
              <a:buAutoNum type="arabicPeriod"/>
            </a:pPr>
            <a:r>
              <a:rPr lang="en-US"/>
              <a:t>A small-valued capacitor C</a:t>
            </a:r>
            <a:r>
              <a:rPr lang="en-US" baseline="-25000"/>
              <a:t>S</a:t>
            </a:r>
          </a:p>
          <a:p>
            <a:pPr marL="731520" lvl="1" indent="-457200">
              <a:buFont typeface="+mj-lt"/>
              <a:buAutoNum type="arabicPeriod"/>
            </a:pPr>
            <a:r>
              <a:rPr lang="en-US"/>
              <a:t>A parallel electrode capacitance C</a:t>
            </a:r>
            <a:r>
              <a:rPr lang="en-US" baseline="-25000"/>
              <a:t>p</a:t>
            </a:r>
            <a:r>
              <a:rPr lang="en-US"/>
              <a:t>.</a:t>
            </a:r>
          </a:p>
          <a:p>
            <a:endParaRPr lang="en-IN"/>
          </a:p>
        </p:txBody>
      </p:sp>
      <p:pic>
        <p:nvPicPr>
          <p:cNvPr id="12" name="Content Placeholder 11"/>
          <p:cNvPicPr>
            <a:picLocks noGrp="1" noChangeAspect="1"/>
          </p:cNvPicPr>
          <p:nvPr>
            <p:ph sz="half" idx="2"/>
          </p:nvPr>
        </p:nvPicPr>
        <p:blipFill>
          <a:blip r:embed="rId2"/>
          <a:stretch>
            <a:fillRect/>
          </a:stretch>
        </p:blipFill>
        <p:spPr>
          <a:xfrm>
            <a:off x="6533457" y="2557756"/>
            <a:ext cx="4754563" cy="1126711"/>
          </a:xfrm>
          <a:prstGeom prst="rect">
            <a:avLst/>
          </a:prstGeom>
        </p:spPr>
      </p:pic>
    </p:spTree>
    <p:extLst>
      <p:ext uri="{BB962C8B-B14F-4D97-AF65-F5344CB8AC3E}">
        <p14:creationId xmlns:p14="http://schemas.microsoft.com/office/powerpoint/2010/main" val="13614586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9F9CA-F54C-F456-4EE4-9DCD3A687318}"/>
              </a:ext>
            </a:extLst>
          </p:cNvPr>
          <p:cNvSpPr>
            <a:spLocks noGrp="1"/>
          </p:cNvSpPr>
          <p:nvPr>
            <p:ph type="title"/>
          </p:nvPr>
        </p:nvSpPr>
        <p:spPr>
          <a:xfrm>
            <a:off x="1143000" y="-68581"/>
            <a:ext cx="9875520" cy="1356360"/>
          </a:xfrm>
        </p:spPr>
        <p:txBody>
          <a:bodyPr/>
          <a:lstStyle/>
          <a:p>
            <a:r>
              <a:rPr lang="en-US"/>
              <a:t>Construction of crystal and its </a:t>
            </a:r>
            <a:r>
              <a:rPr lang="en-US" err="1"/>
              <a:t>behaviour</a:t>
            </a:r>
            <a:endParaRPr lang="en-IN"/>
          </a:p>
        </p:txBody>
      </p:sp>
      <p:sp>
        <p:nvSpPr>
          <p:cNvPr id="3" name="Content Placeholder 2">
            <a:extLst>
              <a:ext uri="{FF2B5EF4-FFF2-40B4-BE49-F238E27FC236}">
                <a16:creationId xmlns:a16="http://schemas.microsoft.com/office/drawing/2014/main" id="{6D11AB0F-6DA8-CFDD-58FF-4965907D7058}"/>
              </a:ext>
            </a:extLst>
          </p:cNvPr>
          <p:cNvSpPr>
            <a:spLocks noGrp="1"/>
          </p:cNvSpPr>
          <p:nvPr>
            <p:ph sz="half" idx="1"/>
          </p:nvPr>
        </p:nvSpPr>
        <p:spPr>
          <a:xfrm>
            <a:off x="951807" y="1084810"/>
            <a:ext cx="4754880" cy="4023360"/>
          </a:xfrm>
        </p:spPr>
        <p:txBody>
          <a:bodyPr>
            <a:normAutofit/>
          </a:bodyPr>
          <a:lstStyle/>
          <a:p>
            <a:r>
              <a:rPr lang="en-US"/>
              <a:t>Due to the presence of </a:t>
            </a:r>
            <a:r>
              <a:rPr lang="en-US" err="1"/>
              <a:t>C</a:t>
            </a:r>
            <a:r>
              <a:rPr lang="en-US" baseline="-25000" err="1"/>
              <a:t>p</a:t>
            </a:r>
            <a:r>
              <a:rPr lang="en-US"/>
              <a:t>, the crystal will resonate at two different frequencies viz.,</a:t>
            </a:r>
          </a:p>
          <a:p>
            <a:pPr marL="502920" indent="-457200">
              <a:buFont typeface="+mj-lt"/>
              <a:buAutoNum type="arabicPeriod"/>
            </a:pPr>
            <a:r>
              <a:rPr lang="en-US"/>
              <a:t>Series Resonant Frequency, f</a:t>
            </a:r>
            <a:r>
              <a:rPr lang="en-US" baseline="-25000"/>
              <a:t>s</a:t>
            </a:r>
            <a:r>
              <a:rPr lang="en-US"/>
              <a:t> which occurs when the series capacitance C</a:t>
            </a:r>
            <a:r>
              <a:rPr lang="en-US" baseline="-25000"/>
              <a:t>S</a:t>
            </a:r>
            <a:r>
              <a:rPr lang="en-US"/>
              <a:t> resonates with the series inductance L</a:t>
            </a:r>
            <a:r>
              <a:rPr lang="en-US" baseline="-25000"/>
              <a:t>S</a:t>
            </a:r>
            <a:r>
              <a:rPr lang="en-US"/>
              <a:t>. </a:t>
            </a:r>
          </a:p>
          <a:p>
            <a:r>
              <a:rPr lang="en-US"/>
              <a:t>Mathematical expression for the series resonant frequency is given as</a:t>
            </a:r>
          </a:p>
          <a:p>
            <a:endParaRPr lang="en-US"/>
          </a:p>
          <a:p>
            <a:endParaRPr lang="en-US"/>
          </a:p>
          <a:p>
            <a:endParaRPr lang="en-US"/>
          </a:p>
          <a:p>
            <a:endParaRPr lang="en-US"/>
          </a:p>
        </p:txBody>
      </p:sp>
      <p:pic>
        <p:nvPicPr>
          <p:cNvPr id="12" name="Content Placeholder 11"/>
          <p:cNvPicPr>
            <a:picLocks noGrp="1" noChangeAspect="1"/>
          </p:cNvPicPr>
          <p:nvPr>
            <p:ph sz="half" idx="2"/>
          </p:nvPr>
        </p:nvPicPr>
        <p:blipFill>
          <a:blip r:embed="rId2"/>
          <a:stretch>
            <a:fillRect/>
          </a:stretch>
        </p:blipFill>
        <p:spPr>
          <a:xfrm>
            <a:off x="6749589" y="2403595"/>
            <a:ext cx="4754563" cy="1126711"/>
          </a:xfrm>
          <a:prstGeom prst="rect">
            <a:avLst/>
          </a:prstGeom>
        </p:spPr>
      </p:pic>
      <p:pic>
        <p:nvPicPr>
          <p:cNvPr id="9" name="Picture 8"/>
          <p:cNvPicPr>
            <a:picLocks noChangeAspect="1"/>
          </p:cNvPicPr>
          <p:nvPr/>
        </p:nvPicPr>
        <p:blipFill>
          <a:blip r:embed="rId3"/>
          <a:stretch>
            <a:fillRect/>
          </a:stretch>
        </p:blipFill>
        <p:spPr>
          <a:xfrm>
            <a:off x="2073852" y="4688574"/>
            <a:ext cx="1949509" cy="839192"/>
          </a:xfrm>
          <a:prstGeom prst="rect">
            <a:avLst/>
          </a:prstGeom>
        </p:spPr>
      </p:pic>
    </p:spTree>
    <p:extLst>
      <p:ext uri="{BB962C8B-B14F-4D97-AF65-F5344CB8AC3E}">
        <p14:creationId xmlns:p14="http://schemas.microsoft.com/office/powerpoint/2010/main" val="14338890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9F9CA-F54C-F456-4EE4-9DCD3A687318}"/>
              </a:ext>
            </a:extLst>
          </p:cNvPr>
          <p:cNvSpPr>
            <a:spLocks noGrp="1"/>
          </p:cNvSpPr>
          <p:nvPr>
            <p:ph type="title"/>
          </p:nvPr>
        </p:nvSpPr>
        <p:spPr>
          <a:xfrm>
            <a:off x="1143000" y="-68581"/>
            <a:ext cx="9875520" cy="1356360"/>
          </a:xfrm>
        </p:spPr>
        <p:txBody>
          <a:bodyPr/>
          <a:lstStyle/>
          <a:p>
            <a:r>
              <a:rPr lang="en-US"/>
              <a:t>Construction of crystal and its </a:t>
            </a:r>
            <a:r>
              <a:rPr lang="en-US" err="1"/>
              <a:t>behaviour</a:t>
            </a:r>
            <a:endParaRPr lang="en-IN"/>
          </a:p>
        </p:txBody>
      </p:sp>
      <p:sp>
        <p:nvSpPr>
          <p:cNvPr id="3" name="Content Placeholder 2">
            <a:extLst>
              <a:ext uri="{FF2B5EF4-FFF2-40B4-BE49-F238E27FC236}">
                <a16:creationId xmlns:a16="http://schemas.microsoft.com/office/drawing/2014/main" id="{6D11AB0F-6DA8-CFDD-58FF-4965907D7058}"/>
              </a:ext>
            </a:extLst>
          </p:cNvPr>
          <p:cNvSpPr>
            <a:spLocks noGrp="1"/>
          </p:cNvSpPr>
          <p:nvPr>
            <p:ph sz="half" idx="1"/>
          </p:nvPr>
        </p:nvSpPr>
        <p:spPr>
          <a:xfrm>
            <a:off x="951807" y="1084810"/>
            <a:ext cx="4754880" cy="5066608"/>
          </a:xfrm>
        </p:spPr>
        <p:txBody>
          <a:bodyPr>
            <a:normAutofit/>
          </a:bodyPr>
          <a:lstStyle/>
          <a:p>
            <a:pPr marL="502920" indent="-457200">
              <a:buFont typeface="+mj-lt"/>
              <a:buAutoNum type="arabicPeriod" startAt="2"/>
            </a:pPr>
            <a:r>
              <a:rPr lang="en-US"/>
              <a:t>Parallel Resonant frequency, </a:t>
            </a:r>
            <a:r>
              <a:rPr lang="en-US" err="1"/>
              <a:t>f</a:t>
            </a:r>
            <a:r>
              <a:rPr lang="en-US" baseline="-25000" err="1"/>
              <a:t>p</a:t>
            </a:r>
            <a:r>
              <a:rPr lang="en-US"/>
              <a:t> which occurs when L</a:t>
            </a:r>
            <a:r>
              <a:rPr lang="en-US" baseline="-25000"/>
              <a:t>S</a:t>
            </a:r>
            <a:r>
              <a:rPr lang="en-US"/>
              <a:t> and C</a:t>
            </a:r>
            <a:r>
              <a:rPr lang="en-US" baseline="-25000"/>
              <a:t>S</a:t>
            </a:r>
            <a:r>
              <a:rPr lang="en-US"/>
              <a:t> resonate with C</a:t>
            </a:r>
            <a:r>
              <a:rPr lang="en-US" baseline="-25000"/>
              <a:t>p</a:t>
            </a:r>
            <a:r>
              <a:rPr lang="en-US"/>
              <a:t>. </a:t>
            </a:r>
          </a:p>
          <a:p>
            <a:r>
              <a:rPr lang="en-US"/>
              <a:t>expression for the parallel resonant frequency is given as</a:t>
            </a:r>
          </a:p>
          <a:p>
            <a:endParaRPr lang="en-US"/>
          </a:p>
          <a:p>
            <a:endParaRPr lang="en-US"/>
          </a:p>
          <a:p>
            <a:endParaRPr lang="en-US"/>
          </a:p>
          <a:p>
            <a:endParaRPr lang="en-US"/>
          </a:p>
          <a:p>
            <a:endParaRPr lang="en-US"/>
          </a:p>
          <a:p>
            <a:r>
              <a:rPr lang="en-US"/>
              <a:t>Hence, we need to tune the circuit for any one among these two.</a:t>
            </a:r>
            <a:endParaRPr lang="en-IN"/>
          </a:p>
          <a:p>
            <a:endParaRPr lang="en-IN"/>
          </a:p>
        </p:txBody>
      </p:sp>
      <p:pic>
        <p:nvPicPr>
          <p:cNvPr id="12" name="Content Placeholder 11"/>
          <p:cNvPicPr>
            <a:picLocks noGrp="1" noChangeAspect="1"/>
          </p:cNvPicPr>
          <p:nvPr>
            <p:ph sz="half" idx="2"/>
          </p:nvPr>
        </p:nvPicPr>
        <p:blipFill>
          <a:blip r:embed="rId2"/>
          <a:stretch>
            <a:fillRect/>
          </a:stretch>
        </p:blipFill>
        <p:spPr>
          <a:xfrm>
            <a:off x="6749589" y="2403595"/>
            <a:ext cx="4754563" cy="1126711"/>
          </a:xfrm>
          <a:prstGeom prst="rect">
            <a:avLst/>
          </a:prstGeom>
        </p:spPr>
      </p:pic>
      <p:pic>
        <p:nvPicPr>
          <p:cNvPr id="5" name="Picture 4"/>
          <p:cNvPicPr>
            <a:picLocks noChangeAspect="1"/>
          </p:cNvPicPr>
          <p:nvPr/>
        </p:nvPicPr>
        <p:blipFill>
          <a:blip r:embed="rId3"/>
          <a:stretch>
            <a:fillRect/>
          </a:stretch>
        </p:blipFill>
        <p:spPr>
          <a:xfrm>
            <a:off x="2189277" y="3530305"/>
            <a:ext cx="2557075" cy="1166385"/>
          </a:xfrm>
          <a:prstGeom prst="rect">
            <a:avLst/>
          </a:prstGeom>
        </p:spPr>
      </p:pic>
    </p:spTree>
    <p:extLst>
      <p:ext uri="{BB962C8B-B14F-4D97-AF65-F5344CB8AC3E}">
        <p14:creationId xmlns:p14="http://schemas.microsoft.com/office/powerpoint/2010/main" val="17568918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Crystal oscillator</a:t>
            </a:r>
            <a:endParaRPr lang="en-IN"/>
          </a:p>
        </p:txBody>
      </p:sp>
      <p:sp>
        <p:nvSpPr>
          <p:cNvPr id="3" name="Content Placeholder 2"/>
          <p:cNvSpPr>
            <a:spLocks noGrp="1"/>
          </p:cNvSpPr>
          <p:nvPr>
            <p:ph sz="half" idx="1"/>
          </p:nvPr>
        </p:nvSpPr>
        <p:spPr/>
        <p:txBody>
          <a:bodyPr>
            <a:normAutofit/>
          </a:bodyPr>
          <a:lstStyle/>
          <a:p>
            <a:r>
              <a:rPr lang="en-US"/>
              <a:t>The resistors R</a:t>
            </a:r>
            <a:r>
              <a:rPr lang="en-US" baseline="-25000"/>
              <a:t>1</a:t>
            </a:r>
            <a:r>
              <a:rPr lang="en-US"/>
              <a:t> and R</a:t>
            </a:r>
            <a:r>
              <a:rPr lang="en-US" baseline="-25000"/>
              <a:t>2</a:t>
            </a:r>
            <a:r>
              <a:rPr lang="en-US"/>
              <a:t> form the voltage divider network while the emitter resistor R</a:t>
            </a:r>
            <a:r>
              <a:rPr lang="en-US" baseline="-25000"/>
              <a:t>E</a:t>
            </a:r>
            <a:r>
              <a:rPr lang="en-US"/>
              <a:t> stabilizes the circuit. </a:t>
            </a:r>
          </a:p>
          <a:p>
            <a:r>
              <a:rPr lang="en-US"/>
              <a:t>Further, C</a:t>
            </a:r>
            <a:r>
              <a:rPr lang="en-US" baseline="-25000"/>
              <a:t>E</a:t>
            </a:r>
            <a:r>
              <a:rPr lang="en-US"/>
              <a:t> acts as an AC bypass capacitor while the coupling capacitor C</a:t>
            </a:r>
            <a:r>
              <a:rPr lang="en-US" baseline="-25000"/>
              <a:t>C</a:t>
            </a:r>
            <a:r>
              <a:rPr lang="en-US"/>
              <a:t> is used to block DC signal propagation between the collector and the base terminals. </a:t>
            </a:r>
          </a:p>
          <a:p>
            <a:r>
              <a:rPr lang="en-US"/>
              <a:t>Radio Frequency Coil (RFC) in the circuit provides the DC bias.</a:t>
            </a:r>
            <a:endParaRPr lang="en-IN"/>
          </a:p>
        </p:txBody>
      </p:sp>
      <p:pic>
        <p:nvPicPr>
          <p:cNvPr id="8" name="Content Placeholder 7"/>
          <p:cNvPicPr>
            <a:picLocks noGrp="1" noChangeAspect="1"/>
          </p:cNvPicPr>
          <p:nvPr>
            <p:ph sz="half" idx="2"/>
          </p:nvPr>
        </p:nvPicPr>
        <p:blipFill>
          <a:blip r:embed="rId2"/>
          <a:stretch>
            <a:fillRect/>
          </a:stretch>
        </p:blipFill>
        <p:spPr>
          <a:xfrm>
            <a:off x="7271086" y="1965960"/>
            <a:ext cx="4216993" cy="3495502"/>
          </a:xfrm>
          <a:prstGeom prst="rect">
            <a:avLst/>
          </a:prstGeom>
        </p:spPr>
      </p:pic>
    </p:spTree>
    <p:extLst>
      <p:ext uri="{BB962C8B-B14F-4D97-AF65-F5344CB8AC3E}">
        <p14:creationId xmlns:p14="http://schemas.microsoft.com/office/powerpoint/2010/main" val="32015899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Crystal oscillator</a:t>
            </a:r>
            <a:endParaRPr lang="en-IN"/>
          </a:p>
        </p:txBody>
      </p:sp>
      <p:sp>
        <p:nvSpPr>
          <p:cNvPr id="3" name="Content Placeholder 2"/>
          <p:cNvSpPr>
            <a:spLocks noGrp="1"/>
          </p:cNvSpPr>
          <p:nvPr>
            <p:ph sz="half" idx="1"/>
          </p:nvPr>
        </p:nvSpPr>
        <p:spPr/>
        <p:txBody>
          <a:bodyPr>
            <a:normAutofit/>
          </a:bodyPr>
          <a:lstStyle/>
          <a:p>
            <a:r>
              <a:rPr lang="en-US"/>
              <a:t>The frequency of the crystal oscillators will be fixed to be the crystal’s fundamental or characteristic frequency which will be decided by the physical size and shape of the crystal.</a:t>
            </a:r>
          </a:p>
          <a:p>
            <a:r>
              <a:rPr lang="en-US"/>
              <a:t>The typical operating range of the crystal oscillators is from 40 KHz to 100 MHz</a:t>
            </a:r>
            <a:endParaRPr lang="en-IN"/>
          </a:p>
        </p:txBody>
      </p:sp>
      <p:pic>
        <p:nvPicPr>
          <p:cNvPr id="8" name="Content Placeholder 7"/>
          <p:cNvPicPr>
            <a:picLocks noGrp="1" noChangeAspect="1"/>
          </p:cNvPicPr>
          <p:nvPr>
            <p:ph sz="half" idx="2"/>
          </p:nvPr>
        </p:nvPicPr>
        <p:blipFill>
          <a:blip r:embed="rId2"/>
          <a:stretch>
            <a:fillRect/>
          </a:stretch>
        </p:blipFill>
        <p:spPr>
          <a:xfrm>
            <a:off x="7271086" y="1965960"/>
            <a:ext cx="4216993" cy="3495502"/>
          </a:xfrm>
          <a:prstGeom prst="rect">
            <a:avLst/>
          </a:prstGeom>
        </p:spPr>
      </p:pic>
    </p:spTree>
    <p:extLst>
      <p:ext uri="{BB962C8B-B14F-4D97-AF65-F5344CB8AC3E}">
        <p14:creationId xmlns:p14="http://schemas.microsoft.com/office/powerpoint/2010/main" val="2338567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1813" y="379228"/>
            <a:ext cx="8466707" cy="651550"/>
          </a:xfrm>
        </p:spPr>
        <p:txBody>
          <a:bodyPr>
            <a:normAutofit fontScale="90000"/>
          </a:bodyPr>
          <a:lstStyle/>
          <a:p>
            <a:r>
              <a:rPr lang="en-IN" b="1" dirty="0"/>
              <a:t>Principle of Feedback Amplifier</a:t>
            </a:r>
          </a:p>
        </p:txBody>
      </p:sp>
      <p:sp>
        <p:nvSpPr>
          <p:cNvPr id="3" name="Content Placeholder 2"/>
          <p:cNvSpPr>
            <a:spLocks noGrp="1"/>
          </p:cNvSpPr>
          <p:nvPr>
            <p:ph sz="half" idx="1"/>
          </p:nvPr>
        </p:nvSpPr>
        <p:spPr>
          <a:xfrm>
            <a:off x="316078" y="1402918"/>
            <a:ext cx="5416740" cy="4677841"/>
          </a:xfrm>
        </p:spPr>
        <p:txBody>
          <a:bodyPr vert="horz" lIns="91440" tIns="45720" rIns="91440" bIns="45720" rtlCol="0" anchor="t">
            <a:normAutofit fontScale="85000" lnSpcReduction="20000"/>
          </a:bodyPr>
          <a:lstStyle/>
          <a:p>
            <a:r>
              <a:rPr lang="en-US" dirty="0"/>
              <a:t>feedback voltage </a:t>
            </a:r>
            <a:r>
              <a:rPr lang="en-US" b="1" err="1"/>
              <a:t>V</a:t>
            </a:r>
            <a:r>
              <a:rPr lang="en-US" b="1" baseline="-25000" err="1"/>
              <a:t>f</a:t>
            </a:r>
            <a:r>
              <a:rPr lang="en-US" b="1" dirty="0"/>
              <a:t> </a:t>
            </a:r>
            <a:r>
              <a:rPr lang="en-US" dirty="0"/>
              <a:t>is added to signal voltage </a:t>
            </a:r>
            <a:r>
              <a:rPr lang="en-US" b="1" dirty="0"/>
              <a:t>V</a:t>
            </a:r>
            <a:r>
              <a:rPr lang="en-US" b="1" baseline="-25000" dirty="0"/>
              <a:t>s</a:t>
            </a:r>
            <a:r>
              <a:rPr lang="en-IN" b="1" dirty="0"/>
              <a:t> </a:t>
            </a:r>
            <a:r>
              <a:rPr lang="en-US" dirty="0"/>
              <a:t>for </a:t>
            </a:r>
            <a:endParaRPr lang="en-US"/>
          </a:p>
          <a:p>
            <a:pPr marL="45720" indent="0">
              <a:buNone/>
            </a:pPr>
            <a:r>
              <a:rPr lang="en-US" b="1" dirty="0">
                <a:solidFill>
                  <a:srgbClr val="FF0000"/>
                </a:solidFill>
              </a:rPr>
              <a:t>positive feedback</a:t>
            </a:r>
          </a:p>
          <a:p>
            <a:pPr marL="45720" indent="0" algn="ctr">
              <a:buNone/>
            </a:pPr>
            <a:r>
              <a:rPr lang="en-IN" sz="2800" b="1" dirty="0">
                <a:highlight>
                  <a:srgbClr val="FFFF00"/>
                </a:highlight>
              </a:rPr>
              <a:t>Vi=</a:t>
            </a:r>
            <a:r>
              <a:rPr lang="en-IN" sz="2800" b="1" dirty="0" err="1">
                <a:highlight>
                  <a:srgbClr val="FFFF00"/>
                </a:highlight>
              </a:rPr>
              <a:t>Vs+Vf</a:t>
            </a:r>
            <a:r>
              <a:rPr lang="en-IN" sz="2800" b="1" dirty="0">
                <a:highlight>
                  <a:srgbClr val="FFFF00"/>
                </a:highlight>
              </a:rPr>
              <a:t>=Vs+βVo</a:t>
            </a:r>
            <a:br>
              <a:rPr lang="en-IN" sz="2800" b="1" dirty="0">
                <a:highlight>
                  <a:srgbClr val="FFFF00"/>
                </a:highlight>
              </a:rPr>
            </a:br>
            <a:endParaRPr lang="en-IN"/>
          </a:p>
          <a:p>
            <a:r>
              <a:rPr lang="en-IN" dirty="0"/>
              <a:t> feedback voltage </a:t>
            </a:r>
            <a:r>
              <a:rPr lang="en-IN" b="1" err="1"/>
              <a:t>V</a:t>
            </a:r>
            <a:r>
              <a:rPr lang="en-IN" b="1" baseline="-25000" err="1"/>
              <a:t>f</a:t>
            </a:r>
            <a:r>
              <a:rPr lang="en-IN" dirty="0"/>
              <a:t> is subtracted from signal voltage V</a:t>
            </a:r>
            <a:r>
              <a:rPr lang="en-IN" baseline="-25000" dirty="0"/>
              <a:t>s</a:t>
            </a:r>
            <a:r>
              <a:rPr lang="en-IN" b="1" dirty="0"/>
              <a:t> </a:t>
            </a:r>
            <a:r>
              <a:rPr lang="en-IN" dirty="0"/>
              <a:t>for </a:t>
            </a:r>
          </a:p>
          <a:p>
            <a:pPr marL="45720" indent="0">
              <a:buNone/>
            </a:pPr>
            <a:r>
              <a:rPr lang="en-IN" b="1" dirty="0">
                <a:solidFill>
                  <a:srgbClr val="FF0000"/>
                </a:solidFill>
              </a:rPr>
              <a:t>negative feedback</a:t>
            </a:r>
          </a:p>
          <a:p>
            <a:pPr marL="45720" indent="0" algn="ctr">
              <a:buNone/>
            </a:pPr>
            <a:r>
              <a:rPr lang="en-IN" sz="2800" b="1" dirty="0">
                <a:solidFill>
                  <a:srgbClr val="FF0000"/>
                </a:solidFill>
                <a:highlight>
                  <a:srgbClr val="FFFF00"/>
                </a:highlight>
              </a:rPr>
              <a:t>Vi=Vs−</a:t>
            </a:r>
            <a:r>
              <a:rPr lang="en-IN" sz="2800" b="1" dirty="0" err="1">
                <a:solidFill>
                  <a:srgbClr val="FF0000"/>
                </a:solidFill>
                <a:highlight>
                  <a:srgbClr val="FFFF00"/>
                </a:highlight>
              </a:rPr>
              <a:t>Vf</a:t>
            </a:r>
            <a:r>
              <a:rPr lang="en-IN" sz="2800" b="1" dirty="0">
                <a:solidFill>
                  <a:srgbClr val="FF0000"/>
                </a:solidFill>
                <a:highlight>
                  <a:srgbClr val="FFFF00"/>
                </a:highlight>
              </a:rPr>
              <a:t>=Vs−βVo</a:t>
            </a:r>
          </a:p>
          <a:p>
            <a:r>
              <a:rPr lang="en-IN" dirty="0"/>
              <a:t>The </a:t>
            </a:r>
            <a:r>
              <a:rPr lang="en-IN" b="1" dirty="0"/>
              <a:t>output voltage</a:t>
            </a:r>
            <a:r>
              <a:rPr lang="en-IN" dirty="0"/>
              <a:t> for both feedbacks is given by</a:t>
            </a:r>
          </a:p>
          <a:p>
            <a:pPr marL="45720" indent="0" algn="ctr">
              <a:buNone/>
            </a:pPr>
            <a:r>
              <a:rPr lang="en-IN" sz="2800" b="1" dirty="0">
                <a:solidFill>
                  <a:srgbClr val="FF0000"/>
                </a:solidFill>
                <a:highlight>
                  <a:srgbClr val="00FF00"/>
                </a:highlight>
              </a:rPr>
              <a:t>Vo=</a:t>
            </a:r>
            <a:r>
              <a:rPr lang="en-IN" sz="2800" b="1" err="1">
                <a:solidFill>
                  <a:srgbClr val="FF0000"/>
                </a:solidFill>
                <a:highlight>
                  <a:srgbClr val="00FF00"/>
                </a:highlight>
              </a:rPr>
              <a:t>AVi</a:t>
            </a:r>
            <a:r>
              <a:rPr lang="en-IN" sz="2800" b="1" dirty="0">
                <a:highlight>
                  <a:srgbClr val="00FF00"/>
                </a:highlight>
              </a:rPr>
              <a:t/>
            </a:r>
            <a:br>
              <a:rPr lang="en-IN" sz="2800" b="1" dirty="0">
                <a:highlight>
                  <a:srgbClr val="00FF00"/>
                </a:highlight>
              </a:rPr>
            </a:br>
            <a:endParaRPr lang="en-US"/>
          </a:p>
          <a:p>
            <a:pPr marL="45720" indent="0">
              <a:buNone/>
            </a:pPr>
            <a:r>
              <a:rPr lang="en-IN" dirty="0"/>
              <a:t/>
            </a:r>
            <a:br>
              <a:rPr lang="en-IN" dirty="0"/>
            </a:br>
            <a:endParaRPr lang="en-US"/>
          </a:p>
          <a:p>
            <a:endParaRPr lang="en-US"/>
          </a:p>
        </p:txBody>
      </p:sp>
      <p:pic>
        <p:nvPicPr>
          <p:cNvPr id="1026" name="Picture 2" descr="Feedback"/>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692100" y="1660468"/>
            <a:ext cx="6127934" cy="2948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100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Crystal oscillator</a:t>
            </a:r>
            <a:endParaRPr lang="en-IN"/>
          </a:p>
        </p:txBody>
      </p:sp>
      <p:sp>
        <p:nvSpPr>
          <p:cNvPr id="3" name="Content Placeholder 2"/>
          <p:cNvSpPr>
            <a:spLocks noGrp="1"/>
          </p:cNvSpPr>
          <p:nvPr>
            <p:ph sz="half" idx="1"/>
          </p:nvPr>
        </p:nvSpPr>
        <p:spPr/>
        <p:txBody>
          <a:bodyPr>
            <a:normAutofit fontScale="85000" lnSpcReduction="20000"/>
          </a:bodyPr>
          <a:lstStyle/>
          <a:p>
            <a:r>
              <a:rPr lang="en-US"/>
              <a:t>The frequency of oscillations generated by the circuit is decided by the resonant frequency of the crystal </a:t>
            </a:r>
          </a:p>
          <a:p>
            <a:r>
              <a:rPr lang="en-US"/>
              <a:t>It will be unaffected by the variations in supply voltage, transistor parameters, etc. </a:t>
            </a:r>
          </a:p>
          <a:p>
            <a:r>
              <a:rPr lang="en-US"/>
              <a:t>As a result, crystal oscillators exhibit excellent frequency stability, making them most suitable for high-frequency applications.</a:t>
            </a:r>
          </a:p>
          <a:p>
            <a:r>
              <a:rPr lang="en-US"/>
              <a:t>However, care should be taken so as to operate the crystal with optimum power only. </a:t>
            </a:r>
          </a:p>
          <a:p>
            <a:r>
              <a:rPr lang="en-US"/>
              <a:t>This is because, if too much power is delivered to the crystal, it leads to the unstable resonant frequency.</a:t>
            </a:r>
            <a:endParaRPr lang="en-IN"/>
          </a:p>
        </p:txBody>
      </p:sp>
      <p:pic>
        <p:nvPicPr>
          <p:cNvPr id="8" name="Content Placeholder 7"/>
          <p:cNvPicPr>
            <a:picLocks noGrp="1" noChangeAspect="1"/>
          </p:cNvPicPr>
          <p:nvPr>
            <p:ph sz="half" idx="2"/>
          </p:nvPr>
        </p:nvPicPr>
        <p:blipFill>
          <a:blip r:embed="rId2"/>
          <a:stretch>
            <a:fillRect/>
          </a:stretch>
        </p:blipFill>
        <p:spPr>
          <a:xfrm>
            <a:off x="7271086" y="1965960"/>
            <a:ext cx="4216993" cy="3495502"/>
          </a:xfrm>
          <a:prstGeom prst="rect">
            <a:avLst/>
          </a:prstGeom>
        </p:spPr>
      </p:pic>
    </p:spTree>
    <p:extLst>
      <p:ext uri="{BB962C8B-B14F-4D97-AF65-F5344CB8AC3E}">
        <p14:creationId xmlns:p14="http://schemas.microsoft.com/office/powerpoint/2010/main" val="23633576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Crystal oscillator</a:t>
            </a:r>
            <a:endParaRPr lang="en-IN"/>
          </a:p>
        </p:txBody>
      </p:sp>
      <p:sp>
        <p:nvSpPr>
          <p:cNvPr id="3" name="Content Placeholder 2"/>
          <p:cNvSpPr>
            <a:spLocks noGrp="1"/>
          </p:cNvSpPr>
          <p:nvPr>
            <p:ph idx="1"/>
          </p:nvPr>
        </p:nvSpPr>
        <p:spPr/>
        <p:txBody>
          <a:bodyPr>
            <a:normAutofit/>
          </a:bodyPr>
          <a:lstStyle/>
          <a:p>
            <a:r>
              <a:rPr lang="en-IN" b="1"/>
              <a:t>Crystal oscillators</a:t>
            </a:r>
            <a:r>
              <a:rPr lang="en-IN"/>
              <a:t> are compact in size and are of low cost due to which they are extensively used in electronic warfare systems, communication systems, guidance systems, microprocessors, microcontrollers, space tracking systems, measuring instruments, medical devices, computers, digital systems, instrumentation, phase-locked loop systems, modems, sensors, disk drives, marine systems, telecommunications, engine control systems, clocks, Global Positioning Systems (GPS), cable television systems, video cameras, toys, video games, radio systems, cellular phones, timers, etc.</a:t>
            </a:r>
          </a:p>
        </p:txBody>
      </p:sp>
    </p:spTree>
    <p:extLst>
      <p:ext uri="{BB962C8B-B14F-4D97-AF65-F5344CB8AC3E}">
        <p14:creationId xmlns:p14="http://schemas.microsoft.com/office/powerpoint/2010/main" val="1223325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421178"/>
          </a:xfrm>
        </p:spPr>
        <p:txBody>
          <a:bodyPr>
            <a:normAutofit fontScale="90000"/>
          </a:bodyPr>
          <a:lstStyle/>
          <a:p>
            <a:r>
              <a:rPr lang="en-IN"/>
              <a:t>Principle of Feedback Amplifier</a:t>
            </a:r>
            <a:br>
              <a:rPr lang="en-IN"/>
            </a:br>
            <a:endParaRPr lang="en-IN"/>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617333" y="1145964"/>
                <a:ext cx="6409113" cy="5049981"/>
              </a:xfrm>
            </p:spPr>
            <p:txBody>
              <a:bodyPr>
                <a:normAutofit fontScale="92500" lnSpcReduction="20000"/>
              </a:bodyPr>
              <a:lstStyle/>
              <a:p>
                <a:r>
                  <a:rPr lang="en-US"/>
                  <a:t>A feedback amplifier generally consists of two parts. </a:t>
                </a:r>
              </a:p>
              <a:p>
                <a:pPr lvl="1"/>
                <a:r>
                  <a:rPr lang="en-US"/>
                  <a:t>the </a:t>
                </a:r>
                <a:r>
                  <a:rPr lang="en-US" b="1"/>
                  <a:t>amplifier</a:t>
                </a:r>
                <a:r>
                  <a:rPr lang="en-US"/>
                  <a:t> circuit</a:t>
                </a:r>
              </a:p>
              <a:p>
                <a:pPr lvl="1"/>
                <a:r>
                  <a:rPr lang="en-US"/>
                  <a:t>the </a:t>
                </a:r>
                <a:r>
                  <a:rPr lang="en-US" b="1"/>
                  <a:t>feedback circuit</a:t>
                </a:r>
                <a:r>
                  <a:rPr lang="en-US"/>
                  <a:t>. The feedback circuit usually consists of resistors. </a:t>
                </a:r>
              </a:p>
              <a:p>
                <a:r>
                  <a:rPr lang="en-US"/>
                  <a:t>the gain of the amplifier is represented as A. </a:t>
                </a:r>
              </a:p>
              <a:p>
                <a:r>
                  <a:rPr lang="en-US"/>
                  <a:t>the gain of the amplifier is the ratio of output voltage V</a:t>
                </a:r>
                <a:r>
                  <a:rPr lang="en-US" baseline="-25000"/>
                  <a:t>o</a:t>
                </a:r>
                <a:r>
                  <a:rPr lang="en-US"/>
                  <a:t> to the input voltage V</a:t>
                </a:r>
                <a:r>
                  <a:rPr lang="en-US" baseline="-25000"/>
                  <a:t>i</a:t>
                </a:r>
                <a:r>
                  <a:rPr lang="en-US"/>
                  <a:t>. </a:t>
                </a:r>
              </a:p>
              <a:p>
                <a:pPr marL="274320" lvl="1" indent="0">
                  <a:buNone/>
                </a:pPr>
                <a14:m>
                  <m:oMathPara xmlns:m="http://schemas.openxmlformats.org/officeDocument/2006/math">
                    <m:oMathParaPr>
                      <m:jc m:val="center"/>
                    </m:oMathParaPr>
                    <m:oMath xmlns:m="http://schemas.openxmlformats.org/officeDocument/2006/math">
                      <m:r>
                        <a:rPr lang="en-US" i="1" smtClean="0">
                          <a:latin typeface="Cambria Math" panose="02040503050406030204" pitchFamily="18" charset="0"/>
                        </a:rPr>
                        <m:t>𝐴</m:t>
                      </m:r>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𝑉𝑜</m:t>
                          </m:r>
                        </m:num>
                        <m:den>
                          <m:r>
                            <a:rPr lang="en-US" b="0" i="1" smtClean="0">
                              <a:latin typeface="Cambria Math" panose="02040503050406030204" pitchFamily="18" charset="0"/>
                            </a:rPr>
                            <m:t>𝑉𝑖</m:t>
                          </m:r>
                        </m:den>
                      </m:f>
                    </m:oMath>
                  </m:oMathPara>
                </a14:m>
                <a:endParaRPr lang="en-US"/>
              </a:p>
              <a:p>
                <a:r>
                  <a:rPr lang="en-US"/>
                  <a:t>the gain of the feedback network is β.</a:t>
                </a:r>
              </a:p>
              <a:p>
                <a:r>
                  <a:rPr lang="en-US"/>
                  <a:t>the gain of the feedback network is the ratio of feedback voltage </a:t>
                </a:r>
                <a:r>
                  <a:rPr lang="en-US" err="1"/>
                  <a:t>V</a:t>
                </a:r>
                <a:r>
                  <a:rPr lang="en-US" baseline="-25000" err="1"/>
                  <a:t>f</a:t>
                </a:r>
                <a:r>
                  <a:rPr lang="en-US"/>
                  <a:t> to the output voltage V</a:t>
                </a:r>
                <a:r>
                  <a:rPr lang="en-US" baseline="-25000"/>
                  <a:t>o</a:t>
                </a:r>
                <a:endParaRPr lang="en-US"/>
              </a:p>
              <a:p>
                <a:pPr marL="4572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𝛽</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𝑉</m:t>
                          </m:r>
                          <m:r>
                            <a:rPr lang="en-US" b="0" i="1" smtClean="0">
                              <a:latin typeface="Cambria Math" panose="02040503050406030204" pitchFamily="18" charset="0"/>
                            </a:rPr>
                            <m:t>𝑓</m:t>
                          </m:r>
                        </m:num>
                        <m:den>
                          <m:r>
                            <a:rPr lang="en-US" i="1">
                              <a:latin typeface="Cambria Math" panose="02040503050406030204" pitchFamily="18" charset="0"/>
                            </a:rPr>
                            <m:t>𝑉</m:t>
                          </m:r>
                          <m:r>
                            <a:rPr lang="en-US" b="0" i="1" smtClean="0">
                              <a:latin typeface="Cambria Math" panose="02040503050406030204" pitchFamily="18" charset="0"/>
                            </a:rPr>
                            <m:t>𝑜</m:t>
                          </m:r>
                        </m:den>
                      </m:f>
                    </m:oMath>
                  </m:oMathPara>
                </a14:m>
                <a:endParaRPr lang="en-IN" b="1"/>
              </a:p>
              <a:p>
                <a:r>
                  <a:rPr lang="en-US"/>
                  <a:t>feedback network extracts a voltage </a:t>
                </a:r>
                <a:r>
                  <a:rPr lang="en-US" err="1"/>
                  <a:t>V</a:t>
                </a:r>
                <a:r>
                  <a:rPr lang="en-US" baseline="-25000" err="1"/>
                  <a:t>f</a:t>
                </a:r>
                <a:r>
                  <a:rPr lang="en-US"/>
                  <a:t> = β V</a:t>
                </a:r>
                <a:r>
                  <a:rPr lang="en-US" baseline="-25000"/>
                  <a:t>o</a:t>
                </a:r>
                <a:r>
                  <a:rPr lang="en-US"/>
                  <a:t> from the output V</a:t>
                </a:r>
                <a:r>
                  <a:rPr lang="en-US" baseline="-25000"/>
                  <a:t>o</a:t>
                </a:r>
                <a:r>
                  <a:rPr lang="en-US"/>
                  <a:t> of the amplifier.</a:t>
                </a:r>
              </a:p>
              <a:p>
                <a:pPr marL="45720" indent="0">
                  <a:buNone/>
                </a:pPr>
                <a:endParaRPr lang="en-IN" b="1"/>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617333" y="1145964"/>
                <a:ext cx="6409113" cy="5049981"/>
              </a:xfrm>
              <a:blipFill>
                <a:blip r:embed="rId2"/>
                <a:stretch>
                  <a:fillRect t="-2295" r="-665"/>
                </a:stretch>
              </a:blipFill>
            </p:spPr>
            <p:txBody>
              <a:bodyPr/>
              <a:lstStyle/>
              <a:p>
                <a:r>
                  <a:rPr lang="en-US">
                    <a:noFill/>
                  </a:rPr>
                  <a:t> </a:t>
                </a:r>
              </a:p>
            </p:txBody>
          </p:sp>
        </mc:Fallback>
      </mc:AlternateContent>
      <p:pic>
        <p:nvPicPr>
          <p:cNvPr id="1026" name="Picture 2" descr="Feedback"/>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111762" y="2115787"/>
            <a:ext cx="4754563" cy="2177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557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421178"/>
          </a:xfrm>
        </p:spPr>
        <p:txBody>
          <a:bodyPr>
            <a:normAutofit fontScale="90000"/>
          </a:bodyPr>
          <a:lstStyle/>
          <a:p>
            <a:r>
              <a:rPr lang="en-IN"/>
              <a:t>Positive Feedback Amplifier</a:t>
            </a:r>
            <a:br>
              <a:rPr lang="en-IN"/>
            </a:br>
            <a:endParaRPr lang="en-IN"/>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581891" y="1083941"/>
                <a:ext cx="6409113" cy="5049981"/>
              </a:xfrm>
            </p:spPr>
            <p:txBody>
              <a:bodyPr>
                <a:noAutofit/>
              </a:bodyPr>
              <a:lstStyle/>
              <a:p>
                <a:r>
                  <a:rPr lang="en-IN" sz="2000"/>
                  <a:t>The output voltage is given by</a:t>
                </a:r>
              </a:p>
              <a:p>
                <a:pPr marL="45720" indent="0" algn="ctr">
                  <a:buNone/>
                </a:pPr>
                <a:r>
                  <a:rPr lang="en-IN" sz="2000"/>
                  <a:t>Vo=</a:t>
                </a:r>
                <a:r>
                  <a:rPr lang="en-IN" sz="2000" err="1"/>
                  <a:t>AVi</a:t>
                </a:r>
                <a:endParaRPr lang="en-US" sz="2000"/>
              </a:p>
              <a:p>
                <a:r>
                  <a:rPr lang="en-US" sz="2000"/>
                  <a:t>Foe positive feedback, </a:t>
                </a:r>
                <a:r>
                  <a:rPr lang="en-IN" sz="2000"/>
                  <a:t>Vi = Vs+</a:t>
                </a:r>
                <a:r>
                  <a:rPr lang="el-GR" sz="2000"/>
                  <a:t>β</a:t>
                </a:r>
                <a:r>
                  <a:rPr lang="en-IN" sz="2000"/>
                  <a:t>Vo</a:t>
                </a:r>
                <a:endParaRPr lang="en-US" sz="2000"/>
              </a:p>
              <a:p>
                <a:r>
                  <a:rPr lang="en-US" sz="2000"/>
                  <a:t>Hence,  </a:t>
                </a:r>
              </a:p>
              <a:p>
                <a:pPr marL="45720" indent="0" algn="ctr">
                  <a:buNone/>
                </a:pPr>
                <a:r>
                  <a:rPr lang="en-IN" sz="2000"/>
                  <a:t>Vo = A (Vs + </a:t>
                </a:r>
                <a:r>
                  <a:rPr lang="el-GR" sz="2000"/>
                  <a:t>β</a:t>
                </a:r>
                <a:r>
                  <a:rPr lang="en-IN" sz="2000"/>
                  <a:t>Vo)</a:t>
                </a:r>
              </a:p>
              <a:p>
                <a:pPr marL="45720" indent="0" algn="ctr">
                  <a:buNone/>
                </a:pPr>
                <a:r>
                  <a:rPr lang="en-IN" sz="2000"/>
                  <a:t>AVs + A</a:t>
                </a:r>
                <a:r>
                  <a:rPr lang="el-GR" sz="2000"/>
                  <a:t>β</a:t>
                </a:r>
                <a:r>
                  <a:rPr lang="en-IN" sz="2000"/>
                  <a:t>Vo = Vo</a:t>
                </a:r>
              </a:p>
              <a:p>
                <a:pPr marL="45720" indent="0" algn="ctr">
                  <a:buNone/>
                </a:pPr>
                <a:r>
                  <a:rPr lang="en-IN" sz="2000"/>
                  <a:t>AVs = Vo (1 - A</a:t>
                </a:r>
                <a:r>
                  <a:rPr lang="el-GR" sz="2000"/>
                  <a:t>β)</a:t>
                </a:r>
                <a:endParaRPr lang="en-IN" sz="2000"/>
              </a:p>
              <a:p>
                <a:pPr marL="45720" indent="0" algn="ctr">
                  <a:buNone/>
                </a:pPr>
                <a:endParaRPr lang="en-IN" sz="2000"/>
              </a:p>
              <a:p>
                <a:pPr marL="45720" indent="0" algn="ctr">
                  <a:buNone/>
                </a:pPr>
                <a14:m>
                  <m:oMathPara xmlns:m="http://schemas.openxmlformats.org/officeDocument/2006/math">
                    <m:oMathParaPr>
                      <m:jc m:val="centerGroup"/>
                    </m:oMathParaPr>
                    <m:oMath xmlns:m="http://schemas.openxmlformats.org/officeDocument/2006/math">
                      <m:r>
                        <a:rPr lang="en-IN" sz="200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 </m:t>
                      </m:r>
                      <m:f>
                        <m:fPr>
                          <m:ctrlPr>
                            <a:rPr lang="en-IN" sz="2000" b="0" i="1" smtClean="0">
                              <a:latin typeface="Cambria Math" panose="02040503050406030204" pitchFamily="18" charset="0"/>
                              <a:ea typeface="Cambria Math" panose="02040503050406030204" pitchFamily="18" charset="0"/>
                            </a:rPr>
                          </m:ctrlPr>
                        </m:fPr>
                        <m:num>
                          <m:r>
                            <a:rPr lang="en-IN" sz="2000" b="0" i="1" smtClean="0">
                              <a:latin typeface="Cambria Math" panose="02040503050406030204" pitchFamily="18" charset="0"/>
                              <a:ea typeface="Cambria Math" panose="02040503050406030204" pitchFamily="18" charset="0"/>
                            </a:rPr>
                            <m:t>𝑉𝑜</m:t>
                          </m:r>
                        </m:num>
                        <m:den>
                          <m:r>
                            <a:rPr lang="en-IN" sz="2000" b="0" i="1" smtClean="0">
                              <a:latin typeface="Cambria Math" panose="02040503050406030204" pitchFamily="18" charset="0"/>
                              <a:ea typeface="Cambria Math" panose="02040503050406030204" pitchFamily="18" charset="0"/>
                            </a:rPr>
                            <m:t>𝑉𝑠</m:t>
                          </m:r>
                        </m:den>
                      </m:f>
                      <m:r>
                        <a:rPr lang="en-IN" sz="2000" b="0" i="1" smtClean="0">
                          <a:latin typeface="Cambria Math" panose="02040503050406030204" pitchFamily="18" charset="0"/>
                          <a:ea typeface="Cambria Math" panose="02040503050406030204" pitchFamily="18" charset="0"/>
                        </a:rPr>
                        <m:t>=</m:t>
                      </m:r>
                      <m:f>
                        <m:fPr>
                          <m:ctrlPr>
                            <a:rPr lang="en-IN" sz="2000" b="0" i="1" smtClean="0">
                              <a:latin typeface="Cambria Math" panose="02040503050406030204" pitchFamily="18" charset="0"/>
                              <a:ea typeface="Cambria Math" panose="02040503050406030204" pitchFamily="18" charset="0"/>
                            </a:rPr>
                          </m:ctrlPr>
                        </m:fPr>
                        <m:num>
                          <m:r>
                            <a:rPr lang="en-IN" sz="2000" b="0" i="1" smtClean="0">
                              <a:latin typeface="Cambria Math" panose="02040503050406030204" pitchFamily="18" charset="0"/>
                              <a:ea typeface="Cambria Math" panose="02040503050406030204" pitchFamily="18" charset="0"/>
                            </a:rPr>
                            <m:t>𝐴</m:t>
                          </m:r>
                        </m:num>
                        <m:den>
                          <m:r>
                            <a:rPr lang="en-IN" sz="2000" b="0" i="1" smtClean="0">
                              <a:latin typeface="Cambria Math" panose="02040503050406030204" pitchFamily="18" charset="0"/>
                              <a:ea typeface="Cambria Math" panose="02040503050406030204" pitchFamily="18" charset="0"/>
                            </a:rPr>
                            <m:t>1−</m:t>
                          </m:r>
                          <m:r>
                            <a:rPr lang="en-IN" sz="2000" b="0" i="1" smtClean="0">
                              <a:latin typeface="Cambria Math" panose="02040503050406030204" pitchFamily="18" charset="0"/>
                              <a:ea typeface="Cambria Math" panose="02040503050406030204" pitchFamily="18" charset="0"/>
                            </a:rPr>
                            <m:t>𝐴</m:t>
                          </m:r>
                          <m:r>
                            <a:rPr lang="en-IN" sz="2000" b="0" i="1" smtClean="0">
                              <a:latin typeface="Cambria Math" panose="02040503050406030204" pitchFamily="18" charset="0"/>
                              <a:ea typeface="Cambria Math" panose="02040503050406030204" pitchFamily="18" charset="0"/>
                            </a:rPr>
                            <m:t>𝛽</m:t>
                          </m:r>
                        </m:den>
                      </m:f>
                    </m:oMath>
                  </m:oMathPara>
                </a14:m>
                <a:endParaRPr lang="en-IN" sz="2000"/>
              </a:p>
              <a:p>
                <a:pPr marL="45720" indent="0">
                  <a:buNone/>
                </a:pPr>
                <a:r>
                  <a:rPr lang="en-IN" sz="1600"/>
                  <a:t/>
                </a:r>
                <a:br>
                  <a:rPr lang="en-IN" sz="1600"/>
                </a:br>
                <a:r>
                  <a:rPr lang="en-IN" sz="1600"/>
                  <a:t/>
                </a:r>
                <a:br>
                  <a:rPr lang="en-IN" sz="1600"/>
                </a:br>
                <a:r>
                  <a:rPr lang="en-IN" sz="1600"/>
                  <a:t> </a:t>
                </a:r>
                <a:br>
                  <a:rPr lang="en-IN" sz="1600"/>
                </a:br>
                <a:endParaRPr lang="en-US" sz="1600"/>
              </a:p>
              <a:p>
                <a:endParaRPr lang="en-US" sz="160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581891" y="1083941"/>
                <a:ext cx="6409113" cy="5049981"/>
              </a:xfrm>
              <a:blipFill>
                <a:blip r:embed="rId2"/>
                <a:stretch>
                  <a:fillRect t="-1329"/>
                </a:stretch>
              </a:blipFill>
            </p:spPr>
            <p:txBody>
              <a:bodyPr/>
              <a:lstStyle/>
              <a:p>
                <a:r>
                  <a:rPr lang="en-US">
                    <a:noFill/>
                  </a:rPr>
                  <a:t> </a:t>
                </a:r>
              </a:p>
            </p:txBody>
          </p:sp>
        </mc:Fallback>
      </mc:AlternateContent>
      <p:pic>
        <p:nvPicPr>
          <p:cNvPr id="1026" name="Picture 2" descr="Feedback"/>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065471" y="2431328"/>
            <a:ext cx="4754563" cy="2177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710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421178"/>
          </a:xfrm>
        </p:spPr>
        <p:txBody>
          <a:bodyPr>
            <a:normAutofit fontScale="90000"/>
          </a:bodyPr>
          <a:lstStyle/>
          <a:p>
            <a:r>
              <a:rPr lang="en-IN"/>
              <a:t>Positive Feedback Amplifier</a:t>
            </a:r>
            <a:br>
              <a:rPr lang="en-IN"/>
            </a:br>
            <a:endParaRPr lang="en-IN"/>
          </a:p>
        </p:txBody>
      </p:sp>
      <p:sp>
        <p:nvSpPr>
          <p:cNvPr id="3" name="Content Placeholder 2"/>
          <p:cNvSpPr>
            <a:spLocks noGrp="1"/>
          </p:cNvSpPr>
          <p:nvPr>
            <p:ph sz="half" idx="1"/>
          </p:nvPr>
        </p:nvSpPr>
        <p:spPr>
          <a:xfrm>
            <a:off x="581891" y="1030778"/>
            <a:ext cx="6409113" cy="5311833"/>
          </a:xfrm>
        </p:spPr>
        <p:txBody>
          <a:bodyPr>
            <a:noAutofit/>
          </a:bodyPr>
          <a:lstStyle/>
          <a:p>
            <a:r>
              <a:rPr lang="en-US" sz="2000"/>
              <a:t>Let </a:t>
            </a:r>
            <a:r>
              <a:rPr lang="en-US" sz="2000" err="1"/>
              <a:t>A</a:t>
            </a:r>
            <a:r>
              <a:rPr lang="en-US" sz="2000" baseline="-25000" err="1"/>
              <a:t>f</a:t>
            </a:r>
            <a:r>
              <a:rPr lang="en-US" sz="2000"/>
              <a:t> be the overall gain (gain with the feedback) of the amplifier. </a:t>
            </a:r>
          </a:p>
          <a:p>
            <a:r>
              <a:rPr lang="en-US" sz="2000"/>
              <a:t>The overall gain is defined as the ratio of output voltage V</a:t>
            </a:r>
            <a:r>
              <a:rPr lang="en-US" sz="2000" baseline="-25000"/>
              <a:t>o</a:t>
            </a:r>
            <a:r>
              <a:rPr lang="en-US" sz="2000"/>
              <a:t> to the applied signal voltage V</a:t>
            </a:r>
            <a:r>
              <a:rPr lang="en-US" sz="2000" baseline="-25000"/>
              <a:t>s</a:t>
            </a:r>
            <a:r>
              <a:rPr lang="en-US" sz="2000"/>
              <a:t> , i.e.,</a:t>
            </a:r>
          </a:p>
          <a:p>
            <a:pPr marL="45720" indent="0">
              <a:buNone/>
            </a:pPr>
            <a:endParaRPr lang="en-IN" sz="2000"/>
          </a:p>
          <a:p>
            <a:pPr marL="45720" indent="0">
              <a:buNone/>
            </a:pPr>
            <a:endParaRPr lang="en-IN" sz="2000"/>
          </a:p>
          <a:p>
            <a:pPr marL="45720" indent="0">
              <a:buNone/>
            </a:pPr>
            <a:endParaRPr lang="en-IN" sz="2000"/>
          </a:p>
          <a:p>
            <a:r>
              <a:rPr lang="en-US" sz="2000"/>
              <a:t>So, from the above two equations, we can understand that, the equation of gain of the feedback amplifier, with positive feedback is given by</a:t>
            </a:r>
          </a:p>
          <a:p>
            <a:pPr marL="45720" indent="0">
              <a:buNone/>
            </a:pPr>
            <a:r>
              <a:rPr lang="el-GR" sz="1800"/>
              <a:t/>
            </a:r>
            <a:br>
              <a:rPr lang="el-GR" sz="1800"/>
            </a:br>
            <a:endParaRPr lang="en-IN" sz="1800"/>
          </a:p>
          <a:p>
            <a:endParaRPr lang="en-IN" sz="1600"/>
          </a:p>
          <a:p>
            <a:r>
              <a:rPr lang="en-IN" sz="1800"/>
              <a:t>The product A</a:t>
            </a:r>
            <a:r>
              <a:rPr lang="el-GR" sz="1800"/>
              <a:t>β</a:t>
            </a:r>
            <a:r>
              <a:rPr lang="en-IN" sz="1800"/>
              <a:t> is called the loop gain or feedback factor.</a:t>
            </a:r>
            <a:br>
              <a:rPr lang="en-IN" sz="1800"/>
            </a:br>
            <a:r>
              <a:rPr lang="en-IN" sz="1600"/>
              <a:t/>
            </a:r>
            <a:br>
              <a:rPr lang="en-IN" sz="1600"/>
            </a:br>
            <a:r>
              <a:rPr lang="en-IN" sz="1600"/>
              <a:t> </a:t>
            </a:r>
            <a:br>
              <a:rPr lang="en-IN" sz="1600"/>
            </a:br>
            <a:endParaRPr lang="en-US" sz="1600"/>
          </a:p>
          <a:p>
            <a:endParaRPr lang="en-US" sz="1600"/>
          </a:p>
        </p:txBody>
      </p:sp>
      <p:pic>
        <p:nvPicPr>
          <p:cNvPr id="1026" name="Picture 2" descr="Feedback"/>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65471" y="2431328"/>
            <a:ext cx="4754563" cy="217758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2333682" y="2793662"/>
            <a:ext cx="2905530" cy="762106"/>
          </a:xfrm>
          <a:prstGeom prst="rect">
            <a:avLst/>
          </a:prstGeom>
        </p:spPr>
      </p:pic>
      <p:pic>
        <p:nvPicPr>
          <p:cNvPr id="5" name="Picture 4"/>
          <p:cNvPicPr>
            <a:picLocks noChangeAspect="1"/>
          </p:cNvPicPr>
          <p:nvPr/>
        </p:nvPicPr>
        <p:blipFill>
          <a:blip r:embed="rId4"/>
          <a:stretch>
            <a:fillRect/>
          </a:stretch>
        </p:blipFill>
        <p:spPr>
          <a:xfrm>
            <a:off x="2748818" y="5052619"/>
            <a:ext cx="1390844" cy="676369"/>
          </a:xfrm>
          <a:prstGeom prst="rect">
            <a:avLst/>
          </a:prstGeom>
        </p:spPr>
      </p:pic>
    </p:spTree>
    <p:extLst>
      <p:ext uri="{BB962C8B-B14F-4D97-AF65-F5344CB8AC3E}">
        <p14:creationId xmlns:p14="http://schemas.microsoft.com/office/powerpoint/2010/main" val="1619178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Oscillator</a:t>
            </a:r>
          </a:p>
        </p:txBody>
      </p:sp>
      <p:sp>
        <p:nvSpPr>
          <p:cNvPr id="3" name="Content Placeholder 2"/>
          <p:cNvSpPr>
            <a:spLocks noGrp="1"/>
          </p:cNvSpPr>
          <p:nvPr>
            <p:ph sz="half" idx="1"/>
          </p:nvPr>
        </p:nvSpPr>
        <p:spPr>
          <a:xfrm>
            <a:off x="505047" y="2048539"/>
            <a:ext cx="4790322" cy="4032220"/>
          </a:xfrm>
        </p:spPr>
        <p:txBody>
          <a:bodyPr vert="horz" lIns="91440" tIns="45720" rIns="91440" bIns="45720" rtlCol="0" anchor="t">
            <a:normAutofit/>
          </a:bodyPr>
          <a:lstStyle/>
          <a:p>
            <a:pPr algn="just"/>
            <a:r>
              <a:rPr lang="en-US" b="1" dirty="0"/>
              <a:t>Oscillator</a:t>
            </a:r>
            <a:r>
              <a:rPr lang="en-US" dirty="0"/>
              <a:t> is a circuit which utilizes </a:t>
            </a:r>
            <a:r>
              <a:rPr lang="en-US" dirty="0">
                <a:solidFill>
                  <a:srgbClr val="FF0000"/>
                </a:solidFill>
                <a:highlight>
                  <a:srgbClr val="FFFF00"/>
                </a:highlight>
              </a:rPr>
              <a:t>positive feedback amplifier</a:t>
            </a:r>
            <a:r>
              <a:rPr lang="en-US" dirty="0"/>
              <a:t> to generate </a:t>
            </a:r>
            <a:r>
              <a:rPr lang="en-US" dirty="0">
                <a:highlight>
                  <a:srgbClr val="FFFF00"/>
                </a:highlight>
              </a:rPr>
              <a:t>sinusoidal waveforms</a:t>
            </a:r>
            <a:r>
              <a:rPr lang="en-US" dirty="0"/>
              <a:t> of fixed amplitude and frequency. </a:t>
            </a:r>
          </a:p>
          <a:p>
            <a:pPr algn="just"/>
            <a:r>
              <a:rPr lang="en-US" dirty="0"/>
              <a:t>It is the major </a:t>
            </a:r>
            <a:r>
              <a:rPr lang="en-US" dirty="0">
                <a:solidFill>
                  <a:srgbClr val="FF0000"/>
                </a:solidFill>
                <a:highlight>
                  <a:srgbClr val="FFFF00"/>
                </a:highlight>
              </a:rPr>
              <a:t>source of power</a:t>
            </a:r>
            <a:r>
              <a:rPr lang="en-US" dirty="0"/>
              <a:t> in </a:t>
            </a:r>
            <a:r>
              <a:rPr lang="en-US" dirty="0">
                <a:solidFill>
                  <a:srgbClr val="FF0000"/>
                </a:solidFill>
                <a:highlight>
                  <a:srgbClr val="FFFF00"/>
                </a:highlight>
              </a:rPr>
              <a:t>electrical</a:t>
            </a:r>
            <a:r>
              <a:rPr lang="en-US" dirty="0"/>
              <a:t> and </a:t>
            </a:r>
            <a:r>
              <a:rPr lang="en-US" dirty="0">
                <a:solidFill>
                  <a:srgbClr val="FF0000"/>
                </a:solidFill>
                <a:highlight>
                  <a:srgbClr val="FFFF00"/>
                </a:highlight>
              </a:rPr>
              <a:t>electronic instruments</a:t>
            </a:r>
            <a:r>
              <a:rPr lang="en-US" dirty="0"/>
              <a:t>. </a:t>
            </a:r>
          </a:p>
          <a:p>
            <a:pPr algn="just"/>
            <a:r>
              <a:rPr lang="en-US" dirty="0"/>
              <a:t>The oscillator can generate the sinusoidal output signal even in the </a:t>
            </a:r>
            <a:r>
              <a:rPr lang="en-US" dirty="0">
                <a:solidFill>
                  <a:srgbClr val="FF0000"/>
                </a:solidFill>
                <a:highlight>
                  <a:srgbClr val="FFFF00"/>
                </a:highlight>
              </a:rPr>
              <a:t>absence of any input</a:t>
            </a:r>
            <a:r>
              <a:rPr lang="en-US" dirty="0"/>
              <a:t>, </a:t>
            </a:r>
            <a:r>
              <a:rPr lang="en-US" dirty="0" err="1"/>
              <a:t>i.e</a:t>
            </a:r>
            <a:r>
              <a:rPr lang="en-US" dirty="0"/>
              <a:t> Vs = O. It utilizes the feedback signal as the input signal </a:t>
            </a:r>
          </a:p>
        </p:txBody>
      </p:sp>
      <p:pic>
        <p:nvPicPr>
          <p:cNvPr id="9" name="Content Placeholder 8"/>
          <p:cNvPicPr>
            <a:picLocks noGrp="1" noChangeAspect="1"/>
          </p:cNvPicPr>
          <p:nvPr>
            <p:ph sz="half" idx="2"/>
          </p:nvPr>
        </p:nvPicPr>
        <p:blipFill>
          <a:blip r:embed="rId2"/>
          <a:stretch>
            <a:fillRect/>
          </a:stretch>
        </p:blipFill>
        <p:spPr>
          <a:xfrm>
            <a:off x="5301660" y="1758871"/>
            <a:ext cx="6606399" cy="3290710"/>
          </a:xfrm>
          <a:prstGeom prst="rect">
            <a:avLst/>
          </a:prstGeom>
        </p:spPr>
      </p:pic>
    </p:spTree>
    <p:extLst>
      <p:ext uri="{BB962C8B-B14F-4D97-AF65-F5344CB8AC3E}">
        <p14:creationId xmlns:p14="http://schemas.microsoft.com/office/powerpoint/2010/main" val="301381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Principle of Oscillator and </a:t>
            </a:r>
            <a:r>
              <a:rPr lang="en-US" b="1" err="1">
                <a:solidFill>
                  <a:srgbClr val="FF0000"/>
                </a:solidFill>
              </a:rPr>
              <a:t>Barkhausen</a:t>
            </a:r>
            <a:r>
              <a:rPr lang="en-US" b="1" dirty="0">
                <a:solidFill>
                  <a:srgbClr val="FF0000"/>
                </a:solidFill>
              </a:rPr>
              <a:t> Criterion</a:t>
            </a:r>
            <a:r>
              <a:rPr lang="en-US" dirty="0"/>
              <a:t/>
            </a:r>
            <a:br>
              <a:rPr lang="en-US" dirty="0"/>
            </a:br>
            <a:endParaRPr lang="en-IN"/>
          </a:p>
        </p:txBody>
      </p:sp>
      <p:sp>
        <p:nvSpPr>
          <p:cNvPr id="3" name="Content Placeholder 2"/>
          <p:cNvSpPr>
            <a:spLocks noGrp="1"/>
          </p:cNvSpPr>
          <p:nvPr>
            <p:ph idx="1"/>
          </p:nvPr>
        </p:nvSpPr>
        <p:spPr>
          <a:xfrm>
            <a:off x="1143000" y="1605517"/>
            <a:ext cx="10634871" cy="4853762"/>
          </a:xfrm>
        </p:spPr>
        <p:txBody>
          <a:bodyPr vert="horz" lIns="91440" tIns="45720" rIns="91440" bIns="45720" rtlCol="0" anchor="t">
            <a:normAutofit/>
          </a:bodyPr>
          <a:lstStyle/>
          <a:p>
            <a:r>
              <a:rPr lang="en-US" dirty="0"/>
              <a:t>The principle of the oscillator is that when the </a:t>
            </a:r>
            <a:r>
              <a:rPr lang="en-US" b="1" dirty="0">
                <a:solidFill>
                  <a:srgbClr val="FF0000"/>
                </a:solidFill>
                <a:highlight>
                  <a:srgbClr val="FFFF00"/>
                </a:highlight>
              </a:rPr>
              <a:t>feedback factor</a:t>
            </a:r>
            <a:r>
              <a:rPr lang="en-US" dirty="0"/>
              <a:t> or the </a:t>
            </a:r>
            <a:r>
              <a:rPr lang="en-US" b="1" dirty="0">
                <a:solidFill>
                  <a:srgbClr val="FF0000"/>
                </a:solidFill>
                <a:highlight>
                  <a:srgbClr val="FFFF00"/>
                </a:highlight>
              </a:rPr>
              <a:t>loop gain</a:t>
            </a:r>
            <a:r>
              <a:rPr lang="en-US" dirty="0"/>
              <a:t> is </a:t>
            </a:r>
            <a:r>
              <a:rPr lang="en-US" b="1" dirty="0">
                <a:solidFill>
                  <a:srgbClr val="FF0000"/>
                </a:solidFill>
                <a:highlight>
                  <a:srgbClr val="00FF00"/>
                </a:highlight>
              </a:rPr>
              <a:t>one</a:t>
            </a:r>
            <a:r>
              <a:rPr lang="en-US" dirty="0"/>
              <a:t>, then the </a:t>
            </a:r>
            <a:r>
              <a:rPr lang="en-US" b="1" dirty="0">
                <a:solidFill>
                  <a:srgbClr val="FF0000"/>
                </a:solidFill>
                <a:highlight>
                  <a:srgbClr val="FFFF00"/>
                </a:highlight>
              </a:rPr>
              <a:t>overall gain</a:t>
            </a:r>
            <a:r>
              <a:rPr lang="en-US" dirty="0"/>
              <a:t> of the oscillator circuit will be </a:t>
            </a:r>
            <a:r>
              <a:rPr lang="en-US" b="1" dirty="0">
                <a:solidFill>
                  <a:srgbClr val="FF0000"/>
                </a:solidFill>
                <a:highlight>
                  <a:srgbClr val="00FF00"/>
                </a:highlight>
              </a:rPr>
              <a:t>infinite</a:t>
            </a:r>
            <a:r>
              <a:rPr lang="en-US" dirty="0"/>
              <a:t>.</a:t>
            </a:r>
          </a:p>
          <a:p>
            <a:r>
              <a:rPr lang="en-US" sz="2400" b="1" i="1" dirty="0"/>
              <a:t>This implies that even when there is no input then also the oscillator will continue to generate the output.</a:t>
            </a:r>
          </a:p>
          <a:p>
            <a:r>
              <a:rPr lang="en-US" dirty="0"/>
              <a:t>We know that for positive feedback, overall gain is given by</a:t>
            </a:r>
          </a:p>
          <a:p>
            <a:pPr marL="45720" indent="0">
              <a:buNone/>
            </a:pPr>
            <a:endParaRPr lang="en-US"/>
          </a:p>
          <a:p>
            <a:pPr marL="45720" indent="0">
              <a:buNone/>
            </a:pPr>
            <a:endParaRPr lang="en-US"/>
          </a:p>
          <a:p>
            <a:r>
              <a:rPr lang="en-IN" dirty="0"/>
              <a:t>If</a:t>
            </a:r>
            <a:r>
              <a:rPr lang="en-IN" b="1" dirty="0">
                <a:solidFill>
                  <a:srgbClr val="FF0000"/>
                </a:solidFill>
              </a:rPr>
              <a:t> </a:t>
            </a:r>
            <a:r>
              <a:rPr lang="en-IN" sz="2400" b="1" dirty="0">
                <a:solidFill>
                  <a:srgbClr val="FF0000"/>
                </a:solidFill>
                <a:highlight>
                  <a:srgbClr val="FFFF00"/>
                </a:highlight>
              </a:rPr>
              <a:t>A</a:t>
            </a:r>
            <a:r>
              <a:rPr lang="el-GR" sz="2400" b="1" dirty="0">
                <a:solidFill>
                  <a:srgbClr val="FF0000"/>
                </a:solidFill>
                <a:highlight>
                  <a:srgbClr val="FFFF00"/>
                </a:highlight>
              </a:rPr>
              <a:t>β</a:t>
            </a:r>
            <a:r>
              <a:rPr lang="en-IN" sz="2400" b="1" dirty="0">
                <a:solidFill>
                  <a:srgbClr val="FF0000"/>
                </a:solidFill>
                <a:highlight>
                  <a:srgbClr val="FFFF00"/>
                </a:highlight>
              </a:rPr>
              <a:t> = 1</a:t>
            </a:r>
            <a:r>
              <a:rPr lang="en-IN" sz="2400" dirty="0"/>
              <a:t>, then </a:t>
            </a:r>
            <a:r>
              <a:rPr lang="en-IN" sz="2400" b="1" dirty="0" err="1">
                <a:solidFill>
                  <a:srgbClr val="FF0000"/>
                </a:solidFill>
                <a:highlight>
                  <a:srgbClr val="00FF00"/>
                </a:highlight>
              </a:rPr>
              <a:t>A</a:t>
            </a:r>
            <a:r>
              <a:rPr lang="en-IN" sz="2400" b="1" baseline="-25000" dirty="0" err="1">
                <a:solidFill>
                  <a:srgbClr val="FF0000"/>
                </a:solidFill>
                <a:highlight>
                  <a:srgbClr val="00FF00"/>
                </a:highlight>
              </a:rPr>
              <a:t>f</a:t>
            </a:r>
            <a:r>
              <a:rPr lang="en-IN" sz="2400" b="1" baseline="-25000" dirty="0">
                <a:solidFill>
                  <a:srgbClr val="FF0000"/>
                </a:solidFill>
                <a:highlight>
                  <a:srgbClr val="00FF00"/>
                </a:highlight>
              </a:rPr>
              <a:t> </a:t>
            </a:r>
            <a:r>
              <a:rPr lang="en-IN" sz="2400" b="1" dirty="0">
                <a:solidFill>
                  <a:srgbClr val="FF0000"/>
                </a:solidFill>
                <a:highlight>
                  <a:srgbClr val="00FF00"/>
                </a:highlight>
              </a:rPr>
              <a:t> = ∞</a:t>
            </a:r>
            <a:endParaRPr lang="en-US" b="1" baseline="-25000" dirty="0">
              <a:solidFill>
                <a:srgbClr val="FF0000"/>
              </a:solidFill>
              <a:highlight>
                <a:srgbClr val="00FF00"/>
              </a:highlight>
            </a:endParaRPr>
          </a:p>
          <a:p>
            <a:r>
              <a:rPr lang="en-US" sz="2400" dirty="0"/>
              <a:t>It means that even without giving any input, output can be obtained.</a:t>
            </a:r>
          </a:p>
          <a:p>
            <a:r>
              <a:rPr lang="en-US" sz="2400" dirty="0"/>
              <a:t>This principle is utilized in oscillators, and is called the </a:t>
            </a:r>
            <a:r>
              <a:rPr lang="en-US" sz="2400" b="1" i="1" u="sng" err="1">
                <a:solidFill>
                  <a:srgbClr val="FF0000"/>
                </a:solidFill>
                <a:effectLst>
                  <a:outerShdw blurRad="38100" dist="38100" dir="2700000" algn="tl">
                    <a:srgbClr val="000000">
                      <a:alpha val="43137"/>
                    </a:srgbClr>
                  </a:outerShdw>
                </a:effectLst>
              </a:rPr>
              <a:t>Barkhausen</a:t>
            </a:r>
            <a:r>
              <a:rPr lang="en-US" sz="2400" b="1" i="1" u="sng" dirty="0">
                <a:solidFill>
                  <a:srgbClr val="FF0000"/>
                </a:solidFill>
                <a:effectLst>
                  <a:outerShdw blurRad="38100" dist="38100" dir="2700000" algn="tl">
                    <a:srgbClr val="000000">
                      <a:alpha val="43137"/>
                    </a:srgbClr>
                  </a:outerShdw>
                </a:effectLst>
              </a:rPr>
              <a:t> Criterion</a:t>
            </a:r>
            <a:r>
              <a:rPr lang="en-US" sz="2400" b="1" dirty="0">
                <a:solidFill>
                  <a:srgbClr val="FF0000"/>
                </a:solidFill>
              </a:rPr>
              <a:t>.</a:t>
            </a:r>
            <a:endParaRPr lang="en-IN" sz="2400" b="1" dirty="0">
              <a:solidFill>
                <a:srgbClr val="FF0000"/>
              </a:solidFill>
            </a:endParaRPr>
          </a:p>
        </p:txBody>
      </p:sp>
      <p:pic>
        <p:nvPicPr>
          <p:cNvPr id="4" name="Picture 3"/>
          <p:cNvPicPr>
            <a:picLocks noChangeAspect="1"/>
          </p:cNvPicPr>
          <p:nvPr/>
        </p:nvPicPr>
        <p:blipFill>
          <a:blip r:embed="rId2"/>
          <a:stretch>
            <a:fillRect/>
          </a:stretch>
        </p:blipFill>
        <p:spPr>
          <a:xfrm>
            <a:off x="4769906" y="3592800"/>
            <a:ext cx="2294611" cy="1119392"/>
          </a:xfrm>
          <a:prstGeom prst="rect">
            <a:avLst/>
          </a:prstGeom>
        </p:spPr>
      </p:pic>
    </p:spTree>
    <p:extLst>
      <p:ext uri="{BB962C8B-B14F-4D97-AF65-F5344CB8AC3E}">
        <p14:creationId xmlns:p14="http://schemas.microsoft.com/office/powerpoint/2010/main" val="3233281259"/>
      </p:ext>
    </p:extLst>
  </p:cSld>
  <p:clrMapOvr>
    <a:masterClrMapping/>
  </p:clrMapOvr>
</p:sld>
</file>

<file path=ppt/theme/theme1.xml><?xml version="1.0" encoding="utf-8"?>
<a:theme xmlns:a="http://schemas.openxmlformats.org/drawingml/2006/main" name="Basi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47</TotalTime>
  <Words>2916</Words>
  <Application>Microsoft Office PowerPoint</Application>
  <PresentationFormat>Widescreen</PresentationFormat>
  <Paragraphs>242</Paragraphs>
  <Slides>41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Cambria Math</vt:lpstr>
      <vt:lpstr>Corbel</vt:lpstr>
      <vt:lpstr>IBM Plex Sans</vt:lpstr>
      <vt:lpstr>Basis</vt:lpstr>
      <vt:lpstr>Sinusoidal Oscillators</vt:lpstr>
      <vt:lpstr>Positive and Negative Feedback </vt:lpstr>
      <vt:lpstr>Feedback</vt:lpstr>
      <vt:lpstr>Principle of Feedback Amplifier</vt:lpstr>
      <vt:lpstr>Principle of Feedback Amplifier </vt:lpstr>
      <vt:lpstr>Positive Feedback Amplifier </vt:lpstr>
      <vt:lpstr>Positive Feedback Amplifier </vt:lpstr>
      <vt:lpstr>Oscillator</vt:lpstr>
      <vt:lpstr>Principle of Oscillator and Barkhausen Criterion </vt:lpstr>
      <vt:lpstr>Barkhausen Criterion</vt:lpstr>
      <vt:lpstr>COLPITT’S OSCILLATOR</vt:lpstr>
      <vt:lpstr>Tank circuit</vt:lpstr>
      <vt:lpstr>Tank circuit</vt:lpstr>
      <vt:lpstr>Colpitt’s oscillator</vt:lpstr>
      <vt:lpstr>Colpitt’s oscillator</vt:lpstr>
      <vt:lpstr>Colpitt’s oscillator</vt:lpstr>
      <vt:lpstr>Hartley oscillator</vt:lpstr>
      <vt:lpstr>Hartley Oscillator circuit and working</vt:lpstr>
      <vt:lpstr>Hartley Oscillator circuit and working</vt:lpstr>
      <vt:lpstr>Hartley Oscillator circuit and working</vt:lpstr>
      <vt:lpstr>Rc phase shift oscillator</vt:lpstr>
      <vt:lpstr>RC phase shifting circuit</vt:lpstr>
      <vt:lpstr>RC phase shifting circuit</vt:lpstr>
      <vt:lpstr>RC phase shifting circuit</vt:lpstr>
      <vt:lpstr>RC phase shift oscillator</vt:lpstr>
      <vt:lpstr>RC phase shift oscillator</vt:lpstr>
      <vt:lpstr>Wien bridge oscillator</vt:lpstr>
      <vt:lpstr>Introduction</vt:lpstr>
      <vt:lpstr>Wien’s bridge</vt:lpstr>
      <vt:lpstr>Wien bridge oscillator</vt:lpstr>
      <vt:lpstr>PowerPoint Presentation</vt:lpstr>
      <vt:lpstr>Wien bridge oscillator</vt:lpstr>
      <vt:lpstr>Crystal oscillator</vt:lpstr>
      <vt:lpstr>Introduction</vt:lpstr>
      <vt:lpstr>Construction of crystal and its behaviour</vt:lpstr>
      <vt:lpstr>Construction of crystal and its behaviour</vt:lpstr>
      <vt:lpstr>Construction of crystal and its behaviour</vt:lpstr>
      <vt:lpstr>Crystal oscillator</vt:lpstr>
      <vt:lpstr>Crystal oscillator</vt:lpstr>
      <vt:lpstr>Crystal oscillator</vt:lpstr>
      <vt:lpstr>Crystal oscillator</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Sinusoidal Oscillators</dc:title>
  <dc:creator>Anjana Rodrigues</dc:creator>
  <cp:lastModifiedBy>Tazeen Shaikh</cp:lastModifiedBy>
  <cp:revision>157</cp:revision>
  <dcterms:created xsi:type="dcterms:W3CDTF">2022-09-29T04:13:50Z</dcterms:created>
  <dcterms:modified xsi:type="dcterms:W3CDTF">2023-09-30T07:38:32Z</dcterms:modified>
</cp:coreProperties>
</file>