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57" r:id="rId5"/>
    <p:sldId id="274" r:id="rId6"/>
    <p:sldId id="268" r:id="rId7"/>
    <p:sldId id="275" r:id="rId8"/>
    <p:sldId id="277" r:id="rId9"/>
    <p:sldId id="271" r:id="rId10"/>
    <p:sldId id="283" r:id="rId11"/>
    <p:sldId id="284" r:id="rId12"/>
    <p:sldId id="285" r:id="rId13"/>
    <p:sldId id="286" r:id="rId14"/>
    <p:sldId id="287" r:id="rId15"/>
    <p:sldId id="288" r:id="rId16"/>
    <p:sldId id="289" r:id="rId17"/>
    <p:sldId id="290" r:id="rId18"/>
    <p:sldId id="291" r:id="rId19"/>
    <p:sldId id="278" r:id="rId20"/>
    <p:sldId id="279" r:id="rId21"/>
    <p:sldId id="280" r:id="rId22"/>
    <p:sldId id="282" r:id="rId23"/>
    <p:sldId id="281" r:id="rId24"/>
    <p:sldId id="276" r:id="rId25"/>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75" autoAdjust="0"/>
  </p:normalViewPr>
  <p:slideViewPr>
    <p:cSldViewPr>
      <p:cViewPr varScale="1">
        <p:scale>
          <a:sx n="69" d="100"/>
          <a:sy n="69" d="100"/>
        </p:scale>
        <p:origin x="1234" y="91"/>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09/10/2019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09/10/2019</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E-mail_addres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en.wikipedia.org/wiki/SOAP" TargetMode="External"/><Relationship Id="rId4" Type="http://schemas.openxmlformats.org/officeDocument/2006/relationships/hyperlink" Target="https://en.wikipedia.org/wiki/Web_Servic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12</a:t>
            </a:fld>
            <a:endParaRPr lang="es-ES" noProof="0" dirty="0"/>
          </a:p>
        </p:txBody>
      </p:sp>
    </p:spTree>
    <p:extLst>
      <p:ext uri="{BB962C8B-B14F-4D97-AF65-F5344CB8AC3E}">
        <p14:creationId xmlns:p14="http://schemas.microsoft.com/office/powerpoint/2010/main" val="76485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13</a:t>
            </a:fld>
            <a:endParaRPr lang="es-ES" noProof="0" dirty="0"/>
          </a:p>
        </p:txBody>
      </p:sp>
    </p:spTree>
    <p:extLst>
      <p:ext uri="{BB962C8B-B14F-4D97-AF65-F5344CB8AC3E}">
        <p14:creationId xmlns:p14="http://schemas.microsoft.com/office/powerpoint/2010/main" val="406556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14</a:t>
            </a:fld>
            <a:endParaRPr lang="es-ES" noProof="0" dirty="0"/>
          </a:p>
        </p:txBody>
      </p:sp>
    </p:spTree>
    <p:extLst>
      <p:ext uri="{BB962C8B-B14F-4D97-AF65-F5344CB8AC3E}">
        <p14:creationId xmlns:p14="http://schemas.microsoft.com/office/powerpoint/2010/main" val="3390578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15</a:t>
            </a:fld>
            <a:endParaRPr lang="es-ES" noProof="0" dirty="0"/>
          </a:p>
        </p:txBody>
      </p:sp>
    </p:spTree>
    <p:extLst>
      <p:ext uri="{BB962C8B-B14F-4D97-AF65-F5344CB8AC3E}">
        <p14:creationId xmlns:p14="http://schemas.microsoft.com/office/powerpoint/2010/main" val="1835173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600" b="0" i="0" kern="1200" dirty="0">
                <a:solidFill>
                  <a:schemeClr val="tx1"/>
                </a:solidFill>
                <a:effectLst/>
                <a:latin typeface="+mn-lt"/>
                <a:ea typeface="+mn-ea"/>
                <a:cs typeface="+mn-cs"/>
              </a:rPr>
              <a:t>Es importante entender que, aunque varios actores pueden correr al mismo tiempo, un actor procesará un mensaje dado secuencialmente. </a:t>
            </a:r>
          </a:p>
          <a:p>
            <a:r>
              <a:rPr lang="es-MX" sz="1600" b="0" i="0" kern="1200" dirty="0">
                <a:solidFill>
                  <a:schemeClr val="tx1"/>
                </a:solidFill>
                <a:effectLst/>
                <a:latin typeface="+mn-lt"/>
                <a:ea typeface="+mn-ea"/>
                <a:cs typeface="+mn-cs"/>
              </a:rPr>
              <a:t>Esto significa que si envía 3 mensajes al </a:t>
            </a:r>
            <a:r>
              <a:rPr lang="es-MX" sz="1600" b="1" i="0" kern="1200" dirty="0">
                <a:solidFill>
                  <a:schemeClr val="tx1"/>
                </a:solidFill>
                <a:effectLst/>
                <a:latin typeface="+mn-lt"/>
                <a:ea typeface="+mn-ea"/>
                <a:cs typeface="+mn-cs"/>
              </a:rPr>
              <a:t>mismo</a:t>
            </a:r>
            <a:r>
              <a:rPr lang="es-MX" sz="1600" b="0" i="0" kern="1200" dirty="0">
                <a:solidFill>
                  <a:schemeClr val="tx1"/>
                </a:solidFill>
                <a:effectLst/>
                <a:latin typeface="+mn-lt"/>
                <a:ea typeface="+mn-ea"/>
                <a:cs typeface="+mn-cs"/>
              </a:rPr>
              <a:t> actor, solo se ejecutará uno a la vez. </a:t>
            </a:r>
          </a:p>
          <a:p>
            <a:r>
              <a:rPr lang="es-MX" sz="1600" b="0" i="0" kern="1200" dirty="0">
                <a:solidFill>
                  <a:schemeClr val="tx1"/>
                </a:solidFill>
                <a:effectLst/>
                <a:latin typeface="+mn-lt"/>
                <a:ea typeface="+mn-ea"/>
                <a:cs typeface="+mn-cs"/>
              </a:rPr>
              <a:t>Para que estos 3 mensajes se ejecuten simultáneamente, debe crear 3 actores y enviar un mensaje a cada uno.</a:t>
            </a:r>
          </a:p>
          <a:p>
            <a:r>
              <a:rPr lang="es-MX" sz="1600" b="0" i="0" kern="1200" dirty="0">
                <a:solidFill>
                  <a:schemeClr val="tx1"/>
                </a:solidFill>
                <a:effectLst/>
                <a:latin typeface="+mn-lt"/>
                <a:ea typeface="+mn-ea"/>
                <a:cs typeface="+mn-cs"/>
              </a:rPr>
              <a:t>Los mensajes se envían de forma asíncrona a un actor, que necesita almacenarlos en algún lugar mientras procesa otro mensaje. </a:t>
            </a:r>
          </a:p>
          <a:p>
            <a:r>
              <a:rPr lang="es-MX" sz="1600" b="0" i="0" kern="1200" dirty="0">
                <a:solidFill>
                  <a:schemeClr val="tx1"/>
                </a:solidFill>
                <a:effectLst/>
                <a:latin typeface="+mn-lt"/>
                <a:ea typeface="+mn-ea"/>
                <a:cs typeface="+mn-cs"/>
              </a:rPr>
              <a:t>El buzón es el lugar donde se almacenan estos mensajes.</a:t>
            </a:r>
          </a:p>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16</a:t>
            </a:fld>
            <a:endParaRPr lang="es-ES" noProof="0" dirty="0"/>
          </a:p>
        </p:txBody>
      </p:sp>
    </p:spTree>
    <p:extLst>
      <p:ext uri="{BB962C8B-B14F-4D97-AF65-F5344CB8AC3E}">
        <p14:creationId xmlns:p14="http://schemas.microsoft.com/office/powerpoint/2010/main" val="2611187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600" b="0" i="1" kern="1200" dirty="0">
                <a:solidFill>
                  <a:schemeClr val="tx1"/>
                </a:solidFill>
                <a:effectLst/>
                <a:latin typeface="+mn-lt"/>
                <a:ea typeface="+mn-ea"/>
                <a:cs typeface="+mn-cs"/>
              </a:rPr>
              <a:t>Los actores se comunican entre sí mediante el envío de mensajes asincrónicos. Esos mensajes se almacenan en los buzones de otros actores hasta que se procesan.</a:t>
            </a:r>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17</a:t>
            </a:fld>
            <a:endParaRPr lang="es-ES" noProof="0" dirty="0"/>
          </a:p>
        </p:txBody>
      </p:sp>
    </p:spTree>
    <p:extLst>
      <p:ext uri="{BB962C8B-B14F-4D97-AF65-F5344CB8AC3E}">
        <p14:creationId xmlns:p14="http://schemas.microsoft.com/office/powerpoint/2010/main" val="370439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600" b="0" i="0" kern="1200" dirty="0">
                <a:solidFill>
                  <a:schemeClr val="tx1"/>
                </a:solidFill>
                <a:effectLst/>
                <a:latin typeface="+mn-lt"/>
                <a:ea typeface="+mn-ea"/>
                <a:cs typeface="+mn-cs"/>
              </a:rPr>
              <a:t>Otro aspecto interesante del modelo de actor es que no importa si el actor al que le envío un mensaje se ejecuta localmente o en otro nodo.</a:t>
            </a:r>
          </a:p>
          <a:p>
            <a:r>
              <a:rPr lang="es-MX" sz="1600" b="0" i="0" kern="1200" dirty="0">
                <a:solidFill>
                  <a:schemeClr val="tx1"/>
                </a:solidFill>
                <a:effectLst/>
                <a:latin typeface="+mn-lt"/>
                <a:ea typeface="+mn-ea"/>
                <a:cs typeface="+mn-cs"/>
              </a:rPr>
              <a:t>Piénselo, si un actor es solo esta unidad de código con un buzón y un estado interno, y solo responde a los mensajes, ¿a quién le importa en qué máquina se está ejecutando realmente? Mientras podamos hacer llegar el </a:t>
            </a:r>
            <a:r>
              <a:rPr lang="es-MX" sz="1600" b="1" i="0" kern="1200" dirty="0">
                <a:solidFill>
                  <a:schemeClr val="tx1"/>
                </a:solidFill>
                <a:effectLst/>
                <a:latin typeface="+mn-lt"/>
                <a:ea typeface="+mn-ea"/>
                <a:cs typeface="+mn-cs"/>
              </a:rPr>
              <a:t>mensaje</a:t>
            </a:r>
            <a:r>
              <a:rPr lang="es-MX" sz="1600" b="0" i="0" kern="1200" dirty="0">
                <a:solidFill>
                  <a:schemeClr val="tx1"/>
                </a:solidFill>
                <a:effectLst/>
                <a:latin typeface="+mn-lt"/>
                <a:ea typeface="+mn-ea"/>
                <a:cs typeface="+mn-cs"/>
              </a:rPr>
              <a:t> , estamos bien.</a:t>
            </a:r>
            <a:br>
              <a:rPr lang="es-MX" sz="1600" b="0" i="0" kern="1200" dirty="0">
                <a:solidFill>
                  <a:schemeClr val="tx1"/>
                </a:solidFill>
                <a:effectLst/>
                <a:latin typeface="+mn-lt"/>
                <a:ea typeface="+mn-ea"/>
                <a:cs typeface="+mn-cs"/>
              </a:rPr>
            </a:br>
            <a:r>
              <a:rPr lang="es-MX" sz="1600" b="0" i="0" kern="1200" dirty="0">
                <a:solidFill>
                  <a:schemeClr val="tx1"/>
                </a:solidFill>
                <a:effectLst/>
                <a:latin typeface="+mn-lt"/>
                <a:ea typeface="+mn-ea"/>
                <a:cs typeface="+mn-cs"/>
              </a:rPr>
              <a:t>Esto nos permite crear sistemas que aprovechan múltiples computadoras y nos ayuda a recuperarnos si uno de ellos falla.</a:t>
            </a:r>
          </a:p>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18</a:t>
            </a:fld>
            <a:endParaRPr lang="es-ES" noProof="0" dirty="0"/>
          </a:p>
        </p:txBody>
      </p:sp>
    </p:spTree>
    <p:extLst>
      <p:ext uri="{BB962C8B-B14F-4D97-AF65-F5344CB8AC3E}">
        <p14:creationId xmlns:p14="http://schemas.microsoft.com/office/powerpoint/2010/main" val="127129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19</a:t>
            </a:fld>
            <a:endParaRPr lang="es-ES" noProof="0" dirty="0"/>
          </a:p>
        </p:txBody>
      </p:sp>
    </p:spTree>
    <p:extLst>
      <p:ext uri="{BB962C8B-B14F-4D97-AF65-F5344CB8AC3E}">
        <p14:creationId xmlns:p14="http://schemas.microsoft.com/office/powerpoint/2010/main" val="3746625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600" b="0" i="0" kern="1200" dirty="0">
                <a:solidFill>
                  <a:schemeClr val="tx1"/>
                </a:solidFill>
                <a:effectLst/>
                <a:latin typeface="+mn-lt"/>
                <a:ea typeface="+mn-ea"/>
                <a:cs typeface="+mn-cs"/>
              </a:rPr>
              <a:t>Las cuentas se modelan como actores y </a:t>
            </a:r>
            <a:r>
              <a:rPr lang="es-MX" sz="1600" b="0" i="0" u="none" strike="noStrike" kern="1200" dirty="0">
                <a:solidFill>
                  <a:schemeClr val="tx1"/>
                </a:solidFill>
                <a:effectLst/>
                <a:latin typeface="+mn-lt"/>
                <a:ea typeface="+mn-ea"/>
                <a:cs typeface="+mn-cs"/>
                <a:hlinkClick r:id="rId3" tooltip="Dirección de correo electrónico"/>
              </a:rPr>
              <a:t>las direcciones de correo electrónico</a:t>
            </a:r>
            <a:r>
              <a:rPr lang="es-MX" sz="1600" b="0" i="0" kern="1200" dirty="0">
                <a:solidFill>
                  <a:schemeClr val="tx1"/>
                </a:solidFill>
                <a:effectLst/>
                <a:latin typeface="+mn-lt"/>
                <a:ea typeface="+mn-ea"/>
                <a:cs typeface="+mn-cs"/>
              </a:rPr>
              <a:t> como direcciones de actores.</a:t>
            </a:r>
          </a:p>
          <a:p>
            <a:r>
              <a:rPr lang="es-MX" sz="1600" b="0" i="0" u="none" strike="noStrike" kern="1200" dirty="0">
                <a:solidFill>
                  <a:schemeClr val="tx1"/>
                </a:solidFill>
                <a:effectLst/>
                <a:latin typeface="+mn-lt"/>
                <a:ea typeface="+mn-ea"/>
                <a:cs typeface="+mn-cs"/>
                <a:hlinkClick r:id="rId4" tooltip="Servicios web"/>
              </a:rPr>
              <a:t>Los servicios web</a:t>
            </a:r>
            <a:r>
              <a:rPr lang="es-MX" sz="1600" b="0" i="0" kern="1200" dirty="0">
                <a:solidFill>
                  <a:schemeClr val="tx1"/>
                </a:solidFill>
                <a:effectLst/>
                <a:latin typeface="+mn-lt"/>
                <a:ea typeface="+mn-ea"/>
                <a:cs typeface="+mn-cs"/>
              </a:rPr>
              <a:t> se pueden modelar con puntos finales </a:t>
            </a:r>
            <a:r>
              <a:rPr lang="es-MX" sz="1600" b="0" i="0" u="none" strike="noStrike" kern="1200" dirty="0">
                <a:solidFill>
                  <a:schemeClr val="tx1"/>
                </a:solidFill>
                <a:effectLst/>
                <a:latin typeface="+mn-lt"/>
                <a:ea typeface="+mn-ea"/>
                <a:cs typeface="+mn-cs"/>
                <a:hlinkClick r:id="rId5" tooltip="SOAP"/>
              </a:rPr>
              <a:t>SOAP</a:t>
            </a:r>
            <a:r>
              <a:rPr lang="es-MX" sz="1600" b="0" i="0" kern="1200" dirty="0">
                <a:solidFill>
                  <a:schemeClr val="tx1"/>
                </a:solidFill>
                <a:effectLst/>
                <a:latin typeface="+mn-lt"/>
                <a:ea typeface="+mn-ea"/>
                <a:cs typeface="+mn-cs"/>
              </a:rPr>
              <a:t> modelados como direcciones de actor.</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20</a:t>
            </a:fld>
            <a:endParaRPr lang="es-ES" noProof="0" dirty="0"/>
          </a:p>
        </p:txBody>
      </p:sp>
    </p:spTree>
    <p:extLst>
      <p:ext uri="{BB962C8B-B14F-4D97-AF65-F5344CB8AC3E}">
        <p14:creationId xmlns:p14="http://schemas.microsoft.com/office/powerpoint/2010/main" val="250320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362918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3694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2259152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365832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2175444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600" b="0" i="0" kern="1200" dirty="0">
                <a:solidFill>
                  <a:schemeClr val="tx1"/>
                </a:solidFill>
                <a:effectLst/>
                <a:latin typeface="+mn-lt"/>
                <a:ea typeface="+mn-ea"/>
                <a:cs typeface="+mn-cs"/>
              </a:rPr>
              <a:t>Antes de que los actores puedan</a:t>
            </a:r>
          </a:p>
          <a:p>
            <a:r>
              <a:rPr lang="es-MX" sz="1600" b="0" i="0" kern="1200" dirty="0">
                <a:solidFill>
                  <a:schemeClr val="tx1"/>
                </a:solidFill>
                <a:effectLst/>
                <a:latin typeface="+mn-lt"/>
                <a:ea typeface="+mn-ea"/>
                <a:cs typeface="+mn-cs"/>
              </a:rPr>
              <a:t>Los actores se crean y comienzan, y luego pasan la mayor parte de sus vidas recibiendo mensajes. En el caso de que ya no necesite un actor, puede rescindir o "detener" a un actor. comenzar a procesar mensajes desde su buzón, deben ser instanciados por el sistema de actores y ejecutar su ciclo de vida.</a:t>
            </a:r>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10</a:t>
            </a:fld>
            <a:endParaRPr lang="es-ES" noProof="0" dirty="0"/>
          </a:p>
        </p:txBody>
      </p:sp>
    </p:spTree>
    <p:extLst>
      <p:ext uri="{BB962C8B-B14F-4D97-AF65-F5344CB8AC3E}">
        <p14:creationId xmlns:p14="http://schemas.microsoft.com/office/powerpoint/2010/main" val="393229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600" b="0" i="0" kern="1200" dirty="0" err="1">
                <a:solidFill>
                  <a:schemeClr val="tx1"/>
                </a:solidFill>
                <a:effectLst/>
                <a:latin typeface="+mn-lt"/>
                <a:ea typeface="+mn-ea"/>
                <a:cs typeface="+mn-cs"/>
              </a:rPr>
              <a:t>PreStart</a:t>
            </a:r>
            <a:r>
              <a:rPr lang="es-MX" sz="1600" b="0" i="0" kern="1200" dirty="0">
                <a:solidFill>
                  <a:schemeClr val="tx1"/>
                </a:solidFill>
                <a:effectLst/>
                <a:latin typeface="+mn-lt"/>
                <a:ea typeface="+mn-ea"/>
                <a:cs typeface="+mn-cs"/>
              </a:rPr>
              <a:t>- esta lógica se ejecuta antes de que el actor pueda comenzar a recibir mensaje.</a:t>
            </a:r>
          </a:p>
          <a:p>
            <a:r>
              <a:rPr lang="es-MX" sz="1600" b="0" i="0" kern="1200" dirty="0" err="1">
                <a:solidFill>
                  <a:schemeClr val="tx1"/>
                </a:solidFill>
                <a:effectLst/>
                <a:latin typeface="+mn-lt"/>
                <a:ea typeface="+mn-ea"/>
                <a:cs typeface="+mn-cs"/>
              </a:rPr>
              <a:t>PreRestart</a:t>
            </a:r>
            <a:r>
              <a:rPr lang="es-MX" sz="1600" b="0" i="0" kern="1200" dirty="0">
                <a:solidFill>
                  <a:schemeClr val="tx1"/>
                </a:solidFill>
                <a:effectLst/>
                <a:latin typeface="+mn-lt"/>
                <a:ea typeface="+mn-ea"/>
                <a:cs typeface="+mn-cs"/>
              </a:rPr>
              <a:t>- si su actor falla accidentalmente (es decir, arroja un objeto sin control </a:t>
            </a:r>
            <a:r>
              <a:rPr lang="es-MX" sz="1600" b="0" i="0" kern="1200" dirty="0" err="1">
                <a:solidFill>
                  <a:schemeClr val="tx1"/>
                </a:solidFill>
                <a:effectLst/>
                <a:latin typeface="+mn-lt"/>
                <a:ea typeface="+mn-ea"/>
                <a:cs typeface="+mn-cs"/>
              </a:rPr>
              <a:t>Exception</a:t>
            </a:r>
            <a:r>
              <a:rPr lang="es-MX" sz="1600" b="0" i="0" kern="1200" dirty="0">
                <a:solidFill>
                  <a:schemeClr val="tx1"/>
                </a:solidFill>
                <a:effectLst/>
                <a:latin typeface="+mn-lt"/>
                <a:ea typeface="+mn-ea"/>
                <a:cs typeface="+mn-cs"/>
              </a:rPr>
              <a:t>), el padre del actor lo reiniciará.</a:t>
            </a:r>
          </a:p>
          <a:p>
            <a:r>
              <a:rPr lang="es-MX" sz="1600" b="0" i="0" kern="1200" dirty="0" err="1">
                <a:solidFill>
                  <a:schemeClr val="tx1"/>
                </a:solidFill>
                <a:effectLst/>
                <a:latin typeface="+mn-lt"/>
                <a:ea typeface="+mn-ea"/>
                <a:cs typeface="+mn-cs"/>
              </a:rPr>
              <a:t>PostStop</a:t>
            </a:r>
            <a:r>
              <a:rPr lang="es-MX" sz="1600" b="0" i="0" kern="1200" dirty="0">
                <a:solidFill>
                  <a:schemeClr val="tx1"/>
                </a:solidFill>
                <a:effectLst/>
                <a:latin typeface="+mn-lt"/>
                <a:ea typeface="+mn-ea"/>
                <a:cs typeface="+mn-cs"/>
              </a:rPr>
              <a:t>- recibe una llamada una vez que el actor se ha detenido y ya no recibe mensajes. </a:t>
            </a:r>
          </a:p>
          <a:p>
            <a:r>
              <a:rPr lang="es-MX" sz="1600" b="0" i="0" kern="1200" dirty="0" err="1">
                <a:solidFill>
                  <a:schemeClr val="tx1"/>
                </a:solidFill>
                <a:effectLst/>
                <a:latin typeface="+mn-lt"/>
                <a:ea typeface="+mn-ea"/>
                <a:cs typeface="+mn-cs"/>
              </a:rPr>
              <a:t>PostRestart</a:t>
            </a:r>
            <a:r>
              <a:rPr lang="es-MX" sz="1600" b="0" i="0" kern="1200" dirty="0">
                <a:solidFill>
                  <a:schemeClr val="tx1"/>
                </a:solidFill>
                <a:effectLst/>
                <a:latin typeface="+mn-lt"/>
                <a:ea typeface="+mn-ea"/>
                <a:cs typeface="+mn-cs"/>
              </a:rPr>
              <a:t>- recibe una llamada durante los reinicios después </a:t>
            </a:r>
            <a:r>
              <a:rPr lang="es-MX" sz="1600" b="0" i="0" kern="1200" dirty="0" err="1">
                <a:solidFill>
                  <a:schemeClr val="tx1"/>
                </a:solidFill>
                <a:effectLst/>
                <a:latin typeface="+mn-lt"/>
                <a:ea typeface="+mn-ea"/>
                <a:cs typeface="+mn-cs"/>
              </a:rPr>
              <a:t>PreRestart</a:t>
            </a:r>
            <a:r>
              <a:rPr lang="es-MX" sz="1600" b="0" i="0" kern="1200" dirty="0">
                <a:solidFill>
                  <a:schemeClr val="tx1"/>
                </a:solidFill>
                <a:effectLst/>
                <a:latin typeface="+mn-lt"/>
                <a:ea typeface="+mn-ea"/>
                <a:cs typeface="+mn-cs"/>
              </a:rPr>
              <a:t> pero antes </a:t>
            </a:r>
            <a:r>
              <a:rPr lang="es-MX" sz="1600" b="0" i="0" kern="1200" dirty="0" err="1">
                <a:solidFill>
                  <a:schemeClr val="tx1"/>
                </a:solidFill>
                <a:effectLst/>
                <a:latin typeface="+mn-lt"/>
                <a:ea typeface="+mn-ea"/>
                <a:cs typeface="+mn-cs"/>
              </a:rPr>
              <a:t>PreStart</a:t>
            </a:r>
            <a:r>
              <a:rPr lang="es-MX" sz="1600" b="0" i="0" kern="1200" dirty="0">
                <a:solidFill>
                  <a:schemeClr val="tx1"/>
                </a:solidFill>
                <a:effectLst/>
                <a:latin typeface="+mn-lt"/>
                <a:ea typeface="+mn-ea"/>
                <a:cs typeface="+mn-cs"/>
              </a:rPr>
              <a:t>. Este es un buen lugar para hacer cualquier informe adicional o diagnóstico sobre el error que causó el bloqueo del actor, más allá de lo que Akka.NET ya hace por usted.</a:t>
            </a:r>
          </a:p>
          <a:p>
            <a:endParaRPr lang="en-U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11</a:t>
            </a:fld>
            <a:endParaRPr lang="es-ES" noProof="0" dirty="0"/>
          </a:p>
        </p:txBody>
      </p:sp>
    </p:spTree>
    <p:extLst>
      <p:ext uri="{BB962C8B-B14F-4D97-AF65-F5344CB8AC3E}">
        <p14:creationId xmlns:p14="http://schemas.microsoft.com/office/powerpoint/2010/main" val="426071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09/10/2019</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09/10/2019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09/10/2019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09/10/2019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09/10/2019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09/10/2019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09/10/2019</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09/10/2019</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09/10/2019</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09/10/2019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09/10/2019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09/10/2019</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etakka.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oncurrent_systems" TargetMode="External"/><Relationship Id="rId7" Type="http://schemas.openxmlformats.org/officeDocument/2006/relationships/hyperlink" Target="https://en.wikipedia.org/wiki/SOA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n.wikipedia.org/wiki/Web_Services" TargetMode="External"/><Relationship Id="rId5" Type="http://schemas.openxmlformats.org/officeDocument/2006/relationships/hyperlink" Target="https://en.wikipedia.org/wiki/E-mail_address" TargetMode="External"/><Relationship Id="rId4" Type="http://schemas.openxmlformats.org/officeDocument/2006/relationships/hyperlink" Target="https://en.wikipedia.org/wiki/Electronic_mai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Actor_model#Fundamental_concepts" TargetMode="External"/><Relationship Id="rId7" Type="http://schemas.openxmlformats.org/officeDocument/2006/relationships/hyperlink" Target="https://www.youtube.com/watch?v=1_dkLcY-kbs" TargetMode="External"/><Relationship Id="rId2" Type="http://schemas.openxmlformats.org/officeDocument/2006/relationships/hyperlink" Target="https://www.brianstorti.com/the-actor-model/" TargetMode="External"/><Relationship Id="rId1" Type="http://schemas.openxmlformats.org/officeDocument/2006/relationships/slideLayout" Target="../slideLayouts/slideLayout2.xml"/><Relationship Id="rId6" Type="http://schemas.openxmlformats.org/officeDocument/2006/relationships/hyperlink" Target="https://petabridge.com/blog/akkadotnet-what-is-an-actor/" TargetMode="External"/><Relationship Id="rId5" Type="http://schemas.openxmlformats.org/officeDocument/2006/relationships/hyperlink" Target="https://dotnetcorecentral.com/blog/akka-in-net-core-part-1-creating-an-akka-actor/" TargetMode="External"/><Relationship Id="rId4" Type="http://schemas.openxmlformats.org/officeDocument/2006/relationships/hyperlink" Target="https://rubikscode.net/2017/05/28/actor-model-and-using-of-akka-net/"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ctor_model_implementation" TargetMode="External"/><Relationship Id="rId3" Type="http://schemas.openxmlformats.org/officeDocument/2006/relationships/hyperlink" Target="https://en.wikipedia.org/wiki/Multi-core_(computing)" TargetMode="External"/><Relationship Id="rId7" Type="http://schemas.openxmlformats.org/officeDocument/2006/relationships/hyperlink" Target="https://en.wikipedia.org/wiki/Concurrency_(computer_scie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Actor_model_theory" TargetMode="External"/><Relationship Id="rId5" Type="http://schemas.openxmlformats.org/officeDocument/2006/relationships/image" Target="../media/image4.jpeg"/><Relationship Id="rId10" Type="http://schemas.openxmlformats.org/officeDocument/2006/relationships/hyperlink" Target="https://en.wikipedia.org/wiki/Actor_model_and_process_calculi" TargetMode="External"/><Relationship Id="rId4" Type="http://schemas.openxmlformats.org/officeDocument/2006/relationships/hyperlink" Target="https://en.wikipedia.org/wiki/Manycore" TargetMode="External"/><Relationship Id="rId9" Type="http://schemas.openxmlformats.org/officeDocument/2006/relationships/hyperlink" Target="https://en.wikipedia.org/wiki/Concurrent_system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t>Actors</a:t>
            </a:r>
            <a:endParaRPr lang="es-ES" dirty="0"/>
          </a:p>
        </p:txBody>
      </p:sp>
      <p:sp>
        <p:nvSpPr>
          <p:cNvPr id="5" name="Subtítulo 4"/>
          <p:cNvSpPr>
            <a:spLocks noGrp="1"/>
          </p:cNvSpPr>
          <p:nvPr>
            <p:ph type="subTitle" idx="1"/>
          </p:nvPr>
        </p:nvSpPr>
        <p:spPr/>
        <p:txBody>
          <a:bodyPr/>
          <a:lstStyle/>
          <a:p>
            <a:r>
              <a:rPr lang="es-ES" dirty="0"/>
              <a:t>Software </a:t>
            </a:r>
            <a:r>
              <a:rPr lang="es-ES" dirty="0" err="1"/>
              <a:t>architect</a:t>
            </a:r>
            <a:endParaRPr lang="es-ES" dirty="0"/>
          </a:p>
        </p:txBody>
      </p:sp>
      <p:sp>
        <p:nvSpPr>
          <p:cNvPr id="6" name="Subtítulo 4">
            <a:extLst>
              <a:ext uri="{FF2B5EF4-FFF2-40B4-BE49-F238E27FC236}">
                <a16:creationId xmlns:a16="http://schemas.microsoft.com/office/drawing/2014/main" id="{0F755EFE-7C86-4A64-BC36-764ACDB779F4}"/>
              </a:ext>
            </a:extLst>
          </p:cNvPr>
          <p:cNvSpPr txBox="1">
            <a:spLocks/>
          </p:cNvSpPr>
          <p:nvPr/>
        </p:nvSpPr>
        <p:spPr>
          <a:xfrm>
            <a:off x="4438228" y="5397500"/>
            <a:ext cx="8735325" cy="17526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r>
              <a:rPr lang="es-ES" dirty="0" err="1"/>
              <a:t>By</a:t>
            </a:r>
            <a:r>
              <a:rPr lang="es-ES" dirty="0"/>
              <a:t>: Portillo augusto</a:t>
            </a:r>
          </a:p>
          <a:p>
            <a:endParaRPr lang="es-ES" dirty="0"/>
          </a:p>
          <a:p>
            <a:r>
              <a:rPr lang="es-ES" dirty="0"/>
              <a:t>             2019</a:t>
            </a:r>
          </a:p>
        </p:txBody>
      </p:sp>
      <p:sp>
        <p:nvSpPr>
          <p:cNvPr id="9" name="Rectángulo 8">
            <a:extLst>
              <a:ext uri="{FF2B5EF4-FFF2-40B4-BE49-F238E27FC236}">
                <a16:creationId xmlns:a16="http://schemas.microsoft.com/office/drawing/2014/main" id="{065BD7C3-0D9F-45C1-A9DE-89CA1D204DB6}"/>
              </a:ext>
            </a:extLst>
          </p:cNvPr>
          <p:cNvSpPr/>
          <p:nvPr/>
        </p:nvSpPr>
        <p:spPr>
          <a:xfrm>
            <a:off x="8805890" y="188640"/>
            <a:ext cx="3187760" cy="1656184"/>
          </a:xfrm>
          <a:prstGeom prst="rect">
            <a:avLst/>
          </a:prstGeom>
          <a:solidFill>
            <a:schemeClr val="tx1">
              <a:alpha val="50000"/>
            </a:schemeClr>
          </a:solidFill>
          <a:ln>
            <a:noFill/>
          </a:ln>
          <a:effectLst>
            <a:softEdge rad="1270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2800"/>
          </a:p>
        </p:txBody>
      </p:sp>
      <p:pic>
        <p:nvPicPr>
          <p:cNvPr id="7172" name="Picture 4" descr="Resultado de imagen para cuenca del plata logo png">
            <a:extLst>
              <a:ext uri="{FF2B5EF4-FFF2-40B4-BE49-F238E27FC236}">
                <a16:creationId xmlns:a16="http://schemas.microsoft.com/office/drawing/2014/main" id="{6029FBCB-9C34-47F9-B2AA-D2A5866556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5508" y="-122476"/>
            <a:ext cx="3329985" cy="2224326"/>
          </a:xfrm>
          <a:prstGeom prst="rect">
            <a:avLst/>
          </a:prstGeom>
          <a:noFill/>
          <a:extLst>
            <a:ext uri="{909E8E84-426E-40DD-AFC4-6F175D3DCCD1}">
              <a14:hiddenFill xmlns:a14="http://schemas.microsoft.com/office/drawing/2010/main">
                <a:solidFill>
                  <a:srgbClr val="FFFFFF"/>
                </a:solidFill>
              </a14:hiddenFill>
            </a:ext>
          </a:extLst>
        </p:spPr>
      </p:pic>
      <p:sp>
        <p:nvSpPr>
          <p:cNvPr id="12" name="Subtítulo 4">
            <a:extLst>
              <a:ext uri="{FF2B5EF4-FFF2-40B4-BE49-F238E27FC236}">
                <a16:creationId xmlns:a16="http://schemas.microsoft.com/office/drawing/2014/main" id="{C211066D-FD65-4CAA-9E6F-58A04E889E84}"/>
              </a:ext>
            </a:extLst>
          </p:cNvPr>
          <p:cNvSpPr txBox="1">
            <a:spLocks/>
          </p:cNvSpPr>
          <p:nvPr/>
        </p:nvSpPr>
        <p:spPr>
          <a:xfrm>
            <a:off x="1726749" y="3613151"/>
            <a:ext cx="8735325" cy="17526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ctr"/>
            <a:r>
              <a:rPr lang="es-ES" dirty="0"/>
              <a:t>Paradigmas y lenguajes </a:t>
            </a:r>
          </a:p>
          <a:p>
            <a:pPr algn="ctr"/>
            <a:r>
              <a:rPr lang="es-ES" dirty="0"/>
              <a:t>de programación </a:t>
            </a:r>
            <a:r>
              <a:rPr lang="es-ES" dirty="0" err="1"/>
              <a:t>iii</a:t>
            </a:r>
            <a:endParaRPr lang="es-E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69B0A-EF03-4291-BDAF-AB7BBCB5FE1C}"/>
              </a:ext>
            </a:extLst>
          </p:cNvPr>
          <p:cNvSpPr>
            <a:spLocks noGrp="1"/>
          </p:cNvSpPr>
          <p:nvPr>
            <p:ph type="title"/>
          </p:nvPr>
        </p:nvSpPr>
        <p:spPr/>
        <p:txBody>
          <a:bodyPr/>
          <a:lstStyle/>
          <a:p>
            <a:r>
              <a:rPr lang="en-US" b="1" dirty="0"/>
              <a:t>Actors Have A Well-defined Life Cycle</a:t>
            </a:r>
          </a:p>
        </p:txBody>
      </p:sp>
      <p:sp>
        <p:nvSpPr>
          <p:cNvPr id="5" name="Marcador de contenido 4">
            <a:extLst>
              <a:ext uri="{FF2B5EF4-FFF2-40B4-BE49-F238E27FC236}">
                <a16:creationId xmlns:a16="http://schemas.microsoft.com/office/drawing/2014/main" id="{D38FCAA2-BE36-4CA5-BAE7-D36CA8A206D6}"/>
              </a:ext>
            </a:extLst>
          </p:cNvPr>
          <p:cNvSpPr>
            <a:spLocks noGrp="1"/>
          </p:cNvSpPr>
          <p:nvPr>
            <p:ph idx="1"/>
          </p:nvPr>
        </p:nvSpPr>
        <p:spPr/>
        <p:txBody>
          <a:bodyPr/>
          <a:lstStyle/>
          <a:p>
            <a:endParaRPr lang="en-US"/>
          </a:p>
        </p:txBody>
      </p:sp>
      <p:pic>
        <p:nvPicPr>
          <p:cNvPr id="2050" name="Picture 2" descr="Akka.NET actor pasos del ciclo de vida.">
            <a:extLst>
              <a:ext uri="{FF2B5EF4-FFF2-40B4-BE49-F238E27FC236}">
                <a16:creationId xmlns:a16="http://schemas.microsoft.com/office/drawing/2014/main" id="{06B26250-2CE3-438B-BE25-29ABEDF36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858" y="1464073"/>
            <a:ext cx="592455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97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1D873-549F-4A5A-BE81-3B4890804C8C}"/>
              </a:ext>
            </a:extLst>
          </p:cNvPr>
          <p:cNvSpPr>
            <a:spLocks noGrp="1"/>
          </p:cNvSpPr>
          <p:nvPr>
            <p:ph type="title"/>
          </p:nvPr>
        </p:nvSpPr>
        <p:spPr/>
        <p:txBody>
          <a:bodyPr/>
          <a:lstStyle/>
          <a:p>
            <a:endParaRPr lang="en-US"/>
          </a:p>
        </p:txBody>
      </p:sp>
      <p:pic>
        <p:nvPicPr>
          <p:cNvPr id="3074" name="Picture 2" descr="Akka.NET actor pasos del ciclo de vida con métodos explícitos.">
            <a:extLst>
              <a:ext uri="{FF2B5EF4-FFF2-40B4-BE49-F238E27FC236}">
                <a16:creationId xmlns:a16="http://schemas.microsoft.com/office/drawing/2014/main" id="{D488C75E-C8BD-495A-B814-6F9F7E8366F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94012" y="378500"/>
            <a:ext cx="7200800" cy="610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18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107C3-D168-4C66-893D-5332EF097AAB}"/>
              </a:ext>
            </a:extLst>
          </p:cNvPr>
          <p:cNvSpPr>
            <a:spLocks noGrp="1"/>
          </p:cNvSpPr>
          <p:nvPr>
            <p:ph type="title"/>
          </p:nvPr>
        </p:nvSpPr>
        <p:spPr/>
        <p:txBody>
          <a:bodyPr/>
          <a:lstStyle/>
          <a:p>
            <a:r>
              <a:rPr lang="en-US" b="1" dirty="0"/>
              <a:t>Every Actor Has A Parent, And Some Have Children</a:t>
            </a:r>
            <a:endParaRPr lang="en-US" dirty="0"/>
          </a:p>
        </p:txBody>
      </p:sp>
      <p:pic>
        <p:nvPicPr>
          <p:cNvPr id="4098" name="Picture 2" descr="Jerarquía de actores de Akka.NET, que se parece mucho a un árbol genealógico">
            <a:extLst>
              <a:ext uri="{FF2B5EF4-FFF2-40B4-BE49-F238E27FC236}">
                <a16:creationId xmlns:a16="http://schemas.microsoft.com/office/drawing/2014/main" id="{6D1F9479-2BEB-4417-8BDB-6E5E6E86C0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38028" y="1694286"/>
            <a:ext cx="6912768" cy="346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06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98B15-EFAE-4F05-8640-2946683B4D5E}"/>
              </a:ext>
            </a:extLst>
          </p:cNvPr>
          <p:cNvSpPr>
            <a:spLocks noGrp="1"/>
          </p:cNvSpPr>
          <p:nvPr>
            <p:ph type="title"/>
          </p:nvPr>
        </p:nvSpPr>
        <p:spPr/>
        <p:txBody>
          <a:bodyPr/>
          <a:lstStyle/>
          <a:p>
            <a:r>
              <a:rPr lang="es-ES" b="1" dirty="0" err="1"/>
              <a:t>Parents</a:t>
            </a:r>
            <a:r>
              <a:rPr lang="es-ES" b="1" dirty="0"/>
              <a:t> Supervise </a:t>
            </a:r>
            <a:r>
              <a:rPr lang="es-ES" b="1" dirty="0" err="1"/>
              <a:t>Their</a:t>
            </a:r>
            <a:r>
              <a:rPr lang="es-ES" b="1" dirty="0"/>
              <a:t> </a:t>
            </a:r>
            <a:r>
              <a:rPr lang="es-ES" b="1" dirty="0" err="1"/>
              <a:t>Children</a:t>
            </a:r>
            <a:endParaRPr lang="en-US" dirty="0"/>
          </a:p>
        </p:txBody>
      </p:sp>
      <p:sp>
        <p:nvSpPr>
          <p:cNvPr id="3" name="Marcador de contenido 2">
            <a:extLst>
              <a:ext uri="{FF2B5EF4-FFF2-40B4-BE49-F238E27FC236}">
                <a16:creationId xmlns:a16="http://schemas.microsoft.com/office/drawing/2014/main" id="{2BE7815C-45AB-446A-B165-506831646420}"/>
              </a:ext>
            </a:extLst>
          </p:cNvPr>
          <p:cNvSpPr>
            <a:spLocks noGrp="1"/>
          </p:cNvSpPr>
          <p:nvPr>
            <p:ph idx="1"/>
          </p:nvPr>
        </p:nvSpPr>
        <p:spPr/>
        <p:txBody>
          <a:bodyPr>
            <a:normAutofit fontScale="85000" lnSpcReduction="20000"/>
          </a:bodyPr>
          <a:lstStyle/>
          <a:p>
            <a:pPr marL="0" indent="0">
              <a:buNone/>
            </a:pPr>
            <a:r>
              <a:rPr lang="en-US" dirty="0"/>
              <a:t>Every parent actor receives special “</a:t>
            </a:r>
            <a:r>
              <a:rPr lang="en-US" i="1" dirty="0"/>
              <a:t>Help, I’m crashing!</a:t>
            </a:r>
            <a:r>
              <a:rPr lang="en-US" dirty="0"/>
              <a:t>” messages from their children.</a:t>
            </a:r>
          </a:p>
          <a:p>
            <a:pPr marL="0" indent="0">
              <a:buNone/>
            </a:pPr>
            <a:r>
              <a:rPr lang="en-US" dirty="0"/>
              <a:t>Parents can make one of the following three decisions:</a:t>
            </a:r>
          </a:p>
          <a:p>
            <a:r>
              <a:rPr lang="en-US" b="1" dirty="0"/>
              <a:t>Restart</a:t>
            </a:r>
            <a:r>
              <a:rPr lang="en-US" dirty="0"/>
              <a:t> the failed actors, which the parents will do by default unless the child has failed repeatedly over a small period of time, like 60 seconds;</a:t>
            </a:r>
          </a:p>
          <a:p>
            <a:r>
              <a:rPr lang="en-US" b="1" dirty="0"/>
              <a:t>Stop</a:t>
            </a:r>
            <a:r>
              <a:rPr lang="en-US" dirty="0"/>
              <a:t> the failed actors, which permanently terminates them; or</a:t>
            </a:r>
          </a:p>
          <a:p>
            <a:r>
              <a:rPr lang="en-US" b="1" dirty="0"/>
              <a:t>Escalate</a:t>
            </a:r>
            <a:r>
              <a:rPr lang="en-US" dirty="0"/>
              <a:t> the supervision to the grand-parent actor.</a:t>
            </a:r>
          </a:p>
          <a:p>
            <a:pPr marL="0" indent="0">
              <a:buNone/>
            </a:pPr>
            <a:r>
              <a:rPr lang="en-US" dirty="0"/>
              <a:t>When a Restart or Stop directive is issued, all children of the affected actor will themselves be restarted or killed too. In effect, you can reboot the entire part of the actor family tree that’s been failing all at once.</a:t>
            </a:r>
          </a:p>
          <a:p>
            <a:pPr marL="0" indent="0">
              <a:buNone/>
            </a:pPr>
            <a:r>
              <a:rPr lang="en-US" dirty="0"/>
              <a:t>This is a really powerful concept for reliability and self-healing systems, which we’ll cover in more detail in the future.</a:t>
            </a:r>
          </a:p>
          <a:p>
            <a:pPr marL="0" indent="0">
              <a:buNone/>
            </a:pPr>
            <a:endParaRPr lang="en-US" dirty="0"/>
          </a:p>
        </p:txBody>
      </p:sp>
    </p:spTree>
    <p:extLst>
      <p:ext uri="{BB962C8B-B14F-4D97-AF65-F5344CB8AC3E}">
        <p14:creationId xmlns:p14="http://schemas.microsoft.com/office/powerpoint/2010/main" val="244654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F37F9-4B2C-44A7-9EE5-A98E64824487}"/>
              </a:ext>
            </a:extLst>
          </p:cNvPr>
          <p:cNvSpPr>
            <a:spLocks noGrp="1"/>
          </p:cNvSpPr>
          <p:nvPr>
            <p:ph type="title"/>
          </p:nvPr>
        </p:nvSpPr>
        <p:spPr/>
        <p:txBody>
          <a:bodyPr/>
          <a:lstStyle/>
          <a:p>
            <a:r>
              <a:rPr lang="es-ES" b="1" dirty="0" err="1"/>
              <a:t>Actors</a:t>
            </a:r>
            <a:r>
              <a:rPr lang="es-ES" b="1" dirty="0"/>
              <a:t> Are </a:t>
            </a:r>
            <a:r>
              <a:rPr lang="es-ES" b="1" dirty="0" err="1"/>
              <a:t>Cheap</a:t>
            </a:r>
            <a:r>
              <a:rPr lang="es-ES" b="1" dirty="0"/>
              <a:t>!!!</a:t>
            </a:r>
            <a:endParaRPr lang="en-US" dirty="0"/>
          </a:p>
        </p:txBody>
      </p:sp>
      <p:sp>
        <p:nvSpPr>
          <p:cNvPr id="3" name="Marcador de contenido 2">
            <a:extLst>
              <a:ext uri="{FF2B5EF4-FFF2-40B4-BE49-F238E27FC236}">
                <a16:creationId xmlns:a16="http://schemas.microsoft.com/office/drawing/2014/main" id="{8E6F92CD-54B1-4559-A93A-BBE07B053F28}"/>
              </a:ext>
            </a:extLst>
          </p:cNvPr>
          <p:cNvSpPr>
            <a:spLocks noGrp="1"/>
          </p:cNvSpPr>
          <p:nvPr>
            <p:ph idx="1"/>
          </p:nvPr>
        </p:nvSpPr>
        <p:spPr/>
        <p:txBody>
          <a:bodyPr/>
          <a:lstStyle/>
          <a:p>
            <a:pPr marL="0" indent="0">
              <a:buNone/>
            </a:pPr>
            <a:r>
              <a:rPr lang="en-US" dirty="0"/>
              <a:t>According to our benchmarks on </a:t>
            </a:r>
            <a:r>
              <a:rPr lang="en-US" dirty="0">
                <a:hlinkClick r:id="rId3"/>
              </a:rPr>
              <a:t>the Akka.NET website</a:t>
            </a:r>
            <a:r>
              <a:rPr lang="en-US" dirty="0"/>
              <a:t>, you can fit 2.5 million actors into a single Gigabyte of RAM. We’ve actually made some significant memory optimizations since then, so we can probably fit a lot more into memory now.</a:t>
            </a:r>
          </a:p>
          <a:p>
            <a:pPr marL="0" indent="0">
              <a:buNone/>
            </a:pPr>
            <a:r>
              <a:rPr lang="en-US" dirty="0"/>
              <a:t>But the point is - actors are inexpensive and you can use a lot of them.</a:t>
            </a:r>
          </a:p>
          <a:p>
            <a:endParaRPr lang="en-US" dirty="0"/>
          </a:p>
        </p:txBody>
      </p:sp>
    </p:spTree>
    <p:extLst>
      <p:ext uri="{BB962C8B-B14F-4D97-AF65-F5344CB8AC3E}">
        <p14:creationId xmlns:p14="http://schemas.microsoft.com/office/powerpoint/2010/main" val="358048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B3502-2BE1-4DA3-9373-3A1A5388DE5D}"/>
              </a:ext>
            </a:extLst>
          </p:cNvPr>
          <p:cNvSpPr>
            <a:spLocks noGrp="1"/>
          </p:cNvSpPr>
          <p:nvPr>
            <p:ph type="title"/>
          </p:nvPr>
        </p:nvSpPr>
        <p:spPr/>
        <p:txBody>
          <a:bodyPr/>
          <a:lstStyle/>
          <a:p>
            <a:r>
              <a:rPr lang="es-ES" b="1" dirty="0" err="1"/>
              <a:t>Actors</a:t>
            </a:r>
            <a:r>
              <a:rPr lang="es-ES" b="1" dirty="0"/>
              <a:t> Are </a:t>
            </a:r>
            <a:r>
              <a:rPr lang="es-ES" b="1" dirty="0" err="1"/>
              <a:t>Lazy</a:t>
            </a:r>
            <a:endParaRPr lang="en-US" dirty="0"/>
          </a:p>
        </p:txBody>
      </p:sp>
      <p:pic>
        <p:nvPicPr>
          <p:cNvPr id="6146" name="Picture 2" descr="Akka.NET actors are lazy - they don't take up any resources if there's no work to be done.">
            <a:extLst>
              <a:ext uri="{FF2B5EF4-FFF2-40B4-BE49-F238E27FC236}">
                <a16:creationId xmlns:a16="http://schemas.microsoft.com/office/drawing/2014/main" id="{EA3EAA5C-1A8B-408A-B495-44FE82AE065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26660" y="1498599"/>
            <a:ext cx="3252724" cy="4678501"/>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42BB956A-40F4-4C44-A794-C453F28522EB}"/>
              </a:ext>
            </a:extLst>
          </p:cNvPr>
          <p:cNvSpPr txBox="1">
            <a:spLocks/>
          </p:cNvSpPr>
          <p:nvPr/>
        </p:nvSpPr>
        <p:spPr>
          <a:xfrm>
            <a:off x="1218883" y="1701797"/>
            <a:ext cx="7107777" cy="446227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a:t>If there aren’t any messages to process, the actor doesn’t do any work. All of the other actors who actually have messages to process are the ones who’ll actually use threads and your server’s processing power.</a:t>
            </a:r>
          </a:p>
          <a:p>
            <a:pPr marL="0" indent="0">
              <a:buNone/>
            </a:pPr>
            <a:r>
              <a:rPr lang="en-US" dirty="0"/>
              <a:t>This is one of the reasons actors are so cheap and thus, scale out well.</a:t>
            </a:r>
          </a:p>
        </p:txBody>
      </p:sp>
    </p:spTree>
    <p:extLst>
      <p:ext uri="{BB962C8B-B14F-4D97-AF65-F5344CB8AC3E}">
        <p14:creationId xmlns:p14="http://schemas.microsoft.com/office/powerpoint/2010/main" val="231102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1C69A-DD70-40C7-89C9-DC680DA37FD3}"/>
              </a:ext>
            </a:extLst>
          </p:cNvPr>
          <p:cNvSpPr>
            <a:spLocks noGrp="1"/>
          </p:cNvSpPr>
          <p:nvPr>
            <p:ph type="title"/>
          </p:nvPr>
        </p:nvSpPr>
        <p:spPr/>
        <p:txBody>
          <a:bodyPr/>
          <a:lstStyle/>
          <a:p>
            <a:r>
              <a:rPr lang="es-ES" b="1" dirty="0" err="1"/>
              <a:t>Actors</a:t>
            </a:r>
            <a:r>
              <a:rPr lang="es-ES" b="1" dirty="0"/>
              <a:t> as a </a:t>
            </a:r>
            <a:r>
              <a:rPr lang="es-ES" b="1" dirty="0" err="1"/>
              <a:t>mailboxes</a:t>
            </a:r>
            <a:endParaRPr lang="en-US" dirty="0"/>
          </a:p>
        </p:txBody>
      </p:sp>
      <p:sp>
        <p:nvSpPr>
          <p:cNvPr id="3" name="Marcador de contenido 2">
            <a:extLst>
              <a:ext uri="{FF2B5EF4-FFF2-40B4-BE49-F238E27FC236}">
                <a16:creationId xmlns:a16="http://schemas.microsoft.com/office/drawing/2014/main" id="{9EFCFB73-CF70-45E4-AF6D-165402B6111B}"/>
              </a:ext>
            </a:extLst>
          </p:cNvPr>
          <p:cNvSpPr>
            <a:spLocks noGrp="1"/>
          </p:cNvSpPr>
          <p:nvPr>
            <p:ph idx="1"/>
          </p:nvPr>
        </p:nvSpPr>
        <p:spPr/>
        <p:txBody>
          <a:bodyPr/>
          <a:lstStyle/>
          <a:p>
            <a:r>
              <a:rPr lang="en-US" dirty="0"/>
              <a:t>It’s important to understand that, although multiple actors can run at the same time, an actor will process a given message sequentially. This means that if you send 3 messages to the </a:t>
            </a:r>
            <a:r>
              <a:rPr lang="en-US" b="1" dirty="0"/>
              <a:t>same</a:t>
            </a:r>
            <a:r>
              <a:rPr lang="en-US" dirty="0"/>
              <a:t> actor, it will just execute one at a time. To have these 3 messages being executed concurrently, you need to create 3 actors and send one message to each.</a:t>
            </a:r>
          </a:p>
          <a:p>
            <a:r>
              <a:rPr lang="en-US" dirty="0"/>
              <a:t>Messages are sent asynchronously to an actor, that needs to store them somewhere while it’s processing another message. The mailbox is the place where these messages are stored.</a:t>
            </a:r>
          </a:p>
          <a:p>
            <a:endParaRPr lang="en-US" dirty="0"/>
          </a:p>
        </p:txBody>
      </p:sp>
    </p:spTree>
    <p:extLst>
      <p:ext uri="{BB962C8B-B14F-4D97-AF65-F5344CB8AC3E}">
        <p14:creationId xmlns:p14="http://schemas.microsoft.com/office/powerpoint/2010/main" val="309552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D82CBA4-7C0C-401A-9D27-BF7971680319}"/>
              </a:ext>
            </a:extLst>
          </p:cNvPr>
          <p:cNvPicPr>
            <a:picLocks noGrp="1" noChangeAspect="1" noChangeArrowheads="1"/>
          </p:cNvPicPr>
          <p:nvPr>
            <p:ph idx="1"/>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29916" y="476671"/>
            <a:ext cx="9001000" cy="560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18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6977D-2879-4BD8-9C28-FB7BF9496C04}"/>
              </a:ext>
            </a:extLst>
          </p:cNvPr>
          <p:cNvSpPr>
            <a:spLocks noGrp="1"/>
          </p:cNvSpPr>
          <p:nvPr>
            <p:ph type="title"/>
          </p:nvPr>
        </p:nvSpPr>
        <p:spPr/>
        <p:txBody>
          <a:bodyPr/>
          <a:lstStyle/>
          <a:p>
            <a:r>
              <a:rPr lang="es-ES" b="1" dirty="0" err="1"/>
              <a:t>Distribution</a:t>
            </a:r>
            <a:endParaRPr lang="en-US" dirty="0"/>
          </a:p>
        </p:txBody>
      </p:sp>
      <p:sp>
        <p:nvSpPr>
          <p:cNvPr id="3" name="Marcador de contenido 2">
            <a:extLst>
              <a:ext uri="{FF2B5EF4-FFF2-40B4-BE49-F238E27FC236}">
                <a16:creationId xmlns:a16="http://schemas.microsoft.com/office/drawing/2014/main" id="{871BFCB7-AEE3-487F-B751-4FC8009927F3}"/>
              </a:ext>
            </a:extLst>
          </p:cNvPr>
          <p:cNvSpPr>
            <a:spLocks noGrp="1"/>
          </p:cNvSpPr>
          <p:nvPr>
            <p:ph idx="1"/>
          </p:nvPr>
        </p:nvSpPr>
        <p:spPr/>
        <p:txBody>
          <a:bodyPr/>
          <a:lstStyle/>
          <a:p>
            <a:r>
              <a:rPr lang="en-US" dirty="0"/>
              <a:t>Another interesting aspect of the actor model is that it doesn’t matter if the actor that I’m sending a message to is running locally or in another node.</a:t>
            </a:r>
          </a:p>
          <a:p>
            <a:r>
              <a:rPr lang="en-US" dirty="0"/>
              <a:t>Think about it, if an actor is just this unit of code with a mailbox and an internal state, and it just respond to messages, who cares in which machine it’s actually running? As long as we can make the </a:t>
            </a:r>
            <a:r>
              <a:rPr lang="en-US" b="1" dirty="0"/>
              <a:t>message</a:t>
            </a:r>
            <a:r>
              <a:rPr lang="en-US" dirty="0"/>
              <a:t> get there we are fine.</a:t>
            </a:r>
            <a:br>
              <a:rPr lang="en-US" dirty="0"/>
            </a:br>
            <a:r>
              <a:rPr lang="en-US" dirty="0"/>
              <a:t>This allows us to create systems that leverage multiple computers and helps us to recover if one of them fail.</a:t>
            </a:r>
          </a:p>
          <a:p>
            <a:endParaRPr lang="en-US" dirty="0"/>
          </a:p>
        </p:txBody>
      </p:sp>
    </p:spTree>
    <p:extLst>
      <p:ext uri="{BB962C8B-B14F-4D97-AF65-F5344CB8AC3E}">
        <p14:creationId xmlns:p14="http://schemas.microsoft.com/office/powerpoint/2010/main" val="21716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FEEC1-11E0-4FC6-B3B0-8EF90FF3FE63}"/>
              </a:ext>
            </a:extLst>
          </p:cNvPr>
          <p:cNvSpPr>
            <a:spLocks noGrp="1"/>
          </p:cNvSpPr>
          <p:nvPr>
            <p:ph type="title"/>
          </p:nvPr>
        </p:nvSpPr>
        <p:spPr/>
        <p:txBody>
          <a:bodyPr/>
          <a:lstStyle/>
          <a:p>
            <a:r>
              <a:rPr lang="es-ES" dirty="0" err="1"/>
              <a:t>Why</a:t>
            </a:r>
            <a:r>
              <a:rPr lang="es-ES" dirty="0"/>
              <a:t> use Actor </a:t>
            </a:r>
            <a:r>
              <a:rPr lang="es-ES" dirty="0" err="1"/>
              <a:t>Model</a:t>
            </a:r>
            <a:endParaRPr lang="en-US" dirty="0"/>
          </a:p>
        </p:txBody>
      </p:sp>
      <p:sp>
        <p:nvSpPr>
          <p:cNvPr id="3" name="Marcador de contenido 2">
            <a:extLst>
              <a:ext uri="{FF2B5EF4-FFF2-40B4-BE49-F238E27FC236}">
                <a16:creationId xmlns:a16="http://schemas.microsoft.com/office/drawing/2014/main" id="{E9E25FF7-B2F9-48CB-B059-5379BC5D1A86}"/>
              </a:ext>
            </a:extLst>
          </p:cNvPr>
          <p:cNvSpPr>
            <a:spLocks noGrp="1"/>
          </p:cNvSpPr>
          <p:nvPr>
            <p:ph idx="1"/>
          </p:nvPr>
        </p:nvSpPr>
        <p:spPr/>
        <p:txBody>
          <a:bodyPr>
            <a:normAutofit lnSpcReduction="10000"/>
          </a:bodyPr>
          <a:lstStyle/>
          <a:p>
            <a:pPr marL="0" indent="0">
              <a:buNone/>
            </a:pPr>
            <a:r>
              <a:rPr lang="en-US" dirty="0"/>
              <a:t>Consider the challenges faced in building a concurrent distributed system</a:t>
            </a:r>
          </a:p>
          <a:p>
            <a:pPr marL="514350" indent="-514350">
              <a:buFont typeface="+mj-lt"/>
              <a:buAutoNum type="arabicPeriod"/>
            </a:pPr>
            <a:r>
              <a:rPr lang="en-US" dirty="0"/>
              <a:t>When you communicate within multiple components, how to make them fault tolerant</a:t>
            </a:r>
          </a:p>
          <a:p>
            <a:pPr marL="514350" indent="-514350">
              <a:buFont typeface="+mj-lt"/>
              <a:buAutoNum type="arabicPeriod"/>
            </a:pPr>
            <a:r>
              <a:rPr lang="en-US" dirty="0"/>
              <a:t>When a component failed to execute a command in a different thread, how to communicate it back to the main thread</a:t>
            </a:r>
          </a:p>
          <a:p>
            <a:pPr marL="514350" indent="-514350">
              <a:buFont typeface="+mj-lt"/>
              <a:buAutoNum type="arabicPeriod"/>
            </a:pPr>
            <a:r>
              <a:rPr lang="en-US" dirty="0"/>
              <a:t>Managing locks when multiple threads accesses a shared resource within a component</a:t>
            </a:r>
          </a:p>
          <a:p>
            <a:pPr marL="0" indent="0">
              <a:buNone/>
            </a:pPr>
            <a:r>
              <a:rPr lang="en-US" dirty="0"/>
              <a:t>Actor implementation of </a:t>
            </a:r>
            <a:r>
              <a:rPr lang="en-US" dirty="0" err="1"/>
              <a:t>Akka</a:t>
            </a:r>
            <a:r>
              <a:rPr lang="en-US" dirty="0"/>
              <a:t> solves these challenges without us worrying about managing all the code ourselves.</a:t>
            </a:r>
          </a:p>
        </p:txBody>
      </p:sp>
    </p:spTree>
    <p:extLst>
      <p:ext uri="{BB962C8B-B14F-4D97-AF65-F5344CB8AC3E}">
        <p14:creationId xmlns:p14="http://schemas.microsoft.com/office/powerpoint/2010/main" val="7761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79B2A-698F-4AA0-9061-0D49A3A725D4}"/>
              </a:ext>
            </a:extLst>
          </p:cNvPr>
          <p:cNvSpPr>
            <a:spLocks noGrp="1"/>
          </p:cNvSpPr>
          <p:nvPr>
            <p:ph type="title"/>
          </p:nvPr>
        </p:nvSpPr>
        <p:spPr/>
        <p:txBody>
          <a:bodyPr/>
          <a:lstStyle/>
          <a:p>
            <a:endParaRPr lang="en-US"/>
          </a:p>
        </p:txBody>
      </p:sp>
      <p:pic>
        <p:nvPicPr>
          <p:cNvPr id="4098" name="Picture 2" descr="Resultado de imagen para avengers actors">
            <a:extLst>
              <a:ext uri="{FF2B5EF4-FFF2-40B4-BE49-F238E27FC236}">
                <a16:creationId xmlns:a16="http://schemas.microsoft.com/office/drawing/2014/main" id="{EB13C67D-6B39-499E-9516-FF9A6AB540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5483" y="1783080"/>
            <a:ext cx="5669280" cy="329184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avengers actors">
            <a:extLst>
              <a:ext uri="{FF2B5EF4-FFF2-40B4-BE49-F238E27FC236}">
                <a16:creationId xmlns:a16="http://schemas.microsoft.com/office/drawing/2014/main" id="{9D45EFEA-DC11-4971-B64F-7D66658C2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763" y="3284984"/>
            <a:ext cx="4464496" cy="250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102"/>
                                        </p:tgtEl>
                                        <p:attrNameLst>
                                          <p:attrName>style.visibility</p:attrName>
                                        </p:attrNameLst>
                                      </p:cBhvr>
                                      <p:to>
                                        <p:strVal val="visible"/>
                                      </p:to>
                                    </p:set>
                                    <p:anim calcmode="lin" valueType="num">
                                      <p:cBhvr>
                                        <p:cTn id="14" dur="1000" fill="hold"/>
                                        <p:tgtEl>
                                          <p:spTgt spid="4102"/>
                                        </p:tgtEl>
                                        <p:attrNameLst>
                                          <p:attrName>ppt_w</p:attrName>
                                        </p:attrNameLst>
                                      </p:cBhvr>
                                      <p:tavLst>
                                        <p:tav tm="0">
                                          <p:val>
                                            <p:fltVal val="0"/>
                                          </p:val>
                                        </p:tav>
                                        <p:tav tm="100000">
                                          <p:val>
                                            <p:strVal val="#ppt_w"/>
                                          </p:val>
                                        </p:tav>
                                      </p:tavLst>
                                    </p:anim>
                                    <p:anim calcmode="lin" valueType="num">
                                      <p:cBhvr>
                                        <p:cTn id="15" dur="1000" fill="hold"/>
                                        <p:tgtEl>
                                          <p:spTgt spid="4102"/>
                                        </p:tgtEl>
                                        <p:attrNameLst>
                                          <p:attrName>ppt_h</p:attrName>
                                        </p:attrNameLst>
                                      </p:cBhvr>
                                      <p:tavLst>
                                        <p:tav tm="0">
                                          <p:val>
                                            <p:fltVal val="0"/>
                                          </p:val>
                                        </p:tav>
                                        <p:tav tm="100000">
                                          <p:val>
                                            <p:strVal val="#ppt_h"/>
                                          </p:val>
                                        </p:tav>
                                      </p:tavLst>
                                    </p:anim>
                                    <p:anim calcmode="lin" valueType="num">
                                      <p:cBhvr>
                                        <p:cTn id="16" dur="1000" fill="hold"/>
                                        <p:tgtEl>
                                          <p:spTgt spid="4102"/>
                                        </p:tgtEl>
                                        <p:attrNameLst>
                                          <p:attrName>style.rotation</p:attrName>
                                        </p:attrNameLst>
                                      </p:cBhvr>
                                      <p:tavLst>
                                        <p:tav tm="0">
                                          <p:val>
                                            <p:fltVal val="90"/>
                                          </p:val>
                                        </p:tav>
                                        <p:tav tm="100000">
                                          <p:val>
                                            <p:fltVal val="0"/>
                                          </p:val>
                                        </p:tav>
                                      </p:tavLst>
                                    </p:anim>
                                    <p:animEffect transition="in" filter="fade">
                                      <p:cBhvr>
                                        <p:cTn id="17" dur="10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04E67-FC98-44C7-80A5-26DEDF0B0629}"/>
              </a:ext>
            </a:extLst>
          </p:cNvPr>
          <p:cNvSpPr>
            <a:spLocks noGrp="1"/>
          </p:cNvSpPr>
          <p:nvPr>
            <p:ph type="title"/>
          </p:nvPr>
        </p:nvSpPr>
        <p:spPr/>
        <p:txBody>
          <a:bodyPr/>
          <a:lstStyle/>
          <a:p>
            <a:r>
              <a:rPr lang="en-US" dirty="0"/>
              <a:t>Applications</a:t>
            </a:r>
          </a:p>
        </p:txBody>
      </p:sp>
      <p:sp>
        <p:nvSpPr>
          <p:cNvPr id="3" name="Marcador de contenido 2">
            <a:extLst>
              <a:ext uri="{FF2B5EF4-FFF2-40B4-BE49-F238E27FC236}">
                <a16:creationId xmlns:a16="http://schemas.microsoft.com/office/drawing/2014/main" id="{A27965A3-D8BE-4FC3-8E86-D5943B0C73AF}"/>
              </a:ext>
            </a:extLst>
          </p:cNvPr>
          <p:cNvSpPr>
            <a:spLocks noGrp="1"/>
          </p:cNvSpPr>
          <p:nvPr>
            <p:ph idx="1"/>
          </p:nvPr>
        </p:nvSpPr>
        <p:spPr/>
        <p:txBody>
          <a:bodyPr>
            <a:normAutofit/>
          </a:bodyPr>
          <a:lstStyle/>
          <a:p>
            <a:pPr marL="0" indent="0">
              <a:buNone/>
            </a:pPr>
            <a:r>
              <a:rPr lang="en-US" dirty="0"/>
              <a:t>The Actor model can be used as a framework for modeling, understanding, and reasoning about a wide range of </a:t>
            </a:r>
            <a:r>
              <a:rPr lang="en-US" dirty="0">
                <a:hlinkClick r:id="rId3" tooltip="Concurrent systems"/>
              </a:rPr>
              <a:t>concurrent systems</a:t>
            </a:r>
            <a:r>
              <a:rPr lang="en-US" dirty="0"/>
              <a:t>. For example:</a:t>
            </a:r>
          </a:p>
          <a:p>
            <a:r>
              <a:rPr lang="en-US" dirty="0">
                <a:hlinkClick r:id="rId4" tooltip="Electronic mail"/>
              </a:rPr>
              <a:t>Electronic mail</a:t>
            </a:r>
            <a:r>
              <a:rPr lang="en-US" dirty="0"/>
              <a:t> (e-mail) can be modeled as an Actor system. Accounts are modeled as Actors and </a:t>
            </a:r>
            <a:r>
              <a:rPr lang="en-US" dirty="0">
                <a:hlinkClick r:id="rId5" tooltip="E-mail address"/>
              </a:rPr>
              <a:t>email addresses</a:t>
            </a:r>
            <a:r>
              <a:rPr lang="en-US" dirty="0"/>
              <a:t> as Actor addresses.</a:t>
            </a:r>
          </a:p>
          <a:p>
            <a:r>
              <a:rPr lang="en-US" dirty="0">
                <a:hlinkClick r:id="rId6" tooltip="Web Services"/>
              </a:rPr>
              <a:t>Web Services</a:t>
            </a:r>
            <a:r>
              <a:rPr lang="en-US" dirty="0"/>
              <a:t> can be modeled with </a:t>
            </a:r>
            <a:r>
              <a:rPr lang="en-US" dirty="0">
                <a:hlinkClick r:id="rId7" tooltip="SOAP"/>
              </a:rPr>
              <a:t>SOAP</a:t>
            </a:r>
            <a:r>
              <a:rPr lang="en-US" dirty="0"/>
              <a:t> endpoints modeled as Actor addresses.</a:t>
            </a:r>
          </a:p>
        </p:txBody>
      </p:sp>
    </p:spTree>
    <p:extLst>
      <p:ext uri="{BB962C8B-B14F-4D97-AF65-F5344CB8AC3E}">
        <p14:creationId xmlns:p14="http://schemas.microsoft.com/office/powerpoint/2010/main" val="423487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719BC3-2E7A-4401-A478-28392EF6C5E2}"/>
              </a:ext>
            </a:extLst>
          </p:cNvPr>
          <p:cNvSpPr>
            <a:spLocks noGrp="1"/>
          </p:cNvSpPr>
          <p:nvPr>
            <p:ph type="title"/>
          </p:nvPr>
        </p:nvSpPr>
        <p:spPr/>
        <p:txBody>
          <a:bodyPr/>
          <a:lstStyle/>
          <a:p>
            <a:r>
              <a:rPr lang="en-US" dirty="0"/>
              <a:t>Bibliography</a:t>
            </a:r>
          </a:p>
        </p:txBody>
      </p:sp>
      <p:sp>
        <p:nvSpPr>
          <p:cNvPr id="3" name="Marcador de contenido 2">
            <a:extLst>
              <a:ext uri="{FF2B5EF4-FFF2-40B4-BE49-F238E27FC236}">
                <a16:creationId xmlns:a16="http://schemas.microsoft.com/office/drawing/2014/main" id="{C5D8225D-5029-4C9F-9703-5F97012995FD}"/>
              </a:ext>
            </a:extLst>
          </p:cNvPr>
          <p:cNvSpPr>
            <a:spLocks noGrp="1"/>
          </p:cNvSpPr>
          <p:nvPr>
            <p:ph idx="1"/>
          </p:nvPr>
        </p:nvSpPr>
        <p:spPr/>
        <p:txBody>
          <a:bodyPr/>
          <a:lstStyle/>
          <a:p>
            <a:r>
              <a:rPr lang="es-ES" dirty="0">
                <a:hlinkClick r:id="rId2"/>
              </a:rPr>
              <a:t>https://www.brianstorti.com/the-actor-model/</a:t>
            </a:r>
            <a:endParaRPr lang="es-ES" dirty="0"/>
          </a:p>
          <a:p>
            <a:r>
              <a:rPr lang="es-ES" dirty="0">
                <a:hlinkClick r:id="rId3"/>
              </a:rPr>
              <a:t>https://en.wikipedia.org/wiki/Actor_model#Fundamental_concepts</a:t>
            </a:r>
            <a:endParaRPr lang="es-ES" dirty="0"/>
          </a:p>
          <a:p>
            <a:r>
              <a:rPr lang="es-ES" dirty="0">
                <a:hlinkClick r:id="rId4"/>
              </a:rPr>
              <a:t>https://rubikscode.net/2017/05/28/actor-model-and-using-of-akka-net/</a:t>
            </a:r>
            <a:endParaRPr lang="es-ES" dirty="0"/>
          </a:p>
          <a:p>
            <a:r>
              <a:rPr lang="es-ES" dirty="0">
                <a:hlinkClick r:id="rId5"/>
              </a:rPr>
              <a:t>https://dotnetcorecentral.com/blog/akka-in-net-core-part-1-creating-an-akka-actor/</a:t>
            </a:r>
            <a:endParaRPr lang="es-ES" dirty="0"/>
          </a:p>
          <a:p>
            <a:r>
              <a:rPr lang="es-ES" dirty="0">
                <a:hlinkClick r:id="rId6"/>
              </a:rPr>
              <a:t>https://petabridge.com/blog/akkadotnet-what-is-an-actor/</a:t>
            </a:r>
            <a:endParaRPr lang="es-ES" dirty="0"/>
          </a:p>
          <a:p>
            <a:r>
              <a:rPr lang="es-ES" dirty="0">
                <a:hlinkClick r:id="rId7"/>
              </a:rPr>
              <a:t>https://www.youtube.com/watch?v=1_dkLcY-kbs</a:t>
            </a:r>
            <a:endParaRPr lang="es-ES" dirty="0"/>
          </a:p>
        </p:txBody>
      </p:sp>
    </p:spTree>
    <p:extLst>
      <p:ext uri="{BB962C8B-B14F-4D97-AF65-F5344CB8AC3E}">
        <p14:creationId xmlns:p14="http://schemas.microsoft.com/office/powerpoint/2010/main" val="293885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err="1"/>
              <a:t>History</a:t>
            </a:r>
            <a:endParaRPr lang="es-ES" dirty="0"/>
          </a:p>
        </p:txBody>
      </p:sp>
      <p:sp>
        <p:nvSpPr>
          <p:cNvPr id="14" name="Marcador de posición de contenido 13"/>
          <p:cNvSpPr>
            <a:spLocks noGrp="1"/>
          </p:cNvSpPr>
          <p:nvPr>
            <p:ph idx="1"/>
          </p:nvPr>
        </p:nvSpPr>
        <p:spPr>
          <a:xfrm>
            <a:off x="1218882" y="4161934"/>
            <a:ext cx="10360501" cy="2421429"/>
          </a:xfrm>
        </p:spPr>
        <p:txBody>
          <a:bodyPr rtlCol="0">
            <a:normAutofit fontScale="92500" lnSpcReduction="10000"/>
          </a:bodyPr>
          <a:lstStyle/>
          <a:p>
            <a:pPr marL="0" indent="0">
              <a:buNone/>
            </a:pPr>
            <a:r>
              <a:rPr lang="en-US" dirty="0"/>
              <a:t>Its development was “motivated by the prospect of highly parallel computing machines consisting of dozens, hundreds, or even thousands of independent microprocessors, each with its own local memory and communications processor, communicating via a high-performance communications network.”</a:t>
            </a:r>
            <a:r>
              <a:rPr lang="en-US" baseline="30000" dirty="0"/>
              <a:t> </a:t>
            </a:r>
            <a:r>
              <a:rPr lang="en-US" dirty="0"/>
              <a:t>Since that time, the advent of massive concurrency through </a:t>
            </a:r>
            <a:r>
              <a:rPr lang="en-US" dirty="0">
                <a:hlinkClick r:id="rId3" tooltip="Multi-core (computing)"/>
              </a:rPr>
              <a:t>multi-core</a:t>
            </a:r>
            <a:r>
              <a:rPr lang="en-US" dirty="0"/>
              <a:t> and </a:t>
            </a:r>
            <a:r>
              <a:rPr lang="en-US" dirty="0">
                <a:hlinkClick r:id="rId4" tooltip="Manycore"/>
              </a:rPr>
              <a:t>manycore</a:t>
            </a:r>
            <a:r>
              <a:rPr lang="en-US" dirty="0"/>
              <a:t> computer architectures has revived interest in the actor model.</a:t>
            </a:r>
            <a:endParaRPr lang="es-ES" dirty="0"/>
          </a:p>
        </p:txBody>
      </p:sp>
      <p:pic>
        <p:nvPicPr>
          <p:cNvPr id="5" name="Picture 2" descr="Resultado de imagen para carl hewitt">
            <a:extLst>
              <a:ext uri="{FF2B5EF4-FFF2-40B4-BE49-F238E27FC236}">
                <a16:creationId xmlns:a16="http://schemas.microsoft.com/office/drawing/2014/main" id="{22489C09-2A00-4399-A64F-1D95609020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83" y="1700808"/>
            <a:ext cx="1946225" cy="225891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E698B23-705E-4E4D-A192-CD329940DFFE}"/>
              </a:ext>
            </a:extLst>
          </p:cNvPr>
          <p:cNvSpPr/>
          <p:nvPr/>
        </p:nvSpPr>
        <p:spPr>
          <a:xfrm>
            <a:off x="3352720" y="1523876"/>
            <a:ext cx="8226664" cy="2308324"/>
          </a:xfrm>
          <a:prstGeom prst="rect">
            <a:avLst/>
          </a:prstGeom>
        </p:spPr>
        <p:txBody>
          <a:bodyPr wrap="square">
            <a:spAutoFit/>
          </a:bodyPr>
          <a:lstStyle/>
          <a:p>
            <a:r>
              <a:rPr lang="en-US" dirty="0"/>
              <a:t>The actor model originated in 1973. It has been used both as a framework for a </a:t>
            </a:r>
            <a:r>
              <a:rPr lang="en-US" dirty="0">
                <a:hlinkClick r:id="rId6" tooltip="Actor model theory"/>
              </a:rPr>
              <a:t>theoretical understanding</a:t>
            </a:r>
            <a:r>
              <a:rPr lang="en-US" dirty="0"/>
              <a:t> of </a:t>
            </a:r>
            <a:r>
              <a:rPr lang="en-US" dirty="0">
                <a:hlinkClick r:id="rId7" tooltip="Concurrency (computer science)"/>
              </a:rPr>
              <a:t>computation</a:t>
            </a:r>
            <a:r>
              <a:rPr lang="en-US" dirty="0"/>
              <a:t> and as the theoretical basis for several </a:t>
            </a:r>
            <a:r>
              <a:rPr lang="en-US" dirty="0">
                <a:hlinkClick r:id="rId8" tooltip="Actor model implementation"/>
              </a:rPr>
              <a:t>practical implementations</a:t>
            </a:r>
            <a:r>
              <a:rPr lang="en-US" dirty="0"/>
              <a:t> of </a:t>
            </a:r>
            <a:r>
              <a:rPr lang="en-US" u="sng" dirty="0">
                <a:hlinkClick r:id="rId9"/>
              </a:rPr>
              <a:t>concurrent systems</a:t>
            </a:r>
            <a:r>
              <a:rPr lang="en-US" dirty="0"/>
              <a:t>. The relationship of the model to other work is discussed in </a:t>
            </a:r>
            <a:r>
              <a:rPr lang="en-US" dirty="0">
                <a:hlinkClick r:id="rId10" tooltip="Actor model and process calculi"/>
              </a:rPr>
              <a:t>Actor model and process calculi</a:t>
            </a:r>
            <a:r>
              <a:rPr lang="en-US" dirty="0"/>
              <a:t>.</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4F120-E76D-493D-ACA7-2F64684F0A25}"/>
              </a:ext>
            </a:extLst>
          </p:cNvPr>
          <p:cNvSpPr>
            <a:spLocks noGrp="1"/>
          </p:cNvSpPr>
          <p:nvPr>
            <p:ph type="title"/>
          </p:nvPr>
        </p:nvSpPr>
        <p:spPr/>
        <p:txBody>
          <a:bodyPr/>
          <a:lstStyle/>
          <a:p>
            <a:r>
              <a:rPr lang="en-US" dirty="0"/>
              <a:t>What is an Actor?</a:t>
            </a:r>
          </a:p>
        </p:txBody>
      </p:sp>
      <p:sp>
        <p:nvSpPr>
          <p:cNvPr id="3" name="Marcador de contenido 2">
            <a:extLst>
              <a:ext uri="{FF2B5EF4-FFF2-40B4-BE49-F238E27FC236}">
                <a16:creationId xmlns:a16="http://schemas.microsoft.com/office/drawing/2014/main" id="{5DFC06AB-C0B6-4F68-B4F9-07AD49F360A4}"/>
              </a:ext>
            </a:extLst>
          </p:cNvPr>
          <p:cNvSpPr>
            <a:spLocks noGrp="1"/>
          </p:cNvSpPr>
          <p:nvPr>
            <p:ph idx="1"/>
          </p:nvPr>
        </p:nvSpPr>
        <p:spPr/>
        <p:txBody>
          <a:bodyPr/>
          <a:lstStyle/>
          <a:p>
            <a:pPr marL="0" indent="0">
              <a:buNone/>
            </a:pPr>
            <a:r>
              <a:rPr lang="en-US" dirty="0"/>
              <a:t>An actor is the primitive unit of computation. It’s the </a:t>
            </a:r>
            <a:r>
              <a:rPr lang="en-US" i="1" dirty="0"/>
              <a:t>thing</a:t>
            </a:r>
            <a:r>
              <a:rPr lang="en-US" dirty="0"/>
              <a:t> that receives a message and do some kind of computation based on it.</a:t>
            </a:r>
          </a:p>
        </p:txBody>
      </p:sp>
    </p:spTree>
    <p:extLst>
      <p:ext uri="{BB962C8B-B14F-4D97-AF65-F5344CB8AC3E}">
        <p14:creationId xmlns:p14="http://schemas.microsoft.com/office/powerpoint/2010/main" val="48506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092A4-C99B-4FD9-AA73-139F12CE1D01}"/>
              </a:ext>
            </a:extLst>
          </p:cNvPr>
          <p:cNvSpPr>
            <a:spLocks noGrp="1"/>
          </p:cNvSpPr>
          <p:nvPr>
            <p:ph type="title"/>
          </p:nvPr>
        </p:nvSpPr>
        <p:spPr/>
        <p:txBody>
          <a:bodyPr/>
          <a:lstStyle/>
          <a:p>
            <a:r>
              <a:rPr lang="en-US" dirty="0"/>
              <a:t>An Actor:</a:t>
            </a:r>
          </a:p>
        </p:txBody>
      </p:sp>
      <p:sp>
        <p:nvSpPr>
          <p:cNvPr id="3" name="Marcador de contenido 2">
            <a:extLst>
              <a:ext uri="{FF2B5EF4-FFF2-40B4-BE49-F238E27FC236}">
                <a16:creationId xmlns:a16="http://schemas.microsoft.com/office/drawing/2014/main" id="{469B0914-BDAA-4072-9C3D-A739B8327C81}"/>
              </a:ext>
            </a:extLst>
          </p:cNvPr>
          <p:cNvSpPr>
            <a:spLocks noGrp="1"/>
          </p:cNvSpPr>
          <p:nvPr>
            <p:ph idx="1"/>
          </p:nvPr>
        </p:nvSpPr>
        <p:spPr/>
        <p:txBody>
          <a:bodyPr/>
          <a:lstStyle/>
          <a:p>
            <a:r>
              <a:rPr lang="en-US" dirty="0"/>
              <a:t>Is an Object with an identify</a:t>
            </a:r>
          </a:p>
          <a:p>
            <a:r>
              <a:rPr lang="en-US" dirty="0"/>
              <a:t>Has a behavior</a:t>
            </a:r>
          </a:p>
          <a:p>
            <a:r>
              <a:rPr lang="en-US" dirty="0"/>
              <a:t>Only interacts using </a:t>
            </a:r>
            <a:br>
              <a:rPr lang="en-US" dirty="0"/>
            </a:br>
            <a:r>
              <a:rPr lang="en-US" dirty="0"/>
              <a:t>asynchronous message </a:t>
            </a:r>
            <a:br>
              <a:rPr lang="en-US" dirty="0"/>
            </a:br>
            <a:r>
              <a:rPr lang="en-US" dirty="0"/>
              <a:t>passing.</a:t>
            </a:r>
          </a:p>
          <a:p>
            <a:r>
              <a:rPr lang="en-US" dirty="0"/>
              <a:t>Actors decides how they </a:t>
            </a:r>
            <a:br>
              <a:rPr lang="en-US" dirty="0"/>
            </a:br>
            <a:r>
              <a:rPr lang="en-US" dirty="0"/>
              <a:t>respond to the message, </a:t>
            </a:r>
            <a:br>
              <a:rPr lang="en-US" dirty="0"/>
            </a:br>
            <a:r>
              <a:rPr lang="en-US" dirty="0"/>
              <a:t>and if it should create a child </a:t>
            </a:r>
            <a:br>
              <a:rPr lang="en-US" dirty="0"/>
            </a:br>
            <a:r>
              <a:rPr lang="en-US" dirty="0"/>
              <a:t>actor to manage the request</a:t>
            </a:r>
          </a:p>
        </p:txBody>
      </p:sp>
      <p:pic>
        <p:nvPicPr>
          <p:cNvPr id="6" name="Picture 2" descr="Resultado de imagen para PEOPLE stick">
            <a:extLst>
              <a:ext uri="{FF2B5EF4-FFF2-40B4-BE49-F238E27FC236}">
                <a16:creationId xmlns:a16="http://schemas.microsoft.com/office/drawing/2014/main" id="{8B452345-A7DB-488F-B150-EF07636C9206}"/>
              </a:ext>
            </a:extLst>
          </p:cNvPr>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39193"/>
          <a:stretch/>
        </p:blipFill>
        <p:spPr bwMode="auto">
          <a:xfrm>
            <a:off x="8969649" y="2290500"/>
            <a:ext cx="2793006" cy="38861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PEOPLE stick">
            <a:extLst>
              <a:ext uri="{FF2B5EF4-FFF2-40B4-BE49-F238E27FC236}">
                <a16:creationId xmlns:a16="http://schemas.microsoft.com/office/drawing/2014/main" id="{8485AC44-3DEF-4F70-950C-7BF343F32831}"/>
              </a:ext>
            </a:extLst>
          </p:cNvPr>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39193"/>
          <a:stretch/>
        </p:blipFill>
        <p:spPr bwMode="auto">
          <a:xfrm flipH="1">
            <a:off x="5518348" y="2178428"/>
            <a:ext cx="2793006" cy="3886145"/>
          </a:xfrm>
          <a:prstGeom prst="rect">
            <a:avLst/>
          </a:prstGeom>
          <a:noFill/>
          <a:extLst>
            <a:ext uri="{909E8E84-426E-40DD-AFC4-6F175D3DCCD1}">
              <a14:hiddenFill xmlns:a14="http://schemas.microsoft.com/office/drawing/2010/main">
                <a:solidFill>
                  <a:srgbClr val="FFFFFF"/>
                </a:solidFill>
              </a14:hiddenFill>
            </a:ext>
          </a:extLst>
        </p:spPr>
      </p:pic>
      <p:sp>
        <p:nvSpPr>
          <p:cNvPr id="4" name="Bocadillo: ovalado 3">
            <a:extLst>
              <a:ext uri="{FF2B5EF4-FFF2-40B4-BE49-F238E27FC236}">
                <a16:creationId xmlns:a16="http://schemas.microsoft.com/office/drawing/2014/main" id="{704EF765-5E28-4621-A78E-725F122E9987}"/>
              </a:ext>
            </a:extLst>
          </p:cNvPr>
          <p:cNvSpPr/>
          <p:nvPr/>
        </p:nvSpPr>
        <p:spPr>
          <a:xfrm>
            <a:off x="6094412" y="1052736"/>
            <a:ext cx="2880320" cy="1055004"/>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What time is it?</a:t>
            </a:r>
          </a:p>
        </p:txBody>
      </p:sp>
      <p:sp>
        <p:nvSpPr>
          <p:cNvPr id="9" name="Bocadillo: ovalado 8">
            <a:extLst>
              <a:ext uri="{FF2B5EF4-FFF2-40B4-BE49-F238E27FC236}">
                <a16:creationId xmlns:a16="http://schemas.microsoft.com/office/drawing/2014/main" id="{AFB3795A-8219-47EB-B3D1-0FE09C574314}"/>
              </a:ext>
            </a:extLst>
          </p:cNvPr>
          <p:cNvSpPr/>
          <p:nvPr/>
        </p:nvSpPr>
        <p:spPr>
          <a:xfrm>
            <a:off x="9822770" y="1321208"/>
            <a:ext cx="2085761" cy="87791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23:00 Hs</a:t>
            </a:r>
          </a:p>
        </p:txBody>
      </p:sp>
      <p:pic>
        <p:nvPicPr>
          <p:cNvPr id="11" name="Picture 2" descr="Resultado de imagen para PEOPLE stick">
            <a:extLst>
              <a:ext uri="{FF2B5EF4-FFF2-40B4-BE49-F238E27FC236}">
                <a16:creationId xmlns:a16="http://schemas.microsoft.com/office/drawing/2014/main" id="{4AD7E779-07BA-49CD-A129-EC1E17B6BF16}"/>
              </a:ext>
            </a:extLst>
          </p:cNvPr>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3350" r="64158"/>
          <a:stretch/>
        </p:blipFill>
        <p:spPr bwMode="auto">
          <a:xfrm>
            <a:off x="9746932" y="2242004"/>
            <a:ext cx="1800200" cy="388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58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36D6A-3C3F-435E-9568-417ECF02DCAC}"/>
              </a:ext>
            </a:extLst>
          </p:cNvPr>
          <p:cNvSpPr>
            <a:spLocks noGrp="1"/>
          </p:cNvSpPr>
          <p:nvPr>
            <p:ph type="title"/>
          </p:nvPr>
        </p:nvSpPr>
        <p:spPr/>
        <p:txBody>
          <a:bodyPr/>
          <a:lstStyle/>
          <a:p>
            <a:r>
              <a:rPr lang="en-US" dirty="0"/>
              <a:t>What can actors do?</a:t>
            </a:r>
          </a:p>
        </p:txBody>
      </p:sp>
      <p:sp>
        <p:nvSpPr>
          <p:cNvPr id="3" name="Marcador de contenido 2">
            <a:extLst>
              <a:ext uri="{FF2B5EF4-FFF2-40B4-BE49-F238E27FC236}">
                <a16:creationId xmlns:a16="http://schemas.microsoft.com/office/drawing/2014/main" id="{4A05C76D-C776-44E8-8011-F6FC95A53711}"/>
              </a:ext>
            </a:extLst>
          </p:cNvPr>
          <p:cNvSpPr>
            <a:spLocks noGrp="1"/>
          </p:cNvSpPr>
          <p:nvPr>
            <p:ph idx="1"/>
          </p:nvPr>
        </p:nvSpPr>
        <p:spPr/>
        <p:txBody>
          <a:bodyPr/>
          <a:lstStyle/>
          <a:p>
            <a:pPr marL="0" indent="0">
              <a:buNone/>
            </a:pPr>
            <a:r>
              <a:rPr lang="en-US" dirty="0"/>
              <a:t>When an actor receives a message, it can do one of these 3 things:</a:t>
            </a:r>
          </a:p>
          <a:p>
            <a:r>
              <a:rPr lang="en-US" dirty="0"/>
              <a:t>Create more actors</a:t>
            </a:r>
          </a:p>
          <a:p>
            <a:r>
              <a:rPr lang="en-US" dirty="0"/>
              <a:t>Send messages to other actors</a:t>
            </a:r>
          </a:p>
          <a:p>
            <a:r>
              <a:rPr lang="en-US" dirty="0"/>
              <a:t>Designate what to do with the next message</a:t>
            </a:r>
          </a:p>
          <a:p>
            <a:endParaRPr lang="en-US" dirty="0"/>
          </a:p>
        </p:txBody>
      </p:sp>
    </p:spTree>
    <p:extLst>
      <p:ext uri="{BB962C8B-B14F-4D97-AF65-F5344CB8AC3E}">
        <p14:creationId xmlns:p14="http://schemas.microsoft.com/office/powerpoint/2010/main" val="10818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07CCF-FA36-434C-8EA1-C2AF0E42307B}"/>
              </a:ext>
            </a:extLst>
          </p:cNvPr>
          <p:cNvSpPr>
            <a:spLocks noGrp="1"/>
          </p:cNvSpPr>
          <p:nvPr>
            <p:ph type="title"/>
          </p:nvPr>
        </p:nvSpPr>
        <p:spPr/>
        <p:txBody>
          <a:bodyPr/>
          <a:lstStyle/>
          <a:p>
            <a:endParaRPr lang="en-US"/>
          </a:p>
        </p:txBody>
      </p:sp>
      <p:pic>
        <p:nvPicPr>
          <p:cNvPr id="1026" name="Picture 2" descr="Un actor es solo un análogo para los participantes humanos en un sistema.">
            <a:extLst>
              <a:ext uri="{FF2B5EF4-FFF2-40B4-BE49-F238E27FC236}">
                <a16:creationId xmlns:a16="http://schemas.microsoft.com/office/drawing/2014/main" id="{226A9D68-285C-4E21-9A3D-76FBC26FEA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15380" y="657708"/>
            <a:ext cx="8358063" cy="5542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42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053BF-F514-4C98-B7B1-D3F30FEE4DE2}"/>
              </a:ext>
            </a:extLst>
          </p:cNvPr>
          <p:cNvSpPr>
            <a:spLocks noGrp="1"/>
          </p:cNvSpPr>
          <p:nvPr>
            <p:ph type="title"/>
          </p:nvPr>
        </p:nvSpPr>
        <p:spPr/>
        <p:txBody>
          <a:bodyPr/>
          <a:lstStyle/>
          <a:p>
            <a:endParaRPr lang="en-US"/>
          </a:p>
        </p:txBody>
      </p:sp>
      <p:pic>
        <p:nvPicPr>
          <p:cNvPr id="2050" name="Picture 2" descr="Un actor es solo un análogo para los participantes humanos en un sistema.">
            <a:extLst>
              <a:ext uri="{FF2B5EF4-FFF2-40B4-BE49-F238E27FC236}">
                <a16:creationId xmlns:a16="http://schemas.microsoft.com/office/drawing/2014/main" id="{F288409B-161E-4820-ACE9-52440D5236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6040" y="648312"/>
            <a:ext cx="6696744" cy="556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83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CB8B5-3F47-4759-9F5A-0CE4D4C2431B}"/>
              </a:ext>
            </a:extLst>
          </p:cNvPr>
          <p:cNvSpPr>
            <a:spLocks noGrp="1"/>
          </p:cNvSpPr>
          <p:nvPr>
            <p:ph type="title"/>
          </p:nvPr>
        </p:nvSpPr>
        <p:spPr/>
        <p:txBody>
          <a:bodyPr>
            <a:normAutofit/>
          </a:bodyPr>
          <a:lstStyle/>
          <a:p>
            <a:r>
              <a:rPr lang="en-US" b="1" dirty="0"/>
              <a:t>All Messages Sent to An </a:t>
            </a:r>
            <a:r>
              <a:rPr lang="en-US" b="1" dirty="0" err="1"/>
              <a:t>ActorReference</a:t>
            </a:r>
            <a:r>
              <a:rPr lang="en-US" b="1" dirty="0"/>
              <a:t> Are Placed In A “Mailbox” That Belongs to the Actor</a:t>
            </a:r>
          </a:p>
        </p:txBody>
      </p:sp>
      <p:sp>
        <p:nvSpPr>
          <p:cNvPr id="3" name="Marcador de contenido 2">
            <a:extLst>
              <a:ext uri="{FF2B5EF4-FFF2-40B4-BE49-F238E27FC236}">
                <a16:creationId xmlns:a16="http://schemas.microsoft.com/office/drawing/2014/main" id="{757B5509-6A32-4F07-97BF-86914023D42A}"/>
              </a:ext>
            </a:extLst>
          </p:cNvPr>
          <p:cNvSpPr>
            <a:spLocks noGrp="1"/>
          </p:cNvSpPr>
          <p:nvPr>
            <p:ph idx="1"/>
          </p:nvPr>
        </p:nvSpPr>
        <p:spPr/>
        <p:txBody>
          <a:bodyPr>
            <a:normAutofit/>
          </a:bodyPr>
          <a:lstStyle/>
          <a:p>
            <a:pPr marL="0" indent="0">
              <a:buNone/>
            </a:pPr>
            <a:r>
              <a:rPr lang="en-US" dirty="0"/>
              <a:t>When you send a message to an actor, the message doesn’t go directly into an actor’s </a:t>
            </a:r>
            <a:r>
              <a:rPr lang="en-US" dirty="0" err="1"/>
              <a:t>OnReceive</a:t>
            </a:r>
            <a:r>
              <a:rPr lang="en-US" dirty="0"/>
              <a:t> method.</a:t>
            </a:r>
          </a:p>
          <a:p>
            <a:pPr marL="0" indent="0">
              <a:buNone/>
            </a:pPr>
            <a:r>
              <a:rPr lang="en-US" dirty="0"/>
              <a:t>The message is placed into a “mailbox” that is sorted in FIFO order, just like an regular Queue&lt;T&gt; data structure. The mailbox has a really simple job - accept and hang onto messages until the actor is ready to process them.</a:t>
            </a:r>
          </a:p>
          <a:p>
            <a:pPr marL="0" indent="0">
              <a:buNone/>
            </a:pPr>
            <a:r>
              <a:rPr lang="en-US" dirty="0"/>
              <a:t>When the actor is ready to process a message, the mailbox will push the message into the actor’s </a:t>
            </a:r>
            <a:r>
              <a:rPr lang="en-US" dirty="0" err="1"/>
              <a:t>OnReceive</a:t>
            </a:r>
            <a:r>
              <a:rPr lang="en-US" dirty="0"/>
              <a:t> method and run the actor’s message-processing methods.</a:t>
            </a:r>
          </a:p>
        </p:txBody>
      </p:sp>
    </p:spTree>
    <p:extLst>
      <p:ext uri="{BB962C8B-B14F-4D97-AF65-F5344CB8AC3E}">
        <p14:creationId xmlns:p14="http://schemas.microsoft.com/office/powerpoint/2010/main" val="134563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1225</TotalTime>
  <Words>860</Words>
  <Application>Microsoft Office PowerPoint</Application>
  <PresentationFormat>Personalizado</PresentationFormat>
  <Paragraphs>101</Paragraphs>
  <Slides>21</Slides>
  <Notes>18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Calibri</vt:lpstr>
      <vt:lpstr>Tecnología 16x9</vt:lpstr>
      <vt:lpstr>Actors</vt:lpstr>
      <vt:lpstr>Presentación de PowerPoint</vt:lpstr>
      <vt:lpstr>History</vt:lpstr>
      <vt:lpstr>What is an Actor?</vt:lpstr>
      <vt:lpstr>An Actor:</vt:lpstr>
      <vt:lpstr>What can actors do?</vt:lpstr>
      <vt:lpstr>Presentación de PowerPoint</vt:lpstr>
      <vt:lpstr>Presentación de PowerPoint</vt:lpstr>
      <vt:lpstr>All Messages Sent to An ActorReference Are Placed In A “Mailbox” That Belongs to the Actor</vt:lpstr>
      <vt:lpstr>Actors Have A Well-defined Life Cycle</vt:lpstr>
      <vt:lpstr>Presentación de PowerPoint</vt:lpstr>
      <vt:lpstr>Every Actor Has A Parent, And Some Have Children</vt:lpstr>
      <vt:lpstr>Parents Supervise Their Children</vt:lpstr>
      <vt:lpstr>Actors Are Cheap!!!</vt:lpstr>
      <vt:lpstr>Actors Are Lazy</vt:lpstr>
      <vt:lpstr>Actors as a mailboxes</vt:lpstr>
      <vt:lpstr>Presentación de PowerPoint</vt:lpstr>
      <vt:lpstr>Distribution</vt:lpstr>
      <vt:lpstr>Why use Actor Model</vt:lpstr>
      <vt:lpstr>Applications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Actores</dc:title>
  <dc:creator>Augusto Portillo</dc:creator>
  <cp:lastModifiedBy>Augusto Portillo</cp:lastModifiedBy>
  <cp:revision>39</cp:revision>
  <dcterms:created xsi:type="dcterms:W3CDTF">2019-10-06T15:25:39Z</dcterms:created>
  <dcterms:modified xsi:type="dcterms:W3CDTF">2019-10-10T01:31:50Z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