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ra Medium"/>
      <p:regular r:id="rId16"/>
      <p:bold r:id="rId17"/>
      <p:italic r:id="rId18"/>
      <p:boldItalic r:id="rId19"/>
    </p:embeddedFont>
    <p:embeddedFont>
      <p:font typeface="Economica"/>
      <p:regular r:id="rId20"/>
      <p:bold r:id="rId21"/>
      <p:italic r:id="rId22"/>
      <p:boldItalic r:id="rId23"/>
    </p:embeddedFont>
    <p:embeddedFont>
      <p:font typeface="Lobster"/>
      <p:regular r:id="rId24"/>
    </p:embeddedFont>
    <p:embeddedFont>
      <p:font typeface="Lora SemiBold"/>
      <p:regular r:id="rId25"/>
      <p:bold r:id="rId26"/>
      <p:italic r:id="rId27"/>
      <p:boldItalic r:id="rId28"/>
    </p:embeddedFont>
    <p:embeddedFont>
      <p:font typeface="Lora"/>
      <p:regular r:id="rId29"/>
      <p:bold r:id="rId30"/>
      <p:italic r:id="rId31"/>
      <p:boldItalic r:id="rId32"/>
    </p:embeddedFont>
    <p:embeddedFont>
      <p:font typeface="EB Garamond"/>
      <p:regular r:id="rId33"/>
      <p:bold r:id="rId34"/>
      <p:italic r:id="rId35"/>
      <p:boldItalic r:id="rId36"/>
    </p:embeddedFont>
    <p:embeddedFont>
      <p:font typeface="EB Garamond ExtraBold"/>
      <p:bold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font" Target="fonts/Economica-regular.fntdata"/><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Lobster-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SemiBold-bold.fntdata"/><Relationship Id="rId25" Type="http://schemas.openxmlformats.org/officeDocument/2006/relationships/font" Target="fonts/LoraSemiBold-regular.fntdata"/><Relationship Id="rId28" Type="http://schemas.openxmlformats.org/officeDocument/2006/relationships/font" Target="fonts/LoraSemiBold-boldItalic.fntdata"/><Relationship Id="rId27" Type="http://schemas.openxmlformats.org/officeDocument/2006/relationships/font" Target="fonts/Lora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33" Type="http://schemas.openxmlformats.org/officeDocument/2006/relationships/font" Target="fonts/EBGaramond-regular.fntdata"/><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35" Type="http://schemas.openxmlformats.org/officeDocument/2006/relationships/font" Target="fonts/EBGaramond-italic.fntdata"/><Relationship Id="rId12" Type="http://schemas.openxmlformats.org/officeDocument/2006/relationships/slide" Target="slides/slide7.xml"/><Relationship Id="rId34" Type="http://schemas.openxmlformats.org/officeDocument/2006/relationships/font" Target="fonts/EBGaramond-bold.fntdata"/><Relationship Id="rId15" Type="http://schemas.openxmlformats.org/officeDocument/2006/relationships/slide" Target="slides/slide10.xml"/><Relationship Id="rId37" Type="http://schemas.openxmlformats.org/officeDocument/2006/relationships/font" Target="fonts/EBGaramondExtraBold-bold.fntdata"/><Relationship Id="rId14" Type="http://schemas.openxmlformats.org/officeDocument/2006/relationships/slide" Target="slides/slide9.xml"/><Relationship Id="rId36" Type="http://schemas.openxmlformats.org/officeDocument/2006/relationships/font" Target="fonts/EBGaramond-boldItalic.fntdata"/><Relationship Id="rId17" Type="http://schemas.openxmlformats.org/officeDocument/2006/relationships/font" Target="fonts/LoraMedium-bold.fntdata"/><Relationship Id="rId39" Type="http://schemas.openxmlformats.org/officeDocument/2006/relationships/font" Target="fonts/OpenSans-regular.fntdata"/><Relationship Id="rId16" Type="http://schemas.openxmlformats.org/officeDocument/2006/relationships/font" Target="fonts/LoraMedium-regular.fntdata"/><Relationship Id="rId38" Type="http://schemas.openxmlformats.org/officeDocument/2006/relationships/font" Target="fonts/EBGaramondExtraBold-boldItalic.fntdata"/><Relationship Id="rId19" Type="http://schemas.openxmlformats.org/officeDocument/2006/relationships/font" Target="fonts/LoraMedium-boldItalic.fntdata"/><Relationship Id="rId18" Type="http://schemas.openxmlformats.org/officeDocument/2006/relationships/font" Target="fonts/Lora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35f49d5c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35f49d5c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35f49d5c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35f49d5c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35f49d5c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35f49d5c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35f49d5c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35f49d5c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35f49d5c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35f49d5c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35f49d5c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35f49d5c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35f49d5c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35f49d5c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35f49d5c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35f49d5c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35f49d5c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35f49d5c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ortneon/VIKAL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portneon/VIKAL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Khalid Songs AND Zipf’s Law Analysis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BY: Vikalp</a:t>
            </a:r>
            <a:endParaRPr/>
          </a:p>
          <a:p>
            <a:pPr indent="0" lvl="0" marL="0" rtl="0" algn="ctr">
              <a:spcBef>
                <a:spcPts val="0"/>
              </a:spcBef>
              <a:spcAft>
                <a:spcPts val="0"/>
              </a:spcAft>
              <a:buNone/>
            </a:pPr>
            <a:r>
              <a:rPr lang="en-GB"/>
              <a:t>Repo link: </a:t>
            </a:r>
            <a:r>
              <a:rPr lang="en-GB" u="sng">
                <a:solidFill>
                  <a:schemeClr val="hlink"/>
                </a:solidFill>
                <a:hlinkClick r:id="rId3"/>
              </a:rPr>
              <a:t>click 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15925"/>
            <a:ext cx="8520600" cy="8313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b" bIns="91425" lIns="91425" spcFirstLastPara="1" rIns="91425" wrap="square" tIns="91425">
            <a:normAutofit/>
          </a:bodyPr>
          <a:lstStyle/>
          <a:p>
            <a:pPr indent="0" lvl="0" marL="2286000" rtl="0" algn="l">
              <a:spcBef>
                <a:spcPts val="0"/>
              </a:spcBef>
              <a:spcAft>
                <a:spcPts val="0"/>
              </a:spcAft>
              <a:buNone/>
            </a:pPr>
            <a:r>
              <a:rPr lang="en-GB">
                <a:latin typeface="Lobster"/>
                <a:ea typeface="Lobster"/>
                <a:cs typeface="Lobster"/>
                <a:sym typeface="Lobster"/>
              </a:rPr>
              <a:t>  </a:t>
            </a:r>
            <a:r>
              <a:rPr lang="en-GB">
                <a:latin typeface="Lobster"/>
                <a:ea typeface="Lobster"/>
                <a:cs typeface="Lobster"/>
                <a:sym typeface="Lobster"/>
              </a:rPr>
              <a:t>THANK YOU</a:t>
            </a:r>
            <a:endParaRPr>
              <a:latin typeface="Lobster"/>
              <a:ea typeface="Lobster"/>
              <a:cs typeface="Lobster"/>
              <a:sym typeface="Lobster"/>
            </a:endParaRPr>
          </a:p>
        </p:txBody>
      </p:sp>
      <p:sp>
        <p:nvSpPr>
          <p:cNvPr id="133" name="Google Shape;133;p22"/>
          <p:cNvSpPr txBox="1"/>
          <p:nvPr>
            <p:ph idx="1" type="body"/>
          </p:nvPr>
        </p:nvSpPr>
        <p:spPr>
          <a:xfrm>
            <a:off x="311700" y="1225225"/>
            <a:ext cx="8520600" cy="37755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GB" sz="1300">
                <a:latin typeface="Lora SemiBold"/>
                <a:ea typeface="Lora SemiBold"/>
                <a:cs typeface="Lora SemiBold"/>
                <a:sym typeface="Lora SemiBold"/>
              </a:rPr>
              <a:t>We appreciate your time and attention!</a:t>
            </a:r>
            <a:endParaRPr sz="1300">
              <a:latin typeface="Lora SemiBold"/>
              <a:ea typeface="Lora SemiBold"/>
              <a:cs typeface="Lora SemiBold"/>
              <a:sym typeface="Lora SemiBold"/>
            </a:endParaRPr>
          </a:p>
          <a:p>
            <a:pPr indent="0" lvl="0" marL="0" rtl="0" algn="l">
              <a:spcBef>
                <a:spcPts val="1500"/>
              </a:spcBef>
              <a:spcAft>
                <a:spcPts val="0"/>
              </a:spcAft>
              <a:buClr>
                <a:schemeClr val="dk1"/>
              </a:buClr>
              <a:buSzPts val="1100"/>
              <a:buFont typeface="Arial"/>
              <a:buNone/>
            </a:pPr>
            <a:r>
              <a:rPr lang="en-GB" sz="1300">
                <a:latin typeface="Lora SemiBold"/>
                <a:ea typeface="Lora SemiBold"/>
                <a:cs typeface="Lora SemiBold"/>
                <a:sym typeface="Lora SemiBold"/>
              </a:rPr>
              <a:t>This study combined music, data science, and language analysis to explore the lyrical patterns of Khalid and the relevance of Zipf’s Law in natural language</a:t>
            </a:r>
            <a:r>
              <a:rPr lang="en-GB" sz="1300"/>
              <a:t>.</a:t>
            </a:r>
            <a:endParaRPr sz="1300"/>
          </a:p>
          <a:p>
            <a:pPr indent="0" lvl="0" marL="2286000" rtl="0" algn="l">
              <a:spcBef>
                <a:spcPts val="1500"/>
              </a:spcBef>
              <a:spcAft>
                <a:spcPts val="0"/>
              </a:spcAft>
              <a:buClr>
                <a:schemeClr val="dk1"/>
              </a:buClr>
              <a:buSzPts val="1100"/>
              <a:buFont typeface="Arial"/>
              <a:buNone/>
            </a:pPr>
            <a:r>
              <a:rPr i="1" lang="en-GB" sz="1600">
                <a:latin typeface="EB Garamond ExtraBold"/>
                <a:ea typeface="EB Garamond ExtraBold"/>
                <a:cs typeface="EB Garamond ExtraBold"/>
                <a:sym typeface="EB Garamond ExtraBold"/>
              </a:rPr>
              <a:t>“Keep me focused on what's real now.”</a:t>
            </a:r>
            <a:endParaRPr i="1" sz="1600">
              <a:latin typeface="EB Garamond ExtraBold"/>
              <a:ea typeface="EB Garamond ExtraBold"/>
              <a:cs typeface="EB Garamond ExtraBold"/>
              <a:sym typeface="EB Garamond ExtraBold"/>
            </a:endParaRPr>
          </a:p>
          <a:p>
            <a:pPr indent="0" lvl="0" marL="2286000" rtl="0" algn="l">
              <a:spcBef>
                <a:spcPts val="1200"/>
              </a:spcBef>
              <a:spcAft>
                <a:spcPts val="0"/>
              </a:spcAft>
              <a:buNone/>
            </a:pPr>
            <a:r>
              <a:rPr i="1" lang="en-GB" sz="1600">
                <a:latin typeface="EB Garamond ExtraBold"/>
                <a:ea typeface="EB Garamond ExtraBold"/>
                <a:cs typeface="EB Garamond ExtraBold"/>
                <a:sym typeface="EB Garamond ExtraBold"/>
              </a:rPr>
              <a:t>— Khalid</a:t>
            </a:r>
            <a:endParaRPr i="1" sz="1600">
              <a:latin typeface="EB Garamond ExtraBold"/>
              <a:ea typeface="EB Garamond ExtraBold"/>
              <a:cs typeface="EB Garamond ExtraBold"/>
              <a:sym typeface="EB Garamond ExtraBold"/>
            </a:endParaRPr>
          </a:p>
          <a:p>
            <a:pPr indent="0" lvl="0" marL="457200" rtl="0" algn="l">
              <a:spcBef>
                <a:spcPts val="1200"/>
              </a:spcBef>
              <a:spcAft>
                <a:spcPts val="0"/>
              </a:spcAft>
              <a:buNone/>
            </a:pPr>
            <a:r>
              <a:rPr lang="en-GB" sz="1600">
                <a:latin typeface="EB Garamond ExtraBold"/>
                <a:ea typeface="EB Garamond ExtraBold"/>
                <a:cs typeface="EB Garamond ExtraBold"/>
                <a:sym typeface="EB Garamond ExtraBold"/>
              </a:rPr>
              <a:t>Thanks to the Whole Maths Team and Also GURPREET SIR for Guidance and support throughout the Course..</a:t>
            </a:r>
            <a:endParaRPr sz="1600">
              <a:latin typeface="EB Garamond ExtraBold"/>
              <a:ea typeface="EB Garamond ExtraBold"/>
              <a:cs typeface="EB Garamond ExtraBold"/>
              <a:sym typeface="EB Garamond ExtraBold"/>
            </a:endParaRPr>
          </a:p>
          <a:p>
            <a:pPr indent="0" lvl="0" marL="457200" rtl="0" algn="l">
              <a:spcBef>
                <a:spcPts val="1200"/>
              </a:spcBef>
              <a:spcAft>
                <a:spcPts val="1200"/>
              </a:spcAft>
              <a:buNone/>
            </a:pPr>
            <a:r>
              <a:t/>
            </a:r>
            <a:endParaRPr sz="900">
              <a:latin typeface="EB Garamond ExtraBold"/>
              <a:ea typeface="EB Garamond ExtraBold"/>
              <a:cs typeface="EB Garamond ExtraBold"/>
              <a:sym typeface="EB Garamond ExtraBold"/>
            </a:endParaRPr>
          </a:p>
        </p:txBody>
      </p:sp>
      <p:sp>
        <p:nvSpPr>
          <p:cNvPr id="134" name="Google Shape;134;p22"/>
          <p:cNvSpPr txBox="1"/>
          <p:nvPr/>
        </p:nvSpPr>
        <p:spPr>
          <a:xfrm>
            <a:off x="2219325" y="4429125"/>
            <a:ext cx="4124400" cy="457200"/>
          </a:xfrm>
          <a:prstGeom prst="rect">
            <a:avLst/>
          </a:prstGeom>
          <a:noFill/>
          <a:ln>
            <a:noFill/>
          </a:ln>
          <a:effectLst>
            <a:outerShdw blurRad="200025" rotWithShape="0" algn="bl" dir="2400000" dist="9525">
              <a:srgbClr val="000000">
                <a:alpha val="36000"/>
              </a:srgbClr>
            </a:outerShdw>
          </a:effectLst>
        </p:spPr>
        <p:txBody>
          <a:bodyPr anchorCtr="0" anchor="t" bIns="91425" lIns="91425" spcFirstLastPara="1" rIns="91425" wrap="square" tIns="91425">
            <a:noAutofit/>
          </a:bodyPr>
          <a:lstStyle/>
          <a:p>
            <a:pPr indent="457200" lvl="0" marL="0" rtl="0" algn="l">
              <a:spcBef>
                <a:spcPts val="0"/>
              </a:spcBef>
              <a:spcAft>
                <a:spcPts val="0"/>
              </a:spcAft>
              <a:buNone/>
            </a:pPr>
            <a:r>
              <a:rPr b="1" i="1" lang="en-GB" sz="2400">
                <a:solidFill>
                  <a:schemeClr val="dk1"/>
                </a:solidFill>
                <a:latin typeface="Lora"/>
                <a:ea typeface="Lora"/>
                <a:cs typeface="Lora"/>
                <a:sym typeface="Lora"/>
              </a:rPr>
              <a:t>FROM TEAM </a:t>
            </a:r>
            <a:r>
              <a:rPr b="1" i="1" lang="en-GB" sz="2400" u="sng">
                <a:solidFill>
                  <a:schemeClr val="dk1"/>
                </a:solidFill>
                <a:latin typeface="Lora"/>
                <a:ea typeface="Lora"/>
                <a:cs typeface="Lora"/>
                <a:sym typeface="Lora"/>
                <a:hlinkClick r:id="rId3">
                  <a:extLst>
                    <a:ext uri="{A12FA001-AC4F-418D-AE19-62706E023703}">
                      <ahyp:hlinkClr val="tx"/>
                    </a:ext>
                  </a:extLst>
                </a:hlinkClick>
              </a:rPr>
              <a:t>VIKALP</a:t>
            </a:r>
            <a:endParaRPr b="1" i="1" sz="2400">
              <a:solidFill>
                <a:schemeClr val="dk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14400" y="1921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TEAM : VIKALP</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70" name="Google Shape;70;p14"/>
          <p:cNvSpPr/>
          <p:nvPr/>
        </p:nvSpPr>
        <p:spPr>
          <a:xfrm>
            <a:off x="311700" y="1147225"/>
            <a:ext cx="8235600" cy="725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Name: </a:t>
            </a:r>
            <a:r>
              <a:rPr lang="en-GB">
                <a:latin typeface="Lora"/>
                <a:ea typeface="Lora"/>
                <a:cs typeface="Lora"/>
                <a:sym typeface="Lora"/>
              </a:rPr>
              <a:t>Shashwat</a:t>
            </a:r>
            <a:r>
              <a:rPr lang="en-GB">
                <a:latin typeface="Lora"/>
                <a:ea typeface="Lora"/>
                <a:cs typeface="Lora"/>
                <a:sym typeface="Lora"/>
              </a:rPr>
              <a:t> Sharma</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GB">
                <a:latin typeface="Lora"/>
                <a:ea typeface="Lora"/>
                <a:cs typeface="Lora"/>
                <a:sym typeface="Lora"/>
              </a:rPr>
              <a:t>Email : </a:t>
            </a:r>
            <a:r>
              <a:rPr lang="en-GB">
                <a:latin typeface="Lora"/>
                <a:ea typeface="Lora"/>
                <a:cs typeface="Lora"/>
                <a:sym typeface="Lora"/>
              </a:rPr>
              <a:t>shashwat</a:t>
            </a:r>
            <a:r>
              <a:rPr lang="en-GB">
                <a:latin typeface="Lora"/>
                <a:ea typeface="Lora"/>
                <a:cs typeface="Lora"/>
                <a:sym typeface="Lora"/>
              </a:rPr>
              <a:t>.sharma@adypu.edu.in</a:t>
            </a:r>
            <a:endParaRPr>
              <a:latin typeface="Lora"/>
              <a:ea typeface="Lora"/>
              <a:cs typeface="Lora"/>
              <a:sym typeface="Lora"/>
            </a:endParaRPr>
          </a:p>
        </p:txBody>
      </p:sp>
      <p:sp>
        <p:nvSpPr>
          <p:cNvPr id="71" name="Google Shape;71;p14"/>
          <p:cNvSpPr/>
          <p:nvPr/>
        </p:nvSpPr>
        <p:spPr>
          <a:xfrm>
            <a:off x="311700" y="2042775"/>
            <a:ext cx="8235600" cy="725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Name: Vaibhav Singh</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GB">
                <a:latin typeface="Lora"/>
                <a:ea typeface="Lora"/>
                <a:cs typeface="Lora"/>
                <a:sym typeface="Lora"/>
              </a:rPr>
              <a:t>Email : vaibhav.singh@adypu.edu.in</a:t>
            </a:r>
            <a:endParaRPr>
              <a:latin typeface="Lora"/>
              <a:ea typeface="Lora"/>
              <a:cs typeface="Lora"/>
              <a:sym typeface="Lora"/>
            </a:endParaRPr>
          </a:p>
        </p:txBody>
      </p:sp>
      <p:sp>
        <p:nvSpPr>
          <p:cNvPr id="72" name="Google Shape;72;p14"/>
          <p:cNvSpPr/>
          <p:nvPr/>
        </p:nvSpPr>
        <p:spPr>
          <a:xfrm>
            <a:off x="311700" y="2938325"/>
            <a:ext cx="8235600" cy="725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Name: Sushant Kumar Ojha</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GB">
                <a:latin typeface="Lora"/>
                <a:ea typeface="Lora"/>
                <a:cs typeface="Lora"/>
                <a:sym typeface="Lora"/>
              </a:rPr>
              <a:t>Email : sushant.ojha@adypu.edu.in</a:t>
            </a:r>
            <a:endParaRPr>
              <a:latin typeface="Lora"/>
              <a:ea typeface="Lora"/>
              <a:cs typeface="Lora"/>
              <a:sym typeface="Lora"/>
            </a:endParaRPr>
          </a:p>
        </p:txBody>
      </p:sp>
      <p:sp>
        <p:nvSpPr>
          <p:cNvPr id="73" name="Google Shape;73;p14"/>
          <p:cNvSpPr/>
          <p:nvPr/>
        </p:nvSpPr>
        <p:spPr>
          <a:xfrm>
            <a:off x="311700" y="3931850"/>
            <a:ext cx="8235600" cy="725700"/>
          </a:xfrm>
          <a:prstGeom prst="roundRect">
            <a:avLst>
              <a:gd fmla="val 1666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ora"/>
                <a:ea typeface="Lora"/>
                <a:cs typeface="Lora"/>
                <a:sym typeface="Lora"/>
              </a:rPr>
              <a:t>Name: Vansh Singhal</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GB">
                <a:latin typeface="Lora"/>
                <a:ea typeface="Lora"/>
                <a:cs typeface="Lora"/>
                <a:sym typeface="Lora"/>
              </a:rPr>
              <a:t>Email : vansh.singhal@adypu.edu.in</a:t>
            </a:r>
            <a:endParaRPr>
              <a:latin typeface="Lora"/>
              <a:ea typeface="Lora"/>
              <a:cs typeface="Lora"/>
              <a:sym typeface="Lora"/>
            </a:endParaRPr>
          </a:p>
        </p:txBody>
      </p:sp>
      <p:cxnSp>
        <p:nvCxnSpPr>
          <p:cNvPr id="74" name="Google Shape;74;p14"/>
          <p:cNvCxnSpPr/>
          <p:nvPr/>
        </p:nvCxnSpPr>
        <p:spPr>
          <a:xfrm>
            <a:off x="180975" y="923925"/>
            <a:ext cx="86298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Understanding The Flow</a:t>
            </a:r>
            <a:endParaRPr/>
          </a:p>
        </p:txBody>
      </p:sp>
      <p:sp>
        <p:nvSpPr>
          <p:cNvPr id="80" name="Google Shape;80;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13232" lvl="0" marL="457200" rtl="0" algn="l">
              <a:spcBef>
                <a:spcPts val="0"/>
              </a:spcBef>
              <a:spcAft>
                <a:spcPts val="0"/>
              </a:spcAft>
              <a:buSzPts val="1333"/>
              <a:buFont typeface="Lora Medium"/>
              <a:buChar char="●"/>
            </a:pPr>
            <a:r>
              <a:rPr lang="en-GB" sz="1332">
                <a:latin typeface="Lora Medium"/>
                <a:ea typeface="Lora Medium"/>
                <a:cs typeface="Lora Medium"/>
                <a:sym typeface="Lora Medium"/>
              </a:rPr>
              <a:t>The</a:t>
            </a:r>
            <a:r>
              <a:rPr lang="en-GB" sz="1332">
                <a:latin typeface="Lora Medium"/>
                <a:ea typeface="Lora Medium"/>
                <a:cs typeface="Lora Medium"/>
                <a:sym typeface="Lora Medium"/>
              </a:rPr>
              <a:t> study is  about khalid songs and his </a:t>
            </a:r>
            <a:r>
              <a:rPr lang="en-GB" sz="1332">
                <a:latin typeface="Lora Medium"/>
                <a:ea typeface="Lora Medium"/>
                <a:cs typeface="Lora Medium"/>
                <a:sym typeface="Lora Medium"/>
              </a:rPr>
              <a:t>career</a:t>
            </a:r>
            <a:r>
              <a:rPr lang="en-GB" sz="1332">
                <a:latin typeface="Lora Medium"/>
                <a:ea typeface="Lora Medium"/>
                <a:cs typeface="Lora Medium"/>
                <a:sym typeface="Lora Medium"/>
              </a:rPr>
              <a:t> along with the study of trends </a:t>
            </a:r>
            <a:r>
              <a:rPr lang="en-GB" sz="1332">
                <a:latin typeface="Lora Medium"/>
                <a:ea typeface="Lora Medium"/>
                <a:cs typeface="Lora Medium"/>
                <a:sym typeface="Lora Medium"/>
              </a:rPr>
              <a:t>that a natural language follows.</a:t>
            </a:r>
            <a:endParaRPr sz="1332">
              <a:latin typeface="Lora Medium"/>
              <a:ea typeface="Lora Medium"/>
              <a:cs typeface="Lora Medium"/>
              <a:sym typeface="Lora Medium"/>
            </a:endParaRPr>
          </a:p>
          <a:p>
            <a:pPr indent="-313232" lvl="0" marL="457200" rtl="0" algn="l">
              <a:spcBef>
                <a:spcPts val="0"/>
              </a:spcBef>
              <a:spcAft>
                <a:spcPts val="0"/>
              </a:spcAft>
              <a:buSzPts val="1333"/>
              <a:buFont typeface="Lora Medium"/>
              <a:buChar char="●"/>
            </a:pPr>
            <a:r>
              <a:rPr lang="en-GB" sz="1332">
                <a:latin typeface="Lora Medium"/>
                <a:ea typeface="Lora Medium"/>
                <a:cs typeface="Lora Medium"/>
                <a:sym typeface="Lora Medium"/>
              </a:rPr>
              <a:t>Using data Analytical tools to study the data and finding patterns.</a:t>
            </a:r>
            <a:endParaRPr sz="1332">
              <a:latin typeface="Lora Medium"/>
              <a:ea typeface="Lora Medium"/>
              <a:cs typeface="Lora Medium"/>
              <a:sym typeface="Lora Medium"/>
            </a:endParaRPr>
          </a:p>
          <a:p>
            <a:pPr indent="-313232" lvl="0" marL="457200" rtl="0" algn="l">
              <a:spcBef>
                <a:spcPts val="0"/>
              </a:spcBef>
              <a:spcAft>
                <a:spcPts val="0"/>
              </a:spcAft>
              <a:buSzPts val="1333"/>
              <a:buFont typeface="Lora Medium"/>
              <a:buChar char="●"/>
            </a:pPr>
            <a:r>
              <a:rPr lang="en-GB" sz="1332">
                <a:latin typeface="Lora Medium"/>
                <a:ea typeface="Lora Medium"/>
                <a:cs typeface="Lora Medium"/>
                <a:sym typeface="Lora Medium"/>
              </a:rPr>
              <a:t>The study also includes the trends followed by the frequency of the top khalid songs</a:t>
            </a:r>
            <a:endParaRPr sz="1332">
              <a:latin typeface="Lora Medium"/>
              <a:ea typeface="Lora Medium"/>
              <a:cs typeface="Lora Medium"/>
              <a:sym typeface="Lora Medium"/>
            </a:endParaRPr>
          </a:p>
          <a:p>
            <a:pPr indent="0" lvl="0" marL="457200" rtl="0" algn="l">
              <a:spcBef>
                <a:spcPts val="1200"/>
              </a:spcBef>
              <a:spcAft>
                <a:spcPts val="0"/>
              </a:spcAft>
              <a:buNone/>
            </a:pPr>
            <a:r>
              <a:t/>
            </a:r>
            <a:endParaRPr sz="2257">
              <a:latin typeface="Lora"/>
              <a:ea typeface="Lora"/>
              <a:cs typeface="Lora"/>
              <a:sym typeface="Lora"/>
            </a:endParaRPr>
          </a:p>
          <a:p>
            <a:pPr indent="0" lvl="0" marL="0" rtl="0" algn="l">
              <a:spcBef>
                <a:spcPts val="1200"/>
              </a:spcBef>
              <a:spcAft>
                <a:spcPts val="0"/>
              </a:spcAft>
              <a:buNone/>
            </a:pPr>
            <a:r>
              <a:t/>
            </a:r>
            <a:endParaRPr b="1">
              <a:latin typeface="Lora"/>
              <a:ea typeface="Lora"/>
              <a:cs typeface="Lora"/>
              <a:sym typeface="Lora"/>
            </a:endParaRPr>
          </a:p>
          <a:p>
            <a:pPr indent="0" lvl="0" marL="0" rtl="0" algn="l">
              <a:spcBef>
                <a:spcPts val="1200"/>
              </a:spcBef>
              <a:spcAft>
                <a:spcPts val="0"/>
              </a:spcAft>
              <a:buNone/>
            </a:pPr>
            <a:r>
              <a:t/>
            </a:r>
            <a:endParaRPr b="1">
              <a:latin typeface="Lora"/>
              <a:ea typeface="Lora"/>
              <a:cs typeface="Lora"/>
              <a:sym typeface="Lora"/>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
        <p:nvSpPr>
          <p:cNvPr id="81" name="Google Shape;81;p15"/>
          <p:cNvSpPr txBox="1"/>
          <p:nvPr/>
        </p:nvSpPr>
        <p:spPr>
          <a:xfrm>
            <a:off x="504825" y="2333625"/>
            <a:ext cx="8096400" cy="26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chemeClr val="dk1"/>
                </a:solidFill>
                <a:latin typeface="Lora"/>
                <a:ea typeface="Lora"/>
                <a:cs typeface="Lora"/>
                <a:sym typeface="Lora"/>
              </a:rPr>
              <a:t>THE DATA</a:t>
            </a:r>
            <a:endParaRPr b="1" sz="15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GB" sz="1500">
                <a:solidFill>
                  <a:schemeClr val="dk1"/>
                </a:solidFill>
                <a:latin typeface="Lora"/>
                <a:ea typeface="Lora"/>
                <a:cs typeface="Lora"/>
                <a:sym typeface="Lora"/>
              </a:rPr>
              <a:t>The data is consists of khalid’s music and album the includes following data:</a:t>
            </a:r>
            <a:endParaRPr sz="1500">
              <a:solidFill>
                <a:schemeClr val="dk1"/>
              </a:solidFill>
              <a:latin typeface="Lora"/>
              <a:ea typeface="Lora"/>
              <a:cs typeface="Lora"/>
              <a:sym typeface="Lora"/>
            </a:endParaRPr>
          </a:p>
          <a:p>
            <a:pPr indent="-323850" lvl="0" marL="457200" rtl="0" algn="l">
              <a:lnSpc>
                <a:spcPct val="115000"/>
              </a:lnSpc>
              <a:spcBef>
                <a:spcPts val="1200"/>
              </a:spcBef>
              <a:spcAft>
                <a:spcPts val="0"/>
              </a:spcAft>
              <a:buClr>
                <a:schemeClr val="dk1"/>
              </a:buClr>
              <a:buSzPts val="1500"/>
              <a:buFont typeface="Lora"/>
              <a:buChar char="●"/>
            </a:pPr>
            <a:r>
              <a:rPr lang="en-GB" sz="1500">
                <a:solidFill>
                  <a:schemeClr val="dk1"/>
                </a:solidFill>
                <a:latin typeface="Lora"/>
                <a:ea typeface="Lora"/>
                <a:cs typeface="Lora"/>
                <a:sym typeface="Lora"/>
              </a:rPr>
              <a:t>Artist</a:t>
            </a:r>
            <a:endParaRPr sz="1500">
              <a:solidFill>
                <a:schemeClr val="dk1"/>
              </a:solidFill>
              <a:latin typeface="Lora"/>
              <a:ea typeface="Lora"/>
              <a:cs typeface="Lora"/>
              <a:sym typeface="Lora"/>
            </a:endParaRPr>
          </a:p>
          <a:p>
            <a:pPr indent="-323850" lvl="0" marL="457200" rtl="0" algn="l">
              <a:lnSpc>
                <a:spcPct val="115000"/>
              </a:lnSpc>
              <a:spcBef>
                <a:spcPts val="0"/>
              </a:spcBef>
              <a:spcAft>
                <a:spcPts val="0"/>
              </a:spcAft>
              <a:buClr>
                <a:schemeClr val="dk1"/>
              </a:buClr>
              <a:buSzPts val="1500"/>
              <a:buFont typeface="Lora"/>
              <a:buChar char="●"/>
            </a:pPr>
            <a:r>
              <a:rPr lang="en-GB" sz="1500">
                <a:solidFill>
                  <a:schemeClr val="dk1"/>
                </a:solidFill>
                <a:latin typeface="Lora"/>
                <a:ea typeface="Lora"/>
                <a:cs typeface="Lora"/>
                <a:sym typeface="Lora"/>
              </a:rPr>
              <a:t>Title</a:t>
            </a:r>
            <a:endParaRPr sz="1500">
              <a:solidFill>
                <a:schemeClr val="dk1"/>
              </a:solidFill>
              <a:latin typeface="Lora"/>
              <a:ea typeface="Lora"/>
              <a:cs typeface="Lora"/>
              <a:sym typeface="Lora"/>
            </a:endParaRPr>
          </a:p>
          <a:p>
            <a:pPr indent="-323850" lvl="0" marL="457200" rtl="0" algn="l">
              <a:lnSpc>
                <a:spcPct val="115000"/>
              </a:lnSpc>
              <a:spcBef>
                <a:spcPts val="0"/>
              </a:spcBef>
              <a:spcAft>
                <a:spcPts val="0"/>
              </a:spcAft>
              <a:buClr>
                <a:schemeClr val="dk1"/>
              </a:buClr>
              <a:buSzPts val="1500"/>
              <a:buFont typeface="Lora"/>
              <a:buChar char="●"/>
            </a:pPr>
            <a:r>
              <a:rPr lang="en-GB" sz="1500">
                <a:solidFill>
                  <a:schemeClr val="dk1"/>
                </a:solidFill>
                <a:latin typeface="Lora"/>
                <a:ea typeface="Lora"/>
                <a:cs typeface="Lora"/>
                <a:sym typeface="Lora"/>
              </a:rPr>
              <a:t>Album </a:t>
            </a:r>
            <a:endParaRPr sz="1500">
              <a:solidFill>
                <a:schemeClr val="dk1"/>
              </a:solidFill>
              <a:latin typeface="Lora"/>
              <a:ea typeface="Lora"/>
              <a:cs typeface="Lora"/>
              <a:sym typeface="Lora"/>
            </a:endParaRPr>
          </a:p>
          <a:p>
            <a:pPr indent="-323850" lvl="0" marL="457200" rtl="0" algn="l">
              <a:lnSpc>
                <a:spcPct val="115000"/>
              </a:lnSpc>
              <a:spcBef>
                <a:spcPts val="0"/>
              </a:spcBef>
              <a:spcAft>
                <a:spcPts val="0"/>
              </a:spcAft>
              <a:buClr>
                <a:schemeClr val="dk1"/>
              </a:buClr>
              <a:buSzPts val="1500"/>
              <a:buFont typeface="Lora"/>
              <a:buChar char="●"/>
            </a:pPr>
            <a:r>
              <a:rPr lang="en-GB" sz="1500">
                <a:solidFill>
                  <a:schemeClr val="dk1"/>
                </a:solidFill>
                <a:latin typeface="Lora"/>
                <a:ea typeface="Lora"/>
                <a:cs typeface="Lora"/>
                <a:sym typeface="Lora"/>
              </a:rPr>
              <a:t>Year</a:t>
            </a:r>
            <a:endParaRPr sz="1500">
              <a:solidFill>
                <a:schemeClr val="dk1"/>
              </a:solidFill>
              <a:latin typeface="Lora"/>
              <a:ea typeface="Lora"/>
              <a:cs typeface="Lora"/>
              <a:sym typeface="Lora"/>
            </a:endParaRPr>
          </a:p>
          <a:p>
            <a:pPr indent="-323850" lvl="0" marL="457200" rtl="0" algn="l">
              <a:lnSpc>
                <a:spcPct val="115000"/>
              </a:lnSpc>
              <a:spcBef>
                <a:spcPts val="0"/>
              </a:spcBef>
              <a:spcAft>
                <a:spcPts val="0"/>
              </a:spcAft>
              <a:buClr>
                <a:schemeClr val="dk1"/>
              </a:buClr>
              <a:buSzPts val="1500"/>
              <a:buFont typeface="Lora"/>
              <a:buChar char="●"/>
            </a:pPr>
            <a:r>
              <a:rPr lang="en-GB" sz="1500">
                <a:solidFill>
                  <a:schemeClr val="dk1"/>
                </a:solidFill>
                <a:latin typeface="Lora"/>
                <a:ea typeface="Lora"/>
                <a:cs typeface="Lora"/>
                <a:sym typeface="Lora"/>
              </a:rPr>
              <a:t>Date</a:t>
            </a:r>
            <a:endParaRPr sz="1500">
              <a:solidFill>
                <a:schemeClr val="dk1"/>
              </a:solidFill>
              <a:latin typeface="Lora"/>
              <a:ea typeface="Lora"/>
              <a:cs typeface="Lora"/>
              <a:sym typeface="Lora"/>
            </a:endParaRPr>
          </a:p>
          <a:p>
            <a:pPr indent="-323850" lvl="0" marL="457200" rtl="0" algn="l">
              <a:lnSpc>
                <a:spcPct val="115000"/>
              </a:lnSpc>
              <a:spcBef>
                <a:spcPts val="0"/>
              </a:spcBef>
              <a:spcAft>
                <a:spcPts val="0"/>
              </a:spcAft>
              <a:buClr>
                <a:schemeClr val="dk1"/>
              </a:buClr>
              <a:buSzPts val="1500"/>
              <a:buFont typeface="Lora"/>
              <a:buChar char="●"/>
            </a:pPr>
            <a:r>
              <a:rPr lang="en-GB" sz="1500">
                <a:solidFill>
                  <a:schemeClr val="dk1"/>
                </a:solidFill>
                <a:latin typeface="Lora"/>
                <a:ea typeface="Lora"/>
                <a:cs typeface="Lora"/>
                <a:sym typeface="Lora"/>
              </a:rPr>
              <a:t>Lyrics</a:t>
            </a:r>
            <a:endParaRPr sz="1500">
              <a:solidFill>
                <a:schemeClr val="dk1"/>
              </a:solidFill>
              <a:latin typeface="Lora"/>
              <a:ea typeface="Lora"/>
              <a:cs typeface="Lora"/>
              <a:sym typeface="Lora"/>
            </a:endParaRPr>
          </a:p>
          <a:p>
            <a:pPr indent="0" lvl="0" marL="0" rtl="0" algn="l">
              <a:spcBef>
                <a:spcPts val="1200"/>
              </a:spcBef>
              <a:spcAft>
                <a:spcPts val="0"/>
              </a:spcAft>
              <a:buNone/>
            </a:pPr>
            <a:r>
              <a:t/>
            </a:r>
            <a:endParaRPr sz="15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Career Analysis</a:t>
            </a:r>
            <a:r>
              <a:rPr lang="en-GB"/>
              <a:t>: (2016-2020)</a:t>
            </a:r>
            <a:endParaRPr/>
          </a:p>
        </p:txBody>
      </p:sp>
      <p:sp>
        <p:nvSpPr>
          <p:cNvPr id="87" name="Google Shape;87;p16"/>
          <p:cNvSpPr txBox="1"/>
          <p:nvPr>
            <p:ph idx="1" type="body"/>
          </p:nvPr>
        </p:nvSpPr>
        <p:spPr>
          <a:xfrm>
            <a:off x="311700" y="1147225"/>
            <a:ext cx="8520600" cy="34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6"/>
          <p:cNvPicPr preferRelativeResize="0"/>
          <p:nvPr/>
        </p:nvPicPr>
        <p:blipFill>
          <a:blip r:embed="rId3">
            <a:alphaModFix/>
          </a:blip>
          <a:stretch>
            <a:fillRect/>
          </a:stretch>
        </p:blipFill>
        <p:spPr>
          <a:xfrm>
            <a:off x="380850" y="1214600"/>
            <a:ext cx="4102300" cy="2518051"/>
          </a:xfrm>
          <a:prstGeom prst="rect">
            <a:avLst/>
          </a:prstGeom>
          <a:noFill/>
          <a:ln>
            <a:noFill/>
          </a:ln>
        </p:spPr>
      </p:pic>
      <p:sp>
        <p:nvSpPr>
          <p:cNvPr id="89" name="Google Shape;89;p16"/>
          <p:cNvSpPr txBox="1"/>
          <p:nvPr/>
        </p:nvSpPr>
        <p:spPr>
          <a:xfrm>
            <a:off x="1454350" y="3732650"/>
            <a:ext cx="21330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pen Sans"/>
                <a:ea typeface="Open Sans"/>
                <a:cs typeface="Open Sans"/>
                <a:sym typeface="Open Sans"/>
              </a:rPr>
              <a:t>Most Active year</a:t>
            </a:r>
            <a:endParaRPr sz="1800">
              <a:solidFill>
                <a:schemeClr val="dk1"/>
              </a:solidFill>
              <a:latin typeface="Open Sans"/>
              <a:ea typeface="Open Sans"/>
              <a:cs typeface="Open Sans"/>
              <a:sym typeface="Open Sans"/>
            </a:endParaRPr>
          </a:p>
        </p:txBody>
      </p:sp>
      <p:pic>
        <p:nvPicPr>
          <p:cNvPr id="90" name="Google Shape;90;p16"/>
          <p:cNvPicPr preferRelativeResize="0"/>
          <p:nvPr/>
        </p:nvPicPr>
        <p:blipFill>
          <a:blip r:embed="rId4">
            <a:alphaModFix/>
          </a:blip>
          <a:stretch>
            <a:fillRect/>
          </a:stretch>
        </p:blipFill>
        <p:spPr>
          <a:xfrm>
            <a:off x="4661925" y="1312725"/>
            <a:ext cx="3949900" cy="2518051"/>
          </a:xfrm>
          <a:prstGeom prst="rect">
            <a:avLst/>
          </a:prstGeom>
          <a:noFill/>
          <a:ln>
            <a:noFill/>
          </a:ln>
        </p:spPr>
      </p:pic>
      <p:sp>
        <p:nvSpPr>
          <p:cNvPr id="91" name="Google Shape;91;p16"/>
          <p:cNvSpPr txBox="1"/>
          <p:nvPr/>
        </p:nvSpPr>
        <p:spPr>
          <a:xfrm>
            <a:off x="5322475" y="4068400"/>
            <a:ext cx="31008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pen Sans"/>
                <a:ea typeface="Open Sans"/>
                <a:cs typeface="Open Sans"/>
                <a:sym typeface="Open Sans"/>
              </a:rPr>
              <a:t>Songs in each Album.</a:t>
            </a:r>
            <a:endParaRPr sz="18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Understanding Zipf’s Law</a:t>
            </a:r>
            <a:endParaRPr/>
          </a:p>
        </p:txBody>
      </p:sp>
      <p:sp>
        <p:nvSpPr>
          <p:cNvPr id="97" name="Google Shape;9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600">
                <a:latin typeface="Economica"/>
                <a:ea typeface="Economica"/>
                <a:cs typeface="Economica"/>
                <a:sym typeface="Economica"/>
              </a:rPr>
              <a:t>Definition</a:t>
            </a:r>
            <a:r>
              <a:rPr lang="en-GB" sz="1600">
                <a:latin typeface="Economica"/>
                <a:ea typeface="Economica"/>
                <a:cs typeface="Economica"/>
                <a:sym typeface="Economica"/>
              </a:rPr>
              <a:t>: "Zipf’s Law states that the frequency of any word in a corpus is inversely proportional to its rank in the frequency table. In other words, the most frequent word appears roughly twice as often as the second most frequent, three times as often as the third, and so on."</a:t>
            </a:r>
            <a:br>
              <a:rPr lang="en-GB" sz="1600">
                <a:latin typeface="Economica"/>
                <a:ea typeface="Economica"/>
                <a:cs typeface="Economica"/>
                <a:sym typeface="Economica"/>
              </a:rPr>
            </a:br>
            <a:endParaRPr sz="1600">
              <a:latin typeface="Economica"/>
              <a:ea typeface="Economica"/>
              <a:cs typeface="Economica"/>
              <a:sym typeface="Economica"/>
            </a:endParaRPr>
          </a:p>
          <a:p>
            <a:pPr indent="0" lvl="0" marL="0" rtl="0" algn="l">
              <a:spcBef>
                <a:spcPts val="1200"/>
              </a:spcBef>
              <a:spcAft>
                <a:spcPts val="0"/>
              </a:spcAft>
              <a:buClr>
                <a:schemeClr val="dk1"/>
              </a:buClr>
              <a:buSzPts val="1100"/>
              <a:buFont typeface="Arial"/>
              <a:buNone/>
            </a:pPr>
            <a:r>
              <a:rPr b="1" lang="en-GB" sz="1600">
                <a:latin typeface="Economica"/>
                <a:ea typeface="Economica"/>
                <a:cs typeface="Economica"/>
                <a:sym typeface="Economica"/>
              </a:rPr>
              <a:t>Relevance</a:t>
            </a:r>
            <a:r>
              <a:rPr lang="en-GB" sz="1600">
                <a:latin typeface="Economica"/>
                <a:ea typeface="Economica"/>
                <a:cs typeface="Economica"/>
                <a:sym typeface="Economica"/>
              </a:rPr>
              <a:t>: "Zipf's Law is important because it reveals natural language patterns. Words like articles, prepositions, and common pronouns tend to dominate the most frequent word ranks. We can apply this to Khalid’s lyrics to see how his word choices align with general language trends."</a:t>
            </a:r>
            <a:endParaRPr sz="1600">
              <a:latin typeface="Economica"/>
              <a:ea typeface="Economica"/>
              <a:cs typeface="Economica"/>
              <a:sym typeface="Economica"/>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17250" y="90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a:t>
            </a:r>
            <a:r>
              <a:rPr lang="en-GB"/>
              <a:t>Zipf's</a:t>
            </a:r>
            <a:r>
              <a:rPr lang="en-GB"/>
              <a:t> Law &amp; trends on Natural language</a:t>
            </a:r>
            <a:endParaRPr/>
          </a:p>
        </p:txBody>
      </p:sp>
      <p:sp>
        <p:nvSpPr>
          <p:cNvPr id="103" name="Google Shape;103;p18"/>
          <p:cNvSpPr txBox="1"/>
          <p:nvPr>
            <p:ph idx="1" type="body"/>
          </p:nvPr>
        </p:nvSpPr>
        <p:spPr>
          <a:xfrm>
            <a:off x="311700" y="1026975"/>
            <a:ext cx="8520600" cy="35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122800" y="809625"/>
            <a:ext cx="8709499" cy="3589281"/>
          </a:xfrm>
          <a:prstGeom prst="rect">
            <a:avLst/>
          </a:prstGeom>
          <a:noFill/>
          <a:ln>
            <a:noFill/>
          </a:ln>
        </p:spPr>
      </p:pic>
      <p:sp>
        <p:nvSpPr>
          <p:cNvPr id="105" name="Google Shape;105;p18"/>
          <p:cNvSpPr txBox="1"/>
          <p:nvPr/>
        </p:nvSpPr>
        <p:spPr>
          <a:xfrm>
            <a:off x="457200" y="4276725"/>
            <a:ext cx="81915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800">
                <a:solidFill>
                  <a:schemeClr val="dk1"/>
                </a:solidFill>
                <a:latin typeface="EB Garamond"/>
                <a:ea typeface="EB Garamond"/>
                <a:cs typeface="EB Garamond"/>
                <a:sym typeface="EB Garamond"/>
              </a:rPr>
              <a:t>"The plot approximates a straight line on a log-log scale, showing that Khalid’s lyrics follow Zipf’s Law, with a few high-frequency words dominating the rest."</a:t>
            </a:r>
            <a:endParaRPr b="1" i="1" sz="1800">
              <a:solidFill>
                <a:schemeClr val="dk1"/>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207375"/>
            <a:ext cx="8520600" cy="730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Trends on Individual song</a:t>
            </a:r>
            <a:endParaRPr/>
          </a:p>
        </p:txBody>
      </p:sp>
      <p:sp>
        <p:nvSpPr>
          <p:cNvPr id="111" name="Google Shape;11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9"/>
          <p:cNvPicPr preferRelativeResize="0"/>
          <p:nvPr/>
        </p:nvPicPr>
        <p:blipFill>
          <a:blip r:embed="rId3">
            <a:alphaModFix/>
          </a:blip>
          <a:stretch>
            <a:fillRect/>
          </a:stretch>
        </p:blipFill>
        <p:spPr>
          <a:xfrm>
            <a:off x="158000" y="809725"/>
            <a:ext cx="8674299" cy="411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15925"/>
            <a:ext cx="8520600" cy="58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Sentiment of khalid song</a:t>
            </a:r>
            <a:endParaRPr/>
          </a:p>
        </p:txBody>
      </p:sp>
      <p:sp>
        <p:nvSpPr>
          <p:cNvPr id="118" name="Google Shape;118;p20"/>
          <p:cNvSpPr txBox="1"/>
          <p:nvPr>
            <p:ph idx="1" type="body"/>
          </p:nvPr>
        </p:nvSpPr>
        <p:spPr>
          <a:xfrm>
            <a:off x="311700" y="770225"/>
            <a:ext cx="8520600" cy="3809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119" name="Google Shape;119;p20"/>
          <p:cNvSpPr txBox="1"/>
          <p:nvPr/>
        </p:nvSpPr>
        <p:spPr>
          <a:xfrm>
            <a:off x="543100" y="819600"/>
            <a:ext cx="3851100" cy="3347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Most songs fall between </a:t>
            </a:r>
            <a:r>
              <a:rPr b="1" lang="en-GB" sz="1100">
                <a:solidFill>
                  <a:schemeClr val="dk1"/>
                </a:solidFill>
              </a:rPr>
              <a:t>neutral to slightly positive sentiment</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Very few songs show </a:t>
            </a:r>
            <a:r>
              <a:rPr b="1" lang="en-GB" sz="1100">
                <a:solidFill>
                  <a:schemeClr val="dk1"/>
                </a:solidFill>
              </a:rPr>
              <a:t>strongly negative or strongly positive emotions</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Indicates a </a:t>
            </a:r>
            <a:r>
              <a:rPr b="1" lang="en-GB" sz="1100">
                <a:solidFill>
                  <a:schemeClr val="dk1"/>
                </a:solidFill>
              </a:rPr>
              <a:t>balanced and introspective emotional tone</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Lyrics likely explore themes of </a:t>
            </a:r>
            <a:r>
              <a:rPr b="1" lang="en-GB" sz="1100">
                <a:solidFill>
                  <a:schemeClr val="dk1"/>
                </a:solidFill>
              </a:rPr>
              <a:t>youth, relationships, and self-reflection</a:t>
            </a:r>
            <a:r>
              <a:rPr lang="en-GB" sz="1100">
                <a:solidFill>
                  <a:schemeClr val="dk1"/>
                </a:solidFill>
              </a:rPr>
              <a:t>.</a:t>
            </a:r>
            <a:br>
              <a:rPr lang="en-GB" sz="1100">
                <a:solidFill>
                  <a:schemeClr val="dk1"/>
                </a:solidFill>
              </a:rPr>
            </a:br>
            <a:endParaRPr sz="1100">
              <a:solidFill>
                <a:schemeClr val="dk1"/>
              </a:solidFill>
              <a:latin typeface="Economica"/>
              <a:ea typeface="Economica"/>
              <a:cs typeface="Economica"/>
              <a:sym typeface="Economica"/>
            </a:endParaRPr>
          </a:p>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Matches genres like </a:t>
            </a:r>
            <a:r>
              <a:rPr b="1" lang="en-GB" sz="1100">
                <a:solidFill>
                  <a:schemeClr val="dk1"/>
                </a:solidFill>
              </a:rPr>
              <a:t>Contemporary R&amp;B</a:t>
            </a:r>
            <a:r>
              <a:rPr lang="en-GB" sz="1100">
                <a:solidFill>
                  <a:schemeClr val="dk1"/>
                </a:solidFill>
              </a:rPr>
              <a:t> and </a:t>
            </a:r>
            <a:r>
              <a:rPr b="1" lang="en-GB" sz="1100">
                <a:solidFill>
                  <a:schemeClr val="dk1"/>
                </a:solidFill>
              </a:rPr>
              <a:t>Alt-Pop</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GB" sz="1100">
                <a:solidFill>
                  <a:schemeClr val="dk1"/>
                </a:solidFill>
              </a:rPr>
              <a:t>Suggests a style that is </a:t>
            </a:r>
            <a:r>
              <a:rPr b="1" lang="en-GB" sz="1100">
                <a:solidFill>
                  <a:schemeClr val="dk1"/>
                </a:solidFill>
              </a:rPr>
              <a:t>relatable, mellow, and emotionally nuanced</a:t>
            </a:r>
            <a:r>
              <a:rPr lang="en-GB" sz="1100">
                <a:solidFill>
                  <a:schemeClr val="dk1"/>
                </a:solidFill>
              </a:rPr>
              <a:t>.</a:t>
            </a:r>
            <a:endParaRPr sz="1800">
              <a:solidFill>
                <a:schemeClr val="dk1"/>
              </a:solidFill>
              <a:latin typeface="Open Sans"/>
              <a:ea typeface="Open Sans"/>
              <a:cs typeface="Open Sans"/>
              <a:sym typeface="Open Sans"/>
            </a:endParaRPr>
          </a:p>
        </p:txBody>
      </p:sp>
      <p:pic>
        <p:nvPicPr>
          <p:cNvPr id="120" name="Google Shape;120;p20"/>
          <p:cNvPicPr preferRelativeResize="0"/>
          <p:nvPr/>
        </p:nvPicPr>
        <p:blipFill>
          <a:blip r:embed="rId3">
            <a:alphaModFix/>
          </a:blip>
          <a:stretch>
            <a:fillRect/>
          </a:stretch>
        </p:blipFill>
        <p:spPr>
          <a:xfrm>
            <a:off x="4216500" y="138250"/>
            <a:ext cx="4615801" cy="3604275"/>
          </a:xfrm>
          <a:prstGeom prst="rect">
            <a:avLst/>
          </a:prstGeom>
          <a:noFill/>
          <a:ln>
            <a:noFill/>
          </a:ln>
        </p:spPr>
      </p:pic>
      <p:sp>
        <p:nvSpPr>
          <p:cNvPr id="121" name="Google Shape;121;p20"/>
          <p:cNvSpPr txBox="1"/>
          <p:nvPr/>
        </p:nvSpPr>
        <p:spPr>
          <a:xfrm>
            <a:off x="311700" y="4167300"/>
            <a:ext cx="85812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800">
                <a:solidFill>
                  <a:schemeClr val="dk1"/>
                </a:solidFill>
                <a:latin typeface="EB Garamond"/>
                <a:ea typeface="EB Garamond"/>
                <a:cs typeface="EB Garamond"/>
                <a:sym typeface="EB Garamond"/>
              </a:rPr>
              <a:t>Khalid’s songs reflect emotionally balanced storytelling, aligning with the soulful and introspective nature of Contemporary R&amp;B and Alt-Pop.</a:t>
            </a:r>
            <a:endParaRPr b="1" i="1" sz="1800">
              <a:solidFill>
                <a:schemeClr val="dk1"/>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Findings :</a:t>
            </a:r>
            <a:endParaRPr/>
          </a:p>
        </p:txBody>
      </p:sp>
      <p:sp>
        <p:nvSpPr>
          <p:cNvPr id="127" name="Google Shape;127;p21"/>
          <p:cNvSpPr txBox="1"/>
          <p:nvPr>
            <p:ph idx="1" type="body"/>
          </p:nvPr>
        </p:nvSpPr>
        <p:spPr>
          <a:xfrm>
            <a:off x="216450" y="1091875"/>
            <a:ext cx="8520600" cy="3861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Clr>
                <a:schemeClr val="dk1"/>
              </a:buClr>
              <a:buSzPct val="36572"/>
              <a:buFont typeface="Arial"/>
              <a:buNone/>
            </a:pPr>
            <a:r>
              <a:rPr lang="en-GB" sz="3007">
                <a:latin typeface="Lora SemiBold"/>
                <a:ea typeface="Lora SemiBold"/>
                <a:cs typeface="Lora SemiBold"/>
                <a:sym typeface="Lora SemiBold"/>
              </a:rPr>
              <a:t>Career Analysis (2016–2020):</a:t>
            </a:r>
            <a:endParaRPr sz="3007">
              <a:latin typeface="Lora SemiBold"/>
              <a:ea typeface="Lora SemiBold"/>
              <a:cs typeface="Lora SemiBold"/>
              <a:sym typeface="Lora SemiBold"/>
            </a:endParaRPr>
          </a:p>
          <a:p>
            <a:pPr indent="-276347" lvl="0" marL="457200" rtl="0" algn="l">
              <a:spcBef>
                <a:spcPts val="1500"/>
              </a:spcBef>
              <a:spcAft>
                <a:spcPts val="0"/>
              </a:spcAft>
              <a:buSzPct val="100000"/>
              <a:buFont typeface="Lora"/>
              <a:buChar char="●"/>
            </a:pPr>
            <a:r>
              <a:rPr lang="en-GB" sz="3007">
                <a:latin typeface="Lora"/>
                <a:ea typeface="Lora"/>
                <a:cs typeface="Lora"/>
                <a:sym typeface="Lora"/>
              </a:rPr>
              <a:t>The study covers Khalid’s music from 2016 to 2020.</a:t>
            </a:r>
            <a:endParaRPr sz="3007">
              <a:latin typeface="Lora"/>
              <a:ea typeface="Lora"/>
              <a:cs typeface="Lora"/>
              <a:sym typeface="Lora"/>
            </a:endParaRPr>
          </a:p>
          <a:p>
            <a:pPr indent="-276347" lvl="0" marL="457200" rtl="0" algn="l">
              <a:lnSpc>
                <a:spcPct val="150000"/>
              </a:lnSpc>
              <a:spcBef>
                <a:spcPts val="0"/>
              </a:spcBef>
              <a:spcAft>
                <a:spcPts val="0"/>
              </a:spcAft>
              <a:buSzPct val="100000"/>
              <a:buFont typeface="Lora"/>
              <a:buChar char="●"/>
            </a:pPr>
            <a:r>
              <a:rPr lang="en-GB" sz="3007">
                <a:latin typeface="Lora"/>
                <a:ea typeface="Lora"/>
                <a:cs typeface="Lora"/>
                <a:sym typeface="Lora"/>
              </a:rPr>
              <a:t>It identifies his most active year and provides insights into the number of songs released per album.</a:t>
            </a:r>
            <a:endParaRPr sz="3007">
              <a:latin typeface="Lora"/>
              <a:ea typeface="Lora"/>
              <a:cs typeface="Lora"/>
              <a:sym typeface="Lora"/>
            </a:endParaRPr>
          </a:p>
          <a:p>
            <a:pPr indent="-276347" lvl="0" marL="457200" rtl="0" algn="l">
              <a:spcBef>
                <a:spcPts val="0"/>
              </a:spcBef>
              <a:spcAft>
                <a:spcPts val="0"/>
              </a:spcAft>
              <a:buSzPct val="100000"/>
              <a:buFont typeface="Lora"/>
              <a:buChar char="●"/>
            </a:pPr>
            <a:r>
              <a:rPr lang="en-GB" sz="3007">
                <a:latin typeface="Lora"/>
                <a:ea typeface="Lora"/>
                <a:cs typeface="Lora"/>
                <a:sym typeface="Lora"/>
              </a:rPr>
              <a:t>Khalid’s most famous album is </a:t>
            </a:r>
            <a:r>
              <a:rPr b="1" lang="en-GB" sz="3007">
                <a:latin typeface="Lora"/>
                <a:ea typeface="Lora"/>
                <a:cs typeface="Lora"/>
                <a:sym typeface="Lora"/>
              </a:rPr>
              <a:t>AMERICAN TEEN</a:t>
            </a:r>
            <a:r>
              <a:rPr lang="en-GB" sz="3007">
                <a:latin typeface="Lora"/>
                <a:ea typeface="Lora"/>
                <a:cs typeface="Lora"/>
                <a:sym typeface="Lora"/>
              </a:rPr>
              <a:t>  with 15 </a:t>
            </a:r>
            <a:r>
              <a:rPr lang="en-GB" sz="3007">
                <a:latin typeface="Lora"/>
                <a:ea typeface="Lora"/>
                <a:cs typeface="Lora"/>
                <a:sym typeface="Lora"/>
              </a:rPr>
              <a:t>songs and most active year is 2019 with almost 18 songs</a:t>
            </a:r>
            <a:endParaRPr sz="3007">
              <a:latin typeface="Lora"/>
              <a:ea typeface="Lora"/>
              <a:cs typeface="Lora"/>
              <a:sym typeface="Lora"/>
            </a:endParaRPr>
          </a:p>
          <a:p>
            <a:pPr indent="0" lvl="0" marL="0" rtl="0" algn="l">
              <a:spcBef>
                <a:spcPts val="1500"/>
              </a:spcBef>
              <a:spcAft>
                <a:spcPts val="0"/>
              </a:spcAft>
              <a:buNone/>
            </a:pPr>
            <a:r>
              <a:rPr lang="en-GB" sz="3007">
                <a:latin typeface="Lora SemiBold"/>
                <a:ea typeface="Lora SemiBold"/>
                <a:cs typeface="Lora SemiBold"/>
                <a:sym typeface="Lora SemiBold"/>
              </a:rPr>
              <a:t>Zipf’s Law Application:</a:t>
            </a:r>
            <a:endParaRPr sz="3007">
              <a:latin typeface="Lora SemiBold"/>
              <a:ea typeface="Lora SemiBold"/>
              <a:cs typeface="Lora SemiBold"/>
              <a:sym typeface="Lora SemiBold"/>
            </a:endParaRPr>
          </a:p>
          <a:p>
            <a:pPr indent="-276347" lvl="0" marL="457200" rtl="0" algn="l">
              <a:spcBef>
                <a:spcPts val="1500"/>
              </a:spcBef>
              <a:spcAft>
                <a:spcPts val="0"/>
              </a:spcAft>
              <a:buSzPct val="100000"/>
              <a:buFont typeface="Arial"/>
              <a:buChar char="●"/>
            </a:pPr>
            <a:r>
              <a:rPr lang="en-GB" sz="3007">
                <a:latin typeface="Lora"/>
                <a:ea typeface="Lora"/>
                <a:cs typeface="Lora"/>
                <a:sym typeface="Lora"/>
              </a:rPr>
              <a:t>The frequency of words in Khalid’s lyrics follows Zipf’s Law, meaning a few words occur very frequently while most appear rarely.</a:t>
            </a:r>
            <a:br>
              <a:rPr lang="en-GB" sz="3007">
                <a:latin typeface="Lora"/>
                <a:ea typeface="Lora"/>
                <a:cs typeface="Lora"/>
                <a:sym typeface="Lora"/>
              </a:rPr>
            </a:br>
            <a:endParaRPr sz="3007">
              <a:latin typeface="Lora"/>
              <a:ea typeface="Lora"/>
              <a:cs typeface="Lora"/>
              <a:sym typeface="Lora"/>
            </a:endParaRPr>
          </a:p>
          <a:p>
            <a:pPr indent="-276347" lvl="0" marL="457200" rtl="0" algn="l">
              <a:spcBef>
                <a:spcPts val="0"/>
              </a:spcBef>
              <a:spcAft>
                <a:spcPts val="0"/>
              </a:spcAft>
              <a:buSzPct val="100000"/>
              <a:buFont typeface="Lora"/>
              <a:buChar char="●"/>
            </a:pPr>
            <a:r>
              <a:rPr lang="en-GB" sz="3007">
                <a:latin typeface="Lora"/>
                <a:ea typeface="Lora"/>
                <a:cs typeface="Lora"/>
                <a:sym typeface="Lora"/>
              </a:rPr>
              <a:t>A log-log plot of word frequency vs. rank approximates a straight line, confirming this linguistic trend.</a:t>
            </a:r>
            <a:endParaRPr sz="3007">
              <a:latin typeface="Lora"/>
              <a:ea typeface="Lora"/>
              <a:cs typeface="Lora"/>
              <a:sym typeface="Lora"/>
            </a:endParaRPr>
          </a:p>
          <a:p>
            <a:pPr indent="0" lvl="0" marL="0" rtl="0" algn="l">
              <a:spcBef>
                <a:spcPts val="1500"/>
              </a:spcBef>
              <a:spcAft>
                <a:spcPts val="0"/>
              </a:spcAft>
              <a:buNone/>
            </a:pPr>
            <a:r>
              <a:rPr lang="en-GB" sz="3007">
                <a:latin typeface="Lora SemiBold"/>
                <a:ea typeface="Lora SemiBold"/>
                <a:cs typeface="Lora SemiBold"/>
                <a:sym typeface="Lora SemiBold"/>
              </a:rPr>
              <a:t>Sentiment Analysis:</a:t>
            </a:r>
            <a:endParaRPr sz="3007">
              <a:latin typeface="Lora SemiBold"/>
              <a:ea typeface="Lora SemiBold"/>
              <a:cs typeface="Lora SemiBold"/>
              <a:sym typeface="Lora SemiBold"/>
            </a:endParaRPr>
          </a:p>
          <a:p>
            <a:pPr indent="-276347" lvl="0" marL="457200" rtl="0" algn="l">
              <a:spcBef>
                <a:spcPts val="0"/>
              </a:spcBef>
              <a:spcAft>
                <a:spcPts val="0"/>
              </a:spcAft>
              <a:buSzPct val="100000"/>
              <a:buFont typeface="Arial"/>
              <a:buChar char="●"/>
            </a:pPr>
            <a:r>
              <a:rPr lang="en-GB" sz="3007">
                <a:latin typeface="Lora"/>
                <a:ea typeface="Lora"/>
                <a:cs typeface="Lora"/>
                <a:sym typeface="Lora"/>
              </a:rPr>
              <a:t>Most of Khalid's songs have a neutral to slightly positive sentiment.</a:t>
            </a:r>
            <a:br>
              <a:rPr lang="en-GB" sz="3007">
                <a:latin typeface="Lora"/>
                <a:ea typeface="Lora"/>
                <a:cs typeface="Lora"/>
                <a:sym typeface="Lora"/>
              </a:rPr>
            </a:br>
            <a:endParaRPr sz="3007">
              <a:latin typeface="Lora"/>
              <a:ea typeface="Lora"/>
              <a:cs typeface="Lora"/>
              <a:sym typeface="Lora"/>
            </a:endParaRPr>
          </a:p>
          <a:p>
            <a:pPr indent="-276347" lvl="0" marL="457200" rtl="0" algn="l">
              <a:spcBef>
                <a:spcPts val="0"/>
              </a:spcBef>
              <a:spcAft>
                <a:spcPts val="0"/>
              </a:spcAft>
              <a:buSzPct val="100000"/>
              <a:buFont typeface="Lora"/>
              <a:buChar char="●"/>
            </a:pPr>
            <a:r>
              <a:rPr lang="en-GB" sz="3007">
                <a:latin typeface="Lora"/>
                <a:ea typeface="Lora"/>
                <a:cs typeface="Lora"/>
                <a:sym typeface="Lora"/>
              </a:rPr>
              <a:t>Very few songs show strong emotional polarity (either highly positive or highly negative).</a:t>
            </a:r>
            <a:br>
              <a:rPr lang="en-GB" sz="3007">
                <a:latin typeface="Lora"/>
                <a:ea typeface="Lora"/>
                <a:cs typeface="Lora"/>
                <a:sym typeface="Lora"/>
              </a:rPr>
            </a:br>
            <a:endParaRPr sz="3007">
              <a:latin typeface="Lora"/>
              <a:ea typeface="Lora"/>
              <a:cs typeface="Lora"/>
              <a:sym typeface="Lora"/>
            </a:endParaRPr>
          </a:p>
          <a:p>
            <a:pPr indent="-276347" lvl="0" marL="457200" rtl="0" algn="l">
              <a:spcBef>
                <a:spcPts val="0"/>
              </a:spcBef>
              <a:spcAft>
                <a:spcPts val="0"/>
              </a:spcAft>
              <a:buSzPct val="100000"/>
              <a:buFont typeface="Arial"/>
              <a:buChar char="●"/>
            </a:pPr>
            <a:r>
              <a:rPr lang="en-GB" sz="3007">
                <a:latin typeface="Lora"/>
                <a:ea typeface="Lora"/>
                <a:cs typeface="Lora"/>
                <a:sym typeface="Lora"/>
              </a:rPr>
              <a:t>His lyrics often revolve around themes like youth, relationships, and self-reflection.</a:t>
            </a:r>
            <a:br>
              <a:rPr lang="en-GB" sz="3007">
                <a:latin typeface="Lora"/>
                <a:ea typeface="Lora"/>
                <a:cs typeface="Lora"/>
                <a:sym typeface="Lora"/>
              </a:rPr>
            </a:br>
            <a:endParaRPr sz="3007">
              <a:latin typeface="Lora SemiBold"/>
              <a:ea typeface="Lora SemiBold"/>
              <a:cs typeface="Lora SemiBold"/>
              <a:sym typeface="Lora SemiBold"/>
            </a:endParaRPr>
          </a:p>
          <a:p>
            <a:pPr indent="0" lvl="0" marL="0" rtl="0" algn="l">
              <a:spcBef>
                <a:spcPts val="1500"/>
              </a:spcBef>
              <a:spcAft>
                <a:spcPts val="0"/>
              </a:spcAft>
              <a:buNone/>
            </a:pPr>
            <a:r>
              <a:rPr lang="en-GB" sz="3007">
                <a:latin typeface="Lora SemiBold"/>
                <a:ea typeface="Lora SemiBold"/>
                <a:cs typeface="Lora SemiBold"/>
                <a:sym typeface="Lora SemiBold"/>
              </a:rPr>
              <a:t>Genre Alignment:</a:t>
            </a:r>
            <a:endParaRPr sz="3007">
              <a:latin typeface="Lora SemiBold"/>
              <a:ea typeface="Lora SemiBold"/>
              <a:cs typeface="Lora SemiBold"/>
              <a:sym typeface="Lora SemiBold"/>
            </a:endParaRPr>
          </a:p>
          <a:p>
            <a:pPr indent="-276347" lvl="0" marL="457200" rtl="0" algn="l">
              <a:spcBef>
                <a:spcPts val="1500"/>
              </a:spcBef>
              <a:spcAft>
                <a:spcPts val="0"/>
              </a:spcAft>
              <a:buSzPct val="100000"/>
              <a:buFont typeface="Arial"/>
              <a:buChar char="●"/>
            </a:pPr>
            <a:r>
              <a:rPr lang="en-GB" sz="3007">
                <a:latin typeface="Lora"/>
                <a:ea typeface="Lora"/>
                <a:cs typeface="Lora"/>
                <a:sym typeface="Lora"/>
              </a:rPr>
              <a:t>The emotional tone and lyrical content are consistent with Contemporary R&amp;B and Alt-Pop.</a:t>
            </a:r>
            <a:br>
              <a:rPr lang="en-GB" sz="3007">
                <a:latin typeface="Lora"/>
                <a:ea typeface="Lora"/>
                <a:cs typeface="Lora"/>
                <a:sym typeface="Lora"/>
              </a:rPr>
            </a:br>
            <a:endParaRPr sz="3007">
              <a:latin typeface="Lora"/>
              <a:ea typeface="Lora"/>
              <a:cs typeface="Lora"/>
              <a:sym typeface="Lora"/>
            </a:endParaRPr>
          </a:p>
          <a:p>
            <a:pPr indent="-276347" lvl="0" marL="457200" rtl="0" algn="l">
              <a:spcBef>
                <a:spcPts val="0"/>
              </a:spcBef>
              <a:spcAft>
                <a:spcPts val="0"/>
              </a:spcAft>
              <a:buSzPct val="100000"/>
              <a:buFont typeface="Arial"/>
              <a:buChar char="●"/>
            </a:pPr>
            <a:r>
              <a:rPr lang="en-GB" sz="3007">
                <a:latin typeface="Lora"/>
                <a:ea typeface="Lora"/>
                <a:cs typeface="Lora"/>
                <a:sym typeface="Lora"/>
              </a:rPr>
              <a:t>His music is described as relatable, mellow, emotionally nuanced, and introspective.</a:t>
            </a:r>
            <a:endParaRPr sz="3007">
              <a:latin typeface="Lora"/>
              <a:ea typeface="Lora"/>
              <a:cs typeface="Lora"/>
              <a:sym typeface="Lora"/>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