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6" autoAdjust="0"/>
    <p:restoredTop sz="94660"/>
  </p:normalViewPr>
  <p:slideViewPr>
    <p:cSldViewPr snapToGrid="0">
      <p:cViewPr varScale="1">
        <p:scale>
          <a:sx n="139" d="100"/>
          <a:sy n="139" d="100"/>
        </p:scale>
        <p:origin x="200"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AFE2707-E432-4635-A51C-95762105EF23}" type="datetimeFigureOut">
              <a:rPr lang="fr-FR" smtClean="0"/>
              <a:t>27/06/2017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324445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AFE2707-E432-4635-A51C-95762105EF23}" type="datetimeFigureOut">
              <a:rPr lang="fr-FR" smtClean="0"/>
              <a:t>27/06/2017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393792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AFE2707-E432-4635-A51C-95762105EF23}" type="datetimeFigureOut">
              <a:rPr lang="fr-FR" smtClean="0"/>
              <a:t>27/06/2017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177631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AFE2707-E432-4635-A51C-95762105EF23}" type="datetimeFigureOut">
              <a:rPr lang="fr-FR" smtClean="0"/>
              <a:t>27/06/2017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307511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FE2707-E432-4635-A51C-95762105EF23}" type="datetimeFigureOut">
              <a:rPr lang="fr-FR" smtClean="0"/>
              <a:t>27/06/2017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373991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DAFE2707-E432-4635-A51C-95762105EF23}" type="datetimeFigureOut">
              <a:rPr lang="fr-FR" smtClean="0"/>
              <a:t>27/06/2017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424297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DAFE2707-E432-4635-A51C-95762105EF23}" type="datetimeFigureOut">
              <a:rPr lang="fr-FR" smtClean="0"/>
              <a:t>27/06/2017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127723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AFE2707-E432-4635-A51C-95762105EF23}" type="datetimeFigureOut">
              <a:rPr lang="fr-FR" smtClean="0"/>
              <a:t>27/06/2017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13264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E2707-E432-4635-A51C-95762105EF23}" type="datetimeFigureOut">
              <a:rPr lang="fr-FR" smtClean="0"/>
              <a:t>27/06/2017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251117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FE2707-E432-4635-A51C-95762105EF23}" type="datetimeFigureOut">
              <a:rPr lang="fr-FR" smtClean="0"/>
              <a:t>27/06/2017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186897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FE2707-E432-4635-A51C-95762105EF23}" type="datetimeFigureOut">
              <a:rPr lang="fr-FR" smtClean="0"/>
              <a:t>27/06/2017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983A73-31D5-4AC6-9CFB-E5633F1BB27F}" type="slidenum">
              <a:rPr lang="fr-FR" smtClean="0"/>
              <a:t>‹#›</a:t>
            </a:fld>
            <a:endParaRPr lang="fr-FR"/>
          </a:p>
        </p:txBody>
      </p:sp>
    </p:spTree>
    <p:extLst>
      <p:ext uri="{BB962C8B-B14F-4D97-AF65-F5344CB8AC3E}">
        <p14:creationId xmlns:p14="http://schemas.microsoft.com/office/powerpoint/2010/main" val="12490460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E2707-E432-4635-A51C-95762105EF23}" type="datetimeFigureOut">
              <a:rPr lang="fr-FR" smtClean="0"/>
              <a:t>27/06/2017</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83A73-31D5-4AC6-9CFB-E5633F1BB27F}" type="slidenum">
              <a:rPr lang="fr-FR" smtClean="0"/>
              <a:t>‹#›</a:t>
            </a:fld>
            <a:endParaRPr lang="fr-FR"/>
          </a:p>
        </p:txBody>
      </p:sp>
    </p:spTree>
    <p:extLst>
      <p:ext uri="{BB962C8B-B14F-4D97-AF65-F5344CB8AC3E}">
        <p14:creationId xmlns:p14="http://schemas.microsoft.com/office/powerpoint/2010/main" val="104447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 </a:t>
            </a:r>
            <a:r>
              <a:rPr lang="en-US" dirty="0" smtClean="0"/>
              <a:t>Local PCA (LPCA) Filtering of Diffusion Weighted MRI Data</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Andreas Badea </a:t>
            </a:r>
          </a:p>
          <a:p>
            <a:r>
              <a:rPr lang="en-US" dirty="0" smtClean="0"/>
              <a:t>Implementation of </a:t>
            </a:r>
          </a:p>
          <a:p>
            <a:r>
              <a:rPr lang="en-US" dirty="0" err="1" smtClean="0"/>
              <a:t>Manjón</a:t>
            </a:r>
            <a:r>
              <a:rPr lang="en-US" dirty="0" smtClean="0"/>
              <a:t> </a:t>
            </a:r>
            <a:r>
              <a:rPr lang="en-US" dirty="0"/>
              <a:t>JV, Coupé P, Concha L, </a:t>
            </a:r>
            <a:r>
              <a:rPr lang="en-US" dirty="0" err="1"/>
              <a:t>Buades</a:t>
            </a:r>
            <a:r>
              <a:rPr lang="en-US" dirty="0"/>
              <a:t> A, Collins DL, Robles M (2013) Diffusion Weighted Image </a:t>
            </a:r>
            <a:r>
              <a:rPr lang="en-US" dirty="0" err="1"/>
              <a:t>Denoising</a:t>
            </a:r>
            <a:r>
              <a:rPr lang="en-US" dirty="0"/>
              <a:t> Using </a:t>
            </a:r>
            <a:r>
              <a:rPr lang="en-US" dirty="0" err="1"/>
              <a:t>Overcomplete</a:t>
            </a:r>
            <a:r>
              <a:rPr lang="en-US" dirty="0"/>
              <a:t> Local PCA. </a:t>
            </a:r>
            <a:r>
              <a:rPr lang="en-US" dirty="0" err="1"/>
              <a:t>PLoS</a:t>
            </a:r>
            <a:r>
              <a:rPr lang="en-US" dirty="0"/>
              <a:t> ONE 8(9): e73021. doi:10.1371/journal.pone.0073021</a:t>
            </a:r>
            <a:endParaRPr lang="fr-FR" b="1" dirty="0"/>
          </a:p>
        </p:txBody>
      </p:sp>
    </p:spTree>
    <p:extLst>
      <p:ext uri="{BB962C8B-B14F-4D97-AF65-F5344CB8AC3E}">
        <p14:creationId xmlns:p14="http://schemas.microsoft.com/office/powerpoint/2010/main" val="356241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StartGui</a:t>
            </a:r>
            <a:endParaRPr lang="fr-FR"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1753" y="0"/>
            <a:ext cx="5900756" cy="4928515"/>
          </a:xfrm>
        </p:spPr>
      </p:pic>
      <p:sp>
        <p:nvSpPr>
          <p:cNvPr id="8" name="TextBox 7"/>
          <p:cNvSpPr txBox="1"/>
          <p:nvPr/>
        </p:nvSpPr>
        <p:spPr>
          <a:xfrm>
            <a:off x="838200" y="2085654"/>
            <a:ext cx="5521503" cy="9233297"/>
          </a:xfrm>
          <a:prstGeom prst="rect">
            <a:avLst/>
          </a:prstGeom>
          <a:noFill/>
        </p:spPr>
        <p:txBody>
          <a:bodyPr wrap="square" rtlCol="0">
            <a:spAutoFit/>
          </a:bodyPr>
          <a:lstStyle/>
          <a:p>
            <a:pPr marL="285750" indent="-285750">
              <a:buFont typeface="Arial" panose="020B0604020202020204" pitchFamily="34" charset="0"/>
              <a:buChar char="•"/>
            </a:pPr>
            <a:r>
              <a:rPr lang="fr-FR" dirty="0" smtClean="0"/>
              <a:t>Editable Block Size </a:t>
            </a:r>
            <a:r>
              <a:rPr lang="en-US" dirty="0" smtClean="0"/>
              <a:t>used</a:t>
            </a:r>
            <a:r>
              <a:rPr lang="fr-FR" dirty="0" smtClean="0"/>
              <a:t> as the </a:t>
            </a:r>
            <a:r>
              <a:rPr lang="en-US" dirty="0" err="1" smtClean="0"/>
              <a:t>proccesing</a:t>
            </a:r>
            <a:r>
              <a:rPr lang="fr-FR" dirty="0" smtClean="0"/>
              <a:t> block</a:t>
            </a:r>
          </a:p>
          <a:p>
            <a:pPr marL="285750" indent="-285750">
              <a:buFont typeface="Arial" panose="020B0604020202020204" pitchFamily="34" charset="0"/>
              <a:buChar char="•"/>
            </a:pPr>
            <a:r>
              <a:rPr lang="en-US" dirty="0" smtClean="0"/>
              <a:t>An Editable Coefficient that determines the minimum eigenvalue required to be retained in the filtered image. The threshold is set by taking the Standard deviation of the difference between the B0s and the DWI data </a:t>
            </a:r>
            <a:r>
              <a:rPr lang="fr-FR" dirty="0" smtClean="0"/>
              <a:t>and </a:t>
            </a:r>
            <a:r>
              <a:rPr lang="en-US" dirty="0" smtClean="0"/>
              <a:t>dividing</a:t>
            </a:r>
            <a:r>
              <a:rPr lang="fr-FR" dirty="0" smtClean="0"/>
              <a:t> by the </a:t>
            </a:r>
            <a:r>
              <a:rPr lang="en-US" dirty="0" smtClean="0"/>
              <a:t>coefficient provided </a:t>
            </a:r>
            <a:r>
              <a:rPr lang="fr-FR" dirty="0" smtClean="0"/>
              <a:t>as input</a:t>
            </a:r>
          </a:p>
          <a:p>
            <a:pPr marL="285750" indent="-285750">
              <a:buFont typeface="Arial" panose="020B0604020202020204" pitchFamily="34" charset="0"/>
              <a:buChar char="•"/>
            </a:pPr>
            <a:r>
              <a:rPr lang="en-US" dirty="0" smtClean="0"/>
              <a:t>Completeness can be changed, a completeness of 1 results in maximal redundancy, while a completeness approaching 0 results in no redundancy with each voxel only processed once. Completeness linearly correlates with run time. Any completeness level over 40% is not very useful as results afterwards see little improvement.</a:t>
            </a:r>
          </a:p>
          <a:p>
            <a:pPr marL="285750" indent="-285750">
              <a:buFont typeface="Arial" panose="020B0604020202020204" pitchFamily="34" charset="0"/>
              <a:buChar char="•"/>
            </a:pPr>
            <a:endParaRPr lang="fr-FR" i="1"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p:txBody>
      </p:sp>
      <p:sp>
        <p:nvSpPr>
          <p:cNvPr id="9" name="TextBox 8"/>
          <p:cNvSpPr txBox="1"/>
          <p:nvPr/>
        </p:nvSpPr>
        <p:spPr>
          <a:xfrm>
            <a:off x="7006975" y="4171308"/>
            <a:ext cx="495553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Some Toggles are present to allow or disallow premature termination, (which if done correctly preserves data) write to a .</a:t>
            </a:r>
            <a:r>
              <a:rPr lang="en-US" dirty="0" err="1" smtClean="0"/>
              <a:t>hdr</a:t>
            </a:r>
            <a:r>
              <a:rPr lang="en-US" dirty="0" smtClean="0"/>
              <a:t> file rather than a simple .mat, or output a visual in the </a:t>
            </a:r>
            <a:r>
              <a:rPr lang="en-US" dirty="0" err="1" smtClean="0"/>
              <a:t>MatLab</a:t>
            </a:r>
            <a:r>
              <a:rPr lang="en-US" dirty="0" smtClean="0"/>
              <a:t> interface</a:t>
            </a:r>
          </a:p>
          <a:p>
            <a:pPr marL="285750" indent="-285750">
              <a:buFont typeface="Arial" panose="020B0604020202020204" pitchFamily="34" charset="0"/>
              <a:buChar char="•"/>
            </a:pPr>
            <a:r>
              <a:rPr lang="en-US" dirty="0" smtClean="0"/>
              <a:t>There also exists a file selection interface to read from and write to ANALYZE and </a:t>
            </a:r>
            <a:r>
              <a:rPr lang="en-US" dirty="0" err="1" smtClean="0"/>
              <a:t>nifti</a:t>
            </a:r>
            <a:r>
              <a:rPr lang="en-US" dirty="0" smtClean="0"/>
              <a:t> formats.</a:t>
            </a:r>
            <a:endParaRPr lang="en-US" dirty="0"/>
          </a:p>
        </p:txBody>
      </p:sp>
    </p:spTree>
    <p:extLst>
      <p:ext uri="{BB962C8B-B14F-4D97-AF65-F5344CB8AC3E}">
        <p14:creationId xmlns:p14="http://schemas.microsoft.com/office/powerpoint/2010/main" val="1461955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for Displaying Results</a:t>
            </a:r>
            <a:endParaRPr lang="en-US" dirty="0"/>
          </a:p>
        </p:txBody>
      </p:sp>
      <p:sp>
        <p:nvSpPr>
          <p:cNvPr id="3" name="Content Placeholder 2"/>
          <p:cNvSpPr>
            <a:spLocks noGrp="1"/>
          </p:cNvSpPr>
          <p:nvPr>
            <p:ph idx="1"/>
          </p:nvPr>
        </p:nvSpPr>
        <p:spPr>
          <a:xfrm>
            <a:off x="838200" y="1825625"/>
            <a:ext cx="4802311" cy="4351338"/>
          </a:xfrm>
        </p:spPr>
        <p:txBody>
          <a:bodyPr>
            <a:normAutofit/>
          </a:bodyPr>
          <a:lstStyle/>
          <a:p>
            <a:r>
              <a:rPr lang="en-US" sz="1800" dirty="0" smtClean="0"/>
              <a:t>Visual for Displaying results </a:t>
            </a:r>
            <a:r>
              <a:rPr lang="en-US" sz="1800" dirty="0"/>
              <a:t>within </a:t>
            </a:r>
            <a:r>
              <a:rPr lang="en-US" sz="1800" dirty="0" err="1"/>
              <a:t>MatLab</a:t>
            </a:r>
            <a:r>
              <a:rPr lang="en-US" sz="1800" dirty="0"/>
              <a:t> environment </a:t>
            </a:r>
            <a:r>
              <a:rPr lang="en-US" sz="1800" dirty="0" err="1" smtClean="0"/>
              <a:t>view_ni</a:t>
            </a:r>
            <a:r>
              <a:rPr lang="en-US" sz="1800" dirty="0" smtClean="0"/>
              <a:t>()</a:t>
            </a:r>
            <a:r>
              <a:rPr lang="en-US" sz="1800" dirty="0" err="1" smtClean="0"/>
              <a:t>i</a:t>
            </a:r>
            <a:r>
              <a:rPr lang="en-US" sz="1800" dirty="0" smtClean="0"/>
              <a:t> </a:t>
            </a:r>
            <a:r>
              <a:rPr lang="en-US" sz="1800" dirty="0"/>
              <a:t>from Jimmy Shen’s Tools for </a:t>
            </a:r>
            <a:r>
              <a:rPr lang="en-US" sz="1800" dirty="0" err="1"/>
              <a:t>NIfTI</a:t>
            </a:r>
            <a:r>
              <a:rPr lang="en-US" sz="1800" dirty="0"/>
              <a:t> and ANALYZE </a:t>
            </a:r>
            <a:r>
              <a:rPr lang="en-US" sz="1800" dirty="0" smtClean="0"/>
              <a:t>image on File Exchange</a:t>
            </a:r>
          </a:p>
          <a:p>
            <a:r>
              <a:rPr lang="en-US" sz="1800" dirty="0" smtClean="0"/>
              <a:t>https://www.mathworks.com/matlabcentral/fileexchange/8797-tools-for-nifti-and-analyze-image</a:t>
            </a:r>
            <a:endParaRPr lang="en-US" sz="1800" dirty="0"/>
          </a:p>
          <a:p>
            <a:endParaRPr lang="en-US" sz="18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5640511" y="1215915"/>
            <a:ext cx="6215867" cy="5248724"/>
          </a:xfrm>
          <a:prstGeom prst="rect">
            <a:avLst/>
          </a:prstGeom>
        </p:spPr>
      </p:pic>
    </p:spTree>
    <p:extLst>
      <p:ext uri="{BB962C8B-B14F-4D97-AF65-F5344CB8AC3E}">
        <p14:creationId xmlns:p14="http://schemas.microsoft.com/office/powerpoint/2010/main" val="2356941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717" y="365125"/>
            <a:ext cx="10515600" cy="1325563"/>
          </a:xfrm>
        </p:spPr>
        <p:txBody>
          <a:bodyPr/>
          <a:lstStyle/>
          <a:p>
            <a:r>
              <a:rPr lang="en-US" dirty="0" smtClean="0"/>
              <a:t>Results</a:t>
            </a:r>
            <a:endParaRPr lang="en-US" dirty="0"/>
          </a:p>
        </p:txBody>
      </p:sp>
      <p:grpSp>
        <p:nvGrpSpPr>
          <p:cNvPr id="12" name="Group 11"/>
          <p:cNvGrpSpPr/>
          <p:nvPr/>
        </p:nvGrpSpPr>
        <p:grpSpPr>
          <a:xfrm>
            <a:off x="7184594" y="1529731"/>
            <a:ext cx="4374748" cy="4371261"/>
            <a:chOff x="6840831" y="365125"/>
            <a:chExt cx="5044709" cy="5040688"/>
          </a:xfrm>
        </p:grpSpPr>
        <p:grpSp>
          <p:nvGrpSpPr>
            <p:cNvPr id="8" name="Group 7"/>
            <p:cNvGrpSpPr/>
            <p:nvPr/>
          </p:nvGrpSpPr>
          <p:grpSpPr>
            <a:xfrm>
              <a:off x="6840831" y="365125"/>
              <a:ext cx="5044709" cy="2524365"/>
              <a:chOff x="5957253" y="1825625"/>
              <a:chExt cx="5044709" cy="252436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597" y="1825625"/>
                <a:ext cx="2524365" cy="252436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253" y="1825625"/>
                <a:ext cx="2520344" cy="2520344"/>
              </a:xfrm>
              <a:prstGeom prst="rect">
                <a:avLst/>
              </a:prstGeom>
            </p:spPr>
          </p:pic>
        </p:gr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1175" y="2885469"/>
              <a:ext cx="2520344" cy="252034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831" y="2885469"/>
              <a:ext cx="2520344" cy="2520344"/>
            </a:xfrm>
            <a:prstGeom prst="rect">
              <a:avLst/>
            </a:prstGeom>
          </p:spPr>
        </p:pic>
      </p:grpSp>
      <p:sp>
        <p:nvSpPr>
          <p:cNvPr id="14" name="Rectangle 13"/>
          <p:cNvSpPr/>
          <p:nvPr/>
        </p:nvSpPr>
        <p:spPr>
          <a:xfrm>
            <a:off x="10021476" y="2577890"/>
            <a:ext cx="513708" cy="56507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835845" y="2577891"/>
            <a:ext cx="513708" cy="56507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578991" y="5000154"/>
            <a:ext cx="513708" cy="565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64622" y="5000153"/>
            <a:ext cx="513708" cy="5650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3389015026"/>
              </p:ext>
            </p:extLst>
          </p:nvPr>
        </p:nvGraphicFramePr>
        <p:xfrm>
          <a:off x="7184593" y="898448"/>
          <a:ext cx="4371264" cy="640080"/>
        </p:xfrm>
        <a:graphic>
          <a:graphicData uri="http://schemas.openxmlformats.org/drawingml/2006/table">
            <a:tbl>
              <a:tblPr firstRow="1" bandRow="1">
                <a:tableStyleId>{073A0DAA-6AF3-43AB-8588-CEC1D06C72B9}</a:tableStyleId>
              </a:tblPr>
              <a:tblGrid>
                <a:gridCol w="2185632">
                  <a:extLst>
                    <a:ext uri="{9D8B030D-6E8A-4147-A177-3AD203B41FA5}">
                      <a16:colId xmlns:a16="http://schemas.microsoft.com/office/drawing/2014/main" xmlns="" val="197432582"/>
                    </a:ext>
                  </a:extLst>
                </a:gridCol>
                <a:gridCol w="2185632">
                  <a:extLst>
                    <a:ext uri="{9D8B030D-6E8A-4147-A177-3AD203B41FA5}">
                      <a16:colId xmlns:a16="http://schemas.microsoft.com/office/drawing/2014/main" xmlns="" val="3668351923"/>
                    </a:ext>
                  </a:extLst>
                </a:gridCol>
              </a:tblGrid>
              <a:tr h="370840">
                <a:tc>
                  <a:txBody>
                    <a:bodyPr/>
                    <a:lstStyle/>
                    <a:p>
                      <a:r>
                        <a:rPr lang="en-US" dirty="0" smtClean="0"/>
                        <a:t>Unfiltered</a:t>
                      </a:r>
                      <a:r>
                        <a:rPr lang="en-US" baseline="0" dirty="0" smtClean="0"/>
                        <a:t> DWI</a:t>
                      </a:r>
                      <a:endParaRPr lang="en-US" dirty="0"/>
                    </a:p>
                  </a:txBody>
                  <a:tcPr/>
                </a:tc>
                <a:tc>
                  <a:txBody>
                    <a:bodyPr/>
                    <a:lstStyle/>
                    <a:p>
                      <a:r>
                        <a:rPr lang="en-US" dirty="0" smtClean="0"/>
                        <a:t>Filtered 20% Completeness</a:t>
                      </a:r>
                      <a:endParaRPr lang="en-US" dirty="0"/>
                    </a:p>
                  </a:txBody>
                  <a:tcPr/>
                </a:tc>
                <a:extLst>
                  <a:ext uri="{0D108BD9-81ED-4DB2-BD59-A6C34878D82A}">
                    <a16:rowId xmlns:a16="http://schemas.microsoft.com/office/drawing/2014/main" xmlns="" val="2413489506"/>
                  </a:ext>
                </a:extLst>
              </a:tr>
            </a:tbl>
          </a:graphicData>
        </a:graphic>
      </p:graphicFrame>
      <p:sp>
        <p:nvSpPr>
          <p:cNvPr id="20" name="TextBox 19"/>
          <p:cNvSpPr txBox="1"/>
          <p:nvPr/>
        </p:nvSpPr>
        <p:spPr>
          <a:xfrm>
            <a:off x="810275" y="1764957"/>
            <a:ext cx="5723068"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77% Reduction of coefficient of variance in with a </a:t>
            </a:r>
            <a:r>
              <a:rPr lang="en-US" dirty="0" err="1" smtClean="0"/>
              <a:t>roi</a:t>
            </a:r>
            <a:r>
              <a:rPr lang="en-US" dirty="0" smtClean="0"/>
              <a:t> ventricles</a:t>
            </a:r>
          </a:p>
          <a:p>
            <a:pPr marL="285750" indent="-285750">
              <a:buFont typeface="Arial" panose="020B0604020202020204" pitchFamily="34" charset="0"/>
              <a:buChar char="•"/>
            </a:pPr>
            <a:r>
              <a:rPr lang="en-US" dirty="0" smtClean="0"/>
              <a:t>Clear Reduction in Noise</a:t>
            </a:r>
            <a:endParaRPr lang="en-US" dirty="0"/>
          </a:p>
        </p:txBody>
      </p:sp>
      <p:grpSp>
        <p:nvGrpSpPr>
          <p:cNvPr id="24" name="Group 23"/>
          <p:cNvGrpSpPr/>
          <p:nvPr/>
        </p:nvGrpSpPr>
        <p:grpSpPr>
          <a:xfrm>
            <a:off x="4285472" y="2852853"/>
            <a:ext cx="2732927" cy="2712379"/>
            <a:chOff x="3386812" y="2948682"/>
            <a:chExt cx="2732927" cy="2712379"/>
          </a:xfrm>
        </p:grpSpPr>
        <p:pic>
          <p:nvPicPr>
            <p:cNvPr id="22" name="Picture 21"/>
            <p:cNvPicPr>
              <a:picLocks noChangeAspect="1"/>
            </p:cNvPicPr>
            <p:nvPr/>
          </p:nvPicPr>
          <p:blipFill rotWithShape="1">
            <a:blip r:embed="rId6"/>
            <a:srcRect l="357" t="12115" r="1381" b="12150"/>
            <a:stretch/>
          </p:blipFill>
          <p:spPr>
            <a:xfrm>
              <a:off x="3386812" y="2948682"/>
              <a:ext cx="2732927" cy="2712379"/>
            </a:xfrm>
            <a:prstGeom prst="rect">
              <a:avLst/>
            </a:prstGeom>
          </p:spPr>
        </p:pic>
        <p:sp>
          <p:nvSpPr>
            <p:cNvPr id="23" name="TextBox 22"/>
            <p:cNvSpPr txBox="1"/>
            <p:nvPr/>
          </p:nvSpPr>
          <p:spPr>
            <a:xfrm>
              <a:off x="4826937" y="3375390"/>
              <a:ext cx="863030" cy="523220"/>
            </a:xfrm>
            <a:prstGeom prst="rect">
              <a:avLst/>
            </a:prstGeom>
            <a:noFill/>
          </p:spPr>
          <p:txBody>
            <a:bodyPr wrap="square" rtlCol="0">
              <a:spAutoFit/>
            </a:bodyPr>
            <a:lstStyle/>
            <a:p>
              <a:r>
                <a:rPr lang="en-US" sz="2800" dirty="0" smtClean="0">
                  <a:solidFill>
                    <a:srgbClr val="FFFF00"/>
                  </a:solidFill>
                </a:rPr>
                <a:t>ROI</a:t>
              </a:r>
              <a:endParaRPr lang="en-US" dirty="0">
                <a:solidFill>
                  <a:srgbClr val="FFFF00"/>
                </a:solidFill>
              </a:endParaRPr>
            </a:p>
          </p:txBody>
        </p:sp>
      </p:grpSp>
    </p:spTree>
    <p:extLst>
      <p:ext uri="{BB962C8B-B14F-4D97-AF65-F5344CB8AC3E}">
        <p14:creationId xmlns:p14="http://schemas.microsoft.com/office/powerpoint/2010/main" val="347177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LPCA </a:t>
            </a:r>
            <a:r>
              <a:rPr lang="en-US" dirty="0" err="1" smtClean="0"/>
              <a:t>Denoising</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In each step the image is broken up into many non-overlapping blocks of the Image, the noise reduction occurs locally within the blocks</a:t>
            </a:r>
          </a:p>
          <a:p>
            <a:r>
              <a:rPr lang="en-US" dirty="0" smtClean="0"/>
              <a:t>For each level of redundancy (determined by the Completeness) the image is again broken up into another set of non-overlapping blocks with an offset origin.</a:t>
            </a:r>
          </a:p>
          <a:p>
            <a:r>
              <a:rPr lang="en-US" dirty="0" smtClean="0"/>
              <a:t>After processing the blocks are stitched back to their original images and averaged with their redundant counterparts</a:t>
            </a:r>
          </a:p>
          <a:p>
            <a:r>
              <a:rPr lang="en-US" dirty="0" smtClean="0"/>
              <a:t>Using multiple non overlapping blocks gives us a greater control of redundancy as well as lessened memory demands as opposed to a overlapping block scheme</a:t>
            </a:r>
          </a:p>
          <a:p>
            <a:pPr marL="0" indent="0">
              <a:buNone/>
            </a:pPr>
            <a:endParaRPr lang="en-US" dirty="0"/>
          </a:p>
        </p:txBody>
      </p:sp>
    </p:spTree>
    <p:extLst>
      <p:ext uri="{BB962C8B-B14F-4D97-AF65-F5344CB8AC3E}">
        <p14:creationId xmlns:p14="http://schemas.microsoft.com/office/powerpoint/2010/main" val="62112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480"/>
            <a:ext cx="10515600" cy="1325563"/>
          </a:xfrm>
        </p:spPr>
        <p:txBody>
          <a:bodyPr/>
          <a:lstStyle/>
          <a:p>
            <a:r>
              <a:rPr lang="en-US" dirty="0" smtClean="0"/>
              <a:t>LPCA </a:t>
            </a:r>
            <a:r>
              <a:rPr lang="en-US" dirty="0" err="1" smtClean="0"/>
              <a:t>Denoising</a:t>
            </a:r>
            <a:r>
              <a:rPr lang="en-US" dirty="0" smtClean="0"/>
              <a:t> Cont.</a:t>
            </a:r>
            <a:endParaRPr lang="en-US" dirty="0"/>
          </a:p>
        </p:txBody>
      </p:sp>
      <p:sp>
        <p:nvSpPr>
          <p:cNvPr id="3" name="Content Placeholder 2"/>
          <p:cNvSpPr>
            <a:spLocks noGrp="1"/>
          </p:cNvSpPr>
          <p:nvPr>
            <p:ph idx="1"/>
          </p:nvPr>
        </p:nvSpPr>
        <p:spPr/>
        <p:txBody>
          <a:bodyPr/>
          <a:lstStyle/>
          <a:p>
            <a:r>
              <a:rPr lang="en-US" dirty="0" smtClean="0"/>
              <a:t>Each individual 4D Block is rearranged into a 2D matrix where each Voxel appears as one row with all its corresponding DWI directional values occupying that row.</a:t>
            </a:r>
          </a:p>
          <a:p>
            <a:r>
              <a:rPr lang="en-US" dirty="0" smtClean="0"/>
              <a:t>This data is then normalized to a mean of Zero (by subtracting the mean) and a standard deviation of 1 (by </a:t>
            </a:r>
            <a:r>
              <a:rPr lang="en-US" dirty="0" smtClean="0"/>
              <a:t>dividing </a:t>
            </a:r>
            <a:r>
              <a:rPr lang="en-US" dirty="0" smtClean="0"/>
              <a:t>by the </a:t>
            </a:r>
            <a:r>
              <a:rPr lang="en-US" dirty="0" err="1" smtClean="0"/>
              <a:t>Std</a:t>
            </a:r>
            <a:r>
              <a:rPr lang="en-US" dirty="0" smtClean="0"/>
              <a:t>)</a:t>
            </a:r>
          </a:p>
          <a:p>
            <a:r>
              <a:rPr lang="en-US" dirty="0" smtClean="0"/>
              <a:t>Then we take the Eigen Vectors and Values of the covariance matrix, which is equivalent to finding+ the Principle Components</a:t>
            </a:r>
          </a:p>
          <a:p>
            <a:endParaRPr lang="en-US" dirty="0" smtClean="0"/>
          </a:p>
          <a:p>
            <a:endParaRPr lang="en-US" dirty="0" smtClean="0"/>
          </a:p>
          <a:p>
            <a:endParaRPr lang="en-US" dirty="0"/>
          </a:p>
        </p:txBody>
      </p:sp>
    </p:spTree>
    <p:extLst>
      <p:ext uri="{BB962C8B-B14F-4D97-AF65-F5344CB8AC3E}">
        <p14:creationId xmlns:p14="http://schemas.microsoft.com/office/powerpoint/2010/main" val="2799398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LPCA </a:t>
            </a:r>
            <a:r>
              <a:rPr lang="en-US" dirty="0" err="1" smtClean="0"/>
              <a:t>Denoising</a:t>
            </a:r>
            <a:endParaRPr lang="en-US" dirty="0"/>
          </a:p>
        </p:txBody>
      </p:sp>
      <p:sp>
        <p:nvSpPr>
          <p:cNvPr id="3" name="Content Placeholder 2"/>
          <p:cNvSpPr>
            <a:spLocks noGrp="1"/>
          </p:cNvSpPr>
          <p:nvPr>
            <p:ph idx="1"/>
          </p:nvPr>
        </p:nvSpPr>
        <p:spPr/>
        <p:txBody>
          <a:bodyPr/>
          <a:lstStyle/>
          <a:p>
            <a:r>
              <a:rPr lang="en-US" dirty="0" smtClean="0"/>
              <a:t>In Parallel The Matching B0 chunk is subtracted from the current block to produce a rough approximation of the noise present in the image; the noise variance is estimated by taking the variance of this difference</a:t>
            </a:r>
          </a:p>
          <a:p>
            <a:r>
              <a:rPr lang="en-US" dirty="0" smtClean="0"/>
              <a:t>Eigenvectors are  kept or rejected based on their corresponding Eigen values as opposed to only deeming the first n as significant components, we instead use an adaptive threshold equal to the local noise variance multiplied by the input threshold coefficient (see GUI)</a:t>
            </a:r>
          </a:p>
          <a:p>
            <a:r>
              <a:rPr lang="en-US" dirty="0" smtClean="0"/>
              <a:t>We then reconstruct the image using only the significant Eigenvectors</a:t>
            </a:r>
            <a:endParaRPr lang="en-US" dirty="0"/>
          </a:p>
        </p:txBody>
      </p:sp>
    </p:spTree>
    <p:extLst>
      <p:ext uri="{BB962C8B-B14F-4D97-AF65-F5344CB8AC3E}">
        <p14:creationId xmlns:p14="http://schemas.microsoft.com/office/powerpoint/2010/main" val="2044438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LPCA </a:t>
            </a:r>
            <a:r>
              <a:rPr lang="en-US" dirty="0" err="1" smtClean="0"/>
              <a:t>Denoising</a:t>
            </a:r>
            <a:endParaRPr lang="en-US" dirty="0"/>
          </a:p>
        </p:txBody>
      </p:sp>
      <p:sp>
        <p:nvSpPr>
          <p:cNvPr id="3" name="Content Placeholder 2"/>
          <p:cNvSpPr>
            <a:spLocks noGrp="1"/>
          </p:cNvSpPr>
          <p:nvPr>
            <p:ph idx="1"/>
          </p:nvPr>
        </p:nvSpPr>
        <p:spPr/>
        <p:txBody>
          <a:bodyPr/>
          <a:lstStyle/>
          <a:p>
            <a:r>
              <a:rPr lang="en-US" dirty="0" smtClean="0"/>
              <a:t>After reconstructing the blocks we de-normalize the data by adding back the mean and multiplying back the by original </a:t>
            </a:r>
            <a:r>
              <a:rPr lang="en-US" dirty="0" err="1" smtClean="0"/>
              <a:t>STDev</a:t>
            </a:r>
            <a:endParaRPr lang="en-US" dirty="0" smtClean="0"/>
          </a:p>
          <a:p>
            <a:r>
              <a:rPr lang="en-US" dirty="0" smtClean="0"/>
              <a:t>Each block is assigned and multiplied by a weight proportional to the number of eigenvalues higher than the threshold used in that block; this is so that the ones with the most significant data are preserved more.</a:t>
            </a:r>
          </a:p>
          <a:p>
            <a:r>
              <a:rPr lang="en-US" dirty="0" smtClean="0"/>
              <a:t>The blocks are then summed and averaged according to their weights</a:t>
            </a:r>
          </a:p>
          <a:p>
            <a:endParaRPr lang="en-US" dirty="0"/>
          </a:p>
        </p:txBody>
      </p:sp>
    </p:spTree>
    <p:extLst>
      <p:ext uri="{BB962C8B-B14F-4D97-AF65-F5344CB8AC3E}">
        <p14:creationId xmlns:p14="http://schemas.microsoft.com/office/powerpoint/2010/main" val="1319976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615</Words>
  <Application>Microsoft Macintosh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Arial</vt:lpstr>
      <vt:lpstr>Office Theme</vt:lpstr>
      <vt:lpstr> Local PCA (LPCA) Filtering of Diffusion Weighted MRI Data</vt:lpstr>
      <vt:lpstr>StartGui</vt:lpstr>
      <vt:lpstr>GUI for Displaying Results</vt:lpstr>
      <vt:lpstr>Results</vt:lpstr>
      <vt:lpstr>LPCA Denoising</vt:lpstr>
      <vt:lpstr>LPCA Denoising Cont.</vt:lpstr>
      <vt:lpstr>LPCA Denoising</vt:lpstr>
      <vt:lpstr>LPCA Denoising</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Andreas Badea</dc:creator>
  <cp:lastModifiedBy>Alexandra Badea, Ph.D.</cp:lastModifiedBy>
  <cp:revision>15</cp:revision>
  <dcterms:created xsi:type="dcterms:W3CDTF">2016-07-24T21:01:23Z</dcterms:created>
  <dcterms:modified xsi:type="dcterms:W3CDTF">2017-06-27T13:31:11Z</dcterms:modified>
</cp:coreProperties>
</file>