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sldIdLst>
    <p:sldId id="257" r:id="rId3"/>
    <p:sldId id="277" r:id="rId4"/>
    <p:sldId id="258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73" r:id="rId14"/>
    <p:sldId id="271" r:id="rId15"/>
    <p:sldId id="270" r:id="rId16"/>
    <p:sldId id="269" r:id="rId17"/>
    <p:sldId id="272" r:id="rId18"/>
    <p:sldId id="275" r:id="rId19"/>
    <p:sldId id="268" r:id="rId20"/>
    <p:sldId id="278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88710" autoAdjust="0"/>
  </p:normalViewPr>
  <p:slideViewPr>
    <p:cSldViewPr>
      <p:cViewPr varScale="1">
        <p:scale>
          <a:sx n="64" d="100"/>
          <a:sy n="64" d="100"/>
        </p:scale>
        <p:origin x="-15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3D768-9A0C-4D28-AB03-5B9A03908BA0}" type="datetimeFigureOut">
              <a:rPr lang="pt-PT" smtClean="0"/>
              <a:t>21-03-2013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91F-F0CF-4219-8333-7A29352C285D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Tipo de Teste</a:t>
            </a:r>
            <a:r>
              <a:rPr lang="pt-PT" baseline="0" dirty="0" smtClean="0"/>
              <a:t> – Avaliação ou sem ser para avaliação!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ângulo arredondad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ângulo arredondad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ângulo arredondad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Rec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ângulo arredondad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15E-B5F2-493A-9C34-9001BA9CE1B0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2084393"/>
          </a:xfrm>
        </p:spPr>
        <p:txBody>
          <a:bodyPr>
            <a:normAutofit/>
          </a:bodyPr>
          <a:lstStyle/>
          <a:p>
            <a:r>
              <a:rPr lang="pt-PT" sz="8000" b="1" dirty="0" smtClean="0">
                <a:solidFill>
                  <a:srgbClr val="D62900"/>
                </a:solidFill>
                <a:latin typeface="David" pitchFamily="34" charset="-79"/>
                <a:cs typeface="David" pitchFamily="34" charset="-79"/>
              </a:rPr>
              <a:t>Base de Dados</a:t>
            </a:r>
            <a:endParaRPr lang="pt-PT" sz="8000" b="1" dirty="0">
              <a:solidFill>
                <a:srgbClr val="D6290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9" name="Título 5"/>
          <p:cNvSpPr txBox="1">
            <a:spLocks/>
          </p:cNvSpPr>
          <p:nvPr/>
        </p:nvSpPr>
        <p:spPr>
          <a:xfrm rot="1155094">
            <a:off x="5035717" y="800161"/>
            <a:ext cx="3771872" cy="128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000" b="1" dirty="0" err="1" smtClean="0">
                <a:solidFill>
                  <a:srgbClr val="D62900"/>
                </a:solidFill>
                <a:latin typeface="David" pitchFamily="34" charset="-79"/>
                <a:ea typeface="+mj-ea"/>
                <a:cs typeface="David" pitchFamily="34" charset="-79"/>
              </a:rPr>
              <a:t>Primary</a:t>
            </a:r>
            <a:r>
              <a:rPr lang="pt-PT" sz="4000" b="1" dirty="0" smtClean="0">
                <a:solidFill>
                  <a:srgbClr val="D62900"/>
                </a:solidFill>
                <a:latin typeface="David" pitchFamily="34" charset="-79"/>
                <a:ea typeface="+mj-ea"/>
                <a:cs typeface="David" pitchFamily="34" charset="-79"/>
              </a:rPr>
              <a:t> </a:t>
            </a:r>
            <a:r>
              <a:rPr lang="pt-PT" sz="4000" b="1" dirty="0" err="1" smtClean="0">
                <a:solidFill>
                  <a:srgbClr val="D62900"/>
                </a:solidFill>
                <a:latin typeface="David" pitchFamily="34" charset="-79"/>
                <a:ea typeface="+mj-ea"/>
                <a:cs typeface="David" pitchFamily="34" charset="-79"/>
              </a:rPr>
              <a:t>Key</a:t>
            </a:r>
            <a:endParaRPr kumimoji="0" lang="pt-PT" sz="4000" b="1" i="0" u="none" strike="noStrike" kern="1200" cap="none" spc="0" normalizeH="0" baseline="0" noProof="0" dirty="0" smtClean="0">
              <a:ln>
                <a:noFill/>
              </a:ln>
              <a:solidFill>
                <a:srgbClr val="D62900"/>
              </a:solidFill>
              <a:effectLst/>
              <a:uLnTx/>
              <a:uFillTx/>
              <a:latin typeface="David" pitchFamily="34" charset="-79"/>
              <a:ea typeface="+mj-ea"/>
              <a:cs typeface="David" pitchFamily="34" charset="-79"/>
            </a:endParaRPr>
          </a:p>
        </p:txBody>
      </p:sp>
      <p:pic>
        <p:nvPicPr>
          <p:cNvPr id="5" name="Imagem 4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4500570"/>
            <a:ext cx="4929222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3200400"/>
            <a:ext cx="6481786" cy="3443310"/>
          </a:xfrm>
        </p:spPr>
        <p:txBody>
          <a:bodyPr>
            <a:noAutofit/>
          </a:bodyPr>
          <a:lstStyle/>
          <a:p>
            <a:pPr algn="just"/>
            <a:r>
              <a:rPr lang="pt-PT" sz="2800" dirty="0" smtClean="0">
                <a:solidFill>
                  <a:schemeClr val="tx1"/>
                </a:solidFill>
              </a:rPr>
              <a:t>Decidimos </a:t>
            </a:r>
            <a:r>
              <a:rPr lang="pt-PT" sz="2800" b="1" dirty="0" smtClean="0">
                <a:solidFill>
                  <a:schemeClr val="tx1"/>
                </a:solidFill>
              </a:rPr>
              <a:t>guardar</a:t>
            </a:r>
            <a:r>
              <a:rPr lang="pt-PT" sz="2800" dirty="0" smtClean="0">
                <a:solidFill>
                  <a:schemeClr val="tx1"/>
                </a:solidFill>
              </a:rPr>
              <a:t> todas estas soluções de algoritmos  </a:t>
            </a:r>
            <a:r>
              <a:rPr lang="pt-PT" sz="2800" b="1" dirty="0" smtClean="0">
                <a:solidFill>
                  <a:schemeClr val="tx1"/>
                </a:solidFill>
              </a:rPr>
              <a:t>na forma de código</a:t>
            </a:r>
            <a:r>
              <a:rPr lang="pt-PT" sz="2800" dirty="0" smtClean="0">
                <a:solidFill>
                  <a:schemeClr val="tx1"/>
                </a:solidFill>
              </a:rPr>
              <a:t> por ser mais </a:t>
            </a:r>
            <a:r>
              <a:rPr lang="pt-PT" sz="2800" b="1" dirty="0" smtClean="0">
                <a:solidFill>
                  <a:schemeClr val="tx1"/>
                </a:solidFill>
              </a:rPr>
              <a:t>fácil </a:t>
            </a:r>
            <a:r>
              <a:rPr lang="pt-PT" sz="2800" dirty="0" smtClean="0">
                <a:solidFill>
                  <a:schemeClr val="tx1"/>
                </a:solidFill>
              </a:rPr>
              <a:t>e </a:t>
            </a:r>
            <a:r>
              <a:rPr lang="pt-PT" sz="2800" b="1" dirty="0" smtClean="0">
                <a:solidFill>
                  <a:schemeClr val="tx1"/>
                </a:solidFill>
              </a:rPr>
              <a:t>mais rápido </a:t>
            </a:r>
            <a:r>
              <a:rPr lang="pt-PT" sz="2800" dirty="0" smtClean="0">
                <a:solidFill>
                  <a:schemeClr val="tx1"/>
                </a:solidFill>
              </a:rPr>
              <a:t>para os </a:t>
            </a:r>
            <a:r>
              <a:rPr lang="pt-PT" sz="2800" b="1" dirty="0" smtClean="0">
                <a:solidFill>
                  <a:schemeClr val="tx1"/>
                </a:solidFill>
              </a:rPr>
              <a:t>tradutores</a:t>
            </a:r>
            <a:r>
              <a:rPr lang="pt-PT" sz="2800" dirty="0" smtClean="0">
                <a:solidFill>
                  <a:schemeClr val="tx1"/>
                </a:solidFill>
              </a:rPr>
              <a:t> que têm a missão de traduzir este algoritmos para diversas linguagens de Programação. </a:t>
            </a:r>
            <a:r>
              <a:rPr lang="pt-PT" sz="2800" b="1" dirty="0" smtClean="0">
                <a:solidFill>
                  <a:schemeClr val="tx1"/>
                </a:solidFill>
              </a:rPr>
              <a:t>Guardamos na forma de Fluxograma </a:t>
            </a:r>
            <a:r>
              <a:rPr lang="pt-PT" sz="2800" dirty="0" smtClean="0">
                <a:solidFill>
                  <a:schemeClr val="tx1"/>
                </a:solidFill>
              </a:rPr>
              <a:t>porque esta será </a:t>
            </a:r>
            <a:r>
              <a:rPr lang="pt-PT" sz="2800" b="1" dirty="0" smtClean="0">
                <a:solidFill>
                  <a:schemeClr val="tx1"/>
                </a:solidFill>
              </a:rPr>
              <a:t>imprescindível</a:t>
            </a:r>
            <a:r>
              <a:rPr lang="pt-PT" sz="2800" dirty="0" smtClean="0">
                <a:solidFill>
                  <a:schemeClr val="tx1"/>
                </a:solidFill>
              </a:rPr>
              <a:t> no decorrer da </a:t>
            </a:r>
            <a:r>
              <a:rPr lang="pt-PT" sz="2800" b="1" dirty="0" smtClean="0">
                <a:solidFill>
                  <a:schemeClr val="tx1"/>
                </a:solidFill>
              </a:rPr>
              <a:t>construção desta Aplicação</a:t>
            </a:r>
            <a:r>
              <a:rPr lang="pt-PT" sz="2800" dirty="0" smtClean="0">
                <a:solidFill>
                  <a:schemeClr val="tx1"/>
                </a:solidFill>
              </a:rPr>
              <a:t>.  </a:t>
            </a: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Porque organizar a Solução na forma de Código e Fluxograma?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2943244"/>
          </a:xfrm>
        </p:spPr>
        <p:txBody>
          <a:bodyPr>
            <a:noAutofit/>
          </a:bodyPr>
          <a:lstStyle/>
          <a:p>
            <a:r>
              <a:rPr lang="pt-PT" sz="4000" dirty="0" smtClean="0">
                <a:solidFill>
                  <a:schemeClr val="tx1"/>
                </a:solidFill>
              </a:rPr>
              <a:t>O </a:t>
            </a:r>
            <a:r>
              <a:rPr lang="pt-PT" sz="4000" b="1" dirty="0" smtClean="0">
                <a:solidFill>
                  <a:schemeClr val="tx1"/>
                </a:solidFill>
              </a:rPr>
              <a:t>2º passo </a:t>
            </a:r>
            <a:r>
              <a:rPr lang="pt-PT" sz="4000" dirty="0" smtClean="0">
                <a:solidFill>
                  <a:schemeClr val="tx1"/>
                </a:solidFill>
              </a:rPr>
              <a:t>foi a construção do modelo relacional que irá servir de modelo para a construção da Base de Dados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Modelo </a:t>
            </a:r>
            <a:r>
              <a:rPr lang="pt-PT" dirty="0" smtClean="0"/>
              <a:t>Relacional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Desenho do Modelo E-R</a:t>
            </a:r>
            <a:endParaRPr lang="pt-PT" dirty="0"/>
          </a:p>
        </p:txBody>
      </p:sp>
      <p:pic>
        <p:nvPicPr>
          <p:cNvPr id="5" name="Imagem 4" descr="Diagra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" y="2881852"/>
            <a:ext cx="9097610" cy="3846266"/>
          </a:xfrm>
          <a:prstGeom prst="rect">
            <a:avLst/>
          </a:prstGeom>
        </p:spPr>
      </p:pic>
      <p:pic>
        <p:nvPicPr>
          <p:cNvPr id="6" name="Imagem 5" descr="acquia_marin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71868" y="785794"/>
            <a:ext cx="535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Este Modelo Carece de Melhorias!</a:t>
            </a:r>
            <a:endParaRPr lang="pt-PT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4286256"/>
            <a:ext cx="6400800" cy="1871674"/>
          </a:xfrm>
        </p:spPr>
        <p:txBody>
          <a:bodyPr>
            <a:noAutofit/>
          </a:bodyPr>
          <a:lstStyle/>
          <a:p>
            <a:r>
              <a:rPr lang="pt-PT" sz="4000" dirty="0" smtClean="0">
                <a:solidFill>
                  <a:schemeClr val="tx1"/>
                </a:solidFill>
              </a:rPr>
              <a:t>O </a:t>
            </a:r>
            <a:r>
              <a:rPr lang="pt-PT" sz="4000" b="1" dirty="0" smtClean="0">
                <a:solidFill>
                  <a:schemeClr val="tx1"/>
                </a:solidFill>
              </a:rPr>
              <a:t>3º passo </a:t>
            </a:r>
            <a:r>
              <a:rPr lang="pt-PT" sz="4000" dirty="0" smtClean="0">
                <a:solidFill>
                  <a:schemeClr val="tx1"/>
                </a:solidFill>
              </a:rPr>
              <a:t>foi a pesquisa sobre </a:t>
            </a:r>
            <a:r>
              <a:rPr lang="pt-PT" sz="4000" dirty="0" err="1" smtClean="0">
                <a:solidFill>
                  <a:schemeClr val="tx1"/>
                </a:solidFill>
              </a:rPr>
              <a:t>CouchDB</a:t>
            </a:r>
            <a:r>
              <a:rPr lang="pt-PT" sz="4000" dirty="0" smtClean="0">
                <a:solidFill>
                  <a:schemeClr val="tx1"/>
                </a:solidFill>
              </a:rPr>
              <a:t>, </a:t>
            </a:r>
            <a:r>
              <a:rPr lang="pt-PT" sz="4000" dirty="0" err="1" smtClean="0">
                <a:solidFill>
                  <a:schemeClr val="tx1"/>
                </a:solidFill>
              </a:rPr>
              <a:t>Json</a:t>
            </a:r>
            <a:r>
              <a:rPr lang="pt-PT" sz="4000" dirty="0" smtClean="0">
                <a:solidFill>
                  <a:schemeClr val="tx1"/>
                </a:solidFill>
              </a:rPr>
              <a:t>.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Pesquisas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44331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pt-PT" sz="4000" dirty="0" smtClean="0">
                <a:solidFill>
                  <a:schemeClr val="tx1"/>
                </a:solidFill>
              </a:rPr>
              <a:t>Não utiliza o modelo Relacional, mas é bastante rápido a devolver Consultas</a:t>
            </a:r>
          </a:p>
          <a:p>
            <a:pPr>
              <a:buFont typeface="Arial" pitchFamily="34" charset="0"/>
              <a:buChar char="•"/>
            </a:pPr>
            <a:r>
              <a:rPr lang="pt-PT" sz="4000" dirty="0" smtClean="0">
                <a:solidFill>
                  <a:schemeClr val="tx1"/>
                </a:solidFill>
              </a:rPr>
              <a:t>Bastante mais “Leve” do que </a:t>
            </a:r>
            <a:r>
              <a:rPr lang="pt-PT" sz="4000" dirty="0" err="1" smtClean="0">
                <a:solidFill>
                  <a:schemeClr val="tx1"/>
                </a:solidFill>
              </a:rPr>
              <a:t>MySQL</a:t>
            </a:r>
            <a:r>
              <a:rPr lang="pt-PT" sz="4000" dirty="0" smtClean="0">
                <a:solidFill>
                  <a:schemeClr val="tx1"/>
                </a:solidFill>
              </a:rPr>
              <a:t>.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00166" y="3857628"/>
            <a:ext cx="6400800" cy="244317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pt-PT" sz="4000" dirty="0" smtClean="0">
                <a:solidFill>
                  <a:schemeClr val="tx1"/>
                </a:solidFill>
              </a:rPr>
              <a:t>Linguagem utilizada pelo </a:t>
            </a:r>
            <a:r>
              <a:rPr lang="pt-PT" sz="4000" dirty="0" err="1" smtClean="0">
                <a:solidFill>
                  <a:schemeClr val="tx1"/>
                </a:solidFill>
              </a:rPr>
              <a:t>CouchDB</a:t>
            </a:r>
            <a:r>
              <a:rPr lang="pt-PT" sz="4000" dirty="0" smtClean="0">
                <a:solidFill>
                  <a:schemeClr val="tx1"/>
                </a:solidFill>
              </a:rPr>
              <a:t>, </a:t>
            </a:r>
            <a:r>
              <a:rPr lang="pt-PT" sz="4000" dirty="0" err="1" smtClean="0">
                <a:solidFill>
                  <a:schemeClr val="tx1"/>
                </a:solidFill>
              </a:rPr>
              <a:t>comparavel</a:t>
            </a:r>
            <a:r>
              <a:rPr lang="pt-PT" sz="4000" dirty="0" smtClean="0">
                <a:solidFill>
                  <a:schemeClr val="tx1"/>
                </a:solidFill>
              </a:rPr>
              <a:t> a </a:t>
            </a:r>
            <a:r>
              <a:rPr lang="pt-PT" sz="4000" dirty="0" err="1" smtClean="0">
                <a:solidFill>
                  <a:schemeClr val="tx1"/>
                </a:solidFill>
              </a:rPr>
              <a:t>Xml</a:t>
            </a:r>
            <a:r>
              <a:rPr lang="pt-PT" sz="4000" dirty="0" smtClean="0">
                <a:solidFill>
                  <a:schemeClr val="tx1"/>
                </a:solidFill>
              </a:rPr>
              <a:t> mas mais Eficiente.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JSon</a:t>
            </a:r>
            <a:endParaRPr lang="pt-PT" dirty="0"/>
          </a:p>
        </p:txBody>
      </p:sp>
      <p:pic>
        <p:nvPicPr>
          <p:cNvPr id="6" name="Imagem 5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Explicação</a:t>
            </a:r>
            <a:endParaRPr lang="pt-PT" dirty="0"/>
          </a:p>
        </p:txBody>
      </p:sp>
      <p:pic>
        <p:nvPicPr>
          <p:cNvPr id="1027" name="Picture 3" descr="C:\Users\Tiago\Desktop\normalizing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147" y="4214818"/>
            <a:ext cx="4859853" cy="2474925"/>
          </a:xfrm>
          <a:prstGeom prst="rect">
            <a:avLst/>
          </a:prstGeom>
          <a:noFill/>
        </p:spPr>
      </p:pic>
      <p:pic>
        <p:nvPicPr>
          <p:cNvPr id="1026" name="Picture 2" descr="C:\Users\Tiago\Desktop\relational_vs_noSQL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2786058"/>
            <a:ext cx="4359129" cy="2286016"/>
          </a:xfrm>
          <a:prstGeom prst="rect">
            <a:avLst/>
          </a:prstGeom>
          <a:noFill/>
        </p:spPr>
      </p:pic>
      <p:pic>
        <p:nvPicPr>
          <p:cNvPr id="8" name="Imagem 7" descr="acquia_marin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ago\Desktop\relating_do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214686"/>
            <a:ext cx="5567260" cy="3071834"/>
          </a:xfrm>
          <a:prstGeom prst="rect">
            <a:avLst/>
          </a:prstGeom>
          <a:noFill/>
        </p:spPr>
      </p:pic>
      <p:pic>
        <p:nvPicPr>
          <p:cNvPr id="7" name="Imagem 6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214414" y="3200400"/>
            <a:ext cx="6481786" cy="344331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Podemos concluir que o </a:t>
            </a:r>
            <a:r>
              <a:rPr lang="pt-PT" sz="2800" b="1" dirty="0" smtClean="0">
                <a:solidFill>
                  <a:schemeClr val="tx1"/>
                </a:solidFill>
              </a:rPr>
              <a:t>grupo</a:t>
            </a:r>
            <a:r>
              <a:rPr lang="pt-PT" sz="2800" dirty="0" smtClean="0">
                <a:solidFill>
                  <a:schemeClr val="tx1"/>
                </a:solidFill>
              </a:rPr>
              <a:t> têm trabalhado bem e</a:t>
            </a:r>
            <a:r>
              <a:rPr lang="pt-PT" sz="2800" b="1" dirty="0" smtClean="0">
                <a:solidFill>
                  <a:schemeClr val="tx1"/>
                </a:solidFill>
              </a:rPr>
              <a:t> tem cumprido </a:t>
            </a:r>
            <a:r>
              <a:rPr lang="pt-PT" sz="2800" dirty="0" smtClean="0">
                <a:solidFill>
                  <a:schemeClr val="tx1"/>
                </a:solidFill>
              </a:rPr>
              <a:t>os </a:t>
            </a:r>
            <a:r>
              <a:rPr lang="pt-PT" sz="2800" b="1" dirty="0" smtClean="0">
                <a:solidFill>
                  <a:schemeClr val="tx1"/>
                </a:solidFill>
              </a:rPr>
              <a:t>objectivos</a:t>
            </a:r>
            <a:r>
              <a:rPr lang="pt-PT" sz="2800" dirty="0" smtClean="0">
                <a:solidFill>
                  <a:schemeClr val="tx1"/>
                </a:solidFill>
              </a:rPr>
              <a:t> propostos. 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Os </a:t>
            </a:r>
            <a:r>
              <a:rPr lang="pt-PT" sz="2800" b="1" dirty="0" smtClean="0">
                <a:solidFill>
                  <a:schemeClr val="tx1"/>
                </a:solidFill>
              </a:rPr>
              <a:t>Próximos Objectivos </a:t>
            </a:r>
            <a:r>
              <a:rPr lang="pt-PT" sz="2800" dirty="0" smtClean="0">
                <a:solidFill>
                  <a:schemeClr val="tx1"/>
                </a:solidFill>
              </a:rPr>
              <a:t>será a conclusão do </a:t>
            </a:r>
            <a:r>
              <a:rPr lang="pt-PT" sz="2800" b="1" dirty="0" smtClean="0">
                <a:solidFill>
                  <a:schemeClr val="tx1"/>
                </a:solidFill>
              </a:rPr>
              <a:t>Modelo E-R (melhoramento) </a:t>
            </a:r>
            <a:r>
              <a:rPr lang="pt-PT" sz="2800" dirty="0" smtClean="0">
                <a:solidFill>
                  <a:schemeClr val="tx1"/>
                </a:solidFill>
              </a:rPr>
              <a:t>e a </a:t>
            </a:r>
            <a:r>
              <a:rPr lang="pt-PT" sz="2800" b="1" dirty="0" smtClean="0">
                <a:solidFill>
                  <a:schemeClr val="tx1"/>
                </a:solidFill>
              </a:rPr>
              <a:t>construção</a:t>
            </a:r>
            <a:r>
              <a:rPr lang="pt-PT" sz="2800" dirty="0" smtClean="0">
                <a:solidFill>
                  <a:schemeClr val="tx1"/>
                </a:solidFill>
              </a:rPr>
              <a:t> desse mesmo </a:t>
            </a:r>
            <a:r>
              <a:rPr lang="pt-PT" sz="2800" b="1" dirty="0" smtClean="0">
                <a:solidFill>
                  <a:schemeClr val="tx1"/>
                </a:solidFill>
              </a:rPr>
              <a:t>modelo</a:t>
            </a:r>
            <a:r>
              <a:rPr lang="pt-PT" sz="2800" dirty="0" smtClean="0">
                <a:solidFill>
                  <a:schemeClr val="tx1"/>
                </a:solidFill>
              </a:rPr>
              <a:t> numa linguagem de </a:t>
            </a:r>
            <a:r>
              <a:rPr lang="pt-PT" sz="2800" b="1" dirty="0" smtClean="0">
                <a:solidFill>
                  <a:schemeClr val="tx1"/>
                </a:solidFill>
              </a:rPr>
              <a:t>SGBD </a:t>
            </a:r>
            <a:r>
              <a:rPr lang="pt-PT" sz="2800" dirty="0" smtClean="0">
                <a:solidFill>
                  <a:schemeClr val="tx1"/>
                </a:solidFill>
              </a:rPr>
              <a:t>e </a:t>
            </a:r>
            <a:r>
              <a:rPr lang="pt-PT" sz="2800" b="1" dirty="0" smtClean="0">
                <a:solidFill>
                  <a:schemeClr val="tx1"/>
                </a:solidFill>
              </a:rPr>
              <a:t>continuação da pesquisa </a:t>
            </a:r>
            <a:r>
              <a:rPr lang="pt-PT" sz="2800" dirty="0" smtClean="0">
                <a:solidFill>
                  <a:schemeClr val="tx1"/>
                </a:solidFill>
              </a:rPr>
              <a:t>de </a:t>
            </a:r>
            <a:r>
              <a:rPr lang="pt-PT" sz="2800" b="1" dirty="0" err="1" smtClean="0">
                <a:solidFill>
                  <a:schemeClr val="tx1"/>
                </a:solidFill>
              </a:rPr>
              <a:t>CouchDB</a:t>
            </a:r>
            <a:r>
              <a:rPr lang="pt-PT" sz="2800" dirty="0" smtClean="0">
                <a:solidFill>
                  <a:schemeClr val="tx1"/>
                </a:solidFill>
              </a:rPr>
              <a:t> e outras Linguagens.</a:t>
            </a: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Próximos Objectivos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214414" y="3200400"/>
            <a:ext cx="3214710" cy="344331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Carlos Vinhas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Cláudia Jesus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Diogo Marques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Dias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Farinha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Hugo Rodrigues</a:t>
            </a: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Realizado por: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786314" y="3214686"/>
            <a:ext cx="3214710" cy="3443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pt-PT" sz="2800" dirty="0" smtClean="0"/>
              <a:t>José Bento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Luís</a:t>
            </a:r>
            <a:r>
              <a:rPr kumimoji="0" lang="pt-P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Silva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pt-PT" sz="2800" dirty="0" smtClean="0"/>
              <a:t>Maria Costa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Paulo Simões</a:t>
            </a:r>
            <a:r>
              <a:rPr kumimoji="0" lang="pt-P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Tiago Almeida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3643314"/>
            <a:ext cx="6400800" cy="2928958"/>
          </a:xfrm>
        </p:spPr>
        <p:txBody>
          <a:bodyPr>
            <a:noAutofit/>
          </a:bodyPr>
          <a:lstStyle/>
          <a:p>
            <a:r>
              <a:rPr lang="pt-PT" sz="4000" dirty="0" smtClean="0">
                <a:solidFill>
                  <a:schemeClr val="tx1"/>
                </a:solidFill>
              </a:rPr>
              <a:t>O Grupo de Base de Dados pretende apresentar </a:t>
            </a:r>
            <a:r>
              <a:rPr lang="pt-PT" sz="4000" dirty="0" smtClean="0">
                <a:solidFill>
                  <a:schemeClr val="tx1"/>
                </a:solidFill>
              </a:rPr>
              <a:t>a versão 0.1 do Projecto de Sistemas Informação.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Base de Dados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3500438"/>
            <a:ext cx="6400800" cy="2871806"/>
          </a:xfrm>
        </p:spPr>
        <p:txBody>
          <a:bodyPr>
            <a:noAutofit/>
          </a:bodyPr>
          <a:lstStyle/>
          <a:p>
            <a:r>
              <a:rPr lang="pt-PT" sz="4000" dirty="0" smtClean="0">
                <a:solidFill>
                  <a:schemeClr val="tx1"/>
                </a:solidFill>
              </a:rPr>
              <a:t>O </a:t>
            </a:r>
            <a:r>
              <a:rPr lang="pt-PT" sz="4000" b="1" dirty="0" smtClean="0">
                <a:solidFill>
                  <a:schemeClr val="tx1"/>
                </a:solidFill>
              </a:rPr>
              <a:t>1º passo </a:t>
            </a:r>
            <a:r>
              <a:rPr lang="pt-PT" sz="4000" dirty="0" smtClean="0">
                <a:solidFill>
                  <a:schemeClr val="tx1"/>
                </a:solidFill>
              </a:rPr>
              <a:t>foi a pesquisa de algoritmos. Algoritmos esses que poderiam ser de calculo, condicionais e de repetição!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Reunir Dados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3143248"/>
            <a:ext cx="6562748" cy="657228"/>
          </a:xfrm>
        </p:spPr>
        <p:txBody>
          <a:bodyPr>
            <a:normAutofit fontScale="92500"/>
          </a:bodyPr>
          <a:lstStyle/>
          <a:p>
            <a:r>
              <a:rPr lang="pt-PT" b="1" dirty="0" smtClean="0">
                <a:solidFill>
                  <a:schemeClr val="tx1"/>
                </a:solidFill>
              </a:rPr>
              <a:t>Pergunta: Realizar o quadrado de um numero?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Calculo</a:t>
            </a:r>
            <a:endParaRPr lang="pt-PT" dirty="0"/>
          </a:p>
        </p:txBody>
      </p:sp>
      <p:pic>
        <p:nvPicPr>
          <p:cNvPr id="6" name="Imagem 5" descr="quadradoNumeroCodi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786190"/>
            <a:ext cx="5506189" cy="2500329"/>
          </a:xfrm>
          <a:prstGeom prst="rect">
            <a:avLst/>
          </a:prstGeom>
        </p:spPr>
      </p:pic>
      <p:pic>
        <p:nvPicPr>
          <p:cNvPr id="7" name="Imagem 6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1428736"/>
            <a:ext cx="3571900" cy="1470025"/>
          </a:xfrm>
        </p:spPr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pic>
        <p:nvPicPr>
          <p:cNvPr id="5" name="Imagem 4" descr="quadradoNum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571612"/>
            <a:ext cx="4214842" cy="4929222"/>
          </a:xfrm>
          <a:prstGeom prst="rect">
            <a:avLst/>
          </a:prstGeom>
        </p:spPr>
      </p:pic>
      <p:pic>
        <p:nvPicPr>
          <p:cNvPr id="6" name="Imagem 5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214282" y="3143248"/>
            <a:ext cx="6562748" cy="657228"/>
          </a:xfrm>
        </p:spPr>
        <p:txBody>
          <a:bodyPr>
            <a:normAutofit fontScale="92500"/>
          </a:bodyPr>
          <a:lstStyle/>
          <a:p>
            <a:r>
              <a:rPr lang="pt-PT" b="1" dirty="0" smtClean="0">
                <a:solidFill>
                  <a:schemeClr val="tx1"/>
                </a:solidFill>
              </a:rPr>
              <a:t>Pergunta: Saber se um Número é par ou impar?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Condicional</a:t>
            </a:r>
            <a:endParaRPr lang="pt-PT" dirty="0"/>
          </a:p>
        </p:txBody>
      </p:sp>
      <p:pic>
        <p:nvPicPr>
          <p:cNvPr id="6" name="Imagem 5" descr="par-imparCodi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3643314"/>
            <a:ext cx="4130387" cy="2949384"/>
          </a:xfrm>
          <a:prstGeom prst="rect">
            <a:avLst/>
          </a:prstGeom>
        </p:spPr>
      </p:pic>
      <p:pic>
        <p:nvPicPr>
          <p:cNvPr id="7" name="Imagem 6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1428736"/>
            <a:ext cx="3571900" cy="1470025"/>
          </a:xfrm>
        </p:spPr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pic>
        <p:nvPicPr>
          <p:cNvPr id="6" name="Imagem 5" descr="par-imp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643050"/>
            <a:ext cx="4552952" cy="5000660"/>
          </a:xfrm>
          <a:prstGeom prst="rect">
            <a:avLst/>
          </a:prstGeom>
        </p:spPr>
      </p:pic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214282" y="3143248"/>
            <a:ext cx="6562748" cy="657228"/>
          </a:xfrm>
        </p:spPr>
        <p:txBody>
          <a:bodyPr>
            <a:normAutofit/>
          </a:bodyPr>
          <a:lstStyle/>
          <a:p>
            <a:r>
              <a:rPr lang="pt-PT" b="1" dirty="0" smtClean="0">
                <a:solidFill>
                  <a:schemeClr val="tx1"/>
                </a:solidFill>
              </a:rPr>
              <a:t>Pergunta: Escrever 5 * no ecrã com um ciclo?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Repetição</a:t>
            </a:r>
            <a:endParaRPr lang="pt-PT" dirty="0"/>
          </a:p>
        </p:txBody>
      </p:sp>
      <p:pic>
        <p:nvPicPr>
          <p:cNvPr id="6" name="Imagem 5" descr="faz5estrelasCodi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778768"/>
            <a:ext cx="6072230" cy="2720671"/>
          </a:xfrm>
          <a:prstGeom prst="rect">
            <a:avLst/>
          </a:prstGeom>
        </p:spPr>
      </p:pic>
      <p:pic>
        <p:nvPicPr>
          <p:cNvPr id="7" name="Imagem 6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1428736"/>
            <a:ext cx="3571900" cy="1470025"/>
          </a:xfrm>
        </p:spPr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pic>
        <p:nvPicPr>
          <p:cNvPr id="5" name="Imagem 4" descr="faz5estrel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1714488"/>
            <a:ext cx="5000660" cy="4929222"/>
          </a:xfrm>
          <a:prstGeom prst="rect">
            <a:avLst/>
          </a:prstGeom>
        </p:spPr>
      </p:pic>
      <p:pic>
        <p:nvPicPr>
          <p:cNvPr id="6" name="Imagem 5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e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e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e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317</Words>
  <Application>Microsoft Office PowerPoint</Application>
  <PresentationFormat>Apresentação no Ecrã (4:3)</PresentationFormat>
  <Paragraphs>46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1" baseType="lpstr">
      <vt:lpstr>Equidade</vt:lpstr>
      <vt:lpstr>Tema do Office</vt:lpstr>
      <vt:lpstr>Base de Dados</vt:lpstr>
      <vt:lpstr>Base de Dados</vt:lpstr>
      <vt:lpstr>Reunir Dados</vt:lpstr>
      <vt:lpstr>Calculo</vt:lpstr>
      <vt:lpstr>Fluxograma</vt:lpstr>
      <vt:lpstr>Condicional</vt:lpstr>
      <vt:lpstr>Fluxograma</vt:lpstr>
      <vt:lpstr>Repetição</vt:lpstr>
      <vt:lpstr>Fluxograma</vt:lpstr>
      <vt:lpstr>Porque organizar a Solução na forma de Código e Fluxograma?</vt:lpstr>
      <vt:lpstr>Modelo Relacional</vt:lpstr>
      <vt:lpstr>Desenho do Modelo E-R</vt:lpstr>
      <vt:lpstr>Pesquisas</vt:lpstr>
      <vt:lpstr>CouchDB</vt:lpstr>
      <vt:lpstr>JSon</vt:lpstr>
      <vt:lpstr>Explicação</vt:lpstr>
      <vt:lpstr>Diapositivo 17</vt:lpstr>
      <vt:lpstr>Próximos Objectivos</vt:lpstr>
      <vt:lpstr>Trabalho Realizado por: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Tiago</dc:creator>
  <cp:lastModifiedBy>Tiago</cp:lastModifiedBy>
  <cp:revision>31</cp:revision>
  <dcterms:created xsi:type="dcterms:W3CDTF">2013-03-17T15:05:50Z</dcterms:created>
  <dcterms:modified xsi:type="dcterms:W3CDTF">2013-03-21T15:52:02Z</dcterms:modified>
</cp:coreProperties>
</file>