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7"/>
  </p:notesMasterIdLst>
  <p:sldIdLst>
    <p:sldId id="257" r:id="rId3"/>
    <p:sldId id="277" r:id="rId4"/>
    <p:sldId id="258" r:id="rId5"/>
    <p:sldId id="273" r:id="rId6"/>
    <p:sldId id="271" r:id="rId7"/>
    <p:sldId id="279" r:id="rId8"/>
    <p:sldId id="280" r:id="rId9"/>
    <p:sldId id="281" r:id="rId10"/>
    <p:sldId id="270" r:id="rId11"/>
    <p:sldId id="282" r:id="rId12"/>
    <p:sldId id="269" r:id="rId13"/>
    <p:sldId id="268" r:id="rId14"/>
    <p:sldId id="283" r:id="rId15"/>
    <p:sldId id="278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  <a:srgbClr val="D62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8710" autoAdjust="0"/>
  </p:normalViewPr>
  <p:slideViewPr>
    <p:cSldViewPr>
      <p:cViewPr varScale="1">
        <p:scale>
          <a:sx n="65" d="100"/>
          <a:sy n="65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3D768-9A0C-4D28-AB03-5B9A03908BA0}" type="datetimeFigureOut">
              <a:rPr lang="pt-PT" smtClean="0"/>
              <a:t>04-04-2013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8991F-F0CF-4219-8333-7A29352C28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427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64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4</a:t>
            </a:fld>
            <a:endParaRPr lang="pt-P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11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11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116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11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8991F-F0CF-4219-8333-7A29352C285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1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ângulo arredondado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28" name="Marcador de Posição d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17" name="Marcador de Posição do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29" name="Marcador de Posição do Número do Diapositivo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7" name="Rec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ângulo arredondado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Rec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Marcador de Posição de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13" name="Marcador de Posição de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ângulo arredondado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Marcador de Posição de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Rec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ângulo arredondado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Marcador de Posição do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4" name="Marcador de Posição d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23" name="Marcador de Posição do Número do Diapositivo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15E-B5F2-493A-9C34-9001BA9CE1B0}" type="datetimeFigureOut">
              <a:rPr lang="pt-PT" smtClean="0"/>
              <a:pPr/>
              <a:t>04-04-2013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89E9-C598-48E6-812E-9A2EC84884C4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714348" y="2643182"/>
            <a:ext cx="7772400" cy="2084393"/>
          </a:xfrm>
        </p:spPr>
        <p:txBody>
          <a:bodyPr>
            <a:normAutofit/>
          </a:bodyPr>
          <a:lstStyle/>
          <a:p>
            <a:r>
              <a:rPr lang="pt-PT" sz="8000" b="1" dirty="0" smtClean="0">
                <a:solidFill>
                  <a:srgbClr val="D62900"/>
                </a:solidFill>
                <a:latin typeface="David" pitchFamily="34" charset="-79"/>
                <a:cs typeface="David" pitchFamily="34" charset="-79"/>
              </a:rPr>
              <a:t>Base de Dados</a:t>
            </a:r>
            <a:endParaRPr lang="pt-PT" sz="8000" b="1" dirty="0">
              <a:solidFill>
                <a:srgbClr val="D62900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9" name="Título 5"/>
          <p:cNvSpPr txBox="1">
            <a:spLocks/>
          </p:cNvSpPr>
          <p:nvPr/>
        </p:nvSpPr>
        <p:spPr>
          <a:xfrm rot="1155094">
            <a:off x="5035717" y="800161"/>
            <a:ext cx="3771872" cy="128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4000" b="1" dirty="0" err="1" smtClean="0">
                <a:solidFill>
                  <a:srgbClr val="D62900"/>
                </a:solidFill>
                <a:latin typeface="David" pitchFamily="34" charset="-79"/>
                <a:ea typeface="+mj-ea"/>
                <a:cs typeface="David" pitchFamily="34" charset="-79"/>
              </a:rPr>
              <a:t>Primary</a:t>
            </a:r>
            <a:r>
              <a:rPr lang="pt-PT" sz="4000" b="1" dirty="0" smtClean="0">
                <a:solidFill>
                  <a:srgbClr val="D62900"/>
                </a:solidFill>
                <a:latin typeface="David" pitchFamily="34" charset="-79"/>
                <a:ea typeface="+mj-ea"/>
                <a:cs typeface="David" pitchFamily="34" charset="-79"/>
              </a:rPr>
              <a:t> </a:t>
            </a:r>
            <a:r>
              <a:rPr lang="pt-PT" sz="4000" b="1" dirty="0" err="1" smtClean="0">
                <a:solidFill>
                  <a:srgbClr val="D62900"/>
                </a:solidFill>
                <a:latin typeface="David" pitchFamily="34" charset="-79"/>
                <a:ea typeface="+mj-ea"/>
                <a:cs typeface="David" pitchFamily="34" charset="-79"/>
              </a:rPr>
              <a:t>Key</a:t>
            </a:r>
            <a:endParaRPr kumimoji="0" lang="pt-PT" sz="4000" b="1" i="0" u="none" strike="noStrike" kern="1200" cap="none" spc="0" normalizeH="0" baseline="0" noProof="0" dirty="0" smtClean="0">
              <a:ln>
                <a:noFill/>
              </a:ln>
              <a:solidFill>
                <a:srgbClr val="D62900"/>
              </a:solidFill>
              <a:effectLst/>
              <a:uLnTx/>
              <a:uFillTx/>
              <a:latin typeface="David" pitchFamily="34" charset="-79"/>
              <a:ea typeface="+mj-ea"/>
              <a:cs typeface="David" pitchFamily="34" charset="-79"/>
            </a:endParaRPr>
          </a:p>
        </p:txBody>
      </p:sp>
      <p:pic>
        <p:nvPicPr>
          <p:cNvPr id="5" name="Imagem 4" descr="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59" y="4666557"/>
            <a:ext cx="2868920" cy="1338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2276872"/>
            <a:ext cx="8640960" cy="4248472"/>
          </a:xfrm>
        </p:spPr>
        <p:txBody>
          <a:bodyPr>
            <a:noAutofit/>
          </a:bodyPr>
          <a:lstStyle/>
          <a:p>
            <a:pPr algn="l"/>
            <a:r>
              <a:rPr lang="pt-PT" sz="4000" dirty="0" smtClean="0">
                <a:solidFill>
                  <a:schemeClr val="tx1"/>
                </a:solidFill>
              </a:rPr>
              <a:t>1- Calcular o quadrado de um número?</a:t>
            </a:r>
          </a:p>
          <a:p>
            <a:pPr algn="l"/>
            <a:r>
              <a:rPr lang="pt-PT" sz="2800" dirty="0" smtClean="0">
                <a:solidFill>
                  <a:schemeClr val="tx1"/>
                </a:solidFill>
              </a:rPr>
              <a:t>Resposta:</a:t>
            </a:r>
          </a:p>
          <a:p>
            <a:pPr algn="l"/>
            <a:endParaRPr lang="pt-PT" sz="4000" dirty="0" smtClean="0">
              <a:solidFill>
                <a:schemeClr val="tx1"/>
              </a:solidFill>
            </a:endParaRPr>
          </a:p>
          <a:p>
            <a:pPr algn="l"/>
            <a:endParaRPr lang="pt-PT" sz="4000" dirty="0" smtClean="0">
              <a:solidFill>
                <a:schemeClr val="tx1"/>
              </a:solidFill>
            </a:endParaRPr>
          </a:p>
          <a:p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842949"/>
          </a:xfrm>
        </p:spPr>
        <p:txBody>
          <a:bodyPr/>
          <a:lstStyle/>
          <a:p>
            <a:r>
              <a:rPr lang="pt-PT" dirty="0" smtClean="0"/>
              <a:t>Respostas ao Teste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924944"/>
            <a:ext cx="4896544" cy="368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36088"/>
              </p:ext>
            </p:extLst>
          </p:nvPr>
        </p:nvGraphicFramePr>
        <p:xfrm>
          <a:off x="1043608" y="3859304"/>
          <a:ext cx="6348968" cy="2396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242"/>
                <a:gridCol w="1587242"/>
                <a:gridCol w="1587242"/>
                <a:gridCol w="1587242"/>
              </a:tblGrid>
              <a:tr h="637973"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Id_teste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Id_pergunta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Resposta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Nota</a:t>
                      </a:r>
                      <a:endParaRPr lang="pt-PT" dirty="0"/>
                    </a:p>
                  </a:txBody>
                  <a:tcPr/>
                </a:tc>
              </a:tr>
              <a:tr h="879195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100%</a:t>
                      </a:r>
                      <a:endParaRPr lang="pt-PT" dirty="0"/>
                    </a:p>
                  </a:txBody>
                  <a:tcPr/>
                </a:tc>
              </a:tr>
              <a:tr h="879195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30%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50148"/>
              </p:ext>
            </p:extLst>
          </p:nvPr>
        </p:nvGraphicFramePr>
        <p:xfrm>
          <a:off x="4364507" y="1516105"/>
          <a:ext cx="4680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/>
                <a:gridCol w="3574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Pergunta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Calcular o</a:t>
                      </a:r>
                      <a:r>
                        <a:rPr lang="pt-PT" baseline="0" dirty="0" smtClean="0"/>
                        <a:t> Quadrado de um número?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Calcular a área de um retângulo?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Verificar se</a:t>
                      </a:r>
                      <a:r>
                        <a:rPr lang="pt-PT" baseline="0" dirty="0" smtClean="0"/>
                        <a:t> o número é par ou impar?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364507" y="844309"/>
            <a:ext cx="211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Perguntas</a:t>
            </a:r>
            <a:endParaRPr lang="pt-PT" sz="3600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10014"/>
              </p:ext>
            </p:extLst>
          </p:nvPr>
        </p:nvGraphicFramePr>
        <p:xfrm>
          <a:off x="140272" y="1487610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27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1º</a:t>
                      </a:r>
                      <a:r>
                        <a:rPr lang="pt-PT" baseline="0" dirty="0" smtClean="0"/>
                        <a:t> Teste Avaliação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1º</a:t>
                      </a:r>
                      <a:r>
                        <a:rPr lang="pt-PT" baseline="0" dirty="0" smtClean="0"/>
                        <a:t> Teste Avaliação</a:t>
                      </a:r>
                      <a:endParaRPr lang="pt-P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2º</a:t>
                      </a:r>
                      <a:r>
                        <a:rPr lang="pt-PT" baseline="0" dirty="0" smtClean="0"/>
                        <a:t> Teste Avaliação</a:t>
                      </a:r>
                      <a:endParaRPr lang="pt-PT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aixaDeTexto 10"/>
          <p:cNvSpPr txBox="1"/>
          <p:nvPr/>
        </p:nvSpPr>
        <p:spPr>
          <a:xfrm>
            <a:off x="96027" y="844308"/>
            <a:ext cx="133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Testes</a:t>
            </a:r>
            <a:endParaRPr lang="pt-PT" sz="36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348005" y="3196054"/>
            <a:ext cx="209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Respostas</a:t>
            </a:r>
            <a:endParaRPr lang="pt-PT" sz="3600" b="1" dirty="0"/>
          </a:p>
        </p:txBody>
      </p:sp>
      <p:cxnSp>
        <p:nvCxnSpPr>
          <p:cNvPr id="14" name="Conexão recta 13"/>
          <p:cNvCxnSpPr/>
          <p:nvPr/>
        </p:nvCxnSpPr>
        <p:spPr>
          <a:xfrm>
            <a:off x="500034" y="2924944"/>
            <a:ext cx="0" cy="288032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15"/>
          <p:cNvCxnSpPr/>
          <p:nvPr/>
        </p:nvCxnSpPr>
        <p:spPr>
          <a:xfrm>
            <a:off x="500034" y="3212976"/>
            <a:ext cx="929243" cy="2744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cta unidireccional 17"/>
          <p:cNvCxnSpPr/>
          <p:nvPr/>
        </p:nvCxnSpPr>
        <p:spPr>
          <a:xfrm>
            <a:off x="1429277" y="3212976"/>
            <a:ext cx="0" cy="646331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cta unidireccional 20"/>
          <p:cNvCxnSpPr/>
          <p:nvPr/>
        </p:nvCxnSpPr>
        <p:spPr>
          <a:xfrm>
            <a:off x="3006172" y="3212975"/>
            <a:ext cx="0" cy="646331"/>
          </a:xfrm>
          <a:prstGeom prst="straightConnector1">
            <a:avLst/>
          </a:prstGeom>
          <a:ln w="1016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/>
          <p:nvPr/>
        </p:nvCxnSpPr>
        <p:spPr>
          <a:xfrm flipV="1">
            <a:off x="2976676" y="3196054"/>
            <a:ext cx="1739340" cy="19666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cta 24"/>
          <p:cNvCxnSpPr/>
          <p:nvPr/>
        </p:nvCxnSpPr>
        <p:spPr>
          <a:xfrm>
            <a:off x="4719521" y="2939540"/>
            <a:ext cx="0" cy="288032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93" y="4581128"/>
            <a:ext cx="971162" cy="730424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93" y="5463952"/>
            <a:ext cx="971162" cy="730424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986989" y="6194376"/>
            <a:ext cx="6192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dirty="0" smtClean="0"/>
              <a:t>*A Resposta é guardada em imagem </a:t>
            </a:r>
            <a:r>
              <a:rPr lang="pt-PT" sz="2800" b="1" dirty="0" err="1" smtClean="0"/>
              <a:t>jpg</a:t>
            </a:r>
            <a:endParaRPr lang="pt-PT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214414" y="3200400"/>
            <a:ext cx="6481786" cy="344331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smtClean="0">
                <a:solidFill>
                  <a:schemeClr val="tx1"/>
                </a:solidFill>
              </a:rPr>
              <a:t>Façam………………..</a:t>
            </a:r>
            <a:endParaRPr lang="pt-PT" sz="3200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Malta da Noite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214414" y="3200400"/>
            <a:ext cx="6481786" cy="344331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3200" dirty="0" smtClean="0">
                <a:solidFill>
                  <a:schemeClr val="tx1"/>
                </a:solidFill>
              </a:rPr>
              <a:t>Podemos concluir que o </a:t>
            </a:r>
            <a:r>
              <a:rPr lang="pt-PT" sz="3200" b="1" dirty="0" smtClean="0">
                <a:solidFill>
                  <a:schemeClr val="tx1"/>
                </a:solidFill>
              </a:rPr>
              <a:t>grupo</a:t>
            </a:r>
            <a:r>
              <a:rPr lang="pt-PT" sz="3200" dirty="0" smtClean="0">
                <a:solidFill>
                  <a:schemeClr val="tx1"/>
                </a:solidFill>
              </a:rPr>
              <a:t> têm trabalhado bem e</a:t>
            </a:r>
            <a:r>
              <a:rPr lang="pt-PT" sz="3200" b="1" dirty="0" smtClean="0">
                <a:solidFill>
                  <a:schemeClr val="tx1"/>
                </a:solidFill>
              </a:rPr>
              <a:t> tem cumprido </a:t>
            </a:r>
            <a:r>
              <a:rPr lang="pt-PT" sz="3200" dirty="0" smtClean="0">
                <a:solidFill>
                  <a:schemeClr val="tx1"/>
                </a:solidFill>
              </a:rPr>
              <a:t>os </a:t>
            </a:r>
            <a:r>
              <a:rPr lang="pt-PT" sz="3200" b="1" dirty="0" smtClean="0">
                <a:solidFill>
                  <a:schemeClr val="tx1"/>
                </a:solidFill>
              </a:rPr>
              <a:t>objectivos</a:t>
            </a:r>
            <a:r>
              <a:rPr lang="pt-PT" sz="3200" dirty="0" smtClean="0">
                <a:solidFill>
                  <a:schemeClr val="tx1"/>
                </a:solidFill>
              </a:rPr>
              <a:t> propostos</a:t>
            </a:r>
            <a:r>
              <a:rPr lang="pt-PT" sz="3200" dirty="0" smtClean="0">
                <a:solidFill>
                  <a:schemeClr val="tx1"/>
                </a:solidFill>
              </a:rPr>
              <a:t>.</a:t>
            </a:r>
            <a:endParaRPr lang="pt-PT" sz="3200" dirty="0" smtClean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1214414" y="3200400"/>
            <a:ext cx="3214710" cy="344331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Carlos Vinhas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Cláudia Jesus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Diogo Marques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Dias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Filipe Farinha</a:t>
            </a:r>
          </a:p>
          <a:p>
            <a:pPr algn="just">
              <a:buFont typeface="Arial" pitchFamily="34" charset="0"/>
              <a:buChar char="•"/>
            </a:pPr>
            <a:r>
              <a:rPr lang="pt-PT" sz="2800" dirty="0" smtClean="0">
                <a:solidFill>
                  <a:schemeClr val="tx1"/>
                </a:solidFill>
              </a:rPr>
              <a:t>Hugo Rodrigues</a:t>
            </a:r>
            <a:endParaRPr lang="pt-PT" sz="2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Trabalho Realizado por: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4786314" y="3214686"/>
            <a:ext cx="3214710" cy="34433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pt-PT" sz="2800" dirty="0" smtClean="0"/>
              <a:t>José Bento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Luís</a:t>
            </a:r>
            <a:r>
              <a:rPr kumimoji="0" lang="pt-P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Silva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pt-PT" sz="2800" dirty="0" smtClean="0"/>
              <a:t>Maria Costa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Paulo Simões</a:t>
            </a:r>
            <a:r>
              <a:rPr kumimoji="0" lang="pt-P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pt-P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Tiago Almeida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pt-P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04" y="3643314"/>
            <a:ext cx="6400800" cy="2928958"/>
          </a:xfrm>
        </p:spPr>
        <p:txBody>
          <a:bodyPr>
            <a:noAutofit/>
          </a:bodyPr>
          <a:lstStyle/>
          <a:p>
            <a:r>
              <a:rPr lang="pt-PT" sz="4000" dirty="0" smtClean="0">
                <a:solidFill>
                  <a:schemeClr val="tx1"/>
                </a:solidFill>
              </a:rPr>
              <a:t>O Grupo de Base de Dados pretende apresentar a versão </a:t>
            </a:r>
            <a:r>
              <a:rPr lang="pt-PT" sz="4000" dirty="0" smtClean="0">
                <a:solidFill>
                  <a:schemeClr val="tx1"/>
                </a:solidFill>
              </a:rPr>
              <a:t>0.2 </a:t>
            </a:r>
            <a:r>
              <a:rPr lang="pt-PT" sz="4000" dirty="0" smtClean="0">
                <a:solidFill>
                  <a:schemeClr val="tx1"/>
                </a:solidFill>
              </a:rPr>
              <a:t>do Projecto de Sistemas Informação.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Base de Dados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59632" y="3356992"/>
            <a:ext cx="6400800" cy="2871806"/>
          </a:xfrm>
        </p:spPr>
        <p:txBody>
          <a:bodyPr>
            <a:noAutofit/>
          </a:bodyPr>
          <a:lstStyle/>
          <a:p>
            <a:r>
              <a:rPr lang="pt-PT" sz="4000" dirty="0" smtClean="0">
                <a:solidFill>
                  <a:schemeClr val="tx1"/>
                </a:solidFill>
              </a:rPr>
              <a:t>O </a:t>
            </a:r>
            <a:r>
              <a:rPr lang="pt-PT" sz="4000" b="1" dirty="0" smtClean="0">
                <a:solidFill>
                  <a:schemeClr val="tx1"/>
                </a:solidFill>
              </a:rPr>
              <a:t>1º </a:t>
            </a:r>
            <a:r>
              <a:rPr lang="pt-PT" sz="4000" b="1" dirty="0" smtClean="0">
                <a:solidFill>
                  <a:schemeClr val="tx1"/>
                </a:solidFill>
              </a:rPr>
              <a:t>passo foi recolher a informação necessária para definir o nosso modelo de dados: entidades, atributos e respetivos relacionamentos</a:t>
            </a:r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Modelação de Dados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Desenho do Modelo E-R</a:t>
            </a:r>
            <a:endParaRPr lang="pt-PT" dirty="0"/>
          </a:p>
        </p:txBody>
      </p:sp>
      <p:pic>
        <p:nvPicPr>
          <p:cNvPr id="6" name="Imagem 5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8555529" cy="3873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3140968"/>
            <a:ext cx="8640960" cy="3384376"/>
          </a:xfrm>
        </p:spPr>
        <p:txBody>
          <a:bodyPr>
            <a:noAutofit/>
          </a:bodyPr>
          <a:lstStyle/>
          <a:p>
            <a:pPr algn="l"/>
            <a:r>
              <a:rPr lang="pt-PT" sz="4000" dirty="0" smtClean="0">
                <a:solidFill>
                  <a:schemeClr val="tx1"/>
                </a:solidFill>
              </a:rPr>
              <a:t>1- Calcular o quadrado de um número?</a:t>
            </a:r>
          </a:p>
          <a:p>
            <a:pPr algn="l"/>
            <a:r>
              <a:rPr lang="pt-PT" sz="4000" dirty="0" smtClean="0">
                <a:solidFill>
                  <a:schemeClr val="tx1"/>
                </a:solidFill>
              </a:rPr>
              <a:t>2- Calcular a área de um retângulo?</a:t>
            </a:r>
          </a:p>
          <a:p>
            <a:pPr algn="l"/>
            <a:r>
              <a:rPr lang="pt-PT" sz="4000" dirty="0" smtClean="0">
                <a:solidFill>
                  <a:schemeClr val="tx1"/>
                </a:solidFill>
              </a:rPr>
              <a:t>3- Verificar se um número é par ou ímpar?</a:t>
            </a:r>
          </a:p>
          <a:p>
            <a:r>
              <a:rPr lang="pt-PT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pt-PT" sz="2800" b="1" dirty="0">
                <a:solidFill>
                  <a:schemeClr val="tx1"/>
                </a:solidFill>
              </a:rPr>
              <a:t>.</a:t>
            </a:r>
            <a:endParaRPr lang="pt-PT" sz="2800" b="1" dirty="0" smtClean="0">
              <a:solidFill>
                <a:schemeClr val="tx1"/>
              </a:solidFill>
            </a:endParaRPr>
          </a:p>
          <a:p>
            <a:r>
              <a:rPr lang="pt-PT" sz="2800" b="1" dirty="0" smtClean="0">
                <a:solidFill>
                  <a:schemeClr val="tx1"/>
                </a:solidFill>
              </a:rPr>
              <a:t>.</a:t>
            </a:r>
          </a:p>
          <a:p>
            <a:endParaRPr lang="pt-PT" sz="4000" dirty="0" smtClean="0">
              <a:solidFill>
                <a:schemeClr val="tx1"/>
              </a:solidFill>
            </a:endParaRPr>
          </a:p>
          <a:p>
            <a:pPr algn="l"/>
            <a:endParaRPr lang="pt-PT" sz="4000" dirty="0" smtClean="0">
              <a:solidFill>
                <a:schemeClr val="tx1"/>
              </a:solidFill>
            </a:endParaRPr>
          </a:p>
          <a:p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Realização de um Teste</a:t>
            </a:r>
            <a:br>
              <a:rPr lang="pt-PT" dirty="0" smtClean="0"/>
            </a:br>
            <a:r>
              <a:rPr lang="pt-PT" sz="2000" dirty="0" smtClean="0"/>
              <a:t>1º Teste de Avaliação (Duração 10m)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ângulo 5"/>
          <p:cNvSpPr/>
          <p:nvPr/>
        </p:nvSpPr>
        <p:spPr>
          <a:xfrm>
            <a:off x="2483768" y="2348880"/>
            <a:ext cx="4104456" cy="360040"/>
          </a:xfrm>
          <a:prstGeom prst="rect">
            <a:avLst/>
          </a:prstGeom>
          <a:solidFill>
            <a:srgbClr val="0045D0">
              <a:alpha val="0"/>
            </a:srgb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Realização de um Teste</a:t>
            </a:r>
            <a:br>
              <a:rPr lang="pt-PT" dirty="0" smtClean="0"/>
            </a:br>
            <a:r>
              <a:rPr lang="pt-PT" sz="2000" dirty="0" smtClean="0"/>
              <a:t>1º Teste de Avaliação (Duração 10m)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533072"/>
              </p:ext>
            </p:extLst>
          </p:nvPr>
        </p:nvGraphicFramePr>
        <p:xfrm>
          <a:off x="323528" y="4005064"/>
          <a:ext cx="5832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327920"/>
                <a:gridCol w="1272480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Duração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Id_utilizador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1º</a:t>
                      </a:r>
                      <a:r>
                        <a:rPr lang="pt-PT" baseline="0" dirty="0" smtClean="0"/>
                        <a:t> Teste Avaliação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1º</a:t>
                      </a:r>
                      <a:r>
                        <a:rPr lang="pt-PT" baseline="0" dirty="0" smtClean="0"/>
                        <a:t> Teste Avaliação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2º</a:t>
                      </a:r>
                      <a:r>
                        <a:rPr lang="pt-PT" baseline="0" dirty="0" smtClean="0"/>
                        <a:t> Teste Avaliação</a:t>
                      </a:r>
                      <a:endParaRPr lang="pt-P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42973"/>
              </p:ext>
            </p:extLst>
          </p:nvPr>
        </p:nvGraphicFramePr>
        <p:xfrm>
          <a:off x="6372200" y="4005064"/>
          <a:ext cx="23279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744"/>
                <a:gridCol w="15841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Nome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 António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Miguel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388464" y="3303766"/>
            <a:ext cx="1333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Testes</a:t>
            </a:r>
            <a:endParaRPr lang="pt-PT" sz="3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308901" y="3421626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Utilizadores</a:t>
            </a:r>
            <a:endParaRPr lang="pt-PT" sz="3600" b="1" dirty="0"/>
          </a:p>
        </p:txBody>
      </p:sp>
      <p:cxnSp>
        <p:nvCxnSpPr>
          <p:cNvPr id="13" name="Conexão recta unidireccional 12"/>
          <p:cNvCxnSpPr/>
          <p:nvPr/>
        </p:nvCxnSpPr>
        <p:spPr>
          <a:xfrm>
            <a:off x="3143240" y="2708920"/>
            <a:ext cx="0" cy="1035871"/>
          </a:xfrm>
          <a:prstGeom prst="straightConnector1">
            <a:avLst/>
          </a:prstGeom>
          <a:ln w="952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1520" y="3140968"/>
            <a:ext cx="8640960" cy="3384376"/>
          </a:xfrm>
        </p:spPr>
        <p:txBody>
          <a:bodyPr>
            <a:noAutofit/>
          </a:bodyPr>
          <a:lstStyle/>
          <a:p>
            <a:pPr algn="l"/>
            <a:r>
              <a:rPr lang="pt-PT" sz="4000" dirty="0" smtClean="0">
                <a:solidFill>
                  <a:schemeClr val="tx1"/>
                </a:solidFill>
              </a:rPr>
              <a:t>1- Calcular o quadrado de um número?</a:t>
            </a:r>
          </a:p>
          <a:p>
            <a:pPr algn="l"/>
            <a:r>
              <a:rPr lang="pt-PT" sz="4000" dirty="0" smtClean="0">
                <a:solidFill>
                  <a:schemeClr val="tx1"/>
                </a:solidFill>
              </a:rPr>
              <a:t>2- Calcular a área de um retângulo?</a:t>
            </a:r>
          </a:p>
          <a:p>
            <a:pPr algn="l"/>
            <a:r>
              <a:rPr lang="pt-PT" sz="4000" dirty="0" smtClean="0">
                <a:solidFill>
                  <a:schemeClr val="tx1"/>
                </a:solidFill>
              </a:rPr>
              <a:t>3- Verificar se um número é par ou ímpar?</a:t>
            </a:r>
          </a:p>
          <a:p>
            <a:endParaRPr lang="pt-PT" sz="2800" b="1" dirty="0" smtClean="0">
              <a:solidFill>
                <a:schemeClr val="tx1"/>
              </a:solidFill>
            </a:endParaRPr>
          </a:p>
          <a:p>
            <a:endParaRPr lang="pt-PT" sz="4000" dirty="0" smtClean="0">
              <a:solidFill>
                <a:schemeClr val="tx1"/>
              </a:solidFill>
            </a:endParaRPr>
          </a:p>
          <a:p>
            <a:pPr algn="l"/>
            <a:endParaRPr lang="pt-PT" sz="4000" dirty="0" smtClean="0">
              <a:solidFill>
                <a:schemeClr val="tx1"/>
              </a:solidFill>
            </a:endParaRPr>
          </a:p>
          <a:p>
            <a:endParaRPr lang="pt-PT" sz="40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Realização de um Teste</a:t>
            </a:r>
            <a:br>
              <a:rPr lang="pt-PT" dirty="0" smtClean="0"/>
            </a:br>
            <a:r>
              <a:rPr lang="pt-PT" sz="2000" dirty="0" smtClean="0"/>
              <a:t>1º Teste de Avaliação (Duração 10m)</a:t>
            </a:r>
            <a:endParaRPr lang="pt-PT" dirty="0"/>
          </a:p>
        </p:txBody>
      </p:sp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sp>
        <p:nvSpPr>
          <p:cNvPr id="4" name="Rectângulo 3"/>
          <p:cNvSpPr/>
          <p:nvPr/>
        </p:nvSpPr>
        <p:spPr>
          <a:xfrm>
            <a:off x="251520" y="3212976"/>
            <a:ext cx="8064896" cy="2016224"/>
          </a:xfrm>
          <a:prstGeom prst="rect">
            <a:avLst/>
          </a:prstGeom>
          <a:solidFill>
            <a:schemeClr val="accent1">
              <a:alpha val="0"/>
            </a:schemeClr>
          </a:solidFill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7" name="Conexão recta unidireccional 6"/>
          <p:cNvCxnSpPr/>
          <p:nvPr/>
        </p:nvCxnSpPr>
        <p:spPr>
          <a:xfrm>
            <a:off x="4139952" y="5229200"/>
            <a:ext cx="0" cy="1368152"/>
          </a:xfrm>
          <a:prstGeom prst="straightConnector1">
            <a:avLst/>
          </a:prstGeom>
          <a:ln w="1079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54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759621"/>
              </p:ext>
            </p:extLst>
          </p:nvPr>
        </p:nvGraphicFramePr>
        <p:xfrm>
          <a:off x="1403648" y="4005064"/>
          <a:ext cx="7416824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443"/>
                <a:gridCol w="2089861"/>
                <a:gridCol w="1368152"/>
                <a:gridCol w="792088"/>
                <a:gridCol w="1083052"/>
                <a:gridCol w="14372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Pergunta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Dificuldade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Tipo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Lingua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Id_capitulo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Calcular o</a:t>
                      </a:r>
                      <a:r>
                        <a:rPr lang="pt-PT" baseline="0" dirty="0" smtClean="0"/>
                        <a:t> Quadrado de um número?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Calcular a área de um retângulo?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Aula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Verificar se</a:t>
                      </a:r>
                      <a:r>
                        <a:rPr lang="pt-PT" baseline="0" dirty="0" smtClean="0"/>
                        <a:t> o número é par ou impar?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Exame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24425"/>
              </p:ext>
            </p:extLst>
          </p:nvPr>
        </p:nvGraphicFramePr>
        <p:xfrm>
          <a:off x="78008" y="1471768"/>
          <a:ext cx="6078168" cy="1526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453"/>
                <a:gridCol w="1726883"/>
                <a:gridCol w="3606832"/>
              </a:tblGrid>
              <a:tr h="32247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Nome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Descrição</a:t>
                      </a:r>
                      <a:endParaRPr lang="pt-PT" dirty="0"/>
                    </a:p>
                  </a:txBody>
                  <a:tcPr/>
                </a:tc>
              </a:tr>
              <a:tr h="32247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Calculo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Relacionado com problemas de calculo</a:t>
                      </a:r>
                      <a:endParaRPr lang="pt-PT" dirty="0"/>
                    </a:p>
                  </a:txBody>
                  <a:tcPr/>
                </a:tc>
              </a:tr>
              <a:tr h="795221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Condicional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Relacionado com problemas que</a:t>
                      </a:r>
                      <a:r>
                        <a:rPr lang="pt-PT" baseline="0" dirty="0" smtClean="0"/>
                        <a:t> é necessário haver condições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Conexão recta unidireccional 18"/>
          <p:cNvCxnSpPr/>
          <p:nvPr/>
        </p:nvCxnSpPr>
        <p:spPr>
          <a:xfrm>
            <a:off x="7740352" y="3212976"/>
            <a:ext cx="0" cy="720080"/>
          </a:xfrm>
          <a:prstGeom prst="straightConnector1">
            <a:avLst/>
          </a:prstGeom>
          <a:ln w="1079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cta 21"/>
          <p:cNvCxnSpPr/>
          <p:nvPr/>
        </p:nvCxnSpPr>
        <p:spPr>
          <a:xfrm flipH="1">
            <a:off x="500034" y="3212976"/>
            <a:ext cx="7240318" cy="0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cta 23"/>
          <p:cNvCxnSpPr/>
          <p:nvPr/>
        </p:nvCxnSpPr>
        <p:spPr>
          <a:xfrm flipV="1">
            <a:off x="500034" y="2636912"/>
            <a:ext cx="0" cy="576064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6300192" y="1844824"/>
            <a:ext cx="2043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Capítulos</a:t>
            </a:r>
            <a:endParaRPr lang="pt-PT" sz="36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388464" y="3303766"/>
            <a:ext cx="211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Perguntas</a:t>
            </a:r>
            <a:endParaRPr lang="pt-PT" sz="3600" b="1" dirty="0"/>
          </a:p>
        </p:txBody>
      </p:sp>
    </p:spTree>
    <p:extLst>
      <p:ext uri="{BB962C8B-B14F-4D97-AF65-F5344CB8AC3E}">
        <p14:creationId xmlns:p14="http://schemas.microsoft.com/office/powerpoint/2010/main" val="3490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acquia_marin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6273"/>
            <a:ext cx="2643206" cy="800959"/>
          </a:xfrm>
          <a:prstGeom prst="rect">
            <a:avLst/>
          </a:prstGeom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81700"/>
              </p:ext>
            </p:extLst>
          </p:nvPr>
        </p:nvGraphicFramePr>
        <p:xfrm>
          <a:off x="107504" y="1529028"/>
          <a:ext cx="4680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758"/>
                <a:gridCol w="35747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Pergunta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Calcular o</a:t>
                      </a:r>
                      <a:r>
                        <a:rPr lang="pt-PT" baseline="0" dirty="0" smtClean="0"/>
                        <a:t> Quadrado de um número?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Calcular a área de um retângulo?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Verificar se</a:t>
                      </a:r>
                      <a:r>
                        <a:rPr lang="pt-PT" baseline="0" dirty="0" smtClean="0"/>
                        <a:t> o número é par ou impar?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07504" y="857232"/>
            <a:ext cx="2113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Perguntas</a:t>
            </a:r>
            <a:endParaRPr lang="pt-PT" sz="3600" b="1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650505"/>
              </p:ext>
            </p:extLst>
          </p:nvPr>
        </p:nvGraphicFramePr>
        <p:xfrm>
          <a:off x="2627784" y="3695363"/>
          <a:ext cx="6096000" cy="244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/>
                <a:gridCol w="2399928"/>
                <a:gridCol w="1524000"/>
                <a:gridCol w="1524000"/>
              </a:tblGrid>
              <a:tr h="40749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Id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Entradas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Saídas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 smtClean="0"/>
                        <a:t>Id_pergunta</a:t>
                      </a:r>
                      <a:endParaRPr lang="pt-PT" dirty="0"/>
                    </a:p>
                  </a:txBody>
                  <a:tcPr/>
                </a:tc>
              </a:tr>
              <a:tr h="40749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r>
                        <a:rPr lang="pt-PT" baseline="0" dirty="0" smtClean="0"/>
                        <a:t>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40749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40749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-1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1</a:t>
                      </a:r>
                      <a:endParaRPr lang="pt-PT" dirty="0"/>
                    </a:p>
                  </a:txBody>
                  <a:tcPr/>
                </a:tc>
              </a:tr>
              <a:tr h="40749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r>
                        <a:rPr lang="pt-PT" baseline="0" dirty="0" smtClean="0"/>
                        <a:t> /n </a:t>
                      </a:r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  <a:tr h="407490"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 /n 3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smtClean="0"/>
                        <a:t>2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Conexão recta 11"/>
          <p:cNvCxnSpPr/>
          <p:nvPr/>
        </p:nvCxnSpPr>
        <p:spPr>
          <a:xfrm>
            <a:off x="323528" y="3166558"/>
            <a:ext cx="77048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cta unidireccional 13"/>
          <p:cNvCxnSpPr/>
          <p:nvPr/>
        </p:nvCxnSpPr>
        <p:spPr>
          <a:xfrm>
            <a:off x="8028384" y="3166558"/>
            <a:ext cx="0" cy="504056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cta 15"/>
          <p:cNvCxnSpPr/>
          <p:nvPr/>
        </p:nvCxnSpPr>
        <p:spPr>
          <a:xfrm flipV="1">
            <a:off x="323528" y="2924944"/>
            <a:ext cx="0" cy="2880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2627784" y="3212976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/>
              <a:t>Solução</a:t>
            </a:r>
            <a:endParaRPr lang="pt-PT" sz="3600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54214" y="3695361"/>
            <a:ext cx="2257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smtClean="0"/>
              <a:t>Exemplo(1):</a:t>
            </a:r>
          </a:p>
          <a:p>
            <a:r>
              <a:rPr lang="pt-PT" sz="2400" dirty="0" smtClean="0"/>
              <a:t>0^2=0</a:t>
            </a:r>
          </a:p>
          <a:p>
            <a:r>
              <a:rPr lang="pt-PT" sz="2400" dirty="0" smtClean="0"/>
              <a:t>2^2=4</a:t>
            </a:r>
          </a:p>
          <a:p>
            <a:r>
              <a:rPr lang="pt-PT" sz="2400" dirty="0" smtClean="0"/>
              <a:t>-1^2=1</a:t>
            </a:r>
          </a:p>
          <a:p>
            <a:r>
              <a:rPr lang="pt-PT" sz="2400" b="1" dirty="0" smtClean="0"/>
              <a:t>Exemplo(2):</a:t>
            </a:r>
          </a:p>
          <a:p>
            <a:r>
              <a:rPr lang="pt-PT" sz="2400" dirty="0" smtClean="0"/>
              <a:t>0*2=0</a:t>
            </a:r>
          </a:p>
          <a:p>
            <a:r>
              <a:rPr lang="pt-PT" sz="2400" dirty="0" smtClean="0"/>
              <a:t>2*3=6</a:t>
            </a:r>
          </a:p>
          <a:p>
            <a:r>
              <a:rPr lang="pt-PT" sz="2400" b="1" dirty="0" smtClean="0"/>
              <a:t>(Base * Altura)</a:t>
            </a:r>
          </a:p>
          <a:p>
            <a:endParaRPr lang="pt-PT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2627784" y="6150114"/>
            <a:ext cx="5941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 smtClean="0"/>
              <a:t>Entrada e Saída são </a:t>
            </a:r>
            <a:r>
              <a:rPr lang="pt-PT" sz="2000" b="1" dirty="0" err="1" smtClean="0"/>
              <a:t>String</a:t>
            </a:r>
            <a:r>
              <a:rPr lang="pt-PT" sz="2000" b="1" dirty="0" smtClean="0"/>
              <a:t> e as Entradas são separadas</a:t>
            </a:r>
          </a:p>
          <a:p>
            <a:r>
              <a:rPr lang="pt-PT" sz="2000" b="1" dirty="0" smtClean="0"/>
              <a:t> pelo terminador /n</a:t>
            </a:r>
            <a:endParaRPr lang="pt-P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e">
  <a:themeElements>
    <a:clrScheme name="Equidad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e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e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441</Words>
  <Application>Microsoft Office PowerPoint</Application>
  <PresentationFormat>Apresentação no Ecrã (4:3)</PresentationFormat>
  <Paragraphs>182</Paragraphs>
  <Slides>14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dos diapositivos</vt:lpstr>
      </vt:variant>
      <vt:variant>
        <vt:i4>14</vt:i4>
      </vt:variant>
    </vt:vector>
  </HeadingPairs>
  <TitlesOfParts>
    <vt:vector size="16" baseType="lpstr">
      <vt:lpstr>Equidade</vt:lpstr>
      <vt:lpstr>Tema do Office</vt:lpstr>
      <vt:lpstr>Base de Dados</vt:lpstr>
      <vt:lpstr>Base de Dados</vt:lpstr>
      <vt:lpstr>Modelação de Dados</vt:lpstr>
      <vt:lpstr>Desenho do Modelo E-R</vt:lpstr>
      <vt:lpstr>Realização de um Teste 1º Teste de Avaliação (Duração 10m)</vt:lpstr>
      <vt:lpstr>Realização de um Teste 1º Teste de Avaliação (Duração 10m)</vt:lpstr>
      <vt:lpstr>Realização de um Teste 1º Teste de Avaliação (Duração 10m)</vt:lpstr>
      <vt:lpstr>Apresentação do PowerPoint</vt:lpstr>
      <vt:lpstr>Apresentação do PowerPoint</vt:lpstr>
      <vt:lpstr>Respostas ao Teste</vt:lpstr>
      <vt:lpstr>Apresentação do PowerPoint</vt:lpstr>
      <vt:lpstr>Malta da Noite</vt:lpstr>
      <vt:lpstr>Conclusão</vt:lpstr>
      <vt:lpstr>Trabalho Realizado por: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Tiago</dc:creator>
  <cp:lastModifiedBy>paulinho!!!</cp:lastModifiedBy>
  <cp:revision>47</cp:revision>
  <dcterms:created xsi:type="dcterms:W3CDTF">2013-03-17T15:05:50Z</dcterms:created>
  <dcterms:modified xsi:type="dcterms:W3CDTF">2013-04-04T16:53:04Z</dcterms:modified>
</cp:coreProperties>
</file>