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60" r:id="rId4"/>
    <p:sldId id="258" r:id="rId5"/>
    <p:sldId id="273" r:id="rId6"/>
    <p:sldId id="274" r:id="rId7"/>
    <p:sldId id="262" r:id="rId8"/>
    <p:sldId id="271" r:id="rId9"/>
    <p:sldId id="270" r:id="rId10"/>
    <p:sldId id="269" r:id="rId11"/>
    <p:sldId id="268" r:id="rId12"/>
    <p:sldId id="267" r:id="rId13"/>
    <p:sldId id="264" r:id="rId14"/>
    <p:sldId id="266" r:id="rId15"/>
    <p:sldId id="265" r:id="rId16"/>
    <p:sldId id="272" r:id="rId17"/>
    <p:sldId id="263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0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02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7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5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32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5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31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0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2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4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2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2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4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Decode</a:t>
            </a:r>
            <a:r>
              <a:rPr lang="pt-PT" dirty="0" smtClean="0"/>
              <a:t> Team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“</a:t>
            </a:r>
            <a:r>
              <a:rPr lang="pt-PT" dirty="0" err="1" smtClean="0"/>
              <a:t>Hello</a:t>
            </a:r>
            <a:r>
              <a:rPr lang="pt-PT" dirty="0" smtClean="0"/>
              <a:t>, </a:t>
            </a:r>
            <a:r>
              <a:rPr lang="pt-PT" dirty="0" err="1" smtClean="0"/>
              <a:t>world</a:t>
            </a:r>
            <a:r>
              <a:rPr lang="pt-PT" dirty="0" smtClean="0"/>
              <a:t>!” 0.1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634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“</a:t>
            </a:r>
            <a:r>
              <a:rPr lang="pt-PT" dirty="0" err="1" smtClean="0"/>
              <a:t>Hello</a:t>
            </a:r>
            <a:r>
              <a:rPr lang="pt-PT" dirty="0" smtClean="0"/>
              <a:t>, </a:t>
            </a:r>
            <a:r>
              <a:rPr lang="pt-PT" dirty="0" err="1" smtClean="0"/>
              <a:t>world</a:t>
            </a:r>
            <a:r>
              <a:rPr lang="pt-PT" dirty="0" smtClean="0"/>
              <a:t>!” - Java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Fluxograma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 smtClean="0"/>
              <a:t>Código</a:t>
            </a:r>
          </a:p>
          <a:p>
            <a:pPr marL="0" indent="0">
              <a:buNone/>
            </a:pPr>
            <a:r>
              <a:rPr lang="pt-PT" dirty="0" err="1" smtClean="0"/>
              <a:t>public</a:t>
            </a:r>
            <a:r>
              <a:rPr lang="pt-PT" dirty="0" smtClean="0"/>
              <a:t>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HelloWorldPSI</a:t>
            </a:r>
            <a:r>
              <a:rPr lang="pt-PT" dirty="0"/>
              <a:t> </a:t>
            </a:r>
            <a:r>
              <a:rPr lang="pt-PT" dirty="0" smtClean="0"/>
              <a:t>{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   </a:t>
            </a:r>
            <a:r>
              <a:rPr lang="pt-PT" dirty="0" err="1"/>
              <a:t>public</a:t>
            </a:r>
            <a:r>
              <a:rPr lang="pt-PT" dirty="0"/>
              <a:t> </a:t>
            </a:r>
            <a:r>
              <a:rPr lang="pt-PT" dirty="0" err="1"/>
              <a:t>static</a:t>
            </a:r>
            <a:r>
              <a:rPr lang="pt-PT" dirty="0"/>
              <a:t> </a:t>
            </a:r>
            <a:r>
              <a:rPr lang="pt-PT" dirty="0" err="1"/>
              <a:t>void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(</a:t>
            </a:r>
            <a:r>
              <a:rPr lang="pt-PT" dirty="0" err="1"/>
              <a:t>String</a:t>
            </a:r>
            <a:r>
              <a:rPr lang="pt-PT" dirty="0"/>
              <a:t>[] </a:t>
            </a:r>
            <a:r>
              <a:rPr lang="pt-PT" dirty="0" err="1"/>
              <a:t>args</a:t>
            </a:r>
            <a:r>
              <a:rPr lang="pt-PT" dirty="0"/>
              <a:t>) {</a:t>
            </a:r>
          </a:p>
          <a:p>
            <a:pPr marL="0" indent="0">
              <a:buNone/>
            </a:pPr>
            <a:r>
              <a:rPr lang="pt-PT" dirty="0"/>
              <a:t>        </a:t>
            </a:r>
            <a:endParaRPr lang="pt-PT" dirty="0" smtClean="0"/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 smtClean="0"/>
              <a:t>System.out.println</a:t>
            </a:r>
            <a:r>
              <a:rPr lang="pt-PT" dirty="0"/>
              <a:t>("</a:t>
            </a:r>
            <a:r>
              <a:rPr lang="pt-PT" dirty="0" err="1" smtClean="0"/>
              <a:t>Hello</a:t>
            </a:r>
            <a:r>
              <a:rPr lang="pt-PT" dirty="0" smtClean="0"/>
              <a:t>, </a:t>
            </a:r>
            <a:r>
              <a:rPr lang="pt-PT" dirty="0" err="1"/>
              <a:t>w</a:t>
            </a:r>
            <a:r>
              <a:rPr lang="pt-PT" dirty="0" err="1" smtClean="0"/>
              <a:t>orld</a:t>
            </a:r>
            <a:r>
              <a:rPr lang="pt-PT" dirty="0" smtClean="0"/>
              <a:t>!");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}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6" name="Flowchart: Card 5"/>
          <p:cNvSpPr/>
          <p:nvPr/>
        </p:nvSpPr>
        <p:spPr>
          <a:xfrm>
            <a:off x="1347216" y="4092788"/>
            <a:ext cx="1706880" cy="573024"/>
          </a:xfrm>
          <a:prstGeom prst="flowChartPunchedCar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“</a:t>
            </a:r>
            <a:r>
              <a:rPr lang="pt-PT" dirty="0" err="1" smtClean="0">
                <a:solidFill>
                  <a:schemeClr val="tx1"/>
                </a:solidFill>
              </a:rPr>
              <a:t>Hello</a:t>
            </a:r>
            <a:r>
              <a:rPr lang="pt-PT" dirty="0" smtClean="0">
                <a:solidFill>
                  <a:schemeClr val="tx1"/>
                </a:solidFill>
              </a:rPr>
              <a:t>, </a:t>
            </a:r>
            <a:r>
              <a:rPr lang="pt-PT" dirty="0" err="1" smtClean="0">
                <a:solidFill>
                  <a:schemeClr val="tx1"/>
                </a:solidFill>
              </a:rPr>
              <a:t>world</a:t>
            </a:r>
            <a:r>
              <a:rPr lang="pt-PT" dirty="0" smtClean="0">
                <a:solidFill>
                  <a:schemeClr val="tx1"/>
                </a:solidFill>
              </a:rPr>
              <a:t>!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652016" y="3204634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</a:t>
            </a:r>
            <a:r>
              <a:rPr lang="pt-PT" dirty="0" smtClean="0">
                <a:solidFill>
                  <a:schemeClr val="tx1"/>
                </a:solidFill>
              </a:rPr>
              <a:t>nicio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1652016" y="5172290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Fim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6" idx="0"/>
          </p:cNvCxnSpPr>
          <p:nvPr/>
        </p:nvCxnSpPr>
        <p:spPr>
          <a:xfrm>
            <a:off x="2200656" y="3631354"/>
            <a:ext cx="0" cy="46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2200656" y="4665812"/>
            <a:ext cx="0" cy="50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5900928" y="3108960"/>
            <a:ext cx="393128" cy="752855"/>
          </a:xfrm>
          <a:prstGeom prst="leftBrace">
            <a:avLst>
              <a:gd name="adj1" fmla="val 70359"/>
              <a:gd name="adj2" fmla="val 44003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Left Brace 11"/>
          <p:cNvSpPr/>
          <p:nvPr/>
        </p:nvSpPr>
        <p:spPr>
          <a:xfrm>
            <a:off x="5917660" y="4279392"/>
            <a:ext cx="393128" cy="316992"/>
          </a:xfrm>
          <a:prstGeom prst="leftBrace">
            <a:avLst>
              <a:gd name="adj1" fmla="val 22776"/>
              <a:gd name="adj2" fmla="val 50820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Left Arrow 13"/>
          <p:cNvSpPr/>
          <p:nvPr/>
        </p:nvSpPr>
        <p:spPr>
          <a:xfrm>
            <a:off x="3216672" y="3288791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Left Arrow 14"/>
          <p:cNvSpPr/>
          <p:nvPr/>
        </p:nvSpPr>
        <p:spPr>
          <a:xfrm>
            <a:off x="3268144" y="4279392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Left Arrow 15"/>
          <p:cNvSpPr/>
          <p:nvPr/>
        </p:nvSpPr>
        <p:spPr>
          <a:xfrm>
            <a:off x="3269638" y="5156884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Left Brace 16"/>
          <p:cNvSpPr/>
          <p:nvPr/>
        </p:nvSpPr>
        <p:spPr>
          <a:xfrm>
            <a:off x="5899372" y="4665812"/>
            <a:ext cx="393128" cy="716956"/>
          </a:xfrm>
          <a:prstGeom prst="leftBrace">
            <a:avLst>
              <a:gd name="adj1" fmla="val 22776"/>
              <a:gd name="adj2" fmla="val 84830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25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“</a:t>
            </a:r>
            <a:r>
              <a:rPr lang="pt-PT" dirty="0" err="1" smtClean="0"/>
              <a:t>Hello</a:t>
            </a:r>
            <a:r>
              <a:rPr lang="pt-PT" dirty="0" smtClean="0"/>
              <a:t>, </a:t>
            </a:r>
            <a:r>
              <a:rPr lang="pt-PT" dirty="0" err="1" smtClean="0"/>
              <a:t>world</a:t>
            </a:r>
            <a:r>
              <a:rPr lang="pt-PT" dirty="0" smtClean="0"/>
              <a:t>!” - </a:t>
            </a:r>
            <a:r>
              <a:rPr lang="pt-PT" dirty="0" err="1" smtClean="0"/>
              <a:t>JavaScript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Fluxograma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 smtClean="0"/>
              <a:t>Código</a:t>
            </a:r>
          </a:p>
          <a:p>
            <a:pPr marL="0" indent="0">
              <a:buNone/>
            </a:pPr>
            <a:endParaRPr lang="pt-PT" sz="800" dirty="0" smtClean="0"/>
          </a:p>
          <a:p>
            <a:pPr marL="0" indent="0">
              <a:buNone/>
            </a:pPr>
            <a:r>
              <a:rPr lang="pt-PT" dirty="0" smtClean="0"/>
              <a:t>&lt;</a:t>
            </a:r>
            <a:r>
              <a:rPr lang="pt-PT" dirty="0" smtClean="0"/>
              <a:t>script&gt;</a:t>
            </a:r>
          </a:p>
          <a:p>
            <a:pPr marL="0" indent="0">
              <a:buNone/>
            </a:pPr>
            <a:endParaRPr lang="pt-PT" sz="800" dirty="0" smtClean="0"/>
          </a:p>
          <a:p>
            <a:pPr marL="0" indent="0">
              <a:buNone/>
            </a:pPr>
            <a:endParaRPr lang="pt-PT" sz="800" dirty="0"/>
          </a:p>
          <a:p>
            <a:pPr marL="0" indent="0">
              <a:buNone/>
            </a:pPr>
            <a:r>
              <a:rPr lang="pt-PT" dirty="0" err="1" smtClean="0"/>
              <a:t>document.write</a:t>
            </a:r>
            <a:r>
              <a:rPr lang="pt-PT" dirty="0"/>
              <a:t>('</a:t>
            </a:r>
            <a:r>
              <a:rPr lang="pt-PT" dirty="0" err="1"/>
              <a:t>Hello</a:t>
            </a:r>
            <a:r>
              <a:rPr lang="pt-PT" dirty="0"/>
              <a:t>, </a:t>
            </a:r>
            <a:r>
              <a:rPr lang="pt-PT" dirty="0" err="1"/>
              <a:t>world</a:t>
            </a:r>
            <a:r>
              <a:rPr lang="pt-PT" dirty="0" smtClean="0"/>
              <a:t>!');</a:t>
            </a:r>
          </a:p>
          <a:p>
            <a:pPr marL="0" indent="0">
              <a:buNone/>
            </a:pPr>
            <a:endParaRPr lang="pt-PT" sz="800" dirty="0" smtClean="0"/>
          </a:p>
          <a:p>
            <a:pPr marL="0" indent="0">
              <a:buNone/>
            </a:pPr>
            <a:endParaRPr lang="pt-PT" sz="800" dirty="0"/>
          </a:p>
          <a:p>
            <a:pPr marL="0" indent="0">
              <a:buNone/>
            </a:pPr>
            <a:r>
              <a:rPr lang="pt-PT" dirty="0" smtClean="0"/>
              <a:t>&lt;/</a:t>
            </a:r>
            <a:r>
              <a:rPr lang="pt-PT" dirty="0" smtClean="0"/>
              <a:t>script</a:t>
            </a:r>
            <a:r>
              <a:rPr lang="pt-PT" dirty="0"/>
              <a:t>&gt;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6" name="Flowchart: Card 5"/>
          <p:cNvSpPr/>
          <p:nvPr/>
        </p:nvSpPr>
        <p:spPr>
          <a:xfrm>
            <a:off x="1347216" y="4092788"/>
            <a:ext cx="1706880" cy="573024"/>
          </a:xfrm>
          <a:prstGeom prst="flowChartPunchedCar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“</a:t>
            </a:r>
            <a:r>
              <a:rPr lang="pt-PT" dirty="0" err="1" smtClean="0">
                <a:solidFill>
                  <a:schemeClr val="tx1"/>
                </a:solidFill>
              </a:rPr>
              <a:t>Hello</a:t>
            </a:r>
            <a:r>
              <a:rPr lang="pt-PT" dirty="0" smtClean="0">
                <a:solidFill>
                  <a:schemeClr val="tx1"/>
                </a:solidFill>
              </a:rPr>
              <a:t>, </a:t>
            </a:r>
            <a:r>
              <a:rPr lang="pt-PT" dirty="0" err="1" smtClean="0">
                <a:solidFill>
                  <a:schemeClr val="tx1"/>
                </a:solidFill>
              </a:rPr>
              <a:t>world</a:t>
            </a:r>
            <a:r>
              <a:rPr lang="pt-PT" dirty="0" smtClean="0">
                <a:solidFill>
                  <a:schemeClr val="tx1"/>
                </a:solidFill>
              </a:rPr>
              <a:t>!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652016" y="3204634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</a:t>
            </a:r>
            <a:r>
              <a:rPr lang="pt-PT" dirty="0" smtClean="0">
                <a:solidFill>
                  <a:schemeClr val="tx1"/>
                </a:solidFill>
              </a:rPr>
              <a:t>nicio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1652016" y="5172290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Fim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6" idx="0"/>
          </p:cNvCxnSpPr>
          <p:nvPr/>
        </p:nvCxnSpPr>
        <p:spPr>
          <a:xfrm>
            <a:off x="2200656" y="3631354"/>
            <a:ext cx="0" cy="46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2200656" y="4665812"/>
            <a:ext cx="0" cy="50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5900928" y="3229018"/>
            <a:ext cx="393128" cy="437725"/>
          </a:xfrm>
          <a:prstGeom prst="leftBrace">
            <a:avLst>
              <a:gd name="adj1" fmla="val 70359"/>
              <a:gd name="adj2" fmla="val 45233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Left Brace 11"/>
          <p:cNvSpPr/>
          <p:nvPr/>
        </p:nvSpPr>
        <p:spPr>
          <a:xfrm>
            <a:off x="5911907" y="4233671"/>
            <a:ext cx="393128" cy="316992"/>
          </a:xfrm>
          <a:prstGeom prst="leftBrace">
            <a:avLst>
              <a:gd name="adj1" fmla="val 22776"/>
              <a:gd name="adj2" fmla="val 50820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Left Arrow 13"/>
          <p:cNvSpPr/>
          <p:nvPr/>
        </p:nvSpPr>
        <p:spPr>
          <a:xfrm>
            <a:off x="3216672" y="3300983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Left Arrow 14"/>
          <p:cNvSpPr/>
          <p:nvPr/>
        </p:nvSpPr>
        <p:spPr>
          <a:xfrm>
            <a:off x="3268144" y="4230624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Left Arrow 15"/>
          <p:cNvSpPr/>
          <p:nvPr/>
        </p:nvSpPr>
        <p:spPr>
          <a:xfrm>
            <a:off x="3269638" y="5156884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Left Brace 16"/>
          <p:cNvSpPr/>
          <p:nvPr/>
        </p:nvSpPr>
        <p:spPr>
          <a:xfrm>
            <a:off x="5887180" y="5126736"/>
            <a:ext cx="393128" cy="316992"/>
          </a:xfrm>
          <a:prstGeom prst="leftBrace">
            <a:avLst>
              <a:gd name="adj1" fmla="val 22776"/>
              <a:gd name="adj2" fmla="val 50820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785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“</a:t>
            </a:r>
            <a:r>
              <a:rPr lang="pt-PT" dirty="0" err="1" smtClean="0"/>
              <a:t>Hello</a:t>
            </a:r>
            <a:r>
              <a:rPr lang="pt-PT" dirty="0" smtClean="0"/>
              <a:t>, </a:t>
            </a:r>
            <a:r>
              <a:rPr lang="pt-PT" dirty="0" err="1" smtClean="0"/>
              <a:t>world</a:t>
            </a:r>
            <a:r>
              <a:rPr lang="pt-PT" dirty="0" smtClean="0"/>
              <a:t>!” - </a:t>
            </a:r>
            <a:r>
              <a:rPr lang="pt-PT" dirty="0" smtClean="0"/>
              <a:t>Pascal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Fluxograma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program </a:t>
            </a:r>
            <a:r>
              <a:rPr lang="en-US" dirty="0" err="1"/>
              <a:t>HelloWorld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uses </a:t>
            </a:r>
            <a:r>
              <a:rPr lang="en-US" dirty="0" err="1"/>
              <a:t>crt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write</a:t>
            </a:r>
            <a:r>
              <a:rPr lang="en-US" dirty="0"/>
              <a:t>(</a:t>
            </a:r>
            <a:r>
              <a:rPr lang="en-US" dirty="0" smtClean="0"/>
              <a:t>'Hello, world!');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end</a:t>
            </a:r>
            <a:r>
              <a:rPr lang="en-US" dirty="0"/>
              <a:t>.</a:t>
            </a:r>
            <a:endParaRPr lang="pt-PT" dirty="0"/>
          </a:p>
        </p:txBody>
      </p:sp>
      <p:sp>
        <p:nvSpPr>
          <p:cNvPr id="6" name="Flowchart: Card 5"/>
          <p:cNvSpPr/>
          <p:nvPr/>
        </p:nvSpPr>
        <p:spPr>
          <a:xfrm>
            <a:off x="1347216" y="4092788"/>
            <a:ext cx="1706880" cy="573024"/>
          </a:xfrm>
          <a:prstGeom prst="flowChartPunchedCar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“</a:t>
            </a:r>
            <a:r>
              <a:rPr lang="pt-PT" dirty="0" err="1" smtClean="0">
                <a:solidFill>
                  <a:schemeClr val="tx1"/>
                </a:solidFill>
              </a:rPr>
              <a:t>Hello</a:t>
            </a:r>
            <a:r>
              <a:rPr lang="pt-PT" dirty="0" smtClean="0">
                <a:solidFill>
                  <a:schemeClr val="tx1"/>
                </a:solidFill>
              </a:rPr>
              <a:t>, </a:t>
            </a:r>
            <a:r>
              <a:rPr lang="pt-PT" dirty="0" err="1" smtClean="0">
                <a:solidFill>
                  <a:schemeClr val="tx1"/>
                </a:solidFill>
              </a:rPr>
              <a:t>world</a:t>
            </a:r>
            <a:r>
              <a:rPr lang="pt-PT" dirty="0" smtClean="0">
                <a:solidFill>
                  <a:schemeClr val="tx1"/>
                </a:solidFill>
              </a:rPr>
              <a:t>!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652016" y="3204634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</a:t>
            </a:r>
            <a:r>
              <a:rPr lang="pt-PT" dirty="0" smtClean="0">
                <a:solidFill>
                  <a:schemeClr val="tx1"/>
                </a:solidFill>
              </a:rPr>
              <a:t>nicio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1652016" y="5111330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Fim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6" idx="0"/>
          </p:cNvCxnSpPr>
          <p:nvPr/>
        </p:nvCxnSpPr>
        <p:spPr>
          <a:xfrm>
            <a:off x="2200656" y="3631354"/>
            <a:ext cx="0" cy="46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2200656" y="4665812"/>
            <a:ext cx="0" cy="44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5900928" y="3108960"/>
            <a:ext cx="393128" cy="1094908"/>
          </a:xfrm>
          <a:prstGeom prst="leftBrace">
            <a:avLst>
              <a:gd name="adj1" fmla="val 70359"/>
              <a:gd name="adj2" fmla="val 22951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Left Brace 11"/>
          <p:cNvSpPr/>
          <p:nvPr/>
        </p:nvSpPr>
        <p:spPr>
          <a:xfrm>
            <a:off x="5917660" y="4255008"/>
            <a:ext cx="393128" cy="316992"/>
          </a:xfrm>
          <a:prstGeom prst="leftBrace">
            <a:avLst>
              <a:gd name="adj1" fmla="val 22776"/>
              <a:gd name="adj2" fmla="val 50820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Left Arrow 13"/>
          <p:cNvSpPr/>
          <p:nvPr/>
        </p:nvSpPr>
        <p:spPr>
          <a:xfrm>
            <a:off x="3216672" y="3300983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Left Arrow 14"/>
          <p:cNvSpPr/>
          <p:nvPr/>
        </p:nvSpPr>
        <p:spPr>
          <a:xfrm>
            <a:off x="3268144" y="4279392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Left Arrow 15"/>
          <p:cNvSpPr/>
          <p:nvPr/>
        </p:nvSpPr>
        <p:spPr>
          <a:xfrm>
            <a:off x="3269638" y="5132500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Left Brace 16"/>
          <p:cNvSpPr/>
          <p:nvPr/>
        </p:nvSpPr>
        <p:spPr>
          <a:xfrm>
            <a:off x="5887180" y="5102352"/>
            <a:ext cx="393128" cy="316992"/>
          </a:xfrm>
          <a:prstGeom prst="leftBrace">
            <a:avLst>
              <a:gd name="adj1" fmla="val 22776"/>
              <a:gd name="adj2" fmla="val 50820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20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“</a:t>
            </a:r>
            <a:r>
              <a:rPr lang="pt-PT" dirty="0" err="1" smtClean="0"/>
              <a:t>Hello</a:t>
            </a:r>
            <a:r>
              <a:rPr lang="pt-PT" dirty="0" smtClean="0"/>
              <a:t>, </a:t>
            </a:r>
            <a:r>
              <a:rPr lang="pt-PT" dirty="0" err="1" smtClean="0"/>
              <a:t>world</a:t>
            </a:r>
            <a:r>
              <a:rPr lang="pt-PT" dirty="0" smtClean="0"/>
              <a:t>!” </a:t>
            </a:r>
            <a:r>
              <a:rPr lang="pt-PT" dirty="0"/>
              <a:t>– </a:t>
            </a:r>
            <a:r>
              <a:rPr lang="pt-PT" dirty="0" smtClean="0"/>
              <a:t>Visual </a:t>
            </a:r>
            <a:r>
              <a:rPr lang="pt-PT" dirty="0"/>
              <a:t>Basic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Fluxograma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numCol="1">
            <a:normAutofit/>
          </a:bodyPr>
          <a:lstStyle/>
          <a:p>
            <a:r>
              <a:rPr lang="pt-PT" dirty="0" smtClean="0"/>
              <a:t>Código</a:t>
            </a:r>
          </a:p>
          <a:p>
            <a:pPr marL="0" indent="0">
              <a:buNone/>
            </a:pPr>
            <a:r>
              <a:rPr lang="en-US" dirty="0"/>
              <a:t>Private Sub Form5_Load(</a:t>
            </a:r>
            <a:r>
              <a:rPr lang="en-US" dirty="0" err="1"/>
              <a:t>ByVal</a:t>
            </a:r>
            <a:r>
              <a:rPr lang="en-US" dirty="0"/>
              <a:t> sender As Object, </a:t>
            </a:r>
            <a:r>
              <a:rPr lang="en-US" dirty="0" err="1"/>
              <a:t>ByVal</a:t>
            </a:r>
            <a:r>
              <a:rPr lang="en-US" dirty="0"/>
              <a:t> e As </a:t>
            </a:r>
            <a:r>
              <a:rPr lang="en-US" dirty="0" err="1"/>
              <a:t>System.EventArgs</a:t>
            </a:r>
            <a:r>
              <a:rPr lang="en-US" dirty="0"/>
              <a:t>) Handles </a:t>
            </a:r>
            <a:r>
              <a:rPr lang="en-US" dirty="0" err="1"/>
              <a:t>Me.Load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    </a:t>
            </a:r>
            <a:endParaRPr lang="pt-PT" dirty="0" smtClean="0"/>
          </a:p>
          <a:p>
            <a:pPr marL="0" indent="0">
              <a:buNone/>
            </a:pPr>
            <a:r>
              <a:rPr lang="pt-PT" dirty="0" err="1" smtClean="0"/>
              <a:t>MsgBox</a:t>
            </a:r>
            <a:r>
              <a:rPr lang="pt-PT" dirty="0"/>
              <a:t>("</a:t>
            </a:r>
            <a:r>
              <a:rPr lang="pt-PT" dirty="0" err="1" smtClean="0"/>
              <a:t>Hello</a:t>
            </a:r>
            <a:r>
              <a:rPr lang="pt-PT" dirty="0" smtClean="0"/>
              <a:t>, </a:t>
            </a:r>
            <a:r>
              <a:rPr lang="pt-PT" dirty="0" err="1" smtClean="0"/>
              <a:t>world</a:t>
            </a:r>
            <a:r>
              <a:rPr lang="pt-PT" dirty="0" smtClean="0"/>
              <a:t>!")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 err="1"/>
              <a:t>End</a:t>
            </a:r>
            <a:r>
              <a:rPr lang="pt-PT" dirty="0"/>
              <a:t> </a:t>
            </a:r>
            <a:r>
              <a:rPr lang="pt-PT" dirty="0" err="1"/>
              <a:t>Sub</a:t>
            </a:r>
            <a:endParaRPr lang="pt-PT" dirty="0"/>
          </a:p>
        </p:txBody>
      </p:sp>
      <p:sp>
        <p:nvSpPr>
          <p:cNvPr id="6" name="Flowchart: Card 5"/>
          <p:cNvSpPr/>
          <p:nvPr/>
        </p:nvSpPr>
        <p:spPr>
          <a:xfrm>
            <a:off x="1347216" y="4092788"/>
            <a:ext cx="1706880" cy="573024"/>
          </a:xfrm>
          <a:prstGeom prst="flowChartPunchedCar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“</a:t>
            </a:r>
            <a:r>
              <a:rPr lang="pt-PT" dirty="0" err="1" smtClean="0">
                <a:solidFill>
                  <a:schemeClr val="tx1"/>
                </a:solidFill>
              </a:rPr>
              <a:t>Hello</a:t>
            </a:r>
            <a:r>
              <a:rPr lang="pt-PT" dirty="0" smtClean="0">
                <a:solidFill>
                  <a:schemeClr val="tx1"/>
                </a:solidFill>
              </a:rPr>
              <a:t>, </a:t>
            </a:r>
            <a:r>
              <a:rPr lang="pt-PT" dirty="0" err="1" smtClean="0">
                <a:solidFill>
                  <a:schemeClr val="tx1"/>
                </a:solidFill>
              </a:rPr>
              <a:t>world</a:t>
            </a:r>
            <a:r>
              <a:rPr lang="pt-PT" dirty="0" smtClean="0">
                <a:solidFill>
                  <a:schemeClr val="tx1"/>
                </a:solidFill>
              </a:rPr>
              <a:t>!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652016" y="3204634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</a:t>
            </a:r>
            <a:r>
              <a:rPr lang="pt-PT" dirty="0" smtClean="0">
                <a:solidFill>
                  <a:schemeClr val="tx1"/>
                </a:solidFill>
              </a:rPr>
              <a:t>nicio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1652016" y="5172290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Fim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6" idx="0"/>
          </p:cNvCxnSpPr>
          <p:nvPr/>
        </p:nvCxnSpPr>
        <p:spPr>
          <a:xfrm>
            <a:off x="2200656" y="3631354"/>
            <a:ext cx="0" cy="46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2200656" y="4665812"/>
            <a:ext cx="0" cy="50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5900928" y="3048001"/>
            <a:ext cx="393128" cy="957072"/>
          </a:xfrm>
          <a:prstGeom prst="leftBrace">
            <a:avLst>
              <a:gd name="adj1" fmla="val 70359"/>
              <a:gd name="adj2" fmla="val 40785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Left Brace 11"/>
          <p:cNvSpPr/>
          <p:nvPr/>
        </p:nvSpPr>
        <p:spPr>
          <a:xfrm>
            <a:off x="5917660" y="4203868"/>
            <a:ext cx="393128" cy="563204"/>
          </a:xfrm>
          <a:prstGeom prst="leftBrace">
            <a:avLst>
              <a:gd name="adj1" fmla="val 22776"/>
              <a:gd name="adj2" fmla="val 50820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Left Arrow 13"/>
          <p:cNvSpPr/>
          <p:nvPr/>
        </p:nvSpPr>
        <p:spPr>
          <a:xfrm>
            <a:off x="3216672" y="3264407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Left Arrow 14"/>
          <p:cNvSpPr/>
          <p:nvPr/>
        </p:nvSpPr>
        <p:spPr>
          <a:xfrm>
            <a:off x="3268144" y="4279392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Left Arrow 15"/>
          <p:cNvSpPr/>
          <p:nvPr/>
        </p:nvSpPr>
        <p:spPr>
          <a:xfrm>
            <a:off x="3269638" y="5193460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Left Brace 16"/>
          <p:cNvSpPr/>
          <p:nvPr/>
        </p:nvSpPr>
        <p:spPr>
          <a:xfrm>
            <a:off x="5887180" y="5151120"/>
            <a:ext cx="393128" cy="316992"/>
          </a:xfrm>
          <a:prstGeom prst="leftBrace">
            <a:avLst>
              <a:gd name="adj1" fmla="val 22776"/>
              <a:gd name="adj2" fmla="val 50820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14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“</a:t>
            </a:r>
            <a:r>
              <a:rPr lang="pt-PT" dirty="0" err="1" smtClean="0"/>
              <a:t>Hello</a:t>
            </a:r>
            <a:r>
              <a:rPr lang="pt-PT" dirty="0" smtClean="0"/>
              <a:t>, </a:t>
            </a:r>
            <a:r>
              <a:rPr lang="pt-PT" dirty="0" err="1" smtClean="0"/>
              <a:t>world</a:t>
            </a:r>
            <a:r>
              <a:rPr lang="pt-PT" dirty="0" smtClean="0"/>
              <a:t>!” - </a:t>
            </a:r>
            <a:r>
              <a:rPr lang="pt-PT" dirty="0" smtClean="0"/>
              <a:t>Perl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Fluxograma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 smtClean="0"/>
              <a:t>Código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print </a:t>
            </a:r>
            <a:r>
              <a:rPr lang="pt-PT" dirty="0"/>
              <a:t>"</a:t>
            </a:r>
            <a:r>
              <a:rPr lang="pt-PT" dirty="0" err="1" smtClean="0"/>
              <a:t>Hello</a:t>
            </a:r>
            <a:r>
              <a:rPr lang="pt-PT" dirty="0" smtClean="0"/>
              <a:t>, </a:t>
            </a:r>
            <a:r>
              <a:rPr lang="pt-PT" dirty="0" err="1" smtClean="0"/>
              <a:t>world</a:t>
            </a:r>
            <a:r>
              <a:rPr lang="pt-PT" dirty="0" smtClean="0"/>
              <a:t>!";</a:t>
            </a:r>
            <a:endParaRPr lang="pt-PT" dirty="0"/>
          </a:p>
        </p:txBody>
      </p:sp>
      <p:sp>
        <p:nvSpPr>
          <p:cNvPr id="6" name="Flowchart: Card 5"/>
          <p:cNvSpPr/>
          <p:nvPr/>
        </p:nvSpPr>
        <p:spPr>
          <a:xfrm>
            <a:off x="1347216" y="4092788"/>
            <a:ext cx="1706880" cy="573024"/>
          </a:xfrm>
          <a:prstGeom prst="flowChartPunchedCar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“</a:t>
            </a:r>
            <a:r>
              <a:rPr lang="pt-PT" dirty="0" err="1" smtClean="0">
                <a:solidFill>
                  <a:schemeClr val="tx1"/>
                </a:solidFill>
              </a:rPr>
              <a:t>Hello</a:t>
            </a:r>
            <a:r>
              <a:rPr lang="pt-PT" dirty="0" smtClean="0">
                <a:solidFill>
                  <a:schemeClr val="tx1"/>
                </a:solidFill>
              </a:rPr>
              <a:t>, </a:t>
            </a:r>
            <a:r>
              <a:rPr lang="pt-PT" dirty="0" err="1" smtClean="0">
                <a:solidFill>
                  <a:schemeClr val="tx1"/>
                </a:solidFill>
              </a:rPr>
              <a:t>world</a:t>
            </a:r>
            <a:r>
              <a:rPr lang="pt-PT" dirty="0" smtClean="0">
                <a:solidFill>
                  <a:schemeClr val="tx1"/>
                </a:solidFill>
              </a:rPr>
              <a:t>!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652016" y="3204634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</a:t>
            </a:r>
            <a:r>
              <a:rPr lang="pt-PT" dirty="0" smtClean="0">
                <a:solidFill>
                  <a:schemeClr val="tx1"/>
                </a:solidFill>
              </a:rPr>
              <a:t>nicio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1652016" y="5172290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Fim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6" idx="0"/>
          </p:cNvCxnSpPr>
          <p:nvPr/>
        </p:nvCxnSpPr>
        <p:spPr>
          <a:xfrm>
            <a:off x="2200656" y="3631354"/>
            <a:ext cx="0" cy="46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2200656" y="4665812"/>
            <a:ext cx="0" cy="50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5917660" y="4279392"/>
            <a:ext cx="393128" cy="316992"/>
          </a:xfrm>
          <a:prstGeom prst="leftBrace">
            <a:avLst>
              <a:gd name="adj1" fmla="val 22776"/>
              <a:gd name="adj2" fmla="val 50820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Left Arrow 14"/>
          <p:cNvSpPr/>
          <p:nvPr/>
        </p:nvSpPr>
        <p:spPr>
          <a:xfrm>
            <a:off x="3292528" y="4279392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54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“</a:t>
            </a:r>
            <a:r>
              <a:rPr lang="pt-PT" dirty="0" err="1" smtClean="0"/>
              <a:t>Hello</a:t>
            </a:r>
            <a:r>
              <a:rPr lang="pt-PT" dirty="0" smtClean="0"/>
              <a:t>, </a:t>
            </a:r>
            <a:r>
              <a:rPr lang="pt-PT" dirty="0" err="1" smtClean="0"/>
              <a:t>world</a:t>
            </a:r>
            <a:r>
              <a:rPr lang="pt-PT" dirty="0" smtClean="0"/>
              <a:t>!” - </a:t>
            </a:r>
            <a:r>
              <a:rPr lang="pt-PT" dirty="0" err="1" smtClean="0"/>
              <a:t>Python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Fluxograma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 smtClean="0"/>
              <a:t>Código</a:t>
            </a: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print (‘</a:t>
            </a:r>
            <a:r>
              <a:rPr lang="pt-PT" dirty="0" err="1" smtClean="0"/>
              <a:t>Hello</a:t>
            </a:r>
            <a:r>
              <a:rPr lang="pt-PT" dirty="0" smtClean="0"/>
              <a:t>, </a:t>
            </a:r>
            <a:r>
              <a:rPr lang="pt-PT" dirty="0" err="1" smtClean="0"/>
              <a:t>world</a:t>
            </a:r>
            <a:r>
              <a:rPr lang="pt-PT" dirty="0" smtClean="0"/>
              <a:t>!’)</a:t>
            </a:r>
            <a:endParaRPr lang="pt-PT" dirty="0"/>
          </a:p>
        </p:txBody>
      </p:sp>
      <p:sp>
        <p:nvSpPr>
          <p:cNvPr id="6" name="Flowchart: Card 5"/>
          <p:cNvSpPr/>
          <p:nvPr/>
        </p:nvSpPr>
        <p:spPr>
          <a:xfrm>
            <a:off x="1347216" y="4092788"/>
            <a:ext cx="1706880" cy="573024"/>
          </a:xfrm>
          <a:prstGeom prst="flowChartPunchedCar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“</a:t>
            </a:r>
            <a:r>
              <a:rPr lang="pt-PT" dirty="0" err="1" smtClean="0">
                <a:solidFill>
                  <a:schemeClr val="tx1"/>
                </a:solidFill>
              </a:rPr>
              <a:t>Hello</a:t>
            </a:r>
            <a:r>
              <a:rPr lang="pt-PT" dirty="0" smtClean="0">
                <a:solidFill>
                  <a:schemeClr val="tx1"/>
                </a:solidFill>
              </a:rPr>
              <a:t>, </a:t>
            </a:r>
            <a:r>
              <a:rPr lang="pt-PT" dirty="0" err="1" smtClean="0">
                <a:solidFill>
                  <a:schemeClr val="tx1"/>
                </a:solidFill>
              </a:rPr>
              <a:t>world</a:t>
            </a:r>
            <a:r>
              <a:rPr lang="pt-PT" dirty="0" smtClean="0">
                <a:solidFill>
                  <a:schemeClr val="tx1"/>
                </a:solidFill>
              </a:rPr>
              <a:t>!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652016" y="3204634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</a:t>
            </a:r>
            <a:r>
              <a:rPr lang="pt-PT" dirty="0" smtClean="0">
                <a:solidFill>
                  <a:schemeClr val="tx1"/>
                </a:solidFill>
              </a:rPr>
              <a:t>nicio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1652016" y="5172290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Fim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6" idx="0"/>
          </p:cNvCxnSpPr>
          <p:nvPr/>
        </p:nvCxnSpPr>
        <p:spPr>
          <a:xfrm>
            <a:off x="2200656" y="3631354"/>
            <a:ext cx="0" cy="46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2200656" y="4665812"/>
            <a:ext cx="0" cy="50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5917660" y="4291584"/>
            <a:ext cx="393128" cy="316992"/>
          </a:xfrm>
          <a:prstGeom prst="leftBrace">
            <a:avLst>
              <a:gd name="adj1" fmla="val 22776"/>
              <a:gd name="adj2" fmla="val 50820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Left Arrow 14"/>
          <p:cNvSpPr/>
          <p:nvPr/>
        </p:nvSpPr>
        <p:spPr>
          <a:xfrm>
            <a:off x="3268144" y="4291584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50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“</a:t>
            </a:r>
            <a:r>
              <a:rPr lang="pt-PT" dirty="0" err="1" smtClean="0"/>
              <a:t>Hello</a:t>
            </a:r>
            <a:r>
              <a:rPr lang="pt-PT" dirty="0" smtClean="0"/>
              <a:t>, </a:t>
            </a:r>
            <a:r>
              <a:rPr lang="pt-PT" dirty="0" err="1" smtClean="0"/>
              <a:t>world</a:t>
            </a:r>
            <a:r>
              <a:rPr lang="pt-PT" dirty="0" smtClean="0"/>
              <a:t>!” </a:t>
            </a:r>
            <a:r>
              <a:rPr lang="pt-PT" dirty="0"/>
              <a:t>– </a:t>
            </a:r>
            <a:r>
              <a:rPr lang="pt-PT" dirty="0" smtClean="0"/>
              <a:t>Basic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Fluxograma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numCol="1">
            <a:normAutofit/>
          </a:bodyPr>
          <a:lstStyle/>
          <a:p>
            <a:r>
              <a:rPr lang="pt-PT" dirty="0" smtClean="0"/>
              <a:t>Código</a:t>
            </a:r>
            <a:r>
              <a:rPr lang="pt-PT" b="1" dirty="0" smtClean="0"/>
              <a:t>	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smtClean="0"/>
              <a:t>print </a:t>
            </a:r>
            <a:r>
              <a:rPr lang="pt-PT" dirty="0"/>
              <a:t>"</a:t>
            </a:r>
            <a:r>
              <a:rPr lang="pt-PT" dirty="0" err="1" smtClean="0"/>
              <a:t>Hello</a:t>
            </a:r>
            <a:r>
              <a:rPr lang="pt-PT" dirty="0" smtClean="0"/>
              <a:t>, </a:t>
            </a:r>
            <a:r>
              <a:rPr lang="pt-PT" dirty="0" err="1"/>
              <a:t>world</a:t>
            </a:r>
            <a:r>
              <a:rPr lang="pt-PT" dirty="0" smtClean="0"/>
              <a:t>!“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6" name="Flowchart: Card 5"/>
          <p:cNvSpPr/>
          <p:nvPr/>
        </p:nvSpPr>
        <p:spPr>
          <a:xfrm>
            <a:off x="1347216" y="4092788"/>
            <a:ext cx="1706880" cy="573024"/>
          </a:xfrm>
          <a:prstGeom prst="flowChartPunchedCar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“</a:t>
            </a:r>
            <a:r>
              <a:rPr lang="pt-PT" dirty="0" err="1" smtClean="0">
                <a:solidFill>
                  <a:schemeClr val="tx1"/>
                </a:solidFill>
              </a:rPr>
              <a:t>Hello</a:t>
            </a:r>
            <a:r>
              <a:rPr lang="pt-PT" dirty="0" smtClean="0">
                <a:solidFill>
                  <a:schemeClr val="tx1"/>
                </a:solidFill>
              </a:rPr>
              <a:t>, </a:t>
            </a:r>
            <a:r>
              <a:rPr lang="pt-PT" dirty="0" err="1" smtClean="0">
                <a:solidFill>
                  <a:schemeClr val="tx1"/>
                </a:solidFill>
              </a:rPr>
              <a:t>world</a:t>
            </a:r>
            <a:r>
              <a:rPr lang="pt-PT" dirty="0" smtClean="0">
                <a:solidFill>
                  <a:schemeClr val="tx1"/>
                </a:solidFill>
              </a:rPr>
              <a:t>!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652016" y="3204634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</a:t>
            </a:r>
            <a:r>
              <a:rPr lang="pt-PT" dirty="0" smtClean="0">
                <a:solidFill>
                  <a:schemeClr val="tx1"/>
                </a:solidFill>
              </a:rPr>
              <a:t>nicio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1652016" y="5172290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Fim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6" idx="0"/>
          </p:cNvCxnSpPr>
          <p:nvPr/>
        </p:nvCxnSpPr>
        <p:spPr>
          <a:xfrm>
            <a:off x="2200656" y="3631354"/>
            <a:ext cx="0" cy="46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2200656" y="4665812"/>
            <a:ext cx="0" cy="50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5917660" y="4291584"/>
            <a:ext cx="393128" cy="316992"/>
          </a:xfrm>
          <a:prstGeom prst="leftBrace">
            <a:avLst>
              <a:gd name="adj1" fmla="val 22776"/>
              <a:gd name="adj2" fmla="val 50820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Left Arrow 14"/>
          <p:cNvSpPr/>
          <p:nvPr/>
        </p:nvSpPr>
        <p:spPr>
          <a:xfrm>
            <a:off x="3268144" y="4267200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98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“</a:t>
            </a:r>
            <a:r>
              <a:rPr lang="pt-PT" dirty="0" err="1" smtClean="0"/>
              <a:t>Hello</a:t>
            </a:r>
            <a:r>
              <a:rPr lang="pt-PT" dirty="0" smtClean="0"/>
              <a:t>, </a:t>
            </a:r>
            <a:r>
              <a:rPr lang="pt-PT" dirty="0" err="1" smtClean="0"/>
              <a:t>world</a:t>
            </a:r>
            <a:r>
              <a:rPr lang="pt-PT" dirty="0" smtClean="0"/>
              <a:t>!” - </a:t>
            </a:r>
            <a:r>
              <a:rPr lang="pt-PT" dirty="0" err="1" smtClean="0"/>
              <a:t>Ruby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Fluxograma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 smtClean="0"/>
              <a:t>Código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dirty="0" err="1" smtClean="0"/>
              <a:t>puts</a:t>
            </a:r>
            <a:r>
              <a:rPr lang="pt-PT" dirty="0" smtClean="0"/>
              <a:t> </a:t>
            </a:r>
            <a:r>
              <a:rPr lang="pt-PT" dirty="0"/>
              <a:t>"</a:t>
            </a:r>
            <a:r>
              <a:rPr lang="pt-PT" dirty="0" err="1" smtClean="0"/>
              <a:t>Hello</a:t>
            </a:r>
            <a:r>
              <a:rPr lang="pt-PT" dirty="0" smtClean="0"/>
              <a:t>, </a:t>
            </a:r>
            <a:r>
              <a:rPr lang="pt-PT" dirty="0" err="1" smtClean="0"/>
              <a:t>world</a:t>
            </a:r>
            <a:r>
              <a:rPr lang="pt-PT" dirty="0" smtClean="0"/>
              <a:t>!"</a:t>
            </a:r>
            <a:endParaRPr lang="pt-PT" dirty="0"/>
          </a:p>
        </p:txBody>
      </p:sp>
      <p:sp>
        <p:nvSpPr>
          <p:cNvPr id="6" name="Flowchart: Card 5"/>
          <p:cNvSpPr/>
          <p:nvPr/>
        </p:nvSpPr>
        <p:spPr>
          <a:xfrm>
            <a:off x="1347216" y="4092788"/>
            <a:ext cx="1706880" cy="573024"/>
          </a:xfrm>
          <a:prstGeom prst="flowChartPunchedCar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“</a:t>
            </a:r>
            <a:r>
              <a:rPr lang="pt-PT" dirty="0" err="1" smtClean="0">
                <a:solidFill>
                  <a:schemeClr val="tx1"/>
                </a:solidFill>
              </a:rPr>
              <a:t>Hello</a:t>
            </a:r>
            <a:r>
              <a:rPr lang="pt-PT" dirty="0" smtClean="0">
                <a:solidFill>
                  <a:schemeClr val="tx1"/>
                </a:solidFill>
              </a:rPr>
              <a:t>, </a:t>
            </a:r>
            <a:r>
              <a:rPr lang="pt-PT" dirty="0" err="1" smtClean="0">
                <a:solidFill>
                  <a:schemeClr val="tx1"/>
                </a:solidFill>
              </a:rPr>
              <a:t>world</a:t>
            </a:r>
            <a:r>
              <a:rPr lang="pt-PT" dirty="0" smtClean="0">
                <a:solidFill>
                  <a:schemeClr val="tx1"/>
                </a:solidFill>
              </a:rPr>
              <a:t>!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652016" y="3204634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</a:t>
            </a:r>
            <a:r>
              <a:rPr lang="pt-PT" dirty="0" smtClean="0">
                <a:solidFill>
                  <a:schemeClr val="tx1"/>
                </a:solidFill>
              </a:rPr>
              <a:t>nicio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1652016" y="5172290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Fim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6" idx="0"/>
          </p:cNvCxnSpPr>
          <p:nvPr/>
        </p:nvCxnSpPr>
        <p:spPr>
          <a:xfrm>
            <a:off x="2200656" y="3631354"/>
            <a:ext cx="0" cy="46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2200656" y="4665812"/>
            <a:ext cx="0" cy="50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5917660" y="4267200"/>
            <a:ext cx="393128" cy="316992"/>
          </a:xfrm>
          <a:prstGeom prst="leftBrace">
            <a:avLst>
              <a:gd name="adj1" fmla="val 22776"/>
              <a:gd name="adj2" fmla="val 50820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Left Arrow 14"/>
          <p:cNvSpPr/>
          <p:nvPr/>
        </p:nvSpPr>
        <p:spPr>
          <a:xfrm>
            <a:off x="3268144" y="4255008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022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Fim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312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 smtClean="0"/>
              <a:t>Trabalho realizado até agora:</a:t>
            </a:r>
          </a:p>
          <a:p>
            <a:pPr lvl="1"/>
            <a:r>
              <a:rPr lang="pt-PT" sz="1800" dirty="0" smtClean="0"/>
              <a:t>“</a:t>
            </a:r>
            <a:r>
              <a:rPr lang="pt-PT" sz="1800" dirty="0" err="1" smtClean="0"/>
              <a:t>Hello</a:t>
            </a:r>
            <a:r>
              <a:rPr lang="pt-PT" sz="1800" dirty="0" smtClean="0"/>
              <a:t>, </a:t>
            </a:r>
            <a:r>
              <a:rPr lang="pt-PT" sz="1800" dirty="0" err="1" smtClean="0"/>
              <a:t>World</a:t>
            </a:r>
            <a:r>
              <a:rPr lang="pt-PT" sz="1800" dirty="0" smtClean="0"/>
              <a:t>!” em várias linguagens de </a:t>
            </a:r>
            <a:r>
              <a:rPr lang="pt-PT" sz="1800" dirty="0" smtClean="0"/>
              <a:t>programação</a:t>
            </a:r>
            <a:endParaRPr lang="pt-PT" sz="1800" dirty="0" smtClean="0"/>
          </a:p>
        </p:txBody>
      </p:sp>
    </p:spTree>
    <p:extLst>
      <p:ext uri="{BB962C8B-B14F-4D97-AF65-F5344CB8AC3E}">
        <p14:creationId xmlns:p14="http://schemas.microsoft.com/office/powerpoint/2010/main" val="19045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Linguagens </a:t>
            </a:r>
            <a:r>
              <a:rPr lang="pt-PT" dirty="0"/>
              <a:t>de programação</a:t>
            </a:r>
            <a:r>
              <a:rPr lang="pt-PT" dirty="0" smtClean="0"/>
              <a:t>:</a:t>
            </a:r>
            <a:br>
              <a:rPr lang="pt-PT" dirty="0" smtClean="0"/>
            </a:br>
            <a:endParaRPr lang="pt-P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pt-PT" dirty="0" err="1" smtClean="0"/>
              <a:t>Assembly</a:t>
            </a:r>
            <a:endParaRPr lang="pt-PT" dirty="0" smtClean="0"/>
          </a:p>
          <a:p>
            <a:pPr lvl="1"/>
            <a:r>
              <a:rPr lang="pt-PT" dirty="0" smtClean="0"/>
              <a:t>C</a:t>
            </a:r>
          </a:p>
          <a:p>
            <a:pPr lvl="1"/>
            <a:r>
              <a:rPr lang="pt-PT" dirty="0" smtClean="0"/>
              <a:t>C++</a:t>
            </a:r>
          </a:p>
          <a:p>
            <a:pPr lvl="1"/>
            <a:r>
              <a:rPr lang="pt-PT" dirty="0" smtClean="0"/>
              <a:t>C#</a:t>
            </a:r>
            <a:endParaRPr lang="pt-PT" dirty="0"/>
          </a:p>
          <a:p>
            <a:pPr lvl="1"/>
            <a:r>
              <a:rPr lang="pt-PT" dirty="0" smtClean="0"/>
              <a:t>Java</a:t>
            </a:r>
            <a:endParaRPr lang="pt-PT" dirty="0"/>
          </a:p>
          <a:p>
            <a:pPr lvl="1"/>
            <a:r>
              <a:rPr lang="pt-PT" dirty="0" err="1"/>
              <a:t>Javascript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pt-PT" dirty="0" smtClean="0"/>
              <a:t>Pascal</a:t>
            </a:r>
          </a:p>
          <a:p>
            <a:pPr lvl="1"/>
            <a:r>
              <a:rPr lang="pt-PT" dirty="0" smtClean="0"/>
              <a:t>Perl</a:t>
            </a:r>
          </a:p>
          <a:p>
            <a:pPr lvl="1"/>
            <a:r>
              <a:rPr lang="pt-PT" dirty="0" err="1" smtClean="0"/>
              <a:t>Python</a:t>
            </a:r>
            <a:endParaRPr lang="pt-PT" dirty="0" smtClean="0"/>
          </a:p>
          <a:p>
            <a:pPr lvl="1"/>
            <a:r>
              <a:rPr lang="pt-PT" dirty="0" err="1" smtClean="0"/>
              <a:t>Ruby</a:t>
            </a:r>
            <a:endParaRPr lang="pt-PT" dirty="0" smtClean="0"/>
          </a:p>
          <a:p>
            <a:pPr lvl="1"/>
            <a:r>
              <a:rPr lang="pt-PT" dirty="0" smtClean="0"/>
              <a:t>Basic</a:t>
            </a:r>
            <a:endParaRPr lang="pt-PT" dirty="0" smtClean="0"/>
          </a:p>
          <a:p>
            <a:pPr lvl="1"/>
            <a:r>
              <a:rPr lang="pt-PT" dirty="0"/>
              <a:t>Visual basic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056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“</a:t>
            </a:r>
            <a:r>
              <a:rPr lang="pt-PT" dirty="0" err="1" smtClean="0"/>
              <a:t>Hello</a:t>
            </a:r>
            <a:r>
              <a:rPr lang="pt-PT" dirty="0" smtClean="0"/>
              <a:t>, </a:t>
            </a:r>
            <a:r>
              <a:rPr lang="pt-PT" dirty="0" err="1" smtClean="0"/>
              <a:t>world</a:t>
            </a:r>
            <a:r>
              <a:rPr lang="pt-PT" dirty="0" smtClean="0"/>
              <a:t>!” </a:t>
            </a:r>
            <a:r>
              <a:rPr lang="pt-PT" dirty="0" smtClean="0"/>
              <a:t>– </a:t>
            </a:r>
            <a:r>
              <a:rPr lang="pt-PT" dirty="0" err="1" smtClean="0"/>
              <a:t>Assembly</a:t>
            </a:r>
            <a:r>
              <a:rPr lang="pt-PT" dirty="0" smtClean="0"/>
              <a:t> </a:t>
            </a:r>
            <a:r>
              <a:rPr lang="pt-PT" sz="2400" dirty="0" smtClean="0"/>
              <a:t>x8086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 smtClean="0"/>
              <a:t>Fluxograma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66816" y="2328672"/>
            <a:ext cx="5267055" cy="4206240"/>
          </a:xfrm>
        </p:spPr>
        <p:txBody>
          <a:bodyPr numCol="1"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PT" dirty="0" smtClean="0"/>
              <a:t>DATA </a:t>
            </a:r>
            <a:r>
              <a:rPr lang="pt-PT" dirty="0"/>
              <a:t>SEGMENT PARA 'DATA'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dirty="0"/>
              <a:t>	MESSAGE DB </a:t>
            </a:r>
            <a:r>
              <a:rPr lang="pt-PT" dirty="0" smtClean="0"/>
              <a:t>‘</a:t>
            </a:r>
            <a:r>
              <a:rPr lang="pt-PT" dirty="0" err="1" smtClean="0"/>
              <a:t>Hello</a:t>
            </a:r>
            <a:r>
              <a:rPr lang="pt-PT" dirty="0" smtClean="0"/>
              <a:t>, </a:t>
            </a:r>
            <a:r>
              <a:rPr lang="pt-PT" dirty="0" err="1" smtClean="0"/>
              <a:t>world</a:t>
            </a:r>
            <a:r>
              <a:rPr lang="pt-PT" dirty="0" smtClean="0"/>
              <a:t>!','$'</a:t>
            </a:r>
            <a:endParaRPr lang="pt-PT" dirty="0"/>
          </a:p>
          <a:p>
            <a:pPr marL="0" indent="0">
              <a:lnSpc>
                <a:spcPct val="120000"/>
              </a:lnSpc>
              <a:buNone/>
            </a:pPr>
            <a:r>
              <a:rPr lang="pt-PT" dirty="0"/>
              <a:t>DATA </a:t>
            </a:r>
            <a:r>
              <a:rPr lang="pt-PT" dirty="0" smtClean="0"/>
              <a:t>ENDS</a:t>
            </a:r>
            <a:endParaRPr lang="pt-PT" dirty="0"/>
          </a:p>
          <a:p>
            <a:pPr marL="0" indent="0">
              <a:lnSpc>
                <a:spcPct val="120000"/>
              </a:lnSpc>
              <a:buNone/>
            </a:pPr>
            <a:r>
              <a:rPr lang="pt-PT" dirty="0"/>
              <a:t>MYCODE SEGMENT PARA 'CODE'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dirty="0"/>
              <a:t>MAIN PROC FAR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dirty="0"/>
              <a:t>	ASSUME CS:MYCODE,DS:DATA,ES:DATA,SS:STACK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dirty="0"/>
              <a:t>    PUSH DS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dirty="0"/>
              <a:t>    SUB  AX,AX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dirty="0"/>
              <a:t>    PUSH </a:t>
            </a:r>
            <a:r>
              <a:rPr lang="pt-PT" dirty="0" smtClean="0"/>
              <a:t>AX</a:t>
            </a:r>
            <a:r>
              <a:rPr lang="pt-PT" dirty="0"/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dirty="0"/>
              <a:t>	MOV AX,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dirty="0"/>
              <a:t>	MOV DS,AX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dirty="0"/>
              <a:t>	MOV ES,AX</a:t>
            </a:r>
            <a:endParaRPr lang="pt-PT" dirty="0"/>
          </a:p>
        </p:txBody>
      </p:sp>
      <p:sp>
        <p:nvSpPr>
          <p:cNvPr id="6" name="Flowchart: Card 5"/>
          <p:cNvSpPr/>
          <p:nvPr/>
        </p:nvSpPr>
        <p:spPr>
          <a:xfrm>
            <a:off x="1347216" y="4092788"/>
            <a:ext cx="1706880" cy="573024"/>
          </a:xfrm>
          <a:prstGeom prst="flowChartPunchedCar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“</a:t>
            </a:r>
            <a:r>
              <a:rPr lang="pt-PT" dirty="0" err="1" smtClean="0">
                <a:solidFill>
                  <a:schemeClr val="tx1"/>
                </a:solidFill>
              </a:rPr>
              <a:t>Hello</a:t>
            </a:r>
            <a:r>
              <a:rPr lang="pt-PT" dirty="0" smtClean="0">
                <a:solidFill>
                  <a:schemeClr val="tx1"/>
                </a:solidFill>
              </a:rPr>
              <a:t>, </a:t>
            </a:r>
            <a:r>
              <a:rPr lang="pt-PT" dirty="0" err="1" smtClean="0">
                <a:solidFill>
                  <a:schemeClr val="tx1"/>
                </a:solidFill>
              </a:rPr>
              <a:t>world</a:t>
            </a:r>
            <a:r>
              <a:rPr lang="pt-PT" dirty="0" smtClean="0">
                <a:solidFill>
                  <a:schemeClr val="tx1"/>
                </a:solidFill>
              </a:rPr>
              <a:t>!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652016" y="3204634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</a:t>
            </a:r>
            <a:r>
              <a:rPr lang="pt-PT" dirty="0" smtClean="0">
                <a:solidFill>
                  <a:schemeClr val="tx1"/>
                </a:solidFill>
              </a:rPr>
              <a:t>nicio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1652016" y="5172290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Fim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6" idx="0"/>
          </p:cNvCxnSpPr>
          <p:nvPr/>
        </p:nvCxnSpPr>
        <p:spPr>
          <a:xfrm>
            <a:off x="2200656" y="3631354"/>
            <a:ext cx="0" cy="46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2200656" y="4665812"/>
            <a:ext cx="0" cy="50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5510784" y="2328672"/>
            <a:ext cx="393128" cy="4023360"/>
          </a:xfrm>
          <a:prstGeom prst="leftBrace">
            <a:avLst>
              <a:gd name="adj1" fmla="val 70359"/>
              <a:gd name="adj2" fmla="val 26587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Left Arrow 11"/>
          <p:cNvSpPr/>
          <p:nvPr/>
        </p:nvSpPr>
        <p:spPr>
          <a:xfrm>
            <a:off x="3021600" y="3252215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01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“</a:t>
            </a:r>
            <a:r>
              <a:rPr lang="pt-PT" dirty="0" err="1" smtClean="0"/>
              <a:t>Hello</a:t>
            </a:r>
            <a:r>
              <a:rPr lang="pt-PT" dirty="0" smtClean="0"/>
              <a:t>, </a:t>
            </a:r>
            <a:r>
              <a:rPr lang="pt-PT" dirty="0" err="1" smtClean="0"/>
              <a:t>world</a:t>
            </a:r>
            <a:r>
              <a:rPr lang="pt-PT" dirty="0" smtClean="0"/>
              <a:t>!” </a:t>
            </a:r>
            <a:r>
              <a:rPr lang="pt-PT" dirty="0" smtClean="0"/>
              <a:t>– </a:t>
            </a:r>
            <a:r>
              <a:rPr lang="pt-PT" dirty="0" err="1" smtClean="0"/>
              <a:t>Assembly</a:t>
            </a:r>
            <a:r>
              <a:rPr lang="pt-PT" dirty="0" smtClean="0"/>
              <a:t> </a:t>
            </a:r>
            <a:r>
              <a:rPr lang="pt-PT" sz="2400" dirty="0">
                <a:solidFill>
                  <a:srgbClr val="DFE3E5"/>
                </a:solidFill>
              </a:rPr>
              <a:t>x8086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Fluxograma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66816" y="2603500"/>
            <a:ext cx="5267055" cy="3416300"/>
          </a:xfrm>
        </p:spPr>
        <p:txBody>
          <a:bodyPr numCol="1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da-DK" dirty="0" smtClean="0"/>
          </a:p>
          <a:p>
            <a:pPr marL="0" indent="0">
              <a:lnSpc>
                <a:spcPct val="120000"/>
              </a:lnSpc>
              <a:buNone/>
            </a:pPr>
            <a:endParaRPr lang="da-DK" dirty="0"/>
          </a:p>
          <a:p>
            <a:pPr marL="0" indent="0">
              <a:lnSpc>
                <a:spcPct val="120000"/>
              </a:lnSpc>
              <a:buNone/>
            </a:pPr>
            <a:r>
              <a:rPr lang="da-DK" dirty="0" smtClean="0"/>
              <a:t>MOV </a:t>
            </a:r>
            <a:r>
              <a:rPr lang="da-DK" dirty="0"/>
              <a:t>DX,OFFSET MESSAGE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dirty="0"/>
              <a:t>	MOV AH,09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dirty="0"/>
              <a:t>	INT </a:t>
            </a:r>
            <a:r>
              <a:rPr lang="da-DK" dirty="0" smtClean="0"/>
              <a:t>21h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dirty="0"/>
              <a:t>	</a:t>
            </a:r>
            <a:endParaRPr lang="pt-PT" dirty="0" smtClean="0"/>
          </a:p>
        </p:txBody>
      </p:sp>
      <p:sp>
        <p:nvSpPr>
          <p:cNvPr id="6" name="Flowchart: Card 5"/>
          <p:cNvSpPr/>
          <p:nvPr/>
        </p:nvSpPr>
        <p:spPr>
          <a:xfrm>
            <a:off x="1347216" y="3970868"/>
            <a:ext cx="1706880" cy="573024"/>
          </a:xfrm>
          <a:prstGeom prst="flowChartPunchedCar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“</a:t>
            </a:r>
            <a:r>
              <a:rPr lang="pt-PT" dirty="0" err="1" smtClean="0">
                <a:solidFill>
                  <a:schemeClr val="tx1"/>
                </a:solidFill>
              </a:rPr>
              <a:t>Hello</a:t>
            </a:r>
            <a:r>
              <a:rPr lang="pt-PT" dirty="0" smtClean="0">
                <a:solidFill>
                  <a:schemeClr val="tx1"/>
                </a:solidFill>
              </a:rPr>
              <a:t>, </a:t>
            </a:r>
            <a:r>
              <a:rPr lang="pt-PT" dirty="0" err="1" smtClean="0">
                <a:solidFill>
                  <a:schemeClr val="tx1"/>
                </a:solidFill>
              </a:rPr>
              <a:t>world</a:t>
            </a:r>
            <a:r>
              <a:rPr lang="pt-PT" dirty="0" smtClean="0">
                <a:solidFill>
                  <a:schemeClr val="tx1"/>
                </a:solidFill>
              </a:rPr>
              <a:t>!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652016" y="3058330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</a:t>
            </a:r>
            <a:r>
              <a:rPr lang="pt-PT" dirty="0" smtClean="0">
                <a:solidFill>
                  <a:schemeClr val="tx1"/>
                </a:solidFill>
              </a:rPr>
              <a:t>nicio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1652016" y="5172290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Fim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6" idx="0"/>
          </p:cNvCxnSpPr>
          <p:nvPr/>
        </p:nvCxnSpPr>
        <p:spPr>
          <a:xfrm>
            <a:off x="2200656" y="3485050"/>
            <a:ext cx="0" cy="48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2200656" y="4543892"/>
            <a:ext cx="0" cy="62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Left Arrow 11"/>
          <p:cNvSpPr/>
          <p:nvPr/>
        </p:nvSpPr>
        <p:spPr>
          <a:xfrm>
            <a:off x="3155713" y="4117847"/>
            <a:ext cx="2233152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Left Brace 13"/>
          <p:cNvSpPr/>
          <p:nvPr/>
        </p:nvSpPr>
        <p:spPr>
          <a:xfrm>
            <a:off x="5566745" y="3501310"/>
            <a:ext cx="393128" cy="1302338"/>
          </a:xfrm>
          <a:prstGeom prst="leftBrace">
            <a:avLst>
              <a:gd name="adj1" fmla="val 70359"/>
              <a:gd name="adj2" fmla="val 59966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801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“</a:t>
            </a:r>
            <a:r>
              <a:rPr lang="pt-PT" dirty="0" err="1" smtClean="0"/>
              <a:t>Hello</a:t>
            </a:r>
            <a:r>
              <a:rPr lang="pt-PT" dirty="0" smtClean="0"/>
              <a:t>, </a:t>
            </a:r>
            <a:r>
              <a:rPr lang="pt-PT" dirty="0" err="1" smtClean="0"/>
              <a:t>world</a:t>
            </a:r>
            <a:r>
              <a:rPr lang="pt-PT" dirty="0" smtClean="0"/>
              <a:t>!” </a:t>
            </a:r>
            <a:r>
              <a:rPr lang="pt-PT" dirty="0" smtClean="0"/>
              <a:t>– </a:t>
            </a:r>
            <a:r>
              <a:rPr lang="pt-PT" dirty="0" err="1" smtClean="0"/>
              <a:t>Assembly</a:t>
            </a:r>
            <a:r>
              <a:rPr lang="pt-PT" dirty="0" smtClean="0"/>
              <a:t> </a:t>
            </a:r>
            <a:r>
              <a:rPr lang="pt-PT" sz="2400" dirty="0">
                <a:solidFill>
                  <a:srgbClr val="DFE3E5"/>
                </a:solidFill>
              </a:rPr>
              <a:t>x8086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smtClean="0"/>
              <a:t>Fluxograma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66816" y="2603500"/>
            <a:ext cx="5267055" cy="3416300"/>
          </a:xfrm>
        </p:spPr>
        <p:txBody>
          <a:bodyPr numCol="1"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endParaRPr lang="da-DK" dirty="0" smtClean="0"/>
          </a:p>
          <a:p>
            <a:pPr marL="0" indent="0">
              <a:lnSpc>
                <a:spcPct val="120000"/>
              </a:lnSpc>
              <a:buNone/>
            </a:pPr>
            <a:endParaRPr lang="da-DK" dirty="0"/>
          </a:p>
          <a:p>
            <a:pPr marL="0" indent="0">
              <a:lnSpc>
                <a:spcPct val="120000"/>
              </a:lnSpc>
              <a:buNone/>
            </a:pPr>
            <a:r>
              <a:rPr lang="pt-PT" dirty="0"/>
              <a:t>MOV AH, 4Ch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dirty="0"/>
              <a:t>    MOV AL,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dirty="0"/>
              <a:t>    INT 21h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dirty="0"/>
              <a:t>	RET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PT" dirty="0"/>
              <a:t>MAIN </a:t>
            </a:r>
            <a:r>
              <a:rPr lang="pt-PT" dirty="0" err="1"/>
              <a:t>endp</a:t>
            </a:r>
            <a:endParaRPr lang="pt-PT" dirty="0"/>
          </a:p>
          <a:p>
            <a:pPr marL="0" indent="0">
              <a:lnSpc>
                <a:spcPct val="120000"/>
              </a:lnSpc>
              <a:buNone/>
            </a:pPr>
            <a:r>
              <a:rPr lang="pt-PT" dirty="0"/>
              <a:t>MYCODE </a:t>
            </a:r>
            <a:r>
              <a:rPr lang="pt-PT" dirty="0" err="1"/>
              <a:t>ends</a:t>
            </a:r>
            <a:endParaRPr lang="pt-PT" dirty="0"/>
          </a:p>
        </p:txBody>
      </p:sp>
      <p:sp>
        <p:nvSpPr>
          <p:cNvPr id="6" name="Flowchart: Card 5"/>
          <p:cNvSpPr/>
          <p:nvPr/>
        </p:nvSpPr>
        <p:spPr>
          <a:xfrm>
            <a:off x="1347216" y="3970868"/>
            <a:ext cx="1706880" cy="573024"/>
          </a:xfrm>
          <a:prstGeom prst="flowChartPunchedCar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“</a:t>
            </a:r>
            <a:r>
              <a:rPr lang="pt-PT" dirty="0" err="1" smtClean="0">
                <a:solidFill>
                  <a:schemeClr val="tx1"/>
                </a:solidFill>
              </a:rPr>
              <a:t>Hello</a:t>
            </a:r>
            <a:r>
              <a:rPr lang="pt-PT" dirty="0" smtClean="0">
                <a:solidFill>
                  <a:schemeClr val="tx1"/>
                </a:solidFill>
              </a:rPr>
              <a:t>, </a:t>
            </a:r>
            <a:r>
              <a:rPr lang="pt-PT" dirty="0" err="1" smtClean="0">
                <a:solidFill>
                  <a:schemeClr val="tx1"/>
                </a:solidFill>
              </a:rPr>
              <a:t>world</a:t>
            </a:r>
            <a:r>
              <a:rPr lang="pt-PT" dirty="0" smtClean="0">
                <a:solidFill>
                  <a:schemeClr val="tx1"/>
                </a:solidFill>
              </a:rPr>
              <a:t>!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652016" y="3058330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</a:t>
            </a:r>
            <a:r>
              <a:rPr lang="pt-PT" dirty="0" smtClean="0">
                <a:solidFill>
                  <a:schemeClr val="tx1"/>
                </a:solidFill>
              </a:rPr>
              <a:t>nicio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1652016" y="5172290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Fim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6" idx="0"/>
          </p:cNvCxnSpPr>
          <p:nvPr/>
        </p:nvCxnSpPr>
        <p:spPr>
          <a:xfrm>
            <a:off x="2200656" y="3485050"/>
            <a:ext cx="0" cy="48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2200656" y="4543892"/>
            <a:ext cx="0" cy="62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Left Arrow 11"/>
          <p:cNvSpPr/>
          <p:nvPr/>
        </p:nvSpPr>
        <p:spPr>
          <a:xfrm>
            <a:off x="3043023" y="5214962"/>
            <a:ext cx="2233152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Left Brace 13"/>
          <p:cNvSpPr/>
          <p:nvPr/>
        </p:nvSpPr>
        <p:spPr>
          <a:xfrm>
            <a:off x="5566745" y="3501310"/>
            <a:ext cx="393128" cy="2518490"/>
          </a:xfrm>
          <a:prstGeom prst="leftBrace">
            <a:avLst>
              <a:gd name="adj1" fmla="val 70359"/>
              <a:gd name="adj2" fmla="val 74489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013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“</a:t>
            </a:r>
            <a:r>
              <a:rPr lang="pt-PT" dirty="0" err="1" smtClean="0"/>
              <a:t>Hello</a:t>
            </a:r>
            <a:r>
              <a:rPr lang="pt-PT" dirty="0" smtClean="0"/>
              <a:t>, </a:t>
            </a:r>
            <a:r>
              <a:rPr lang="pt-PT" dirty="0" err="1" smtClean="0"/>
              <a:t>world</a:t>
            </a:r>
            <a:r>
              <a:rPr lang="pt-PT" dirty="0" smtClean="0"/>
              <a:t>!” - C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Fluxograma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PT" dirty="0" smtClean="0"/>
              <a:t>Código</a:t>
            </a:r>
          </a:p>
          <a:p>
            <a:pPr marL="0" indent="0">
              <a:buNone/>
            </a:pPr>
            <a:r>
              <a:rPr lang="pt-PT" dirty="0" smtClean="0"/>
              <a:t>#</a:t>
            </a:r>
            <a:r>
              <a:rPr lang="pt-PT" dirty="0" err="1"/>
              <a:t>include</a:t>
            </a:r>
            <a:r>
              <a:rPr lang="pt-PT" dirty="0"/>
              <a:t> &lt;</a:t>
            </a:r>
            <a:r>
              <a:rPr lang="pt-PT" dirty="0" err="1"/>
              <a:t>stdio.h</a:t>
            </a:r>
            <a:r>
              <a:rPr lang="pt-PT" dirty="0"/>
              <a:t>&gt;</a:t>
            </a:r>
          </a:p>
          <a:p>
            <a:pPr marL="0" indent="0">
              <a:buNone/>
            </a:pPr>
            <a:r>
              <a:rPr lang="pt-PT" dirty="0"/>
              <a:t> </a:t>
            </a:r>
          </a:p>
          <a:p>
            <a:pPr marL="0" indent="0">
              <a:buNone/>
            </a:pPr>
            <a:r>
              <a:rPr lang="pt-PT" dirty="0" err="1"/>
              <a:t>int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(</a:t>
            </a:r>
            <a:r>
              <a:rPr lang="pt-PT" dirty="0" err="1"/>
              <a:t>int</a:t>
            </a:r>
            <a:r>
              <a:rPr lang="pt-PT" dirty="0"/>
              <a:t> </a:t>
            </a:r>
            <a:r>
              <a:rPr lang="pt-PT" dirty="0" err="1"/>
              <a:t>argc</a:t>
            </a:r>
            <a:r>
              <a:rPr lang="pt-PT" dirty="0"/>
              <a:t>, </a:t>
            </a:r>
            <a:r>
              <a:rPr lang="pt-PT" dirty="0" err="1"/>
              <a:t>char</a:t>
            </a:r>
            <a:r>
              <a:rPr lang="pt-PT" dirty="0"/>
              <a:t> *</a:t>
            </a:r>
            <a:r>
              <a:rPr lang="pt-PT" dirty="0" err="1"/>
              <a:t>argv</a:t>
            </a:r>
            <a:r>
              <a:rPr lang="pt-PT" dirty="0"/>
              <a:t>[])</a:t>
            </a:r>
          </a:p>
          <a:p>
            <a:pPr marL="0" indent="0">
              <a:buNone/>
            </a:pPr>
            <a:r>
              <a:rPr lang="pt-PT" dirty="0"/>
              <a:t>{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printf</a:t>
            </a:r>
            <a:r>
              <a:rPr lang="pt-PT" dirty="0"/>
              <a:t>("</a:t>
            </a:r>
            <a:r>
              <a:rPr lang="pt-PT" dirty="0" err="1"/>
              <a:t>Hello</a:t>
            </a:r>
            <a:r>
              <a:rPr lang="pt-PT" dirty="0"/>
              <a:t>, </a:t>
            </a:r>
            <a:r>
              <a:rPr lang="pt-PT" dirty="0" err="1"/>
              <a:t>world</a:t>
            </a:r>
            <a:r>
              <a:rPr lang="pt-PT" dirty="0" smtClean="0"/>
              <a:t>!");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}</a:t>
            </a:r>
            <a:endParaRPr lang="pt-PT" dirty="0"/>
          </a:p>
        </p:txBody>
      </p:sp>
      <p:sp>
        <p:nvSpPr>
          <p:cNvPr id="6" name="Flowchart: Card 5"/>
          <p:cNvSpPr/>
          <p:nvPr/>
        </p:nvSpPr>
        <p:spPr>
          <a:xfrm>
            <a:off x="1280163" y="4453804"/>
            <a:ext cx="1706880" cy="573024"/>
          </a:xfrm>
          <a:prstGeom prst="flowChartPunchedCar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“</a:t>
            </a:r>
            <a:r>
              <a:rPr lang="pt-PT" sz="1600" dirty="0" err="1" smtClean="0">
                <a:solidFill>
                  <a:schemeClr val="tx1"/>
                </a:solidFill>
              </a:rPr>
              <a:t>Hello</a:t>
            </a:r>
            <a:r>
              <a:rPr lang="pt-PT" sz="1600" dirty="0" smtClean="0">
                <a:solidFill>
                  <a:schemeClr val="tx1"/>
                </a:solidFill>
              </a:rPr>
              <a:t>, </a:t>
            </a:r>
            <a:r>
              <a:rPr lang="pt-PT" sz="1600" dirty="0" err="1" smtClean="0">
                <a:solidFill>
                  <a:schemeClr val="tx1"/>
                </a:solidFill>
              </a:rPr>
              <a:t>world</a:t>
            </a:r>
            <a:r>
              <a:rPr lang="pt-PT" sz="1600" dirty="0" smtClean="0">
                <a:solidFill>
                  <a:schemeClr val="tx1"/>
                </a:solidFill>
              </a:rPr>
              <a:t>!”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585587" y="3300983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</a:t>
            </a:r>
            <a:r>
              <a:rPr lang="pt-PT" dirty="0" smtClean="0">
                <a:solidFill>
                  <a:schemeClr val="tx1"/>
                </a:solidFill>
              </a:rPr>
              <a:t>nicio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1585587" y="5446278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Fim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5900928" y="3108960"/>
            <a:ext cx="393128" cy="1487424"/>
          </a:xfrm>
          <a:prstGeom prst="leftBrace">
            <a:avLst>
              <a:gd name="adj1" fmla="val 70359"/>
              <a:gd name="adj2" fmla="val 22951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Left Brace 11"/>
          <p:cNvSpPr/>
          <p:nvPr/>
        </p:nvSpPr>
        <p:spPr>
          <a:xfrm>
            <a:off x="5917660" y="4620768"/>
            <a:ext cx="393128" cy="463296"/>
          </a:xfrm>
          <a:prstGeom prst="leftBrace">
            <a:avLst>
              <a:gd name="adj1" fmla="val 22776"/>
              <a:gd name="adj2" fmla="val 50820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Left Brace 14"/>
          <p:cNvSpPr/>
          <p:nvPr/>
        </p:nvSpPr>
        <p:spPr>
          <a:xfrm>
            <a:off x="5919152" y="5461684"/>
            <a:ext cx="393128" cy="286844"/>
          </a:xfrm>
          <a:prstGeom prst="leftBrace">
            <a:avLst>
              <a:gd name="adj1" fmla="val 22776"/>
              <a:gd name="adj2" fmla="val 50820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Left Arrow 20"/>
          <p:cNvSpPr/>
          <p:nvPr/>
        </p:nvSpPr>
        <p:spPr>
          <a:xfrm>
            <a:off x="3216672" y="3300983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Left Arrow 22"/>
          <p:cNvSpPr/>
          <p:nvPr/>
        </p:nvSpPr>
        <p:spPr>
          <a:xfrm>
            <a:off x="3268144" y="4596384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Left Arrow 29"/>
          <p:cNvSpPr/>
          <p:nvPr/>
        </p:nvSpPr>
        <p:spPr>
          <a:xfrm>
            <a:off x="3269638" y="5449492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3" name="Straight Arrow Connector 32"/>
          <p:cNvCxnSpPr>
            <a:stCxn id="8" idx="2"/>
            <a:endCxn id="6" idx="0"/>
          </p:cNvCxnSpPr>
          <p:nvPr/>
        </p:nvCxnSpPr>
        <p:spPr>
          <a:xfrm flipH="1">
            <a:off x="2133603" y="3727703"/>
            <a:ext cx="624" cy="726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9" idx="0"/>
          </p:cNvCxnSpPr>
          <p:nvPr/>
        </p:nvCxnSpPr>
        <p:spPr>
          <a:xfrm>
            <a:off x="2133603" y="5026828"/>
            <a:ext cx="624" cy="419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02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“</a:t>
            </a:r>
            <a:r>
              <a:rPr lang="pt-PT" dirty="0" err="1" smtClean="0"/>
              <a:t>Hello</a:t>
            </a:r>
            <a:r>
              <a:rPr lang="pt-PT" dirty="0" smtClean="0"/>
              <a:t>, </a:t>
            </a:r>
            <a:r>
              <a:rPr lang="pt-PT" dirty="0" err="1" smtClean="0"/>
              <a:t>world</a:t>
            </a:r>
            <a:r>
              <a:rPr lang="pt-PT" dirty="0" smtClean="0"/>
              <a:t>!” – C#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Fluxograma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Código</a:t>
            </a:r>
          </a:p>
          <a:p>
            <a:pPr marL="0" indent="0">
              <a:buNone/>
            </a:pPr>
            <a:r>
              <a:rPr lang="pt-PT" sz="1400" dirty="0" err="1" smtClean="0"/>
              <a:t>using</a:t>
            </a:r>
            <a:r>
              <a:rPr lang="pt-PT" sz="1400" dirty="0" smtClean="0"/>
              <a:t> </a:t>
            </a:r>
            <a:r>
              <a:rPr lang="pt-PT" sz="1400" dirty="0" err="1"/>
              <a:t>System</a:t>
            </a:r>
            <a:r>
              <a:rPr lang="pt-PT" sz="1400" dirty="0"/>
              <a:t>;</a:t>
            </a:r>
          </a:p>
          <a:p>
            <a:pPr marL="0" indent="0">
              <a:buNone/>
            </a:pPr>
            <a:r>
              <a:rPr lang="pt-PT" sz="1400" dirty="0" err="1"/>
              <a:t>class</a:t>
            </a:r>
            <a:r>
              <a:rPr lang="pt-PT" sz="1400" dirty="0"/>
              <a:t> </a:t>
            </a:r>
            <a:r>
              <a:rPr lang="pt-PT" sz="1400" dirty="0" err="1"/>
              <a:t>Program</a:t>
            </a:r>
            <a:endParaRPr lang="pt-PT" sz="1400" dirty="0"/>
          </a:p>
          <a:p>
            <a:pPr marL="0" indent="0">
              <a:buNone/>
            </a:pPr>
            <a:r>
              <a:rPr lang="pt-PT" sz="1400" dirty="0"/>
              <a:t>{</a:t>
            </a:r>
          </a:p>
          <a:p>
            <a:pPr marL="0" indent="0">
              <a:buNone/>
            </a:pPr>
            <a:r>
              <a:rPr lang="pt-PT" sz="1400" dirty="0"/>
              <a:t>    </a:t>
            </a:r>
            <a:r>
              <a:rPr lang="pt-PT" sz="1400" dirty="0" err="1"/>
              <a:t>public</a:t>
            </a:r>
            <a:r>
              <a:rPr lang="pt-PT" sz="1400" dirty="0"/>
              <a:t> </a:t>
            </a:r>
            <a:r>
              <a:rPr lang="pt-PT" sz="1400" dirty="0" err="1"/>
              <a:t>static</a:t>
            </a:r>
            <a:r>
              <a:rPr lang="pt-PT" sz="1400" dirty="0"/>
              <a:t> </a:t>
            </a:r>
            <a:r>
              <a:rPr lang="pt-PT" sz="1400" dirty="0" err="1"/>
              <a:t>void</a:t>
            </a:r>
            <a:r>
              <a:rPr lang="pt-PT" sz="1400" dirty="0"/>
              <a:t> </a:t>
            </a:r>
            <a:r>
              <a:rPr lang="pt-PT" sz="1400" dirty="0" err="1"/>
              <a:t>Main</a:t>
            </a:r>
            <a:r>
              <a:rPr lang="pt-PT" sz="1400" dirty="0"/>
              <a:t>()</a:t>
            </a:r>
          </a:p>
          <a:p>
            <a:pPr marL="0" indent="0">
              <a:buNone/>
            </a:pPr>
            <a:r>
              <a:rPr lang="pt-PT" sz="1400" dirty="0"/>
              <a:t>    {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Console.WriteLine</a:t>
            </a:r>
            <a:r>
              <a:rPr lang="pt-PT" dirty="0"/>
              <a:t>("</a:t>
            </a:r>
            <a:r>
              <a:rPr lang="pt-PT" dirty="0" err="1" smtClean="0"/>
              <a:t>Hello</a:t>
            </a:r>
            <a:r>
              <a:rPr lang="pt-PT" dirty="0" smtClean="0"/>
              <a:t>, </a:t>
            </a:r>
            <a:r>
              <a:rPr lang="pt-PT" dirty="0" err="1"/>
              <a:t>world</a:t>
            </a:r>
            <a:r>
              <a:rPr lang="pt-PT" dirty="0"/>
              <a:t>!");</a:t>
            </a:r>
          </a:p>
          <a:p>
            <a:pPr marL="0" indent="0">
              <a:buNone/>
            </a:pPr>
            <a:r>
              <a:rPr lang="pt-PT" sz="1400" dirty="0"/>
              <a:t> </a:t>
            </a:r>
            <a:r>
              <a:rPr lang="pt-PT" sz="1400" dirty="0" smtClean="0"/>
              <a:t>    }</a:t>
            </a:r>
            <a:endParaRPr lang="pt-PT" sz="1400" dirty="0"/>
          </a:p>
          <a:p>
            <a:pPr marL="0" indent="0">
              <a:buNone/>
            </a:pPr>
            <a:r>
              <a:rPr lang="pt-PT" sz="1400" dirty="0"/>
              <a:t>}</a:t>
            </a:r>
          </a:p>
        </p:txBody>
      </p:sp>
      <p:sp>
        <p:nvSpPr>
          <p:cNvPr id="6" name="Flowchart: Card 5"/>
          <p:cNvSpPr/>
          <p:nvPr/>
        </p:nvSpPr>
        <p:spPr>
          <a:xfrm>
            <a:off x="1347216" y="4438398"/>
            <a:ext cx="1706880" cy="573024"/>
          </a:xfrm>
          <a:prstGeom prst="flowChartPunchedCar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“</a:t>
            </a:r>
            <a:r>
              <a:rPr lang="pt-PT" sz="1600" dirty="0" err="1" smtClean="0">
                <a:solidFill>
                  <a:schemeClr val="tx1"/>
                </a:solidFill>
              </a:rPr>
              <a:t>Hello</a:t>
            </a:r>
            <a:r>
              <a:rPr lang="pt-PT" sz="1600" dirty="0" smtClean="0">
                <a:solidFill>
                  <a:schemeClr val="tx1"/>
                </a:solidFill>
              </a:rPr>
              <a:t>, </a:t>
            </a:r>
            <a:r>
              <a:rPr lang="pt-PT" sz="1600" dirty="0" err="1" smtClean="0">
                <a:solidFill>
                  <a:schemeClr val="tx1"/>
                </a:solidFill>
              </a:rPr>
              <a:t>world</a:t>
            </a:r>
            <a:r>
              <a:rPr lang="pt-PT" sz="1600" dirty="0" smtClean="0">
                <a:solidFill>
                  <a:schemeClr val="tx1"/>
                </a:solidFill>
              </a:rPr>
              <a:t>!”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652016" y="3204634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</a:t>
            </a:r>
            <a:r>
              <a:rPr lang="pt-PT" dirty="0" smtClean="0">
                <a:solidFill>
                  <a:schemeClr val="tx1"/>
                </a:solidFill>
              </a:rPr>
              <a:t>nicio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1652016" y="5375320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Fim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6" idx="0"/>
          </p:cNvCxnSpPr>
          <p:nvPr/>
        </p:nvCxnSpPr>
        <p:spPr>
          <a:xfrm>
            <a:off x="2200656" y="3631354"/>
            <a:ext cx="0" cy="80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2200656" y="5011422"/>
            <a:ext cx="0" cy="36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>
            <a:off x="5900928" y="3108960"/>
            <a:ext cx="393128" cy="1548384"/>
          </a:xfrm>
          <a:prstGeom prst="leftBrace">
            <a:avLst>
              <a:gd name="adj1" fmla="val 70359"/>
              <a:gd name="adj2" fmla="val 22951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Left Brace 14"/>
          <p:cNvSpPr/>
          <p:nvPr/>
        </p:nvSpPr>
        <p:spPr>
          <a:xfrm>
            <a:off x="5917660" y="4681728"/>
            <a:ext cx="393128" cy="402336"/>
          </a:xfrm>
          <a:prstGeom prst="leftBrace">
            <a:avLst>
              <a:gd name="adj1" fmla="val 22776"/>
              <a:gd name="adj2" fmla="val 50820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Left Brace 15"/>
          <p:cNvSpPr/>
          <p:nvPr/>
        </p:nvSpPr>
        <p:spPr>
          <a:xfrm>
            <a:off x="5919152" y="5108448"/>
            <a:ext cx="393128" cy="640080"/>
          </a:xfrm>
          <a:prstGeom prst="leftBrace">
            <a:avLst>
              <a:gd name="adj1" fmla="val 22776"/>
              <a:gd name="adj2" fmla="val 50820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Left Arrow 16"/>
          <p:cNvSpPr/>
          <p:nvPr/>
        </p:nvSpPr>
        <p:spPr>
          <a:xfrm>
            <a:off x="3216672" y="3300983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Left Arrow 17"/>
          <p:cNvSpPr/>
          <p:nvPr/>
        </p:nvSpPr>
        <p:spPr>
          <a:xfrm>
            <a:off x="3268144" y="4596384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Left Arrow 18"/>
          <p:cNvSpPr/>
          <p:nvPr/>
        </p:nvSpPr>
        <p:spPr>
          <a:xfrm>
            <a:off x="3269638" y="5315380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54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“</a:t>
            </a:r>
            <a:r>
              <a:rPr lang="pt-PT" dirty="0" err="1" smtClean="0"/>
              <a:t>Hello</a:t>
            </a:r>
            <a:r>
              <a:rPr lang="pt-PT" dirty="0" smtClean="0"/>
              <a:t>, </a:t>
            </a:r>
            <a:r>
              <a:rPr lang="pt-PT" dirty="0" err="1" smtClean="0"/>
              <a:t>world</a:t>
            </a:r>
            <a:r>
              <a:rPr lang="pt-PT" dirty="0" smtClean="0"/>
              <a:t>!” – C++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smtClean="0"/>
              <a:t>Fluxograma</a:t>
            </a:r>
            <a:endParaRPr lang="pt-PT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#</a:t>
            </a:r>
            <a:r>
              <a:rPr lang="en-US" sz="1400" dirty="0"/>
              <a:t>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 smtClean="0"/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smtClean="0"/>
              <a:t>Hello, </a:t>
            </a:r>
            <a:r>
              <a:rPr lang="en-US" dirty="0" smtClean="0"/>
              <a:t>w</a:t>
            </a:r>
            <a:r>
              <a:rPr lang="en-US" dirty="0" smtClean="0"/>
              <a:t>orld!";    </a:t>
            </a:r>
            <a:endParaRPr lang="en-US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pt-PT" sz="1400" dirty="0"/>
          </a:p>
        </p:txBody>
      </p:sp>
      <p:sp>
        <p:nvSpPr>
          <p:cNvPr id="6" name="Flowchart: Card 5"/>
          <p:cNvSpPr/>
          <p:nvPr/>
        </p:nvSpPr>
        <p:spPr>
          <a:xfrm>
            <a:off x="1347216" y="4300052"/>
            <a:ext cx="1706880" cy="573024"/>
          </a:xfrm>
          <a:prstGeom prst="flowChartPunchedCar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600" dirty="0" smtClean="0">
                <a:solidFill>
                  <a:schemeClr val="tx1"/>
                </a:solidFill>
              </a:rPr>
              <a:t>“</a:t>
            </a:r>
            <a:r>
              <a:rPr lang="pt-PT" sz="1600" dirty="0" err="1" smtClean="0">
                <a:solidFill>
                  <a:schemeClr val="tx1"/>
                </a:solidFill>
              </a:rPr>
              <a:t>Hello</a:t>
            </a:r>
            <a:r>
              <a:rPr lang="pt-PT" sz="1600" dirty="0" smtClean="0">
                <a:solidFill>
                  <a:schemeClr val="tx1"/>
                </a:solidFill>
              </a:rPr>
              <a:t>, </a:t>
            </a:r>
            <a:r>
              <a:rPr lang="pt-PT" sz="1600" dirty="0" err="1" smtClean="0">
                <a:solidFill>
                  <a:schemeClr val="tx1"/>
                </a:solidFill>
              </a:rPr>
              <a:t>world</a:t>
            </a:r>
            <a:r>
              <a:rPr lang="pt-PT" sz="1600" dirty="0" smtClean="0">
                <a:solidFill>
                  <a:schemeClr val="tx1"/>
                </a:solidFill>
              </a:rPr>
              <a:t>!”</a:t>
            </a:r>
            <a:endParaRPr lang="pt-PT" sz="1600" dirty="0">
              <a:solidFill>
                <a:schemeClr val="tx1"/>
              </a:solidFill>
            </a:endParaRPr>
          </a:p>
        </p:txBody>
      </p:sp>
      <p:sp>
        <p:nvSpPr>
          <p:cNvPr id="8" name="Flowchart: Terminator 7"/>
          <p:cNvSpPr/>
          <p:nvPr/>
        </p:nvSpPr>
        <p:spPr>
          <a:xfrm>
            <a:off x="1652016" y="3204634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</a:t>
            </a:r>
            <a:r>
              <a:rPr lang="pt-PT" dirty="0" smtClean="0">
                <a:solidFill>
                  <a:schemeClr val="tx1"/>
                </a:solidFill>
              </a:rPr>
              <a:t>nicio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1652016" y="5172290"/>
            <a:ext cx="1097280" cy="426720"/>
          </a:xfrm>
          <a:prstGeom prst="flowChartTerminator">
            <a:avLst/>
          </a:prstGeom>
          <a:solidFill>
            <a:srgbClr val="FF9999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Fim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6" idx="0"/>
          </p:cNvCxnSpPr>
          <p:nvPr/>
        </p:nvCxnSpPr>
        <p:spPr>
          <a:xfrm>
            <a:off x="2200656" y="3631354"/>
            <a:ext cx="0" cy="66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2200656" y="4873076"/>
            <a:ext cx="0" cy="29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5900928" y="3108960"/>
            <a:ext cx="393128" cy="1301495"/>
          </a:xfrm>
          <a:prstGeom prst="leftBrace">
            <a:avLst>
              <a:gd name="adj1" fmla="val 70359"/>
              <a:gd name="adj2" fmla="val 22951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Left Brace 11"/>
          <p:cNvSpPr/>
          <p:nvPr/>
        </p:nvSpPr>
        <p:spPr>
          <a:xfrm>
            <a:off x="5917660" y="4437888"/>
            <a:ext cx="393128" cy="316992"/>
          </a:xfrm>
          <a:prstGeom prst="leftBrace">
            <a:avLst>
              <a:gd name="adj1" fmla="val 22776"/>
              <a:gd name="adj2" fmla="val 50820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Left Arrow 14"/>
          <p:cNvSpPr/>
          <p:nvPr/>
        </p:nvSpPr>
        <p:spPr>
          <a:xfrm>
            <a:off x="3216672" y="3300983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Left Arrow 15"/>
          <p:cNvSpPr/>
          <p:nvPr/>
        </p:nvSpPr>
        <p:spPr>
          <a:xfrm>
            <a:off x="3268144" y="4425696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Left Arrow 16"/>
          <p:cNvSpPr/>
          <p:nvPr/>
        </p:nvSpPr>
        <p:spPr>
          <a:xfrm>
            <a:off x="3269638" y="5156884"/>
            <a:ext cx="2455251" cy="341376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Left Brace 17"/>
          <p:cNvSpPr/>
          <p:nvPr/>
        </p:nvSpPr>
        <p:spPr>
          <a:xfrm>
            <a:off x="5887180" y="5126736"/>
            <a:ext cx="393128" cy="316992"/>
          </a:xfrm>
          <a:prstGeom prst="leftBrace">
            <a:avLst>
              <a:gd name="adj1" fmla="val 22776"/>
              <a:gd name="adj2" fmla="val 50820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52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182</TotalTime>
  <Words>439</Words>
  <Application>Microsoft Office PowerPoint</Application>
  <PresentationFormat>Widescreen</PresentationFormat>
  <Paragraphs>190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Decode Team</vt:lpstr>
      <vt:lpstr>Introdução</vt:lpstr>
      <vt:lpstr> Linguagens de programação: </vt:lpstr>
      <vt:lpstr>“Hello, world!” – Assembly x8086</vt:lpstr>
      <vt:lpstr>“Hello, world!” – Assembly x8086</vt:lpstr>
      <vt:lpstr>“Hello, world!” – Assembly x8086</vt:lpstr>
      <vt:lpstr>“Hello, world!” - C</vt:lpstr>
      <vt:lpstr>“Hello, world!” – C#</vt:lpstr>
      <vt:lpstr>“Hello, world!” – C++</vt:lpstr>
      <vt:lpstr>“Hello, world!” - Java</vt:lpstr>
      <vt:lpstr>“Hello, world!” - JavaScript</vt:lpstr>
      <vt:lpstr>“Hello, world!” - Pascal</vt:lpstr>
      <vt:lpstr>“Hello, world!” – Visual Basic</vt:lpstr>
      <vt:lpstr>“Hello, world!” - Perl</vt:lpstr>
      <vt:lpstr>“Hello, world!” - Python</vt:lpstr>
      <vt:lpstr>“Hello, world!” – Basic</vt:lpstr>
      <vt:lpstr>“Hello, world!” - Ruby</vt:lpstr>
      <vt:lpstr>Fim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 Team</dc:title>
  <dc:creator>Catarina Neves</dc:creator>
  <cp:lastModifiedBy>Catarina Neves</cp:lastModifiedBy>
  <cp:revision>30</cp:revision>
  <dcterms:created xsi:type="dcterms:W3CDTF">2013-03-20T15:39:04Z</dcterms:created>
  <dcterms:modified xsi:type="dcterms:W3CDTF">2013-03-21T15:53:27Z</dcterms:modified>
</cp:coreProperties>
</file>