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  <p:sldId id="257" r:id="rId3"/>
    <p:sldId id="260" r:id="rId4"/>
    <p:sldId id="274" r:id="rId5"/>
    <p:sldId id="277" r:id="rId6"/>
    <p:sldId id="258" r:id="rId7"/>
    <p:sldId id="276" r:id="rId8"/>
    <p:sldId id="278" r:id="rId9"/>
    <p:sldId id="280" r:id="rId10"/>
    <p:sldId id="282" r:id="rId11"/>
    <p:sldId id="281" r:id="rId12"/>
    <p:sldId id="283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66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99636" autoAdjust="0"/>
  </p:normalViewPr>
  <p:slideViewPr>
    <p:cSldViewPr snapToGrid="0">
      <p:cViewPr>
        <p:scale>
          <a:sx n="71" d="100"/>
          <a:sy n="71" d="100"/>
        </p:scale>
        <p:origin x="-636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6630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6656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4902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26379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525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34232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19354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4/11/2013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8831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235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2080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0496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4/11/2013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622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730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174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7212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4/11/2013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6112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0884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523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Decode</a:t>
            </a:r>
            <a:r>
              <a:rPr lang="pt-PT" dirty="0" smtClean="0"/>
              <a:t> Team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Equivalências</a:t>
            </a:r>
            <a:endParaRPr lang="pt-PT" dirty="0"/>
          </a:p>
        </p:txBody>
      </p:sp>
    </p:spTree>
    <p:extLst>
      <p:ext uri="{BB962C8B-B14F-4D97-AF65-F5344CB8AC3E}">
        <p14:creationId xmlns="" xmlns:p14="http://schemas.microsoft.com/office/powerpoint/2010/main" val="3263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1148479"/>
            <a:ext cx="4586941" cy="706964"/>
          </a:xfrm>
        </p:spPr>
        <p:txBody>
          <a:bodyPr/>
          <a:lstStyle/>
          <a:p>
            <a:pPr algn="ctr"/>
            <a:r>
              <a:rPr lang="pt-PT" dirty="0" smtClean="0"/>
              <a:t>Fluxograma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208712" y="2366683"/>
            <a:ext cx="5221288" cy="42761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начало</a:t>
            </a:r>
            <a:endParaRPr lang="pt-PT" dirty="0" smtClean="0"/>
          </a:p>
          <a:p>
            <a:pPr>
              <a:buNone/>
            </a:pPr>
            <a:r>
              <a:rPr lang="ru-RU" dirty="0" smtClean="0"/>
              <a:t>	номер </a:t>
            </a:r>
            <a:r>
              <a:rPr lang="pt-PT" dirty="0" smtClean="0"/>
              <a:t>a</a:t>
            </a:r>
          </a:p>
          <a:p>
            <a:pPr>
              <a:buNone/>
            </a:pPr>
            <a:r>
              <a:rPr lang="ru-RU" dirty="0" smtClean="0"/>
              <a:t>	номер </a:t>
            </a:r>
            <a:r>
              <a:rPr lang="pt-PT" dirty="0" smtClean="0"/>
              <a:t>c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pt-PT" dirty="0" smtClean="0"/>
              <a:t>a</a:t>
            </a:r>
            <a:r>
              <a:rPr lang="ru-RU" dirty="0" smtClean="0"/>
              <a:t> &lt;- 0</a:t>
            </a:r>
            <a:endParaRPr lang="pt-PT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pt-PT" dirty="0" smtClean="0"/>
              <a:t>c &lt;- 0</a:t>
            </a:r>
          </a:p>
          <a:p>
            <a:pPr>
              <a:buNone/>
            </a:pPr>
            <a:r>
              <a:rPr lang="pt-PT" dirty="0" smtClean="0"/>
              <a:t>	</a:t>
            </a:r>
            <a:r>
              <a:rPr lang="ru-RU" dirty="0" smtClean="0"/>
              <a:t>писать</a:t>
            </a:r>
            <a:r>
              <a:rPr lang="pt-PT" dirty="0" smtClean="0"/>
              <a:t> "Insira um lado do quadrado sff : "</a:t>
            </a:r>
          </a:p>
          <a:p>
            <a:pPr>
              <a:buNone/>
            </a:pPr>
            <a:r>
              <a:rPr lang="pt-PT" dirty="0" smtClean="0"/>
              <a:t>	</a:t>
            </a:r>
            <a:r>
              <a:rPr lang="ru-RU" dirty="0" smtClean="0"/>
              <a:t>читать</a:t>
            </a:r>
            <a:r>
              <a:rPr lang="pt-PT" dirty="0" smtClean="0"/>
              <a:t> a</a:t>
            </a:r>
          </a:p>
          <a:p>
            <a:pPr>
              <a:buNone/>
            </a:pPr>
            <a:r>
              <a:rPr lang="pt-PT" dirty="0" smtClean="0"/>
              <a:t>	c &lt;- a * a</a:t>
            </a:r>
          </a:p>
          <a:p>
            <a:pPr>
              <a:buNone/>
            </a:pPr>
            <a:r>
              <a:rPr lang="pt-PT" dirty="0" smtClean="0"/>
              <a:t>	</a:t>
            </a:r>
            <a:r>
              <a:rPr lang="ru-RU" dirty="0" smtClean="0"/>
              <a:t>писать</a:t>
            </a:r>
            <a:r>
              <a:rPr lang="pt-PT" dirty="0" smtClean="0"/>
              <a:t> "A </a:t>
            </a:r>
            <a:r>
              <a:rPr lang="pt-PT" dirty="0" err="1" smtClean="0"/>
              <a:t>area</a:t>
            </a:r>
            <a:r>
              <a:rPr lang="pt-PT" dirty="0" smtClean="0"/>
              <a:t> do quadrado e : " , c</a:t>
            </a:r>
          </a:p>
          <a:p>
            <a:pPr>
              <a:buNone/>
            </a:pPr>
            <a:r>
              <a:rPr lang="pt-PT" dirty="0" err="1" smtClean="0"/>
              <a:t>конец</a:t>
            </a:r>
            <a:endParaRPr lang="pt-PT" dirty="0" smtClean="0"/>
          </a:p>
          <a:p>
            <a:pPr>
              <a:buNone/>
            </a:pPr>
            <a:endParaRPr lang="pt-PT" dirty="0"/>
          </a:p>
        </p:txBody>
      </p:sp>
      <p:sp>
        <p:nvSpPr>
          <p:cNvPr id="5" name="Título 1"/>
          <p:cNvSpPr txBox="1">
            <a:spLocks/>
          </p:cNvSpPr>
          <p:nvPr/>
        </p:nvSpPr>
        <p:spPr bwMode="gray">
          <a:xfrm>
            <a:off x="6255870" y="1193302"/>
            <a:ext cx="458694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3600" noProof="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Código</a:t>
            </a:r>
            <a:endParaRPr kumimoji="0" lang="pt-PT" sz="36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User\Desktop\Captur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3721" y="2261068"/>
            <a:ext cx="3653771" cy="44206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5962" y="1242609"/>
            <a:ext cx="1709271" cy="706964"/>
          </a:xfrm>
        </p:spPr>
        <p:txBody>
          <a:bodyPr/>
          <a:lstStyle/>
          <a:p>
            <a:pPr algn="ctr"/>
            <a:r>
              <a:rPr lang="pt-PT" dirty="0" smtClean="0"/>
              <a:t>C#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442448" y="2245660"/>
            <a:ext cx="5576700" cy="461234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pt-PT" dirty="0" err="1" smtClean="0"/>
              <a:t>using</a:t>
            </a:r>
            <a:r>
              <a:rPr lang="pt-PT" dirty="0" smtClean="0"/>
              <a:t> </a:t>
            </a:r>
            <a:r>
              <a:rPr lang="pt-PT" dirty="0" err="1" smtClean="0"/>
              <a:t>System</a:t>
            </a:r>
            <a:r>
              <a:rPr lang="pt-PT" dirty="0" smtClean="0"/>
              <a:t>;</a:t>
            </a:r>
          </a:p>
          <a:p>
            <a:pPr>
              <a:spcBef>
                <a:spcPts val="0"/>
              </a:spcBef>
              <a:buNone/>
            </a:pPr>
            <a:endParaRPr lang="pt-PT" dirty="0" smtClean="0"/>
          </a:p>
          <a:p>
            <a:pPr>
              <a:spcBef>
                <a:spcPts val="0"/>
              </a:spcBef>
              <a:buNone/>
            </a:pPr>
            <a:r>
              <a:rPr lang="pt-PT" dirty="0" err="1" smtClean="0"/>
              <a:t>namespace</a:t>
            </a:r>
            <a:r>
              <a:rPr lang="pt-PT" dirty="0" smtClean="0"/>
              <a:t> </a:t>
            </a:r>
            <a:r>
              <a:rPr lang="pt-PT" dirty="0" err="1" smtClean="0"/>
              <a:t>SampleNamespace</a:t>
            </a:r>
            <a:endParaRPr lang="pt-PT" dirty="0" smtClean="0"/>
          </a:p>
          <a:p>
            <a:pPr>
              <a:spcBef>
                <a:spcPts val="0"/>
              </a:spcBef>
              <a:buNone/>
            </a:pPr>
            <a:r>
              <a:rPr lang="pt-PT" dirty="0" smtClean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pt-PT" dirty="0" smtClean="0"/>
              <a:t>    </a:t>
            </a:r>
            <a:r>
              <a:rPr lang="pt-PT" dirty="0" err="1" smtClean="0"/>
              <a:t>public</a:t>
            </a:r>
            <a:r>
              <a:rPr lang="pt-PT" dirty="0" smtClean="0"/>
              <a:t> </a:t>
            </a:r>
            <a:r>
              <a:rPr lang="pt-PT" dirty="0" err="1" smtClean="0"/>
              <a:t>class</a:t>
            </a:r>
            <a:r>
              <a:rPr lang="pt-PT" dirty="0" smtClean="0"/>
              <a:t> </a:t>
            </a:r>
            <a:r>
              <a:rPr lang="pt-PT" dirty="0" err="1" smtClean="0"/>
              <a:t>SampleClass</a:t>
            </a:r>
            <a:endParaRPr lang="pt-PT" dirty="0" smtClean="0"/>
          </a:p>
          <a:p>
            <a:pPr>
              <a:spcBef>
                <a:spcPts val="0"/>
              </a:spcBef>
              <a:buNone/>
            </a:pPr>
            <a:r>
              <a:rPr lang="pt-PT" dirty="0" smtClean="0"/>
              <a:t>    {</a:t>
            </a:r>
          </a:p>
          <a:p>
            <a:pPr>
              <a:spcBef>
                <a:spcPts val="0"/>
              </a:spcBef>
              <a:buNone/>
            </a:pPr>
            <a:r>
              <a:rPr lang="pt-PT" dirty="0" smtClean="0"/>
              <a:t>        </a:t>
            </a:r>
            <a:r>
              <a:rPr lang="pt-PT" dirty="0" err="1" smtClean="0"/>
              <a:t>public</a:t>
            </a:r>
            <a:r>
              <a:rPr lang="pt-PT" dirty="0" smtClean="0"/>
              <a:t> </a:t>
            </a:r>
            <a:r>
              <a:rPr lang="pt-PT" dirty="0" err="1" smtClean="0"/>
              <a:t>static</a:t>
            </a:r>
            <a:r>
              <a:rPr lang="pt-PT" dirty="0" smtClean="0"/>
              <a:t> </a:t>
            </a:r>
            <a:r>
              <a:rPr lang="pt-PT" dirty="0" err="1" smtClean="0"/>
              <a:t>void</a:t>
            </a:r>
            <a:r>
              <a:rPr lang="pt-PT" dirty="0" smtClean="0"/>
              <a:t> </a:t>
            </a:r>
            <a:r>
              <a:rPr lang="pt-PT" dirty="0" err="1" smtClean="0"/>
              <a:t>Main</a:t>
            </a:r>
            <a:r>
              <a:rPr lang="pt-PT" dirty="0" smtClean="0"/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pt-PT" dirty="0" smtClean="0"/>
              <a:t>        {</a:t>
            </a:r>
          </a:p>
          <a:p>
            <a:pPr>
              <a:spcBef>
                <a:spcPts val="0"/>
              </a:spcBef>
              <a:buNone/>
            </a:pPr>
            <a:r>
              <a:rPr lang="pt-PT" dirty="0" smtClean="0"/>
              <a:t>		</a:t>
            </a:r>
            <a:r>
              <a:rPr lang="pt-PT" dirty="0" err="1" smtClean="0"/>
              <a:t>int</a:t>
            </a:r>
            <a:r>
              <a:rPr lang="pt-PT" dirty="0" smtClean="0"/>
              <a:t> </a:t>
            </a:r>
            <a:r>
              <a:rPr lang="pt-PT" dirty="0" err="1" smtClean="0"/>
              <a:t>lado,area</a:t>
            </a:r>
            <a:r>
              <a:rPr lang="pt-PT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pt-PT" dirty="0" smtClean="0"/>
              <a:t>            </a:t>
            </a:r>
            <a:r>
              <a:rPr lang="pt-PT" b="1" dirty="0" err="1" smtClean="0"/>
              <a:t>Console.WriteLine</a:t>
            </a:r>
            <a:r>
              <a:rPr lang="pt-PT" b="1" dirty="0" smtClean="0"/>
              <a:t>("Insira o lado do quadrado:");</a:t>
            </a:r>
          </a:p>
          <a:p>
            <a:pPr>
              <a:spcBef>
                <a:spcPts val="0"/>
              </a:spcBef>
              <a:buNone/>
            </a:pPr>
            <a:r>
              <a:rPr lang="pt-PT" dirty="0" smtClean="0"/>
              <a:t>            lado = </a:t>
            </a:r>
            <a:r>
              <a:rPr lang="pt-PT" dirty="0" err="1" smtClean="0"/>
              <a:t>int.Parse</a:t>
            </a:r>
            <a:r>
              <a:rPr lang="pt-PT" dirty="0" smtClean="0"/>
              <a:t>(</a:t>
            </a:r>
            <a:r>
              <a:rPr lang="pt-PT" dirty="0" err="1" smtClean="0"/>
              <a:t>Console.ReadLine</a:t>
            </a:r>
            <a:r>
              <a:rPr lang="pt-PT" dirty="0" smtClean="0"/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pt-PT" dirty="0" smtClean="0"/>
              <a:t>            </a:t>
            </a:r>
            <a:r>
              <a:rPr lang="pt-PT" dirty="0" err="1" smtClean="0"/>
              <a:t>area</a:t>
            </a:r>
            <a:r>
              <a:rPr lang="pt-PT" dirty="0" smtClean="0"/>
              <a:t> = lado * lado;</a:t>
            </a:r>
          </a:p>
          <a:p>
            <a:pPr>
              <a:spcBef>
                <a:spcPts val="0"/>
              </a:spcBef>
              <a:buNone/>
            </a:pPr>
            <a:endParaRPr lang="pt-PT" dirty="0" smtClean="0"/>
          </a:p>
          <a:p>
            <a:pPr>
              <a:spcBef>
                <a:spcPts val="0"/>
              </a:spcBef>
              <a:buNone/>
            </a:pPr>
            <a:r>
              <a:rPr lang="pt-PT" dirty="0" smtClean="0"/>
              <a:t>            </a:t>
            </a:r>
            <a:r>
              <a:rPr lang="pt-PT" b="1" dirty="0" err="1" smtClean="0"/>
              <a:t>Console.WriteLine</a:t>
            </a:r>
            <a:r>
              <a:rPr lang="pt-PT" b="1" dirty="0" smtClean="0"/>
              <a:t>("A </a:t>
            </a:r>
            <a:r>
              <a:rPr lang="pt-PT" b="1" dirty="0" err="1" smtClean="0"/>
              <a:t>Area</a:t>
            </a:r>
            <a:r>
              <a:rPr lang="pt-PT" b="1" dirty="0" smtClean="0"/>
              <a:t> do quadrado e: "+</a:t>
            </a:r>
            <a:r>
              <a:rPr lang="pt-PT" b="1" dirty="0" err="1" smtClean="0"/>
              <a:t>area</a:t>
            </a:r>
            <a:r>
              <a:rPr lang="pt-PT" b="1" dirty="0" smtClean="0"/>
              <a:t>);</a:t>
            </a:r>
          </a:p>
          <a:p>
            <a:pPr>
              <a:spcBef>
                <a:spcPts val="0"/>
              </a:spcBef>
              <a:buNone/>
            </a:pPr>
            <a:endParaRPr lang="pt-PT" dirty="0" smtClean="0"/>
          </a:p>
          <a:p>
            <a:pPr>
              <a:spcBef>
                <a:spcPts val="0"/>
              </a:spcBef>
              <a:buNone/>
            </a:pPr>
            <a:r>
              <a:rPr lang="pt-PT" dirty="0" smtClean="0"/>
              <a:t>        }</a:t>
            </a:r>
          </a:p>
          <a:p>
            <a:pPr>
              <a:spcBef>
                <a:spcPts val="0"/>
              </a:spcBef>
              <a:buNone/>
            </a:pPr>
            <a:r>
              <a:rPr lang="pt-PT" dirty="0" smtClean="0"/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pt-PT" dirty="0" smtClean="0"/>
              <a:t>}</a:t>
            </a:r>
            <a:endParaRPr lang="pt-P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 bwMode="gray">
          <a:xfrm>
            <a:off x="5193552" y="1220197"/>
            <a:ext cx="170927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</a:t>
            </a:r>
            <a:endParaRPr kumimoji="0" lang="pt-PT" sz="36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379694" y="2245660"/>
            <a:ext cx="5576700" cy="461234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pt-PT" dirty="0" err="1" smtClean="0"/>
              <a:t>import</a:t>
            </a:r>
            <a:r>
              <a:rPr lang="pt-PT" dirty="0" smtClean="0"/>
              <a:t> </a:t>
            </a:r>
            <a:r>
              <a:rPr lang="pt-PT" dirty="0" err="1" smtClean="0"/>
              <a:t>java.util.Scanner</a:t>
            </a:r>
            <a:r>
              <a:rPr lang="pt-PT" dirty="0" smtClean="0"/>
              <a:t>;</a:t>
            </a:r>
          </a:p>
          <a:p>
            <a:pPr>
              <a:spcBef>
                <a:spcPts val="0"/>
              </a:spcBef>
              <a:buNone/>
            </a:pPr>
            <a:endParaRPr lang="pt-PT" dirty="0" smtClean="0"/>
          </a:p>
          <a:p>
            <a:pPr>
              <a:spcBef>
                <a:spcPts val="0"/>
              </a:spcBef>
              <a:buNone/>
            </a:pPr>
            <a:r>
              <a:rPr lang="pt-PT" dirty="0" err="1" smtClean="0"/>
              <a:t>public</a:t>
            </a:r>
            <a:r>
              <a:rPr lang="pt-PT" dirty="0" smtClean="0"/>
              <a:t> </a:t>
            </a:r>
            <a:r>
              <a:rPr lang="pt-PT" dirty="0" err="1" smtClean="0"/>
              <a:t>class</a:t>
            </a:r>
            <a:r>
              <a:rPr lang="pt-PT" dirty="0" smtClean="0"/>
              <a:t> </a:t>
            </a:r>
            <a:r>
              <a:rPr lang="pt-PT" dirty="0" err="1" smtClean="0"/>
              <a:t>Ex_exemplo</a:t>
            </a:r>
            <a:r>
              <a:rPr lang="pt-PT" dirty="0" smtClean="0"/>
              <a:t> {</a:t>
            </a:r>
          </a:p>
          <a:p>
            <a:pPr>
              <a:spcBef>
                <a:spcPts val="0"/>
              </a:spcBef>
              <a:buNone/>
            </a:pPr>
            <a:endParaRPr lang="pt-PT" dirty="0" smtClean="0"/>
          </a:p>
          <a:p>
            <a:pPr>
              <a:spcBef>
                <a:spcPts val="0"/>
              </a:spcBef>
              <a:buNone/>
            </a:pPr>
            <a:r>
              <a:rPr lang="pt-PT" dirty="0" err="1" smtClean="0"/>
              <a:t>public</a:t>
            </a:r>
            <a:r>
              <a:rPr lang="pt-PT" dirty="0" smtClean="0"/>
              <a:t> </a:t>
            </a:r>
            <a:r>
              <a:rPr lang="pt-PT" dirty="0" err="1" smtClean="0"/>
              <a:t>static</a:t>
            </a:r>
            <a:r>
              <a:rPr lang="pt-PT" dirty="0" smtClean="0"/>
              <a:t> </a:t>
            </a:r>
            <a:r>
              <a:rPr lang="pt-PT" dirty="0" err="1" smtClean="0"/>
              <a:t>void</a:t>
            </a:r>
            <a:r>
              <a:rPr lang="pt-PT" dirty="0" smtClean="0"/>
              <a:t> </a:t>
            </a:r>
            <a:r>
              <a:rPr lang="pt-PT" dirty="0" err="1" smtClean="0"/>
              <a:t>main</a:t>
            </a:r>
            <a:r>
              <a:rPr lang="pt-PT" dirty="0" smtClean="0"/>
              <a:t>(</a:t>
            </a:r>
            <a:r>
              <a:rPr lang="pt-PT" dirty="0" err="1" smtClean="0"/>
              <a:t>String</a:t>
            </a:r>
            <a:r>
              <a:rPr lang="pt-PT" dirty="0" smtClean="0"/>
              <a:t>[] </a:t>
            </a:r>
            <a:r>
              <a:rPr lang="pt-PT" dirty="0" err="1" smtClean="0"/>
              <a:t>args</a:t>
            </a:r>
            <a:r>
              <a:rPr lang="pt-PT" dirty="0" smtClean="0"/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pt-PT" dirty="0" smtClean="0"/>
              <a:t>    </a:t>
            </a:r>
            <a:r>
              <a:rPr lang="pt-PT" dirty="0" err="1" smtClean="0"/>
              <a:t>int</a:t>
            </a:r>
            <a:r>
              <a:rPr lang="pt-PT" dirty="0" smtClean="0"/>
              <a:t> lado;</a:t>
            </a:r>
          </a:p>
          <a:p>
            <a:pPr>
              <a:spcBef>
                <a:spcPts val="0"/>
              </a:spcBef>
              <a:buNone/>
            </a:pPr>
            <a:r>
              <a:rPr lang="pt-PT" dirty="0" smtClean="0"/>
              <a:t>    </a:t>
            </a:r>
            <a:r>
              <a:rPr lang="pt-PT" dirty="0" err="1" smtClean="0"/>
              <a:t>int</a:t>
            </a:r>
            <a:r>
              <a:rPr lang="pt-PT" dirty="0" smtClean="0"/>
              <a:t> resultado;</a:t>
            </a:r>
          </a:p>
          <a:p>
            <a:pPr>
              <a:spcBef>
                <a:spcPts val="0"/>
              </a:spcBef>
              <a:buNone/>
            </a:pPr>
            <a:r>
              <a:rPr lang="pt-PT" dirty="0" smtClean="0"/>
              <a:t>    Scanner </a:t>
            </a:r>
            <a:r>
              <a:rPr lang="pt-PT" dirty="0" err="1" smtClean="0"/>
              <a:t>scanner</a:t>
            </a:r>
            <a:r>
              <a:rPr lang="pt-PT" dirty="0" smtClean="0"/>
              <a:t>= </a:t>
            </a:r>
            <a:r>
              <a:rPr lang="pt-PT" dirty="0" err="1" smtClean="0"/>
              <a:t>new</a:t>
            </a:r>
            <a:r>
              <a:rPr lang="pt-PT" dirty="0" smtClean="0"/>
              <a:t> Scanner(</a:t>
            </a:r>
            <a:r>
              <a:rPr lang="pt-PT" dirty="0" err="1" smtClean="0"/>
              <a:t>System.in</a:t>
            </a:r>
            <a:r>
              <a:rPr lang="pt-PT" dirty="0" smtClean="0"/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pt-PT" dirty="0" smtClean="0"/>
              <a:t>    </a:t>
            </a:r>
          </a:p>
          <a:p>
            <a:pPr>
              <a:spcBef>
                <a:spcPts val="0"/>
              </a:spcBef>
              <a:buNone/>
            </a:pPr>
            <a:r>
              <a:rPr lang="pt-PT" dirty="0" smtClean="0"/>
              <a:t>        </a:t>
            </a:r>
            <a:r>
              <a:rPr lang="pt-PT" b="1" dirty="0" err="1" smtClean="0"/>
              <a:t>System.out.println</a:t>
            </a:r>
            <a:r>
              <a:rPr lang="pt-PT" b="1" dirty="0" smtClean="0"/>
              <a:t>("insira o lado");</a:t>
            </a:r>
          </a:p>
          <a:p>
            <a:pPr>
              <a:spcBef>
                <a:spcPts val="0"/>
              </a:spcBef>
              <a:buNone/>
            </a:pPr>
            <a:r>
              <a:rPr lang="pt-PT" dirty="0" smtClean="0"/>
              <a:t>        lado=</a:t>
            </a:r>
            <a:r>
              <a:rPr lang="pt-PT" dirty="0" err="1" smtClean="0"/>
              <a:t>Integer.parseInt</a:t>
            </a:r>
            <a:r>
              <a:rPr lang="pt-PT" dirty="0" smtClean="0"/>
              <a:t>(</a:t>
            </a:r>
            <a:r>
              <a:rPr lang="pt-PT" dirty="0" err="1" smtClean="0"/>
              <a:t>scanner.nextLine</a:t>
            </a:r>
            <a:r>
              <a:rPr lang="pt-PT" dirty="0" smtClean="0"/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pt-PT" dirty="0" smtClean="0"/>
              <a:t>        resultado=lado*lado;</a:t>
            </a:r>
          </a:p>
          <a:p>
            <a:pPr>
              <a:spcBef>
                <a:spcPts val="0"/>
              </a:spcBef>
              <a:buNone/>
            </a:pPr>
            <a:r>
              <a:rPr lang="pt-PT" dirty="0" smtClean="0"/>
              <a:t>        </a:t>
            </a:r>
          </a:p>
          <a:p>
            <a:pPr>
              <a:spcBef>
                <a:spcPts val="0"/>
              </a:spcBef>
              <a:buNone/>
            </a:pPr>
            <a:r>
              <a:rPr lang="pt-PT" dirty="0" smtClean="0"/>
              <a:t>        </a:t>
            </a:r>
            <a:r>
              <a:rPr lang="pt-PT" b="1" dirty="0" err="1" smtClean="0"/>
              <a:t>System.out.println</a:t>
            </a:r>
            <a:r>
              <a:rPr lang="pt-PT" b="1" dirty="0" smtClean="0"/>
              <a:t>("a </a:t>
            </a:r>
            <a:r>
              <a:rPr lang="pt-PT" b="1" dirty="0" err="1" smtClean="0"/>
              <a:t>area</a:t>
            </a:r>
            <a:r>
              <a:rPr lang="pt-PT" b="1" dirty="0" smtClean="0"/>
              <a:t> é: " + resultado);</a:t>
            </a:r>
          </a:p>
          <a:p>
            <a:pPr>
              <a:spcBef>
                <a:spcPts val="0"/>
              </a:spcBef>
              <a:buNone/>
            </a:pPr>
            <a:r>
              <a:rPr lang="pt-PT" dirty="0" smtClean="0"/>
              <a:t>        </a:t>
            </a:r>
          </a:p>
          <a:p>
            <a:pPr>
              <a:spcBef>
                <a:spcPts val="0"/>
              </a:spcBef>
              <a:buNone/>
            </a:pPr>
            <a:r>
              <a:rPr lang="pt-PT" dirty="0" smtClean="0"/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pt-PT" dirty="0" smtClean="0"/>
              <a:t>}</a:t>
            </a:r>
            <a:endParaRPr lang="pt-PT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Fim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="" xmlns:p14="http://schemas.microsoft.com/office/powerpoint/2010/main" val="24312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 smtClean="0"/>
              <a:t>Trabalho realizado desde a ultima apresentação:</a:t>
            </a:r>
          </a:p>
          <a:p>
            <a:pPr lvl="1"/>
            <a:r>
              <a:rPr lang="pt-PT" sz="1800" dirty="0" smtClean="0"/>
              <a:t>Tradução enunciados para inglês e russo</a:t>
            </a:r>
          </a:p>
          <a:p>
            <a:pPr lvl="1"/>
            <a:r>
              <a:rPr lang="pt-PT" sz="1800" dirty="0" smtClean="0"/>
              <a:t>Equivalências entre algoritmos</a:t>
            </a:r>
          </a:p>
        </p:txBody>
      </p:sp>
    </p:spTree>
    <p:extLst>
      <p:ext uri="{BB962C8B-B14F-4D97-AF65-F5344CB8AC3E}">
        <p14:creationId xmlns="" xmlns:p14="http://schemas.microsoft.com/office/powerpoint/2010/main" val="19045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Novas Linguagens </a:t>
            </a:r>
            <a:r>
              <a:rPr lang="pt-PT" dirty="0"/>
              <a:t>de programação</a:t>
            </a:r>
            <a:r>
              <a:rPr lang="pt-PT" dirty="0" smtClean="0"/>
              <a:t>:</a:t>
            </a:r>
            <a:br>
              <a:rPr lang="pt-PT" dirty="0" smtClean="0"/>
            </a:br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9867950" cy="3416301"/>
          </a:xfrm>
        </p:spPr>
        <p:txBody>
          <a:bodyPr/>
          <a:lstStyle/>
          <a:p>
            <a:r>
              <a:rPr lang="pt-PT" dirty="0" smtClean="0"/>
              <a:t>Esta semana foram adicionadas as seguintes linguagens</a:t>
            </a:r>
            <a:endParaRPr lang="pt-PT" dirty="0"/>
          </a:p>
          <a:p>
            <a:pPr lvl="1"/>
            <a:r>
              <a:rPr lang="pt-PT" dirty="0" smtClean="0"/>
              <a:t>Delphi</a:t>
            </a:r>
          </a:p>
          <a:p>
            <a:pPr lvl="1"/>
            <a:r>
              <a:rPr lang="pt-PT" dirty="0" smtClean="0"/>
              <a:t>Lua</a:t>
            </a:r>
          </a:p>
          <a:p>
            <a:pPr lvl="1"/>
            <a:r>
              <a:rPr lang="pt-PT" dirty="0" smtClean="0"/>
              <a:t>Fortran</a:t>
            </a:r>
          </a:p>
          <a:p>
            <a:pPr lvl="1"/>
            <a:r>
              <a:rPr lang="pt-PT" dirty="0" smtClean="0"/>
              <a:t>PHP</a:t>
            </a:r>
          </a:p>
        </p:txBody>
      </p:sp>
    </p:spTree>
    <p:extLst>
      <p:ext uri="{BB962C8B-B14F-4D97-AF65-F5344CB8AC3E}">
        <p14:creationId xmlns="" xmlns:p14="http://schemas.microsoft.com/office/powerpoint/2010/main" val="35056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Definição de variáveis (Processo)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 smtClean="0"/>
              <a:t>Fluxograma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856014" y="2877820"/>
            <a:ext cx="5639299" cy="3416300"/>
          </a:xfrm>
        </p:spPr>
        <p:txBody>
          <a:bodyPr/>
          <a:lstStyle/>
          <a:p>
            <a:r>
              <a:rPr lang="pt-PT" dirty="0" smtClean="0"/>
              <a:t>Define uma variável que vai ser usada no algoritmo</a:t>
            </a:r>
          </a:p>
          <a:p>
            <a:r>
              <a:rPr lang="pt-PT" dirty="0" smtClean="0"/>
              <a:t>Pode ter vários tipos</a:t>
            </a:r>
          </a:p>
          <a:p>
            <a:pPr lvl="1"/>
            <a:r>
              <a:rPr lang="pt-PT" dirty="0" smtClean="0"/>
              <a:t>inteiro</a:t>
            </a:r>
          </a:p>
          <a:p>
            <a:pPr lvl="1"/>
            <a:r>
              <a:rPr lang="pt-PT" dirty="0" smtClean="0"/>
              <a:t>caracter</a:t>
            </a:r>
          </a:p>
          <a:p>
            <a:pPr lvl="1"/>
            <a:r>
              <a:rPr lang="pt-PT" dirty="0" smtClean="0"/>
              <a:t>texto…</a:t>
            </a:r>
          </a:p>
        </p:txBody>
      </p:sp>
      <p:sp>
        <p:nvSpPr>
          <p:cNvPr id="5" name="Left Brace 9"/>
          <p:cNvSpPr/>
          <p:nvPr/>
        </p:nvSpPr>
        <p:spPr>
          <a:xfrm>
            <a:off x="5510784" y="2743200"/>
            <a:ext cx="393128" cy="2354894"/>
          </a:xfrm>
          <a:prstGeom prst="leftBrace">
            <a:avLst>
              <a:gd name="adj1" fmla="val 70359"/>
              <a:gd name="adj2" fmla="val 28189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Left Arrow 11"/>
          <p:cNvSpPr/>
          <p:nvPr/>
        </p:nvSpPr>
        <p:spPr>
          <a:xfrm>
            <a:off x="3021600" y="3252215"/>
            <a:ext cx="2455251" cy="341376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Fluxograma: Processo 7"/>
          <p:cNvSpPr/>
          <p:nvPr/>
        </p:nvSpPr>
        <p:spPr>
          <a:xfrm>
            <a:off x="1201782" y="3200401"/>
            <a:ext cx="1698171" cy="612648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Variável</a:t>
            </a:r>
            <a:endParaRPr lang="pt-PT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Exemplos em várias linguagens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058432" y="4319565"/>
            <a:ext cx="3181611" cy="1505037"/>
          </a:xfrm>
        </p:spPr>
        <p:txBody>
          <a:bodyPr/>
          <a:lstStyle/>
          <a:p>
            <a:pPr>
              <a:buNone/>
            </a:pPr>
            <a:r>
              <a:rPr lang="pt-PT" dirty="0" err="1" smtClean="0"/>
              <a:t>Assembly</a:t>
            </a:r>
            <a:endParaRPr lang="pt-PT" dirty="0" smtClean="0"/>
          </a:p>
          <a:p>
            <a:pPr>
              <a:buNone/>
            </a:pPr>
            <a:r>
              <a:rPr lang="pt-PT" b="1" dirty="0" smtClean="0"/>
              <a:t>&lt;nome&gt; DW &lt;numero&gt;</a:t>
            </a:r>
          </a:p>
          <a:p>
            <a:pPr>
              <a:buNone/>
            </a:pPr>
            <a:r>
              <a:rPr lang="pt-PT" b="1" dirty="0" smtClean="0"/>
              <a:t>&lt;nome&gt; DB “&lt;texto&gt;”, ‘$’</a:t>
            </a:r>
          </a:p>
        </p:txBody>
      </p:sp>
      <p:sp>
        <p:nvSpPr>
          <p:cNvPr id="5" name="Fluxograma: Processo 4"/>
          <p:cNvSpPr/>
          <p:nvPr/>
        </p:nvSpPr>
        <p:spPr>
          <a:xfrm>
            <a:off x="4646438" y="3025038"/>
            <a:ext cx="1698171" cy="612648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Variável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8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445101" y="2378031"/>
            <a:ext cx="3659217" cy="3183525"/>
          </a:xfrm>
        </p:spPr>
        <p:txBody>
          <a:bodyPr/>
          <a:lstStyle/>
          <a:p>
            <a:pPr>
              <a:buNone/>
            </a:pPr>
            <a:r>
              <a:rPr lang="pt-PT" dirty="0" smtClean="0"/>
              <a:t>Pascal</a:t>
            </a:r>
          </a:p>
          <a:p>
            <a:pPr>
              <a:buNone/>
            </a:pPr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b="1" dirty="0" smtClean="0"/>
              <a:t>		&lt;</a:t>
            </a:r>
            <a:r>
              <a:rPr lang="en-US" b="1" dirty="0" err="1" smtClean="0"/>
              <a:t>nome</a:t>
            </a:r>
            <a:r>
              <a:rPr lang="en-US" b="1" dirty="0" smtClean="0"/>
              <a:t>&gt; : Integer;</a:t>
            </a:r>
          </a:p>
          <a:p>
            <a:pPr>
              <a:buNone/>
            </a:pPr>
            <a:r>
              <a:rPr lang="en-US" b="1" dirty="0" smtClean="0"/>
              <a:t>		&lt;</a:t>
            </a:r>
            <a:r>
              <a:rPr lang="en-US" b="1" dirty="0" err="1" smtClean="0"/>
              <a:t>nome</a:t>
            </a:r>
            <a:r>
              <a:rPr lang="en-US" b="1" dirty="0" smtClean="0"/>
              <a:t>&gt; : String;</a:t>
            </a:r>
          </a:p>
          <a:p>
            <a:pPr>
              <a:buNone/>
            </a:pPr>
            <a:endParaRPr lang="pt-PT" dirty="0" smtClean="0"/>
          </a:p>
          <a:p>
            <a:pPr>
              <a:buNone/>
            </a:pPr>
            <a:endParaRPr lang="pt-PT" dirty="0"/>
          </a:p>
        </p:txBody>
      </p:sp>
      <p:sp>
        <p:nvSpPr>
          <p:cNvPr id="12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447176" y="4296428"/>
            <a:ext cx="3227068" cy="234863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dirty="0" smtClean="0"/>
              <a:t>Perl</a:t>
            </a:r>
          </a:p>
          <a:p>
            <a:pPr>
              <a:lnSpc>
                <a:spcPct val="110000"/>
              </a:lnSpc>
              <a:buNone/>
            </a:pPr>
            <a:r>
              <a:rPr lang="pt-PT" b="1" dirty="0" smtClean="0"/>
              <a:t>$&lt;nome&gt; = &lt;numero&gt;;</a:t>
            </a:r>
          </a:p>
          <a:p>
            <a:pPr>
              <a:lnSpc>
                <a:spcPct val="110000"/>
              </a:lnSpc>
              <a:buNone/>
            </a:pPr>
            <a:r>
              <a:rPr lang="pt-PT" b="1" dirty="0" smtClean="0"/>
              <a:t>$&lt;nome&gt; = “&lt;texto&gt;”;</a:t>
            </a:r>
          </a:p>
          <a:p>
            <a:pPr>
              <a:lnSpc>
                <a:spcPct val="110000"/>
              </a:lnSpc>
              <a:buNone/>
            </a:pPr>
            <a:endParaRPr lang="pt-PT" dirty="0" smtClean="0"/>
          </a:p>
          <a:p>
            <a:pPr>
              <a:lnSpc>
                <a:spcPct val="110000"/>
              </a:lnSpc>
              <a:buNone/>
            </a:pPr>
            <a:r>
              <a:rPr lang="pt-PT" dirty="0" smtClean="0"/>
              <a:t>(Perl reconhece a variável pelo conteúdo)</a:t>
            </a:r>
          </a:p>
        </p:txBody>
      </p:sp>
      <p:sp>
        <p:nvSpPr>
          <p:cNvPr id="1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05478" y="2330014"/>
            <a:ext cx="2851289" cy="156558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PT" dirty="0" smtClean="0"/>
              <a:t>Visual Basic</a:t>
            </a:r>
          </a:p>
          <a:p>
            <a:pPr>
              <a:buNone/>
            </a:pPr>
            <a:r>
              <a:rPr lang="pt-PT" b="1" dirty="0" err="1" smtClean="0"/>
              <a:t>Dim</a:t>
            </a:r>
            <a:r>
              <a:rPr lang="pt-PT" b="1" dirty="0" smtClean="0"/>
              <a:t> &lt;nome&gt; As </a:t>
            </a:r>
            <a:r>
              <a:rPr lang="pt-PT" b="1" dirty="0" err="1" smtClean="0"/>
              <a:t>Integer</a:t>
            </a:r>
            <a:endParaRPr lang="pt-PT" b="1" dirty="0" smtClean="0"/>
          </a:p>
          <a:p>
            <a:pPr>
              <a:buNone/>
            </a:pPr>
            <a:r>
              <a:rPr lang="pt-PT" b="1" dirty="0" err="1" smtClean="0"/>
              <a:t>Dim</a:t>
            </a:r>
            <a:r>
              <a:rPr lang="pt-PT" b="1" dirty="0" smtClean="0"/>
              <a:t> &lt;nome&gt; As </a:t>
            </a:r>
            <a:r>
              <a:rPr lang="pt-PT" b="1" dirty="0" err="1" smtClean="0"/>
              <a:t>String</a:t>
            </a:r>
            <a:endParaRPr lang="pt-PT" b="1" dirty="0" smtClean="0"/>
          </a:p>
        </p:txBody>
      </p:sp>
      <p:sp>
        <p:nvSpPr>
          <p:cNvPr id="9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65562" y="4363406"/>
            <a:ext cx="3181611" cy="3183525"/>
          </a:xfrm>
        </p:spPr>
        <p:txBody>
          <a:bodyPr/>
          <a:lstStyle/>
          <a:p>
            <a:pPr>
              <a:buNone/>
            </a:pPr>
            <a:r>
              <a:rPr lang="pt-PT" dirty="0" smtClean="0"/>
              <a:t>C</a:t>
            </a:r>
          </a:p>
          <a:p>
            <a:pPr>
              <a:buNone/>
            </a:pPr>
            <a:r>
              <a:rPr lang="pt-PT" b="1" dirty="0" err="1" smtClean="0"/>
              <a:t>Int</a:t>
            </a:r>
            <a:r>
              <a:rPr lang="pt-PT" b="1" dirty="0" smtClean="0"/>
              <a:t> &lt;nome&gt;</a:t>
            </a:r>
          </a:p>
          <a:p>
            <a:pPr>
              <a:buNone/>
            </a:pPr>
            <a:r>
              <a:rPr lang="pt-PT" b="1" dirty="0" err="1" smtClean="0"/>
              <a:t>Char</a:t>
            </a:r>
            <a:r>
              <a:rPr lang="pt-PT" b="1" dirty="0" smtClean="0"/>
              <a:t> &lt;nome&gt;[&lt;num&gt;]</a:t>
            </a:r>
          </a:p>
          <a:p>
            <a:pPr>
              <a:buNone/>
            </a:pPr>
            <a:endParaRPr lang="pt-PT" b="1" dirty="0" smtClean="0"/>
          </a:p>
          <a:p>
            <a:pPr>
              <a:buNone/>
            </a:pPr>
            <a:r>
              <a:rPr lang="pt-PT" dirty="0" smtClean="0"/>
              <a:t>(num – comprimento)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 smtClean="0"/>
              <a:t>Recepção</a:t>
            </a:r>
            <a:r>
              <a:rPr lang="pt-PT" dirty="0" smtClean="0"/>
              <a:t> de variáveis (Input)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29626"/>
            <a:ext cx="4825158" cy="3416301"/>
          </a:xfrm>
        </p:spPr>
        <p:txBody>
          <a:bodyPr>
            <a:normAutofit/>
          </a:bodyPr>
          <a:lstStyle/>
          <a:p>
            <a:r>
              <a:rPr lang="pt-PT" dirty="0" smtClean="0"/>
              <a:t>Fluxograma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66816" y="2743201"/>
            <a:ext cx="6094258" cy="310645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20000"/>
              </a:lnSpc>
            </a:pPr>
            <a:r>
              <a:rPr lang="pt-PT" dirty="0" smtClean="0"/>
              <a:t>Recebe valor externo para a variável</a:t>
            </a:r>
          </a:p>
          <a:p>
            <a:pPr marL="0" indent="0">
              <a:lnSpc>
                <a:spcPct val="120000"/>
              </a:lnSpc>
            </a:pPr>
            <a:r>
              <a:rPr lang="pt-PT" dirty="0" smtClean="0"/>
              <a:t>Esta variável pode ser usada no resto do algoritmo</a:t>
            </a:r>
          </a:p>
          <a:p>
            <a:pPr marL="0" indent="0">
              <a:lnSpc>
                <a:spcPct val="120000"/>
              </a:lnSpc>
            </a:pPr>
            <a:r>
              <a:rPr lang="pt-PT" dirty="0" smtClean="0"/>
              <a:t>Pode ter vários tipos</a:t>
            </a:r>
          </a:p>
          <a:p>
            <a:pPr marL="400050" lvl="1" indent="0">
              <a:lnSpc>
                <a:spcPct val="120000"/>
              </a:lnSpc>
            </a:pPr>
            <a:r>
              <a:rPr lang="pt-PT" dirty="0" smtClean="0"/>
              <a:t>inteiro</a:t>
            </a:r>
          </a:p>
          <a:p>
            <a:pPr marL="400050" lvl="1" indent="0">
              <a:lnSpc>
                <a:spcPct val="120000"/>
              </a:lnSpc>
            </a:pPr>
            <a:r>
              <a:rPr lang="pt-PT" dirty="0" smtClean="0"/>
              <a:t>caracter</a:t>
            </a:r>
          </a:p>
          <a:p>
            <a:pPr marL="400050" lvl="1" indent="0">
              <a:lnSpc>
                <a:spcPct val="120000"/>
              </a:lnSpc>
            </a:pPr>
            <a:r>
              <a:rPr lang="pt-PT" dirty="0" smtClean="0"/>
              <a:t>texto...</a:t>
            </a:r>
          </a:p>
        </p:txBody>
      </p:sp>
      <p:sp>
        <p:nvSpPr>
          <p:cNvPr id="10" name="Left Brace 9"/>
          <p:cNvSpPr/>
          <p:nvPr/>
        </p:nvSpPr>
        <p:spPr>
          <a:xfrm>
            <a:off x="5510784" y="2743199"/>
            <a:ext cx="393128" cy="2642993"/>
          </a:xfrm>
          <a:prstGeom prst="leftBrace">
            <a:avLst>
              <a:gd name="adj1" fmla="val 70359"/>
              <a:gd name="adj2" fmla="val 27142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Left Arrow 11"/>
          <p:cNvSpPr/>
          <p:nvPr/>
        </p:nvSpPr>
        <p:spPr>
          <a:xfrm>
            <a:off x="3021600" y="3252215"/>
            <a:ext cx="2455251" cy="341376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Fluxograma: E/S de Dados 13"/>
          <p:cNvSpPr/>
          <p:nvPr/>
        </p:nvSpPr>
        <p:spPr>
          <a:xfrm>
            <a:off x="966651" y="3200400"/>
            <a:ext cx="2011681" cy="600891"/>
          </a:xfrm>
          <a:prstGeom prst="flowChartInputOutpu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Variável</a:t>
            </a:r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012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pt-PT" dirty="0" smtClean="0"/>
              <a:t>Exemplos em várias linguagens</a:t>
            </a:r>
            <a:endParaRPr lang="pt-PT" dirty="0"/>
          </a:p>
        </p:txBody>
      </p:sp>
      <p:sp>
        <p:nvSpPr>
          <p:cNvPr id="6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382027" y="5221438"/>
            <a:ext cx="5235879" cy="14424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PT" dirty="0" smtClean="0"/>
              <a:t>Delphi</a:t>
            </a:r>
          </a:p>
          <a:p>
            <a:pPr>
              <a:buNone/>
            </a:pPr>
            <a:r>
              <a:rPr lang="pt-PT" b="1" dirty="0" smtClean="0"/>
              <a:t>&lt;nome&gt; := </a:t>
            </a:r>
            <a:r>
              <a:rPr lang="pt-PT" dirty="0" err="1" smtClean="0"/>
              <a:t>InputBox</a:t>
            </a:r>
            <a:r>
              <a:rPr lang="pt-PT" b="1" dirty="0" smtClean="0"/>
              <a:t>(‘&lt;titulo&gt;’,‘&lt;texto&gt;’,’&lt;exemplo&gt;’);</a:t>
            </a:r>
          </a:p>
        </p:txBody>
      </p:sp>
      <p:sp>
        <p:nvSpPr>
          <p:cNvPr id="7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442542" y="2553395"/>
            <a:ext cx="3649251" cy="3183525"/>
          </a:xfrm>
        </p:spPr>
        <p:txBody>
          <a:bodyPr/>
          <a:lstStyle/>
          <a:p>
            <a:pPr>
              <a:buNone/>
            </a:pPr>
            <a:r>
              <a:rPr lang="pt-PT" dirty="0" err="1" smtClean="0"/>
              <a:t>JavaScript</a:t>
            </a:r>
            <a:endParaRPr lang="pt-PT" dirty="0" smtClean="0"/>
          </a:p>
          <a:p>
            <a:pPr>
              <a:buNone/>
            </a:pPr>
            <a:r>
              <a:rPr lang="pt-PT" b="1" dirty="0" smtClean="0"/>
              <a:t>salario = </a:t>
            </a:r>
            <a:r>
              <a:rPr lang="pt-PT" b="1" dirty="0" err="1" smtClean="0"/>
              <a:t>prompt</a:t>
            </a:r>
            <a:r>
              <a:rPr lang="pt-PT" b="1" dirty="0" smtClean="0"/>
              <a:t> (“&lt;texto&gt;");</a:t>
            </a:r>
          </a:p>
        </p:txBody>
      </p:sp>
      <p:sp>
        <p:nvSpPr>
          <p:cNvPr id="8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447176" y="4296428"/>
            <a:ext cx="3227068" cy="234863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dirty="0" err="1" smtClean="0"/>
              <a:t>Python</a:t>
            </a:r>
            <a:endParaRPr lang="pt-PT" dirty="0" smtClean="0"/>
          </a:p>
          <a:p>
            <a:pPr>
              <a:lnSpc>
                <a:spcPct val="110000"/>
              </a:lnSpc>
              <a:buNone/>
            </a:pPr>
            <a:r>
              <a:rPr lang="pt-PT" b="1" dirty="0" smtClean="0"/>
              <a:t>Prof = input(&lt;texto&gt;')</a:t>
            </a:r>
          </a:p>
        </p:txBody>
      </p:sp>
      <p:sp>
        <p:nvSpPr>
          <p:cNvPr id="9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78088" y="2722497"/>
            <a:ext cx="3181611" cy="3183525"/>
          </a:xfrm>
        </p:spPr>
        <p:txBody>
          <a:bodyPr/>
          <a:lstStyle/>
          <a:p>
            <a:pPr>
              <a:buNone/>
            </a:pPr>
            <a:r>
              <a:rPr lang="pt-PT" dirty="0" smtClean="0"/>
              <a:t>C++</a:t>
            </a:r>
          </a:p>
          <a:p>
            <a:pPr>
              <a:buNone/>
            </a:pPr>
            <a:r>
              <a:rPr lang="pt-PT" b="1" dirty="0" err="1" smtClean="0"/>
              <a:t>cin</a:t>
            </a:r>
            <a:r>
              <a:rPr lang="pt-PT" b="1" dirty="0" smtClean="0"/>
              <a:t>&gt;&gt;&lt;nome&gt;;</a:t>
            </a:r>
          </a:p>
        </p:txBody>
      </p:sp>
      <p:sp>
        <p:nvSpPr>
          <p:cNvPr id="10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05478" y="4440651"/>
            <a:ext cx="3114336" cy="196641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PT" dirty="0" smtClean="0"/>
              <a:t>BASIC</a:t>
            </a:r>
          </a:p>
          <a:p>
            <a:pPr>
              <a:buNone/>
            </a:pPr>
            <a:r>
              <a:rPr lang="pt-PT" b="1" dirty="0" smtClean="0"/>
              <a:t>INPUT “&lt;texto&gt;”; &lt;nome&gt;</a:t>
            </a:r>
          </a:p>
          <a:p>
            <a:pPr>
              <a:buNone/>
            </a:pPr>
            <a:endParaRPr lang="pt-PT" b="1" dirty="0" smtClean="0"/>
          </a:p>
          <a:p>
            <a:pPr>
              <a:buNone/>
            </a:pPr>
            <a:r>
              <a:rPr lang="pt-PT" dirty="0" smtClean="0"/>
              <a:t>(nome – só pode conter um caracter)</a:t>
            </a:r>
          </a:p>
        </p:txBody>
      </p:sp>
      <p:sp>
        <p:nvSpPr>
          <p:cNvPr id="11" name="Fluxograma: E/S de Dados 10"/>
          <p:cNvSpPr/>
          <p:nvPr/>
        </p:nvSpPr>
        <p:spPr>
          <a:xfrm>
            <a:off x="4473938" y="3901857"/>
            <a:ext cx="2011681" cy="600891"/>
          </a:xfrm>
          <a:prstGeom prst="flowChartInputOutpu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Variável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2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446746" y="2367591"/>
            <a:ext cx="4319392" cy="14424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PT" dirty="0" err="1" smtClean="0"/>
              <a:t>Ruby</a:t>
            </a:r>
            <a:endParaRPr lang="pt-PT" dirty="0" smtClean="0"/>
          </a:p>
          <a:p>
            <a:pPr>
              <a:buNone/>
            </a:pPr>
            <a:r>
              <a:rPr lang="pt-PT" b="1" dirty="0" smtClean="0"/>
              <a:t>&lt;nome&gt; = </a:t>
            </a:r>
            <a:r>
              <a:rPr lang="pt-PT" b="1" dirty="0" err="1" smtClean="0"/>
              <a:t>gets.chomp</a:t>
            </a:r>
            <a:endParaRPr lang="pt-P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pPr algn="ctr"/>
            <a:r>
              <a:rPr lang="pt-PT" dirty="0" smtClean="0"/>
              <a:t>Escrita (Output)</a:t>
            </a:r>
            <a:endParaRPr lang="pt-PT" dirty="0"/>
          </a:p>
        </p:txBody>
      </p:sp>
      <p:sp>
        <p:nvSpPr>
          <p:cNvPr id="11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/>
          <a:lstStyle/>
          <a:p>
            <a:r>
              <a:rPr lang="pt-PT" dirty="0" smtClean="0"/>
              <a:t>Fluxograma</a:t>
            </a:r>
          </a:p>
        </p:txBody>
      </p:sp>
      <p:sp>
        <p:nvSpPr>
          <p:cNvPr id="12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775332" y="2985396"/>
            <a:ext cx="5639299" cy="3416300"/>
          </a:xfrm>
        </p:spPr>
        <p:txBody>
          <a:bodyPr/>
          <a:lstStyle/>
          <a:p>
            <a:r>
              <a:rPr lang="pt-PT" dirty="0" smtClean="0"/>
              <a:t>Permite retorno de dados/resultados de operações simples</a:t>
            </a:r>
          </a:p>
        </p:txBody>
      </p:sp>
      <p:sp>
        <p:nvSpPr>
          <p:cNvPr id="13" name="Left Brace 9"/>
          <p:cNvSpPr/>
          <p:nvPr/>
        </p:nvSpPr>
        <p:spPr>
          <a:xfrm>
            <a:off x="5510784" y="2743200"/>
            <a:ext cx="393128" cy="1143000"/>
          </a:xfrm>
          <a:prstGeom prst="leftBrace">
            <a:avLst>
              <a:gd name="adj1" fmla="val 70359"/>
              <a:gd name="adj2" fmla="val 59316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Left Arrow 11"/>
          <p:cNvSpPr/>
          <p:nvPr/>
        </p:nvSpPr>
        <p:spPr>
          <a:xfrm>
            <a:off x="3021600" y="3252215"/>
            <a:ext cx="2455251" cy="341376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Fluxograma: cartão 14"/>
          <p:cNvSpPr/>
          <p:nvPr/>
        </p:nvSpPr>
        <p:spPr>
          <a:xfrm>
            <a:off x="1035423" y="3092823"/>
            <a:ext cx="1842248" cy="726141"/>
          </a:xfrm>
          <a:prstGeom prst="flowChartPunchedCar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Texto/Variável</a:t>
            </a:r>
            <a:endParaRPr lang="pt-PT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Exemplos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154954" y="2603501"/>
            <a:ext cx="9132046" cy="475875"/>
          </a:xfrm>
        </p:spPr>
        <p:txBody>
          <a:bodyPr/>
          <a:lstStyle/>
          <a:p>
            <a:pPr>
              <a:buNone/>
            </a:pPr>
            <a:r>
              <a:rPr lang="pt-PT" dirty="0" smtClean="0"/>
              <a:t>	Escreva um algoritmo que devolva a área de um quadrado.</a:t>
            </a:r>
            <a:endParaRPr lang="pt-PT" dirty="0"/>
          </a:p>
        </p:txBody>
      </p:sp>
      <p:sp>
        <p:nvSpPr>
          <p:cNvPr id="5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132543" y="3132419"/>
            <a:ext cx="9132046" cy="4758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PT" dirty="0" smtClean="0"/>
              <a:t>	</a:t>
            </a:r>
            <a:r>
              <a:rPr lang="pt-PT" dirty="0" err="1" smtClean="0"/>
              <a:t>Write</a:t>
            </a:r>
            <a:r>
              <a:rPr lang="pt-PT" dirty="0" smtClean="0"/>
              <a:t> </a:t>
            </a:r>
            <a:r>
              <a:rPr lang="pt-PT" dirty="0" err="1" smtClean="0"/>
              <a:t>an</a:t>
            </a:r>
            <a:r>
              <a:rPr lang="pt-PT" dirty="0" smtClean="0"/>
              <a:t> </a:t>
            </a:r>
            <a:r>
              <a:rPr lang="pt-PT" dirty="0" err="1" smtClean="0"/>
              <a:t>algorithm</a:t>
            </a:r>
            <a:r>
              <a:rPr lang="pt-PT" dirty="0" smtClean="0"/>
              <a:t> </a:t>
            </a:r>
            <a:r>
              <a:rPr lang="pt-PT" dirty="0" err="1" smtClean="0"/>
              <a:t>which</a:t>
            </a:r>
            <a:r>
              <a:rPr lang="pt-PT" dirty="0" smtClean="0"/>
              <a:t> </a:t>
            </a:r>
            <a:r>
              <a:rPr lang="pt-PT" dirty="0" err="1" smtClean="0"/>
              <a:t>returns</a:t>
            </a:r>
            <a:r>
              <a:rPr lang="pt-PT" dirty="0" smtClean="0"/>
              <a:t> a </a:t>
            </a:r>
            <a:r>
              <a:rPr lang="pt-PT" dirty="0" err="1" smtClean="0"/>
              <a:t>square’s</a:t>
            </a:r>
            <a:r>
              <a:rPr lang="pt-PT" dirty="0" smtClean="0"/>
              <a:t> </a:t>
            </a:r>
            <a:r>
              <a:rPr lang="pt-PT" dirty="0" err="1" smtClean="0"/>
              <a:t>area</a:t>
            </a:r>
            <a:r>
              <a:rPr lang="pt-PT" dirty="0" smtClean="0"/>
              <a:t>.</a:t>
            </a:r>
            <a:endParaRPr lang="pt-PT" dirty="0"/>
          </a:p>
        </p:txBody>
      </p:sp>
      <p:sp>
        <p:nvSpPr>
          <p:cNvPr id="6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132543" y="3683748"/>
            <a:ext cx="9132046" cy="475875"/>
          </a:xfrm>
        </p:spPr>
        <p:txBody>
          <a:bodyPr/>
          <a:lstStyle/>
          <a:p>
            <a:pPr>
              <a:buNone/>
            </a:pPr>
            <a:r>
              <a:rPr lang="pt-PT" dirty="0" smtClean="0"/>
              <a:t>	</a:t>
            </a:r>
            <a:r>
              <a:rPr lang="ru-RU" sz="2000" dirty="0" smtClean="0"/>
              <a:t>Написать алгоритм, который возвращает площадь квадрата.</a:t>
            </a:r>
            <a:endParaRPr lang="pt-PT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474</TotalTime>
  <Words>325</Words>
  <Application>Microsoft Office PowerPoint</Application>
  <PresentationFormat>Personalizados</PresentationFormat>
  <Paragraphs>125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4" baseType="lpstr">
      <vt:lpstr>Ion Boardroom</vt:lpstr>
      <vt:lpstr>Decode Team</vt:lpstr>
      <vt:lpstr>Introdução</vt:lpstr>
      <vt:lpstr> Novas Linguagens de programação: </vt:lpstr>
      <vt:lpstr>Definição de variáveis (Processo)</vt:lpstr>
      <vt:lpstr>Exemplos em várias linguagens</vt:lpstr>
      <vt:lpstr>Recepção de variáveis (Input)</vt:lpstr>
      <vt:lpstr>Exemplos em várias linguagens</vt:lpstr>
      <vt:lpstr>Escrita (Output)</vt:lpstr>
      <vt:lpstr>Exemplos</vt:lpstr>
      <vt:lpstr>Fluxograma</vt:lpstr>
      <vt:lpstr>C#</vt:lpstr>
      <vt:lpstr>Diapositivo 12</vt:lpstr>
      <vt:lpstr>Fim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Decode Team</dc:title>
  <dc:creator>Catarina Neves</dc:creator>
  <cp:lastModifiedBy>User</cp:lastModifiedBy>
  <cp:revision>64</cp:revision>
  <dcterms:created xsi:type="dcterms:W3CDTF">2013-03-20T15:39:04Z</dcterms:created>
  <dcterms:modified xsi:type="dcterms:W3CDTF">2013-04-11T17:35:35Z</dcterms:modified>
</cp:coreProperties>
</file>