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87" r:id="rId3"/>
    <p:sldId id="257" r:id="rId4"/>
    <p:sldId id="260" r:id="rId5"/>
    <p:sldId id="263" r:id="rId6"/>
    <p:sldId id="266" r:id="rId7"/>
    <p:sldId id="264" r:id="rId8"/>
    <p:sldId id="265" r:id="rId9"/>
    <p:sldId id="267" r:id="rId10"/>
    <p:sldId id="28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6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0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33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4" r:id="rId74"/>
    <p:sldId id="332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u&#233;\Dropbox\Apresenta&#231;&#227;o%20final\Leitura_de_dados.avi" TargetMode="Externa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smtClean="0"/>
              <a:t>Apresentação do trabalho final </a:t>
            </a:r>
            <a:endParaRPr lang="pt-PT" b="1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Nhex\Desktop\acquia_marin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0"/>
            <a:ext cx="108902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ângulo 4"/>
          <p:cNvSpPr/>
          <p:nvPr/>
        </p:nvSpPr>
        <p:spPr>
          <a:xfrm>
            <a:off x="9523426" y="0"/>
            <a:ext cx="2129857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7" name="Picture 2" descr="C:\Users\Nhex\Desktop\acquia_marin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22" y="160337"/>
            <a:ext cx="1949864" cy="7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Elementos do grupo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5664" y="2543989"/>
            <a:ext cx="10185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PT" sz="2800" dirty="0" smtClean="0"/>
              <a:t>André Pedro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PT" sz="2800" dirty="0" smtClean="0"/>
              <a:t>Bruno Calças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PT" sz="2800" dirty="0" smtClean="0"/>
              <a:t>Elodie Mendes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PT" sz="2800" dirty="0" smtClean="0"/>
              <a:t>Filipe Almeida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PT" sz="2800" dirty="0" smtClean="0"/>
              <a:t>Margarida Tavares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PT" sz="2800" dirty="0" smtClean="0"/>
              <a:t>Nuno Soares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PT" sz="2800" dirty="0" smtClean="0"/>
              <a:t>Ricardo Silva</a:t>
            </a:r>
            <a:endParaRPr lang="en-US" sz="2800" dirty="0"/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23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ZEBEDEUS</a:t>
            </a:r>
            <a:endParaRPr lang="pt-PT" sz="3200" b="1" dirty="0"/>
          </a:p>
        </p:txBody>
      </p:sp>
      <p:pic>
        <p:nvPicPr>
          <p:cNvPr id="6" name="Imagem 5" descr="Emblema Zebede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39" y="457200"/>
            <a:ext cx="1688073" cy="1425484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7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Ideias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Zebedeus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 descr="http://hypescience.com/wp-content/uploads/2010/05/lampada-com-dor-de-cabeca-03ce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0331" y="2585978"/>
            <a:ext cx="4837975" cy="362848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875398" y="3425978"/>
            <a:ext cx="185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/>
              <a:t>Análise</a:t>
            </a:r>
          </a:p>
          <a:p>
            <a:pPr algn="ctr"/>
            <a:r>
              <a:rPr lang="pt-PT" sz="2400" b="1" dirty="0" smtClean="0"/>
              <a:t>de</a:t>
            </a:r>
          </a:p>
          <a:p>
            <a:pPr algn="ctr"/>
            <a:r>
              <a:rPr lang="pt-PT" sz="2400" b="1" dirty="0" smtClean="0"/>
              <a:t>Requisitos?</a:t>
            </a:r>
            <a:endParaRPr lang="pt-PT" sz="2400" b="1" dirty="0"/>
          </a:p>
        </p:txBody>
      </p:sp>
      <p:pic>
        <p:nvPicPr>
          <p:cNvPr id="7" name="Imagem 6" descr="Emblema Zebede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39" y="457200"/>
            <a:ext cx="1688073" cy="1425484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9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Ideias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Zebedeus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19368" y="3425978"/>
            <a:ext cx="2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/>
              <a:t>Acessibilidade</a:t>
            </a:r>
          </a:p>
          <a:p>
            <a:pPr algn="ctr"/>
            <a:r>
              <a:rPr lang="pt-PT" sz="2400" b="1" dirty="0" smtClean="0"/>
              <a:t>Web</a:t>
            </a:r>
            <a:endParaRPr lang="pt-PT" sz="2400" b="1" dirty="0"/>
          </a:p>
        </p:txBody>
      </p:sp>
      <p:pic>
        <p:nvPicPr>
          <p:cNvPr id="7" name="Imagem 6" descr="ce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56" y="3289109"/>
            <a:ext cx="2636748" cy="3295935"/>
          </a:xfrm>
          <a:prstGeom prst="rect">
            <a:avLst/>
          </a:prstGeom>
        </p:spPr>
      </p:pic>
      <p:pic>
        <p:nvPicPr>
          <p:cNvPr id="8" name="Imagem 7" descr="deficiente 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89" y="2620370"/>
            <a:ext cx="2529970" cy="2529970"/>
          </a:xfrm>
          <a:prstGeom prst="rect">
            <a:avLst/>
          </a:prstGeom>
        </p:spPr>
      </p:pic>
      <p:pic>
        <p:nvPicPr>
          <p:cNvPr id="10" name="Imagem 9" descr="surd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51" y="4514328"/>
            <a:ext cx="2218592" cy="1831219"/>
          </a:xfrm>
          <a:prstGeom prst="rect">
            <a:avLst/>
          </a:prstGeom>
        </p:spPr>
      </p:pic>
      <p:pic>
        <p:nvPicPr>
          <p:cNvPr id="9" name="Imagem 8" descr="Emblema Zebedeu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939" y="457200"/>
            <a:ext cx="1688073" cy="1425484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3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Tutoriais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Zebedeus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Emblema Zebede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39" y="457200"/>
            <a:ext cx="1688073" cy="1425484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 descr="tes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39" y="2664868"/>
            <a:ext cx="6370321" cy="35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Tutoriais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Zebedeus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Emblema Zebede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39" y="457200"/>
            <a:ext cx="1688073" cy="1425484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Leitura_de_dado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42283" y="2423160"/>
            <a:ext cx="4873094" cy="4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Website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Zebedeus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36470" y="3357153"/>
            <a:ext cx="18549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/>
              <a:t>HTML</a:t>
            </a:r>
          </a:p>
          <a:p>
            <a:pPr algn="ctr"/>
            <a:r>
              <a:rPr lang="pt-PT" sz="2400" b="1" dirty="0" smtClean="0"/>
              <a:t>CSS</a:t>
            </a:r>
          </a:p>
          <a:p>
            <a:pPr algn="ctr"/>
            <a:r>
              <a:rPr lang="pt-PT" sz="2400" b="1" dirty="0" err="1" smtClean="0"/>
              <a:t>Javascript</a:t>
            </a:r>
            <a:endParaRPr lang="pt-PT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15691" y="3696788"/>
            <a:ext cx="1358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ASP.NET</a:t>
            </a:r>
            <a:endParaRPr lang="pt-PT" sz="2400" b="1" dirty="0"/>
          </a:p>
        </p:txBody>
      </p:sp>
      <p:cxnSp>
        <p:nvCxnSpPr>
          <p:cNvPr id="9" name="Conexão recta unidireccional 8"/>
          <p:cNvCxnSpPr/>
          <p:nvPr/>
        </p:nvCxnSpPr>
        <p:spPr>
          <a:xfrm>
            <a:off x="3396343" y="3905794"/>
            <a:ext cx="86214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302136" y="2926079"/>
          <a:ext cx="3341189" cy="348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89"/>
              </a:tblGrid>
              <a:tr h="1162594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 smtClean="0"/>
                        <a:t>Apresentação</a:t>
                      </a:r>
                      <a:endParaRPr lang="pt-PT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594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Negócio</a:t>
                      </a:r>
                      <a:endParaRPr lang="pt-PT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594">
                <a:tc>
                  <a:txBody>
                    <a:bodyPr/>
                    <a:lstStyle/>
                    <a:p>
                      <a:pPr algn="ctr"/>
                      <a:r>
                        <a:rPr lang="pt-PT" sz="2400" b="1" dirty="0" smtClean="0"/>
                        <a:t>Acesso</a:t>
                      </a:r>
                      <a:endParaRPr lang="pt-PT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Imagem 10" descr="Emblema Zebede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39" y="457200"/>
            <a:ext cx="1688073" cy="1425484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83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Staff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Zebedeus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Imagem 10" descr="Emblema Zebede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39" y="457200"/>
            <a:ext cx="1688073" cy="1425484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3461658" y="2895388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00B050"/>
                </a:solidFill>
                <a:latin typeface="Calibri"/>
              </a:rPr>
              <a:t>҈</a:t>
            </a:r>
            <a:r>
              <a:rPr lang="pt-PT" sz="2400" b="1" dirty="0" smtClean="0">
                <a:latin typeface="Calibri"/>
              </a:rPr>
              <a:t> </a:t>
            </a:r>
            <a:r>
              <a:rPr lang="pt-PT" sz="2400" b="1" dirty="0" smtClean="0"/>
              <a:t>João Carvalho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358536" y="3618412"/>
            <a:ext cx="2432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00B050"/>
                </a:solidFill>
                <a:latin typeface="Calibri"/>
              </a:rPr>
              <a:t>҈</a:t>
            </a:r>
            <a:r>
              <a:rPr lang="pt-PT" b="1" dirty="0" smtClean="0">
                <a:latin typeface="Calibri"/>
              </a:rPr>
              <a:t> </a:t>
            </a:r>
            <a:r>
              <a:rPr lang="pt-PT" sz="2400" b="1" dirty="0" smtClean="0"/>
              <a:t>André Ribeiro</a:t>
            </a:r>
          </a:p>
          <a:p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924800" y="2904095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00B050"/>
                </a:solidFill>
                <a:latin typeface="Calibri"/>
              </a:rPr>
              <a:t>҈</a:t>
            </a:r>
            <a:r>
              <a:rPr lang="pt-PT" sz="2400" b="1" dirty="0" smtClean="0">
                <a:latin typeface="Calibri"/>
              </a:rPr>
              <a:t> </a:t>
            </a:r>
            <a:r>
              <a:rPr lang="pt-PT" sz="2400" b="1" dirty="0" smtClean="0"/>
              <a:t>Fábio Salvador</a:t>
            </a:r>
            <a:endParaRPr lang="pt-PT" sz="2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323909" y="3831559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00B050"/>
                </a:solidFill>
                <a:latin typeface="Calibri"/>
              </a:rPr>
              <a:t>҈</a:t>
            </a:r>
            <a:r>
              <a:rPr lang="pt-PT" sz="2400" b="1" dirty="0" smtClean="0">
                <a:latin typeface="Calibri"/>
              </a:rPr>
              <a:t> </a:t>
            </a:r>
            <a:r>
              <a:rPr lang="pt-PT" sz="2400" b="1" dirty="0" smtClean="0"/>
              <a:t>João Bué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367247" y="4941902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00B050"/>
                </a:solidFill>
                <a:latin typeface="Calibri"/>
              </a:rPr>
              <a:t>҈</a:t>
            </a:r>
            <a:r>
              <a:rPr lang="pt-PT" sz="2400" b="1" dirty="0" smtClean="0">
                <a:latin typeface="Calibri"/>
              </a:rPr>
              <a:t> </a:t>
            </a:r>
            <a:r>
              <a:rPr lang="pt-PT" sz="2400" b="1" dirty="0" smtClean="0"/>
              <a:t>Vasco Marques</a:t>
            </a:r>
            <a:endParaRPr lang="pt-PT" sz="2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74823" y="5294600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00B050"/>
                </a:solidFill>
                <a:latin typeface="Calibri"/>
              </a:rPr>
              <a:t>҈</a:t>
            </a:r>
            <a:r>
              <a:rPr lang="pt-PT" sz="2400" b="1" dirty="0" smtClean="0">
                <a:latin typeface="Calibri"/>
              </a:rPr>
              <a:t> </a:t>
            </a:r>
            <a:r>
              <a:rPr lang="pt-PT" sz="2400" b="1" dirty="0" smtClean="0"/>
              <a:t>Ricardo Soeiro</a:t>
            </a:r>
            <a:endParaRPr lang="pt-PT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54584" y="4432110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00B050"/>
                </a:solidFill>
                <a:latin typeface="Calibri"/>
              </a:rPr>
              <a:t>҈</a:t>
            </a:r>
            <a:r>
              <a:rPr lang="pt-PT" sz="2400" b="1" dirty="0" smtClean="0">
                <a:latin typeface="Calibri"/>
              </a:rPr>
              <a:t> </a:t>
            </a:r>
            <a:r>
              <a:rPr lang="pt-PT" sz="2400" b="1" dirty="0" smtClean="0"/>
              <a:t>Paulo Caria</a:t>
            </a:r>
          </a:p>
        </p:txBody>
      </p:sp>
    </p:spTree>
    <p:extLst>
      <p:ext uri="{BB962C8B-B14F-4D97-AF65-F5344CB8AC3E}">
        <p14:creationId xmlns:p14="http://schemas.microsoft.com/office/powerpoint/2010/main" val="1067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Primary key</a:t>
            </a:r>
            <a:endParaRPr lang="pt-PT" sz="3200" b="1" dirty="0"/>
          </a:p>
        </p:txBody>
      </p:sp>
      <p:sp>
        <p:nvSpPr>
          <p:cNvPr id="7" name="Rectângulo 6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 pelo Grupo: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de algoritmos em </a:t>
            </a:r>
            <a:r>
              <a:rPr lang="pt-PT" sz="2400" b="1" dirty="0" err="1" smtClean="0"/>
              <a:t>Portugol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Modelo de dados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da Base de Dados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do </a:t>
            </a:r>
            <a:r>
              <a:rPr lang="pt-PT" sz="2400" b="1" dirty="0" err="1" smtClean="0"/>
              <a:t>Backoffice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</a:t>
            </a:r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Analise de sistemas</a:t>
            </a:r>
            <a:endParaRPr lang="pt-PT" sz="3200" b="1" dirty="0"/>
          </a:p>
        </p:txBody>
      </p:sp>
      <p:sp>
        <p:nvSpPr>
          <p:cNvPr id="7" name="Rectângulo 6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3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 smtClean="0"/>
              <a:t>Construção de Algoritmos em </a:t>
            </a:r>
            <a:r>
              <a:rPr lang="pt-PT" sz="3200" dirty="0" err="1" smtClean="0"/>
              <a:t>Portugol</a:t>
            </a:r>
            <a:endParaRPr lang="pt-PT" sz="320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7" name="Marcador de Posição de Conteúdo 3"/>
          <p:cNvSpPr txBox="1">
            <a:spLocks/>
          </p:cNvSpPr>
          <p:nvPr/>
        </p:nvSpPr>
        <p:spPr>
          <a:xfrm>
            <a:off x="1307355" y="27559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457200" lvl="1" indent="0">
              <a:buFont typeface="Wingdings 3" charset="2"/>
              <a:buNone/>
            </a:pPr>
            <a:endParaRPr lang="pt-PT" sz="3200" b="1" dirty="0" smtClean="0"/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0" indent="0">
              <a:buFont typeface="Wingdings 3" charset="2"/>
              <a:buNone/>
            </a:pPr>
            <a:endParaRPr lang="pt-PT" dirty="0" smtClean="0"/>
          </a:p>
        </p:txBody>
      </p:sp>
      <p:pic>
        <p:nvPicPr>
          <p:cNvPr id="8" name="Imagem 7" descr="quadradoNumeroCodi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2" y="3213885"/>
            <a:ext cx="5506189" cy="2500329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321972" y="2298451"/>
            <a:ext cx="6562748" cy="65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>
                <a:solidFill>
                  <a:schemeClr val="tx1"/>
                </a:solidFill>
              </a:rPr>
              <a:t>Pergunta: Realizar o quadrado de um numero?</a:t>
            </a:r>
            <a:endParaRPr lang="pt-PT" b="1" dirty="0">
              <a:solidFill>
                <a:schemeClr val="tx1"/>
              </a:solidFill>
            </a:endParaRPr>
          </a:p>
        </p:txBody>
      </p:sp>
      <p:pic>
        <p:nvPicPr>
          <p:cNvPr id="10" name="Imagem 9" descr="quadradoNume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292" y="2466177"/>
            <a:ext cx="3131052" cy="36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Base de Dados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Imagem 8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10" name="Marcador de Posição de Conteúdo 9"/>
          <p:cNvSpPr>
            <a:spLocks noGrp="1"/>
          </p:cNvSpPr>
          <p:nvPr>
            <p:ph sz="half" idx="1"/>
          </p:nvPr>
        </p:nvSpPr>
        <p:spPr>
          <a:xfrm>
            <a:off x="1154953" y="2603501"/>
            <a:ext cx="10544677" cy="927100"/>
          </a:xfrm>
        </p:spPr>
        <p:txBody>
          <a:bodyPr/>
          <a:lstStyle/>
          <a:p>
            <a:r>
              <a:rPr lang="pt-PT" dirty="0" smtClean="0"/>
              <a:t>O Sistema de Gestão de Base de Dados (SGBD) utilizado foi o </a:t>
            </a:r>
            <a:r>
              <a:rPr lang="pt-PT" b="1" dirty="0" err="1" smtClean="0"/>
              <a:t>MySQL</a:t>
            </a:r>
            <a:r>
              <a:rPr lang="pt-PT" dirty="0" smtClean="0"/>
              <a:t>, com a utilização do </a:t>
            </a:r>
            <a:r>
              <a:rPr lang="pt-PT" dirty="0" err="1" smtClean="0"/>
              <a:t>phpMyAdmin</a:t>
            </a:r>
            <a:r>
              <a:rPr lang="pt-PT" dirty="0" smtClean="0"/>
              <a:t> para facilitar a gestão da Base de Dados.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853125" y="3614778"/>
            <a:ext cx="3591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IF NOT EXISTS `</a:t>
            </a:r>
            <a:r>
              <a:rPr lang="en-US" dirty="0" err="1"/>
              <a:t>capitulo</a:t>
            </a:r>
            <a:r>
              <a:rPr lang="en-US" dirty="0"/>
              <a:t>` (  `Id` </a:t>
            </a:r>
            <a:r>
              <a:rPr lang="en-US" dirty="0" err="1"/>
              <a:t>int</a:t>
            </a:r>
            <a:r>
              <a:rPr lang="en-US" dirty="0"/>
              <a:t>(11) NOT NULL AUTO_INCREMENT,  `Nome` </a:t>
            </a:r>
            <a:r>
              <a:rPr lang="en-US" dirty="0" err="1"/>
              <a:t>varchar</a:t>
            </a:r>
            <a:r>
              <a:rPr lang="en-US" dirty="0"/>
              <a:t>(255) NOT NULL,  `</a:t>
            </a:r>
            <a:r>
              <a:rPr lang="en-US" dirty="0" err="1"/>
              <a:t>Descricao</a:t>
            </a:r>
            <a:r>
              <a:rPr lang="en-US" dirty="0"/>
              <a:t>` </a:t>
            </a:r>
            <a:r>
              <a:rPr lang="en-US" dirty="0" err="1"/>
              <a:t>varchar</a:t>
            </a:r>
            <a:r>
              <a:rPr lang="en-US" dirty="0"/>
              <a:t>(255) NOT NULL,  PRIMARY KEY (`Id`)) ENGINE=</a:t>
            </a:r>
            <a:r>
              <a:rPr lang="en-US" dirty="0" err="1"/>
              <a:t>InnoDB</a:t>
            </a:r>
            <a:r>
              <a:rPr lang="en-US" dirty="0"/>
              <a:t>;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35600" y="408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37" y="3838126"/>
            <a:ext cx="6124902" cy="18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604546" y="720469"/>
            <a:ext cx="4253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</a:rPr>
              <a:t>Modelo de Dados</a:t>
            </a:r>
            <a:endParaRPr lang="pt-PT" sz="36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BackOffice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87851" y="2321169"/>
            <a:ext cx="11270395" cy="4021016"/>
          </a:xfrm>
        </p:spPr>
        <p:txBody>
          <a:bodyPr>
            <a:normAutofit/>
          </a:bodyPr>
          <a:lstStyle/>
          <a:p>
            <a:r>
              <a:rPr lang="pt-PT" b="1" dirty="0"/>
              <a:t>BackOffice</a:t>
            </a:r>
            <a:r>
              <a:rPr lang="pt-PT" b="1" dirty="0" smtClean="0"/>
              <a:t>: </a:t>
            </a:r>
            <a:r>
              <a:rPr lang="pt-PT" dirty="0" smtClean="0"/>
              <a:t>Esta parte do </a:t>
            </a:r>
            <a:r>
              <a:rPr lang="pt-PT" dirty="0" err="1" smtClean="0"/>
              <a:t>WebSite</a:t>
            </a:r>
            <a:r>
              <a:rPr lang="pt-PT" dirty="0" smtClean="0"/>
              <a:t> permitirá a inserção, edição e remoção de Dados de maneira mais fácil e prática!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Podemos Inserir, editar e remover:</a:t>
            </a:r>
          </a:p>
          <a:p>
            <a:pPr lvl="2"/>
            <a:r>
              <a:rPr lang="pt-PT" dirty="0" smtClean="0"/>
              <a:t>Capítulos</a:t>
            </a:r>
          </a:p>
          <a:p>
            <a:pPr lvl="2"/>
            <a:r>
              <a:rPr lang="pt-PT" dirty="0" smtClean="0"/>
              <a:t>Perguntas</a:t>
            </a:r>
          </a:p>
          <a:p>
            <a:pPr lvl="2"/>
            <a:r>
              <a:rPr lang="pt-PT" dirty="0" smtClean="0"/>
              <a:t>Soluções</a:t>
            </a:r>
          </a:p>
          <a:p>
            <a:pPr lvl="2"/>
            <a:r>
              <a:rPr lang="pt-PT" dirty="0" smtClean="0"/>
              <a:t>Testes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Podemos ainda gerar enunciados de teste em PDF</a:t>
            </a:r>
          </a:p>
          <a:p>
            <a:pPr lvl="2"/>
            <a:endParaRPr lang="pt-PT" dirty="0" smtClean="0"/>
          </a:p>
          <a:p>
            <a:pPr>
              <a:buNone/>
            </a:pPr>
            <a:endParaRPr lang="pt-PT" dirty="0" smtClean="0"/>
          </a:p>
          <a:p>
            <a:endParaRPr lang="pt-PT" dirty="0"/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62" y="2338829"/>
            <a:ext cx="7762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37" y="2338829"/>
            <a:ext cx="7781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406" y="2254160"/>
            <a:ext cx="9274628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1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45478" y="2438400"/>
            <a:ext cx="11230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Para esta função escolhemos um determinado teste em que indicamos, o numero de perguntas que queremos consoante os capítulos e a dificuldade.</a:t>
            </a:r>
          </a:p>
          <a:p>
            <a:endParaRPr lang="pt-PT" dirty="0" smtClean="0"/>
          </a:p>
          <a:p>
            <a:r>
              <a:rPr lang="pt-PT" dirty="0" smtClean="0"/>
              <a:t>Podemos gerar </a:t>
            </a:r>
            <a:r>
              <a:rPr lang="pt-PT" b="1" dirty="0" smtClean="0"/>
              <a:t>n</a:t>
            </a:r>
            <a:r>
              <a:rPr lang="pt-PT" dirty="0" smtClean="0"/>
              <a:t> testes, todos com as mesmas especificações em que o </a:t>
            </a:r>
            <a:r>
              <a:rPr lang="pt-PT" b="1" dirty="0" smtClean="0"/>
              <a:t>n</a:t>
            </a:r>
            <a:r>
              <a:rPr lang="pt-PT" dirty="0" smtClean="0"/>
              <a:t> é um numero definido pelo professor.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148" y="1968273"/>
            <a:ext cx="6764148" cy="42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Elementos do Grupo B.D: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ubtítulo 2"/>
          <p:cNvSpPr>
            <a:spLocks noGrp="1"/>
          </p:cNvSpPr>
          <p:nvPr>
            <p:ph sz="half" idx="1"/>
          </p:nvPr>
        </p:nvSpPr>
        <p:spPr>
          <a:xfrm>
            <a:off x="3714629" y="2415931"/>
            <a:ext cx="4670669" cy="3750408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Cláudia Jesus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Diogo Marques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Dias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Hugo Rodrigues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Luís </a:t>
            </a:r>
            <a:r>
              <a:rPr lang="pt-PT" sz="2800" dirty="0">
                <a:solidFill>
                  <a:schemeClr val="tx1"/>
                </a:solidFill>
              </a:rPr>
              <a:t>Silva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Paulo </a:t>
            </a:r>
            <a:r>
              <a:rPr lang="pt-PT" sz="2800" dirty="0">
                <a:solidFill>
                  <a:schemeClr val="tx1"/>
                </a:solidFill>
              </a:rPr>
              <a:t>Simões 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Tiago </a:t>
            </a:r>
            <a:r>
              <a:rPr lang="pt-PT" sz="2800" dirty="0">
                <a:solidFill>
                  <a:schemeClr val="tx1"/>
                </a:solidFill>
              </a:rPr>
              <a:t>Almeida</a:t>
            </a:r>
          </a:p>
          <a:p>
            <a:pPr algn="just">
              <a:buFont typeface="Arial" pitchFamily="34" charset="0"/>
              <a:buChar char="•"/>
            </a:pP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8" name="Imagem 7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Recorrendo a diagramas de use cases serão apresentadas as funcionalidades do sistema</a:t>
            </a:r>
          </a:p>
          <a:p>
            <a:endParaRPr lang="pt-PT" sz="2400" dirty="0" smtClean="0"/>
          </a:p>
          <a:p>
            <a:r>
              <a:rPr lang="pt-PT" sz="2400" dirty="0" smtClean="0"/>
              <a:t>Apresentação da taxa de conclusão do projeto</a:t>
            </a:r>
            <a:endParaRPr lang="pt-PT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Decode team</a:t>
            </a:r>
            <a:endParaRPr lang="pt-PT" sz="3200" b="1" dirty="0"/>
          </a:p>
        </p:txBody>
      </p:sp>
      <p:sp>
        <p:nvSpPr>
          <p:cNvPr id="7" name="Rectângulo 6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0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fazemos?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Traduções</a:t>
            </a:r>
          </a:p>
          <a:p>
            <a:r>
              <a:rPr lang="pt-PT" dirty="0" smtClean="0"/>
              <a:t>Traduções</a:t>
            </a:r>
          </a:p>
          <a:p>
            <a:r>
              <a:rPr lang="pt-PT" dirty="0" smtClean="0"/>
              <a:t>E mais traduções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fizemos?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Traduzimos código</a:t>
            </a:r>
          </a:p>
          <a:p>
            <a:r>
              <a:rPr lang="pt-PT" dirty="0" smtClean="0"/>
              <a:t>Traduzimos documentos</a:t>
            </a:r>
          </a:p>
          <a:p>
            <a:r>
              <a:rPr lang="pt-PT" dirty="0" smtClean="0"/>
              <a:t>Ficheiros de equivalências</a:t>
            </a:r>
          </a:p>
          <a:p>
            <a:r>
              <a:rPr lang="pt-PT" dirty="0" smtClean="0"/>
              <a:t>Tradução automática de páginas web através de Google</a:t>
            </a:r>
          </a:p>
        </p:txBody>
      </p:sp>
    </p:spTree>
    <p:extLst>
      <p:ext uri="{BB962C8B-B14F-4D97-AF65-F5344CB8AC3E}">
        <p14:creationId xmlns:p14="http://schemas.microsoft.com/office/powerpoint/2010/main" val="11470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é isto de</a:t>
            </a:r>
            <a:br>
              <a:rPr lang="pt-PT" dirty="0" smtClean="0"/>
            </a:br>
            <a:r>
              <a:rPr lang="pt-PT" dirty="0" smtClean="0"/>
              <a:t>“Traduzir código”? 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half" idx="2"/>
          </p:nvPr>
        </p:nvSpPr>
        <p:spPr>
          <a:xfrm>
            <a:off x="6096001" y="2276872"/>
            <a:ext cx="4937872" cy="41764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PT" dirty="0" err="1" smtClean="0"/>
              <a:t>org</a:t>
            </a:r>
            <a:r>
              <a:rPr lang="pt-PT" dirty="0" smtClean="0"/>
              <a:t> 100h</a:t>
            </a:r>
          </a:p>
          <a:p>
            <a:endParaRPr lang="pt-PT" dirty="0" smtClean="0"/>
          </a:p>
          <a:p>
            <a:pPr>
              <a:buNone/>
            </a:pPr>
            <a:r>
              <a:rPr lang="pt-PT" dirty="0" err="1" smtClean="0"/>
              <a:t>jmp</a:t>
            </a:r>
            <a:r>
              <a:rPr lang="pt-PT" dirty="0" smtClean="0"/>
              <a:t> </a:t>
            </a:r>
            <a:r>
              <a:rPr lang="pt-PT" dirty="0" err="1" smtClean="0"/>
              <a:t>start</a:t>
            </a:r>
            <a:endParaRPr lang="pt-PT" dirty="0" smtClean="0"/>
          </a:p>
          <a:p>
            <a:endParaRPr lang="pt-PT" dirty="0" smtClean="0"/>
          </a:p>
          <a:p>
            <a:pPr>
              <a:buNone/>
            </a:pPr>
            <a:r>
              <a:rPr lang="pt-PT" dirty="0" err="1" smtClean="0"/>
              <a:t>msg</a:t>
            </a:r>
            <a:r>
              <a:rPr lang="pt-PT" dirty="0" smtClean="0"/>
              <a:t>: </a:t>
            </a:r>
            <a:r>
              <a:rPr lang="pt-PT" dirty="0" err="1" smtClean="0"/>
              <a:t>db</a:t>
            </a:r>
            <a:r>
              <a:rPr lang="pt-PT" dirty="0" smtClean="0"/>
              <a:t> "</a:t>
            </a:r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", 0Dh,0Ah, 24h</a:t>
            </a:r>
          </a:p>
          <a:p>
            <a:endParaRPr lang="pt-PT" dirty="0" smtClean="0"/>
          </a:p>
          <a:p>
            <a:pPr>
              <a:buNone/>
            </a:pPr>
            <a:r>
              <a:rPr lang="pt-PT" dirty="0" err="1" smtClean="0"/>
              <a:t>start</a:t>
            </a:r>
            <a:r>
              <a:rPr lang="pt-PT" dirty="0" smtClean="0"/>
              <a:t>:  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pt-PT" dirty="0" err="1" smtClean="0"/>
              <a:t>mov</a:t>
            </a:r>
            <a:r>
              <a:rPr lang="pt-PT" dirty="0" smtClean="0"/>
              <a:t> </a:t>
            </a:r>
            <a:r>
              <a:rPr lang="pt-PT" dirty="0" err="1" smtClean="0"/>
              <a:t>dx</a:t>
            </a:r>
            <a:r>
              <a:rPr lang="pt-PT" dirty="0" smtClean="0"/>
              <a:t>, </a:t>
            </a:r>
            <a:r>
              <a:rPr lang="pt-PT" dirty="0" err="1" smtClean="0"/>
              <a:t>msg</a:t>
            </a:r>
            <a:endParaRPr lang="pt-PT" dirty="0" smtClean="0"/>
          </a:p>
          <a:p>
            <a:pPr>
              <a:buNone/>
            </a:pPr>
            <a:r>
              <a:rPr lang="pt-PT" dirty="0" smtClean="0"/>
              <a:t>      	</a:t>
            </a:r>
            <a:r>
              <a:rPr lang="pt-PT" dirty="0" err="1" smtClean="0"/>
              <a:t>mov</a:t>
            </a:r>
            <a:r>
              <a:rPr lang="pt-PT" dirty="0" smtClean="0"/>
              <a:t> ah, 09h </a:t>
            </a:r>
          </a:p>
          <a:p>
            <a:pPr>
              <a:buNone/>
            </a:pPr>
            <a:r>
              <a:rPr lang="pt-PT" dirty="0" smtClean="0"/>
              <a:t>      	</a:t>
            </a:r>
            <a:r>
              <a:rPr lang="pt-PT" dirty="0" err="1" smtClean="0"/>
              <a:t>int</a:t>
            </a:r>
            <a:r>
              <a:rPr lang="pt-PT" dirty="0" smtClean="0"/>
              <a:t> 21h </a:t>
            </a:r>
          </a:p>
          <a:p>
            <a:pPr>
              <a:buNone/>
            </a:pPr>
            <a:r>
              <a:rPr lang="pt-PT" dirty="0" smtClean="0"/>
              <a:t>        </a:t>
            </a:r>
          </a:p>
          <a:p>
            <a:pPr>
              <a:buNone/>
            </a:pPr>
            <a:r>
              <a:rPr lang="pt-PT" dirty="0" smtClean="0"/>
              <a:t>      	</a:t>
            </a:r>
            <a:r>
              <a:rPr lang="pt-PT" dirty="0" err="1" smtClean="0"/>
              <a:t>mov</a:t>
            </a:r>
            <a:r>
              <a:rPr lang="pt-PT" dirty="0" smtClean="0"/>
              <a:t> ah, 0 </a:t>
            </a:r>
          </a:p>
          <a:p>
            <a:pPr>
              <a:buNone/>
            </a:pPr>
            <a:r>
              <a:rPr lang="pt-PT" dirty="0" smtClean="0"/>
              <a:t>      	int16h         </a:t>
            </a:r>
          </a:p>
          <a:p>
            <a:pPr>
              <a:buNone/>
            </a:pPr>
            <a:r>
              <a:rPr lang="pt-PT" dirty="0" err="1" smtClean="0"/>
              <a:t>ret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5" name="Fluxograma: terminador 14"/>
          <p:cNvSpPr/>
          <p:nvPr/>
        </p:nvSpPr>
        <p:spPr>
          <a:xfrm>
            <a:off x="1871531" y="2636912"/>
            <a:ext cx="1536171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Inicio</a:t>
            </a:r>
            <a:endParaRPr lang="pt-PT" dirty="0"/>
          </a:p>
        </p:txBody>
      </p:sp>
      <p:sp>
        <p:nvSpPr>
          <p:cNvPr id="16" name="Fluxograma: terminador 15"/>
          <p:cNvSpPr/>
          <p:nvPr/>
        </p:nvSpPr>
        <p:spPr>
          <a:xfrm>
            <a:off x="1871531" y="5373216"/>
            <a:ext cx="1536171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17" name="Fluxograma: cartão 16"/>
          <p:cNvSpPr/>
          <p:nvPr/>
        </p:nvSpPr>
        <p:spPr>
          <a:xfrm>
            <a:off x="1583499" y="3933056"/>
            <a:ext cx="2083296" cy="43204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/>
          </a:p>
        </p:txBody>
      </p:sp>
      <p:cxnSp>
        <p:nvCxnSpPr>
          <p:cNvPr id="22" name="Conexão recta unidireccional 21"/>
          <p:cNvCxnSpPr>
            <a:stCxn id="15" idx="2"/>
            <a:endCxn id="17" idx="0"/>
          </p:cNvCxnSpPr>
          <p:nvPr/>
        </p:nvCxnSpPr>
        <p:spPr>
          <a:xfrm flipH="1">
            <a:off x="2625147" y="3068960"/>
            <a:ext cx="14469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unidireccional 23"/>
          <p:cNvCxnSpPr>
            <a:stCxn id="17" idx="2"/>
            <a:endCxn id="16" idx="0"/>
          </p:cNvCxnSpPr>
          <p:nvPr/>
        </p:nvCxnSpPr>
        <p:spPr>
          <a:xfrm>
            <a:off x="2625147" y="4365104"/>
            <a:ext cx="14469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que foi traduzido?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assembly</a:t>
            </a:r>
            <a:endParaRPr lang="pt-PT" dirty="0" smtClean="0"/>
          </a:p>
          <a:p>
            <a:r>
              <a:rPr lang="pt-PT" dirty="0" smtClean="0"/>
              <a:t>c</a:t>
            </a:r>
          </a:p>
          <a:p>
            <a:r>
              <a:rPr lang="pt-PT" dirty="0" smtClean="0"/>
              <a:t>c#</a:t>
            </a:r>
          </a:p>
          <a:p>
            <a:r>
              <a:rPr lang="pt-PT" dirty="0" smtClean="0"/>
              <a:t>c++</a:t>
            </a:r>
          </a:p>
          <a:p>
            <a:r>
              <a:rPr lang="pt-PT" dirty="0" smtClean="0"/>
              <a:t>fortran</a:t>
            </a:r>
          </a:p>
          <a:p>
            <a:r>
              <a:rPr lang="pt-PT" dirty="0" smtClean="0"/>
              <a:t>java</a:t>
            </a:r>
          </a:p>
          <a:p>
            <a:r>
              <a:rPr lang="pt-PT" dirty="0" err="1" smtClean="0"/>
              <a:t>javascript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lua</a:t>
            </a:r>
          </a:p>
          <a:p>
            <a:r>
              <a:rPr lang="pt-PT" dirty="0" smtClean="0"/>
              <a:t>pascal</a:t>
            </a:r>
          </a:p>
          <a:p>
            <a:r>
              <a:rPr lang="pt-PT" dirty="0" err="1" smtClean="0"/>
              <a:t>perl</a:t>
            </a:r>
            <a:endParaRPr lang="pt-PT" dirty="0" smtClean="0"/>
          </a:p>
          <a:p>
            <a:r>
              <a:rPr lang="pt-PT" dirty="0" err="1" smtClean="0"/>
              <a:t>python</a:t>
            </a:r>
            <a:endParaRPr lang="pt-PT" dirty="0" smtClean="0"/>
          </a:p>
          <a:p>
            <a:r>
              <a:rPr lang="pt-PT" dirty="0" err="1" smtClean="0"/>
              <a:t>ruby</a:t>
            </a:r>
            <a:endParaRPr lang="pt-PT" dirty="0" smtClean="0"/>
          </a:p>
          <a:p>
            <a:r>
              <a:rPr lang="pt-PT" dirty="0" smtClean="0"/>
              <a:t>visual basic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26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é isso de</a:t>
            </a:r>
            <a:br>
              <a:rPr lang="pt-PT" dirty="0" smtClean="0"/>
            </a:br>
            <a:r>
              <a:rPr lang="pt-PT" dirty="0" smtClean="0"/>
              <a:t>“Traduzir documentos”? 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Entrar com dois números e imprimi-los em ordem crescente (suponha números diferentes)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ru-RU" dirty="0" smtClean="0"/>
              <a:t>Введите два числа и распечатайтэ их в порядке возрастания (предположим, что разные номера)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4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que foi traduzido?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03446" y="2132856"/>
            <a:ext cx="8761412" cy="3416300"/>
          </a:xfrm>
        </p:spPr>
        <p:txBody>
          <a:bodyPr/>
          <a:lstStyle/>
          <a:p>
            <a:r>
              <a:rPr lang="pt-PT" dirty="0" smtClean="0"/>
              <a:t>Inglês </a:t>
            </a:r>
          </a:p>
          <a:p>
            <a:r>
              <a:rPr lang="pt-PT" dirty="0" smtClean="0"/>
              <a:t>Russo</a:t>
            </a:r>
          </a:p>
          <a:p>
            <a:r>
              <a:rPr lang="pt-PT" dirty="0" smtClean="0"/>
              <a:t>Google…</a:t>
            </a:r>
          </a:p>
          <a:p>
            <a:endParaRPr lang="pt-PT" dirty="0" smtClean="0"/>
          </a:p>
          <a:p>
            <a:pPr>
              <a:buNone/>
            </a:pPr>
            <a:endParaRPr lang="pt-PT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50" y="3369212"/>
            <a:ext cx="11713301" cy="337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19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Como funciona a tradução do Google?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03446" y="2603500"/>
            <a:ext cx="8761412" cy="3416300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Colocar o </a:t>
            </a:r>
            <a:r>
              <a:rPr lang="pt-PT" dirty="0" err="1" smtClean="0"/>
              <a:t>div</a:t>
            </a:r>
            <a:r>
              <a:rPr lang="pt-PT" dirty="0" smtClean="0"/>
              <a:t> onde se localizar a grelha de idiomas</a:t>
            </a:r>
          </a:p>
          <a:p>
            <a:r>
              <a:rPr lang="pt-PT" dirty="0" smtClean="0"/>
              <a:t>Script para as definições (idioma base da página, tipo de barra) fornecida pela Google, e o link para comunicação com o seu servidor.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67" y="4437112"/>
            <a:ext cx="9827108" cy="20882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1478" y="2458426"/>
            <a:ext cx="5986463" cy="3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332657"/>
            <a:ext cx="99568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Código CSS para </a:t>
            </a:r>
            <a:r>
              <a:rPr lang="pt-PT" sz="32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desactivar</a:t>
            </a: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algumas definições base do </a:t>
            </a:r>
            <a:r>
              <a:rPr lang="pt-PT" sz="32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widget</a:t>
            </a:r>
            <a:r>
              <a:rPr lang="pt-PT" sz="3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pt-PT" sz="3200" dirty="0" smtClean="0"/>
          </a:p>
          <a:p>
            <a:r>
              <a:rPr lang="pt-PT" sz="3200" dirty="0" smtClean="0"/>
              <a:t>Mostrar texto original</a:t>
            </a:r>
          </a:p>
          <a:p>
            <a:endParaRPr lang="pt-PT" sz="3200" dirty="0" smtClean="0"/>
          </a:p>
          <a:p>
            <a:endParaRPr lang="pt-PT" sz="3200" dirty="0" smtClean="0"/>
          </a:p>
          <a:p>
            <a:endParaRPr lang="pt-PT" sz="3200" dirty="0" smtClean="0"/>
          </a:p>
          <a:p>
            <a:r>
              <a:rPr lang="pt-PT" sz="3200" dirty="0" smtClean="0"/>
              <a:t>Barra do Google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3269" y="2348880"/>
            <a:ext cx="5458732" cy="34563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414" y="5733257"/>
            <a:ext cx="10273141" cy="904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403" y="3212976"/>
            <a:ext cx="5472608" cy="17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é isso de</a:t>
            </a:r>
            <a:br>
              <a:rPr lang="pt-PT" dirty="0" smtClean="0"/>
            </a:br>
            <a:r>
              <a:rPr lang="pt-PT" dirty="0" smtClean="0"/>
              <a:t>“Ficheiros de equivalências”? </a:t>
            </a:r>
            <a:endParaRPr lang="pt-PT" dirty="0"/>
          </a:p>
        </p:txBody>
      </p:sp>
      <p:pic>
        <p:nvPicPr>
          <p:cNvPr id="19" name="Marcador de Posição de Conteúdo 18" descr="image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9403" y="2204865"/>
            <a:ext cx="10657184" cy="4641403"/>
          </a:xfrm>
        </p:spPr>
      </p:pic>
    </p:spTree>
    <p:extLst>
      <p:ext uri="{BB962C8B-B14F-4D97-AF65-F5344CB8AC3E}">
        <p14:creationId xmlns:p14="http://schemas.microsoft.com/office/powerpoint/2010/main" val="41030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err="1" smtClean="0"/>
              <a:t>Guest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git\documents\Diagramas\G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83" y="2424223"/>
            <a:ext cx="10220471" cy="38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Virtual </a:t>
            </a:r>
            <a:r>
              <a:rPr lang="pt-PT" dirty="0" err="1" smtClean="0"/>
              <a:t>Machine</a:t>
            </a:r>
            <a:endParaRPr lang="pt-PT" dirty="0"/>
          </a:p>
        </p:txBody>
      </p:sp>
      <p:pic>
        <p:nvPicPr>
          <p:cNvPr id="4" name="Marcador de Posição de Conteúdo 3" descr="VM_IM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1477" y="2316956"/>
            <a:ext cx="9313035" cy="4467556"/>
          </a:xfrm>
        </p:spPr>
      </p:pic>
    </p:spTree>
    <p:extLst>
      <p:ext uri="{BB962C8B-B14F-4D97-AF65-F5344CB8AC3E}">
        <p14:creationId xmlns:p14="http://schemas.microsoft.com/office/powerpoint/2010/main" val="151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Elementos do Grupo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425" y="2327054"/>
            <a:ext cx="8761412" cy="3416300"/>
          </a:xfrm>
        </p:spPr>
        <p:txBody>
          <a:bodyPr>
            <a:noAutofit/>
          </a:bodyPr>
          <a:lstStyle/>
          <a:p>
            <a:r>
              <a:rPr lang="pt-PT" sz="2000" dirty="0" smtClean="0"/>
              <a:t>Catarina Neves</a:t>
            </a:r>
          </a:p>
          <a:p>
            <a:r>
              <a:rPr lang="pt-PT" sz="2000" dirty="0" smtClean="0"/>
              <a:t>Gabriel Nascimento</a:t>
            </a:r>
          </a:p>
          <a:p>
            <a:r>
              <a:rPr lang="pt-PT" sz="2000" dirty="0" smtClean="0"/>
              <a:t>Pedro Tavares</a:t>
            </a:r>
          </a:p>
          <a:p>
            <a:r>
              <a:rPr lang="pt-PT" sz="2000" dirty="0" smtClean="0"/>
              <a:t>Ricardo Lopes</a:t>
            </a:r>
          </a:p>
          <a:p>
            <a:r>
              <a:rPr lang="pt-PT" sz="2000" dirty="0"/>
              <a:t>É</a:t>
            </a:r>
            <a:r>
              <a:rPr lang="pt-PT" sz="2000" dirty="0" smtClean="0"/>
              <a:t>lio Machado</a:t>
            </a:r>
          </a:p>
          <a:p>
            <a:r>
              <a:rPr lang="pt-PT" sz="2000" dirty="0" smtClean="0"/>
              <a:t>Bruno Pinheiro</a:t>
            </a:r>
          </a:p>
          <a:p>
            <a:r>
              <a:rPr lang="pt-PT" sz="2000" dirty="0" smtClean="0"/>
              <a:t>Vitor Quintãos</a:t>
            </a:r>
          </a:p>
          <a:p>
            <a:r>
              <a:rPr lang="pt-PT" sz="2000" dirty="0" smtClean="0"/>
              <a:t>Tiago Tomé</a:t>
            </a:r>
          </a:p>
          <a:p>
            <a:r>
              <a:rPr lang="pt-PT" sz="2000" dirty="0" smtClean="0"/>
              <a:t>Vadym Lupulyak</a:t>
            </a:r>
          </a:p>
          <a:p>
            <a:r>
              <a:rPr lang="pt-PT" sz="2000" dirty="0" smtClean="0"/>
              <a:t>Hugo Pedro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908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err="1" smtClean="0"/>
              <a:t>Flow</a:t>
            </a:r>
            <a:r>
              <a:rPr lang="pt-PT" b="1" dirty="0" smtClean="0"/>
              <a:t> IDE</a:t>
            </a:r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err="1" smtClean="0"/>
              <a:t>Javascript</a:t>
            </a:r>
            <a:endParaRPr lang="pt-PT" dirty="0" smtClean="0"/>
          </a:p>
          <a:p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endParaRPr lang="pt-PT" dirty="0"/>
          </a:p>
          <a:p>
            <a:r>
              <a:rPr lang="pt-PT" dirty="0"/>
              <a:t>HTML5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Node.js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r>
              <a:rPr lang="pt-PT" dirty="0" err="1"/>
              <a:t>CouchDB</a:t>
            </a:r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5" name="Picture 2" descr="http://jsconf.eu/2011/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77" y="3049239"/>
            <a:ext cx="714448" cy="7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w3.org/html/logo/downloads/HTML5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86" y="4701005"/>
            <a:ext cx="756798" cy="75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en/a/a7/Nodejs_logo_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6" y="2902549"/>
            <a:ext cx="1757965" cy="6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static.minutewith.com/img/couch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73" y="4701005"/>
            <a:ext cx="1047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-1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Bibliotecas Utilizadas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423153" cy="3416301"/>
          </a:xfrm>
        </p:spPr>
        <p:txBody>
          <a:bodyPr/>
          <a:lstStyle/>
          <a:p>
            <a:r>
              <a:rPr lang="pt-PT" dirty="0" err="1" smtClean="0"/>
              <a:t>RaphaelJS</a:t>
            </a:r>
            <a:endParaRPr lang="pt-PT" dirty="0" smtClean="0"/>
          </a:p>
          <a:p>
            <a:r>
              <a:rPr lang="pt-PT" dirty="0" err="1" smtClean="0"/>
              <a:t>Jquery</a:t>
            </a:r>
            <a:endParaRPr lang="pt-PT" dirty="0" smtClean="0"/>
          </a:p>
          <a:p>
            <a:r>
              <a:rPr lang="pt-PT" dirty="0" err="1" smtClean="0"/>
              <a:t>Classie</a:t>
            </a:r>
            <a:r>
              <a:rPr lang="pt-PT" dirty="0" smtClean="0"/>
              <a:t> e </a:t>
            </a:r>
            <a:r>
              <a:rPr lang="pt-PT" dirty="0" err="1" smtClean="0"/>
              <a:t>Modernizr</a:t>
            </a:r>
            <a:r>
              <a:rPr lang="pt-PT" dirty="0" smtClean="0"/>
              <a:t> (Interface)</a:t>
            </a:r>
          </a:p>
          <a:p>
            <a:r>
              <a:rPr lang="pt-PT" dirty="0" err="1" smtClean="0"/>
              <a:t>Apprise</a:t>
            </a:r>
            <a:endParaRPr lang="pt-PT" dirty="0" smtClean="0"/>
          </a:p>
          <a:p>
            <a:r>
              <a:rPr lang="pt-PT" dirty="0" err="1" smtClean="0"/>
              <a:t>reponsive-tables</a:t>
            </a:r>
            <a:endParaRPr lang="pt-PT" dirty="0" smtClean="0"/>
          </a:p>
          <a:p>
            <a:r>
              <a:rPr lang="pt-PT" dirty="0" err="1" smtClean="0"/>
              <a:t>Jquery.tabify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306286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</a:p>
        </p:txBody>
      </p:sp>
      <p:pic>
        <p:nvPicPr>
          <p:cNvPr id="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Raphael JS</a:t>
            </a:r>
            <a:endParaRPr lang="pt-PT" dirty="0"/>
          </a:p>
        </p:txBody>
      </p:sp>
      <p:sp>
        <p:nvSpPr>
          <p:cNvPr id="5" name="Oval 4"/>
          <p:cNvSpPr/>
          <p:nvPr/>
        </p:nvSpPr>
        <p:spPr>
          <a:xfrm>
            <a:off x="2927367" y="2603440"/>
            <a:ext cx="2266682" cy="1043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20550" y="4401135"/>
            <a:ext cx="13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Inicio</a:t>
            </a:r>
            <a:endParaRPr lang="pt-PT" dirty="0"/>
          </a:p>
        </p:txBody>
      </p:sp>
      <p:sp>
        <p:nvSpPr>
          <p:cNvPr id="7" name="Rectângulo 6"/>
          <p:cNvSpPr/>
          <p:nvPr/>
        </p:nvSpPr>
        <p:spPr>
          <a:xfrm>
            <a:off x="8736475" y="4846321"/>
            <a:ext cx="80953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cta unidireccional 11"/>
          <p:cNvCxnSpPr/>
          <p:nvPr/>
        </p:nvCxnSpPr>
        <p:spPr>
          <a:xfrm>
            <a:off x="5335717" y="3125034"/>
            <a:ext cx="2045590" cy="1087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xão recta unidireccional 12"/>
          <p:cNvCxnSpPr/>
          <p:nvPr/>
        </p:nvCxnSpPr>
        <p:spPr>
          <a:xfrm>
            <a:off x="4730409" y="4603043"/>
            <a:ext cx="26508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cta unidireccional 14"/>
          <p:cNvCxnSpPr/>
          <p:nvPr/>
        </p:nvCxnSpPr>
        <p:spPr>
          <a:xfrm flipV="1">
            <a:off x="4228134" y="4990446"/>
            <a:ext cx="3153173" cy="74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7644590" y="3962910"/>
            <a:ext cx="2266682" cy="1043188"/>
            <a:chOff x="7982753" y="836742"/>
            <a:chExt cx="2266682" cy="1043188"/>
          </a:xfrm>
        </p:grpSpPr>
        <p:sp>
          <p:nvSpPr>
            <p:cNvPr id="22" name="Oval 21"/>
            <p:cNvSpPr/>
            <p:nvPr/>
          </p:nvSpPr>
          <p:spPr>
            <a:xfrm>
              <a:off x="7982753" y="836742"/>
              <a:ext cx="2266682" cy="104318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446392" y="1173670"/>
              <a:ext cx="1339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Inicio</a:t>
              </a:r>
              <a:endParaRPr lang="pt-PT" dirty="0"/>
            </a:p>
          </p:txBody>
        </p:sp>
      </p:grpSp>
      <p:sp>
        <p:nvSpPr>
          <p:cNvPr id="18" name="Rectângulo 17"/>
          <p:cNvSpPr/>
          <p:nvPr/>
        </p:nvSpPr>
        <p:spPr>
          <a:xfrm>
            <a:off x="8814853" y="4937761"/>
            <a:ext cx="80953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ângulo 18"/>
          <p:cNvSpPr/>
          <p:nvPr/>
        </p:nvSpPr>
        <p:spPr>
          <a:xfrm>
            <a:off x="3807424" y="5651864"/>
            <a:ext cx="80953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Imagem 19" descr="rapha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0" y="2177006"/>
            <a:ext cx="2036701" cy="1637348"/>
          </a:xfrm>
          <a:prstGeom prst="rect">
            <a:avLst/>
          </a:prstGeom>
        </p:spPr>
      </p:pic>
      <p:pic>
        <p:nvPicPr>
          <p:cNvPr id="16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484053" cy="706964"/>
          </a:xfrm>
        </p:spPr>
        <p:txBody>
          <a:bodyPr/>
          <a:lstStyle/>
          <a:p>
            <a:r>
              <a:rPr lang="pt-PT" dirty="0" err="1" smtClean="0"/>
              <a:t>Jquery</a:t>
            </a:r>
            <a:r>
              <a:rPr lang="pt-PT" dirty="0" smtClean="0"/>
              <a:t> , </a:t>
            </a:r>
            <a:r>
              <a:rPr lang="pt-PT" dirty="0" err="1" smtClean="0"/>
              <a:t>Jquery.Tabify</a:t>
            </a:r>
            <a:r>
              <a:rPr lang="pt-PT" dirty="0" smtClean="0"/>
              <a:t> e </a:t>
            </a:r>
            <a:r>
              <a:rPr lang="pt-PT" dirty="0" err="1" smtClean="0"/>
              <a:t>reponsive-tables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1037387" y="2834641"/>
            <a:ext cx="10423153" cy="3461656"/>
          </a:xfrm>
        </p:spPr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Ajuda na manipulação de objetos HTML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Ajuda  na criação de diferentes separadores</a:t>
            </a:r>
            <a:endParaRPr lang="pt-PT" dirty="0"/>
          </a:p>
        </p:txBody>
      </p:sp>
      <p:pic>
        <p:nvPicPr>
          <p:cNvPr id="1026" name="Picture 2" descr="C:\Users\davi\Desktop\PSI\jqu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289" y="2354716"/>
            <a:ext cx="2438400" cy="933450"/>
          </a:xfrm>
          <a:prstGeom prst="rect">
            <a:avLst/>
          </a:prstGeom>
          <a:noFill/>
        </p:spPr>
      </p:pic>
      <p:pic>
        <p:nvPicPr>
          <p:cNvPr id="10" name="Imagem 9" descr="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99" y="4108204"/>
            <a:ext cx="10085037" cy="1260630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1084217" y="4689566"/>
            <a:ext cx="2612572" cy="32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4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484053" cy="706964"/>
          </a:xfrm>
        </p:spPr>
        <p:txBody>
          <a:bodyPr/>
          <a:lstStyle/>
          <a:p>
            <a:r>
              <a:rPr lang="pt-PT" dirty="0" err="1" smtClean="0"/>
              <a:t>Apprise</a:t>
            </a:r>
            <a:r>
              <a:rPr lang="pt-PT" dirty="0" smtClean="0"/>
              <a:t> e </a:t>
            </a:r>
            <a:r>
              <a:rPr lang="pt-PT" dirty="0" err="1" smtClean="0"/>
              <a:t>Classie</a:t>
            </a:r>
            <a:r>
              <a:rPr lang="pt-PT" dirty="0" smtClean="0"/>
              <a:t> e </a:t>
            </a:r>
            <a:r>
              <a:rPr lang="pt-PT" dirty="0" err="1" smtClean="0"/>
              <a:t>Modernizr</a:t>
            </a:r>
            <a:r>
              <a:rPr lang="pt-PT" dirty="0" smtClean="0"/>
              <a:t> (Interface)</a:t>
            </a:r>
            <a:br>
              <a:rPr lang="pt-PT" dirty="0" smtClean="0"/>
            </a:b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5" name="Imagem 4" descr="appri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18" y="2750821"/>
            <a:ext cx="2788049" cy="1834243"/>
          </a:xfrm>
          <a:prstGeom prst="rect">
            <a:avLst/>
          </a:prstGeom>
        </p:spPr>
      </p:pic>
      <p:sp>
        <p:nvSpPr>
          <p:cNvPr id="6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723878" y="1920241"/>
            <a:ext cx="10423153" cy="3370215"/>
          </a:xfrm>
        </p:spPr>
        <p:txBody>
          <a:bodyPr>
            <a:normAutofit/>
          </a:bodyPr>
          <a:lstStyle/>
          <a:p>
            <a:pPr>
              <a:buNone/>
            </a:pPr>
            <a:endParaRPr lang="pt-PT" dirty="0" smtClean="0"/>
          </a:p>
          <a:p>
            <a:r>
              <a:rPr lang="pt-PT" dirty="0" smtClean="0"/>
              <a:t>Mensagens de </a:t>
            </a:r>
            <a:r>
              <a:rPr lang="pt-PT" dirty="0" err="1" smtClean="0"/>
              <a:t>prompt</a:t>
            </a:r>
            <a:r>
              <a:rPr lang="pt-PT" dirty="0" smtClean="0"/>
              <a:t> melhoradas e simplificadas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Melhor aspeto gráfico e interação com o utilizador</a:t>
            </a:r>
          </a:p>
          <a:p>
            <a:endParaRPr lang="pt-PT" dirty="0" smtClean="0"/>
          </a:p>
        </p:txBody>
      </p:sp>
      <p:pic>
        <p:nvPicPr>
          <p:cNvPr id="2050" name="Picture 2" descr="C:\Users\davi\Desktop\PSI\moderniz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1610" y="4859384"/>
            <a:ext cx="663340" cy="1811428"/>
          </a:xfrm>
          <a:prstGeom prst="rect">
            <a:avLst/>
          </a:prstGeom>
          <a:noFill/>
        </p:spPr>
      </p:pic>
      <p:pic>
        <p:nvPicPr>
          <p:cNvPr id="7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4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Classes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423153" cy="3416301"/>
          </a:xfrm>
        </p:spPr>
        <p:txBody>
          <a:bodyPr/>
          <a:lstStyle/>
          <a:p>
            <a:r>
              <a:rPr lang="pt-PT" dirty="0" err="1" smtClean="0"/>
              <a:t>DragFunction</a:t>
            </a:r>
            <a:endParaRPr lang="pt-PT" dirty="0" smtClean="0"/>
          </a:p>
          <a:p>
            <a:r>
              <a:rPr lang="pt-PT" dirty="0" err="1" smtClean="0"/>
              <a:t>Connection</a:t>
            </a:r>
            <a:endParaRPr lang="pt-PT" dirty="0" smtClean="0"/>
          </a:p>
          <a:p>
            <a:r>
              <a:rPr lang="pt-PT" dirty="0" smtClean="0"/>
              <a:t>Node</a:t>
            </a:r>
          </a:p>
          <a:p>
            <a:r>
              <a:rPr lang="pt-PT" dirty="0" err="1" smtClean="0"/>
              <a:t>Graph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sus\Dropbox\Trabalho SIO\Diagrama de classes 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85" b="52629"/>
          <a:stretch/>
        </p:blipFill>
        <p:spPr bwMode="auto">
          <a:xfrm>
            <a:off x="761939" y="1332963"/>
            <a:ext cx="4717841" cy="51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sus\Dropbox\Trabalho SIO\Diagrama de classes 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1" r="62385" b="1692"/>
          <a:stretch/>
        </p:blipFill>
        <p:spPr bwMode="auto">
          <a:xfrm>
            <a:off x="6806304" y="1332963"/>
            <a:ext cx="4366237" cy="51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31" y="2280639"/>
            <a:ext cx="9621847" cy="418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Utilizador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3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sus\Dropbox\Trabalho SIO\Diagrama de classes 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5" t="14915" r="14868" b="59195"/>
          <a:stretch/>
        </p:blipFill>
        <p:spPr bwMode="auto">
          <a:xfrm>
            <a:off x="4046206" y="824248"/>
            <a:ext cx="3561012" cy="30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sus\Dropbox\Trabalho SIO\Diagrama de classes 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2" t="54876" r="-203" b="35931"/>
          <a:stretch/>
        </p:blipFill>
        <p:spPr bwMode="auto">
          <a:xfrm>
            <a:off x="1583243" y="4828458"/>
            <a:ext cx="9478898" cy="12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ropbox\Trabalho SIO\Diagrama de classes 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 b="1692"/>
          <a:stretch/>
        </p:blipFill>
        <p:spPr bwMode="auto">
          <a:xfrm>
            <a:off x="1615893" y="1"/>
            <a:ext cx="7914473" cy="674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Interação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549" y="4637437"/>
            <a:ext cx="1276618" cy="17608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61" y="2277253"/>
            <a:ext cx="1577594" cy="1936446"/>
          </a:xfrm>
          <a:prstGeom prst="rect">
            <a:avLst/>
          </a:prstGeom>
        </p:spPr>
      </p:pic>
      <p:sp>
        <p:nvSpPr>
          <p:cNvPr id="10" name="Seta para a esquerda e para a direita 9"/>
          <p:cNvSpPr/>
          <p:nvPr/>
        </p:nvSpPr>
        <p:spPr>
          <a:xfrm rot="555154">
            <a:off x="4722828" y="4540806"/>
            <a:ext cx="4146997" cy="9659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CORE</a:t>
            </a:r>
            <a:endParaRPr lang="pt-PT" dirty="0"/>
          </a:p>
        </p:txBody>
      </p:sp>
      <p:sp>
        <p:nvSpPr>
          <p:cNvPr id="12" name="Seta para a esquerda e para a direita 11"/>
          <p:cNvSpPr/>
          <p:nvPr/>
        </p:nvSpPr>
        <p:spPr>
          <a:xfrm rot="21234993">
            <a:off x="4733999" y="2762517"/>
            <a:ext cx="4146997" cy="9659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CouchDB</a:t>
            </a:r>
            <a:endParaRPr lang="pt-PT" dirty="0" smtClean="0"/>
          </a:p>
        </p:txBody>
      </p:sp>
      <p:pic>
        <p:nvPicPr>
          <p:cNvPr id="1026" name="Picture 2" descr="Monitor screen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56" y="3144104"/>
            <a:ext cx="2458836" cy="213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41" y="3245475"/>
            <a:ext cx="2233339" cy="1262131"/>
          </a:xfrm>
          <a:prstGeom prst="rect">
            <a:avLst/>
          </a:prstGeom>
        </p:spPr>
      </p:pic>
      <p:pic>
        <p:nvPicPr>
          <p:cNvPr id="1028" name="Picture 4" descr="http://www.clker.com/cliparts/7/1/d/1/119542798928081871Machovka_Computer_system_case.svg.h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3" y="3142905"/>
            <a:ext cx="1505800" cy="214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5891350" y="5290457"/>
            <a:ext cx="168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Socket.io</a:t>
            </a:r>
            <a:endParaRPr lang="pt-PT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239693" y="3561805"/>
            <a:ext cx="168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Ajax</a:t>
            </a:r>
            <a:endParaRPr lang="pt-PT" sz="1400" dirty="0"/>
          </a:p>
        </p:txBody>
      </p:sp>
      <p:pic>
        <p:nvPicPr>
          <p:cNvPr id="1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CORE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53" y="2978454"/>
            <a:ext cx="1276618" cy="1760853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46191" y="2933900"/>
            <a:ext cx="4054039" cy="2140387"/>
            <a:chOff x="402053" y="3142905"/>
            <a:chExt cx="4054039" cy="2140387"/>
          </a:xfrm>
        </p:grpSpPr>
        <p:pic>
          <p:nvPicPr>
            <p:cNvPr id="10" name="Picture 2" descr="Monitor screen Clip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256" y="3144104"/>
              <a:ext cx="2458836" cy="213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841" y="3245475"/>
              <a:ext cx="2233339" cy="1262131"/>
            </a:xfrm>
            <a:prstGeom prst="rect">
              <a:avLst/>
            </a:prstGeom>
          </p:spPr>
        </p:pic>
        <p:pic>
          <p:nvPicPr>
            <p:cNvPr id="12" name="Picture 4" descr="http://www.clker.com/cliparts/7/1/d/1/119542798928081871Machovka_Computer_system_case.svg.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53" y="3142905"/>
              <a:ext cx="1505800" cy="2140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eta para a direita 15"/>
          <p:cNvSpPr/>
          <p:nvPr/>
        </p:nvSpPr>
        <p:spPr>
          <a:xfrm>
            <a:off x="5146762" y="3357153"/>
            <a:ext cx="3866607" cy="84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socket.emit</a:t>
            </a:r>
            <a:r>
              <a:rPr lang="pt-PT" dirty="0" smtClean="0"/>
              <a:t>(‘</a:t>
            </a:r>
            <a:r>
              <a:rPr lang="pt-PT" dirty="0" err="1" smtClean="0"/>
              <a:t>evento’,dados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7445829" y="4807131"/>
            <a:ext cx="4489271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 smtClean="0"/>
              <a:t>socket.on</a:t>
            </a:r>
            <a:r>
              <a:rPr lang="pt-PT" dirty="0" smtClean="0"/>
              <a:t>(‘evento’,</a:t>
            </a:r>
            <a:r>
              <a:rPr lang="pt-PT" dirty="0" err="1" smtClean="0"/>
              <a:t>function</a:t>
            </a:r>
            <a:r>
              <a:rPr lang="pt-PT" dirty="0" smtClean="0"/>
              <a:t>(dados){</a:t>
            </a:r>
          </a:p>
          <a:p>
            <a:r>
              <a:rPr lang="pt-PT" dirty="0" smtClean="0"/>
              <a:t>	//processa dados</a:t>
            </a:r>
          </a:p>
          <a:p>
            <a:r>
              <a:rPr lang="pt-PT" dirty="0" smtClean="0"/>
              <a:t>})</a:t>
            </a:r>
          </a:p>
          <a:p>
            <a:pPr algn="ctr"/>
            <a:endParaRPr lang="pt-PT" dirty="0"/>
          </a:p>
        </p:txBody>
      </p:sp>
      <p:pic>
        <p:nvPicPr>
          <p:cNvPr id="13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Evolução do IDE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66" y="2763770"/>
            <a:ext cx="4414446" cy="2400300"/>
          </a:xfrm>
        </p:spPr>
      </p:pic>
      <p:sp>
        <p:nvSpPr>
          <p:cNvPr id="8" name="CaixaDeTexto 7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Evolução do IDE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82" y="2882732"/>
            <a:ext cx="4824413" cy="2832078"/>
          </a:xfrm>
        </p:spPr>
      </p:pic>
      <p:sp>
        <p:nvSpPr>
          <p:cNvPr id="6" name="CaixaDeTexto 5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Evolução do IDE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83" y="2286000"/>
            <a:ext cx="5653458" cy="4597758"/>
          </a:xfrm>
        </p:spPr>
      </p:pic>
      <p:sp>
        <p:nvSpPr>
          <p:cNvPr id="6" name="CaixaDeTexto 5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Evolução do IDE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78" y="2236441"/>
            <a:ext cx="8220120" cy="4621559"/>
          </a:xfrm>
        </p:spPr>
      </p:pic>
      <p:sp>
        <p:nvSpPr>
          <p:cNvPr id="6" name="CaixaDeTexto 5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igaco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876" y="2713665"/>
            <a:ext cx="1202600" cy="1427261"/>
          </a:xfrm>
          <a:prstGeom prst="rect">
            <a:avLst/>
          </a:prstGeom>
        </p:spPr>
      </p:pic>
      <p:pic>
        <p:nvPicPr>
          <p:cNvPr id="8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Nova versão do IDE!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5410" y="5020189"/>
            <a:ext cx="8825659" cy="860400"/>
          </a:xfrm>
        </p:spPr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smtClean="0">
                <a:solidFill>
                  <a:schemeClr val="bg1">
                    <a:lumMod val="65000"/>
                  </a:schemeClr>
                </a:solidFill>
              </a:rPr>
              <a:t> IDE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Flow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IDE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34874" y="979296"/>
            <a:ext cx="3953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André Cândido   </a:t>
            </a:r>
            <a:r>
              <a:rPr lang="pt-PT" sz="2000" dirty="0">
                <a:solidFill>
                  <a:schemeClr val="bg1"/>
                </a:solidFill>
              </a:rPr>
              <a:t>n.º 14019                             </a:t>
            </a:r>
            <a:r>
              <a:rPr lang="pt-PT" sz="2000" dirty="0" smtClean="0">
                <a:solidFill>
                  <a:schemeClr val="bg1"/>
                </a:solidFill>
              </a:rPr>
              <a:t>Vasco </a:t>
            </a:r>
            <a:r>
              <a:rPr lang="pt-PT" sz="2000" dirty="0" err="1">
                <a:solidFill>
                  <a:schemeClr val="bg1"/>
                </a:solidFill>
              </a:rPr>
              <a:t>Palmeirão</a:t>
            </a:r>
            <a:r>
              <a:rPr lang="pt-PT" sz="2000" dirty="0">
                <a:solidFill>
                  <a:schemeClr val="bg1"/>
                </a:solidFill>
              </a:rPr>
              <a:t> n.º 14067                             </a:t>
            </a:r>
            <a:r>
              <a:rPr lang="pt-PT" sz="2000" dirty="0" smtClean="0">
                <a:solidFill>
                  <a:schemeClr val="bg1"/>
                </a:solidFill>
              </a:rPr>
              <a:t>João </a:t>
            </a:r>
            <a:r>
              <a:rPr lang="pt-PT" sz="2000" dirty="0">
                <a:solidFill>
                  <a:schemeClr val="bg1"/>
                </a:solidFill>
              </a:rPr>
              <a:t>Graça      n.º 15190                             </a:t>
            </a:r>
            <a:r>
              <a:rPr lang="pt-PT" sz="2000" dirty="0" smtClean="0">
                <a:solidFill>
                  <a:schemeClr val="bg1"/>
                </a:solidFill>
              </a:rPr>
              <a:t>Pedro </a:t>
            </a:r>
            <a:r>
              <a:rPr lang="pt-PT" sz="2000" dirty="0">
                <a:solidFill>
                  <a:schemeClr val="bg1"/>
                </a:solidFill>
              </a:rPr>
              <a:t>Pacheco   n.º 15305                             </a:t>
            </a:r>
            <a:r>
              <a:rPr lang="pt-PT" sz="2000" dirty="0" smtClean="0">
                <a:solidFill>
                  <a:schemeClr val="bg1"/>
                </a:solidFill>
              </a:rPr>
              <a:t>André </a:t>
            </a:r>
            <a:r>
              <a:rPr lang="pt-PT" sz="2000" dirty="0">
                <a:solidFill>
                  <a:schemeClr val="bg1"/>
                </a:solidFill>
              </a:rPr>
              <a:t>Farinha   n.º 16181                             </a:t>
            </a:r>
            <a:r>
              <a:rPr lang="pt-PT" sz="2000" dirty="0" smtClean="0">
                <a:solidFill>
                  <a:schemeClr val="bg1"/>
                </a:solidFill>
              </a:rPr>
              <a:t>João Maurício   </a:t>
            </a:r>
            <a:r>
              <a:rPr lang="pt-PT" sz="2000" dirty="0">
                <a:solidFill>
                  <a:schemeClr val="bg1"/>
                </a:solidFill>
              </a:rPr>
              <a:t>n.º 16499 </a:t>
            </a:r>
          </a:p>
        </p:txBody>
      </p:sp>
      <p:pic>
        <p:nvPicPr>
          <p:cNvPr id="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8" y="0"/>
            <a:ext cx="95238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83" y="2305943"/>
            <a:ext cx="9737652" cy="432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Utilizador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3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Couch db</a:t>
            </a:r>
            <a:endParaRPr lang="pt-PT" sz="3200" b="1" dirty="0"/>
          </a:p>
        </p:txBody>
      </p:sp>
      <p:sp>
        <p:nvSpPr>
          <p:cNvPr id="7" name="Rectângulo 6"/>
          <p:cNvSpPr/>
          <p:nvPr/>
        </p:nvSpPr>
        <p:spPr>
          <a:xfrm>
            <a:off x="10345783" y="0"/>
            <a:ext cx="86214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8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de algoritmos em </a:t>
            </a:r>
            <a:r>
              <a:rPr lang="pt-PT" sz="2400" b="1" dirty="0" err="1" smtClean="0"/>
              <a:t>Portugol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Participação no desenvolvimento do Modelo de dados relacional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da Base de Dados </a:t>
            </a:r>
            <a:r>
              <a:rPr lang="pt-PT" sz="2400" b="1" dirty="0" err="1" smtClean="0"/>
              <a:t>CouchDB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Localhost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smtClean="0"/>
              <a:t>Servidor </a:t>
            </a:r>
            <a:r>
              <a:rPr lang="pt-PT" sz="2200" b="1" dirty="0" err="1" smtClean="0"/>
              <a:t>CentOS</a:t>
            </a:r>
            <a:endParaRPr lang="pt-PT" sz="22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 </a:t>
            </a:r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27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Desenvolvimento do </a:t>
            </a:r>
            <a:r>
              <a:rPr lang="pt-PT" sz="2400" b="1" i="1" dirty="0" smtClean="0"/>
              <a:t>Script </a:t>
            </a:r>
            <a:r>
              <a:rPr lang="pt-PT" sz="2400" b="1" i="1" dirty="0" err="1" smtClean="0"/>
              <a:t>Main.js</a:t>
            </a:r>
            <a:r>
              <a:rPr lang="pt-PT" sz="2400" b="1" dirty="0" smtClean="0"/>
              <a:t> (</a:t>
            </a:r>
            <a:r>
              <a:rPr lang="pt-PT" sz="2400" b="1" dirty="0" err="1" smtClean="0"/>
              <a:t>node.js</a:t>
            </a:r>
            <a:r>
              <a:rPr lang="pt-PT" sz="2400" b="1" dirty="0" smtClean="0"/>
              <a:t>)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do </a:t>
            </a:r>
            <a:r>
              <a:rPr lang="pt-PT" sz="2400" b="1" i="1" dirty="0" smtClean="0"/>
              <a:t>Script </a:t>
            </a:r>
            <a:r>
              <a:rPr lang="pt-PT" sz="2400" b="1" dirty="0" smtClean="0"/>
              <a:t>no servidor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Disponibilização da BD ao IDE</a:t>
            </a:r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couchset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couchget</a:t>
            </a:r>
            <a:r>
              <a:rPr lang="pt-PT" sz="2200" b="1" dirty="0" smtClean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42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7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0230" y="457200"/>
            <a:ext cx="10501470" cy="589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Um ficheiro da 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5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713" y="198761"/>
            <a:ext cx="4535487" cy="64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23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Disponibilizadas pelo grupo.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Não utilizadas… ainda.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Fica a documentação para os próximos desenvolvedores.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13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err="1" smtClean="0"/>
              <a:t>MapReduce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000" b="1" dirty="0" smtClean="0"/>
              <a:t>Se comparar-mos com uma base de dados relacional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</a:t>
            </a:r>
            <a:r>
              <a:rPr lang="pt-PT" sz="1800" b="1" dirty="0" err="1" smtClean="0"/>
              <a:t>Map</a:t>
            </a:r>
            <a:r>
              <a:rPr lang="pt-PT" sz="1800" b="1" dirty="0" smtClean="0"/>
              <a:t>” devolve um resultado idêntico ao “</a:t>
            </a:r>
            <a:r>
              <a:rPr lang="pt-PT" sz="1800" b="1" dirty="0" err="1" smtClean="0"/>
              <a:t>select</a:t>
            </a:r>
            <a:r>
              <a:rPr lang="pt-PT" sz="1800" b="1" dirty="0" smtClean="0"/>
              <a:t>*”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</a:t>
            </a:r>
            <a:r>
              <a:rPr lang="pt-PT" sz="1800" b="1" dirty="0" err="1" smtClean="0"/>
              <a:t>Reduce</a:t>
            </a:r>
            <a:r>
              <a:rPr lang="pt-PT" sz="1800" b="1" dirty="0" smtClean="0"/>
              <a:t>” permite efetuar operações sobre </a:t>
            </a:r>
            <a:r>
              <a:rPr lang="pt-PT" sz="1800" b="1" smtClean="0"/>
              <a:t>os dados</a:t>
            </a:r>
            <a:endParaRPr lang="pt-PT" sz="1800" b="1" dirty="0" smtClean="0"/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“?” introduz as condições da consulta… “</a:t>
            </a:r>
            <a:r>
              <a:rPr lang="pt-PT" sz="1800" b="1" dirty="0" err="1" smtClean="0"/>
              <a:t>where</a:t>
            </a:r>
            <a:r>
              <a:rPr lang="pt-PT" sz="1800" b="1" dirty="0" smtClean="0"/>
              <a:t>”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17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git\documents\Diagramas\Utilizador-Prof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07" y="2439385"/>
            <a:ext cx="8344049" cy="41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Professor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0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552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4748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168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Elementos do grupo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9997" y="0"/>
            <a:ext cx="1469934" cy="11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90337" y="3031958"/>
            <a:ext cx="1003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dirty="0" smtClean="0"/>
              <a:t>José Bento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 smtClean="0"/>
              <a:t>Maria Costa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 smtClean="0"/>
              <a:t>Filipe Farinha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 smtClean="0"/>
              <a:t>Carlos Vinhas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23" y="2283400"/>
            <a:ext cx="8825660" cy="1822514"/>
          </a:xfrm>
        </p:spPr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pic>
        <p:nvPicPr>
          <p:cNvPr id="6" name="Picture 2" descr="C:\Users\Nhex\Desktop\acquia_marin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74" y="2422275"/>
            <a:ext cx="1949864" cy="7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Administrador e Sistema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22" name="Picture 2" descr="C:\git\documents\Diagramas\Admin-Sist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91" y="2522094"/>
            <a:ext cx="10003308" cy="36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1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Taxa de conclusão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293" y="2504711"/>
            <a:ext cx="8888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Linguagem Fluxográfica – 26.25%</a:t>
            </a:r>
          </a:p>
          <a:p>
            <a:r>
              <a:rPr lang="pt-PT" sz="3200" b="1" dirty="0" smtClean="0"/>
              <a:t>IDE (Base) – 18.75 %</a:t>
            </a:r>
          </a:p>
          <a:p>
            <a:r>
              <a:rPr lang="pt-PT" sz="3200" b="1" dirty="0" smtClean="0"/>
              <a:t>IDE (Features) – 7.5%</a:t>
            </a:r>
          </a:p>
          <a:p>
            <a:r>
              <a:rPr lang="pt-PT" sz="3200" b="1" dirty="0" smtClean="0"/>
              <a:t>Sistema de Informação – 20.63%</a:t>
            </a:r>
          </a:p>
          <a:p>
            <a:endParaRPr lang="pt-PT" sz="3200" b="1" dirty="0"/>
          </a:p>
          <a:p>
            <a:r>
              <a:rPr lang="pt-PT" sz="3200" b="1" dirty="0" smtClean="0"/>
              <a:t>TOTAL – 73.13%</a:t>
            </a:r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7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439</TotalTime>
  <Words>945</Words>
  <Application>Microsoft Office PowerPoint</Application>
  <PresentationFormat>Custom</PresentationFormat>
  <Paragraphs>359</Paragraphs>
  <Slides>74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Ion Boardroom</vt:lpstr>
      <vt:lpstr>CodeBY</vt:lpstr>
      <vt:lpstr>CodeBY</vt:lpstr>
      <vt:lpstr>Introdução</vt:lpstr>
      <vt:lpstr>Guest</vt:lpstr>
      <vt:lpstr>Utilizador</vt:lpstr>
      <vt:lpstr>Utilizador</vt:lpstr>
      <vt:lpstr>Professor</vt:lpstr>
      <vt:lpstr>Administrador e Sistema</vt:lpstr>
      <vt:lpstr>Taxa de conclusão</vt:lpstr>
      <vt:lpstr>Elementos do grupo</vt:lpstr>
      <vt:lpstr>CodeBY</vt:lpstr>
      <vt:lpstr>Ideias</vt:lpstr>
      <vt:lpstr>Ideias</vt:lpstr>
      <vt:lpstr>Tutoriais</vt:lpstr>
      <vt:lpstr>Tutoriais</vt:lpstr>
      <vt:lpstr>Website</vt:lpstr>
      <vt:lpstr>Staff</vt:lpstr>
      <vt:lpstr>CodeBY</vt:lpstr>
      <vt:lpstr>Introdução</vt:lpstr>
      <vt:lpstr>Construção de Algoritmos em Portugol</vt:lpstr>
      <vt:lpstr>Base de Dados</vt:lpstr>
      <vt:lpstr>PowerPoint Presentation</vt:lpstr>
      <vt:lpstr>BackOffice</vt:lpstr>
      <vt:lpstr>Exemplos</vt:lpstr>
      <vt:lpstr>Exemplos</vt:lpstr>
      <vt:lpstr>Exemplos</vt:lpstr>
      <vt:lpstr>Testes</vt:lpstr>
      <vt:lpstr>Exemplos</vt:lpstr>
      <vt:lpstr>Elementos do Grupo B.D:</vt:lpstr>
      <vt:lpstr>CodeBY</vt:lpstr>
      <vt:lpstr>O que fazemos?</vt:lpstr>
      <vt:lpstr>O que fizemos?</vt:lpstr>
      <vt:lpstr>O que é isto de “Traduzir código”? </vt:lpstr>
      <vt:lpstr>Em que foi traduzido?</vt:lpstr>
      <vt:lpstr>O que é isso de “Traduzir documentos”? </vt:lpstr>
      <vt:lpstr>Em que foi traduzido?</vt:lpstr>
      <vt:lpstr>Como funciona a tradução do Google?</vt:lpstr>
      <vt:lpstr>PowerPoint Presentation</vt:lpstr>
      <vt:lpstr>O que é isso de “Ficheiros de equivalências”? </vt:lpstr>
      <vt:lpstr>Virtual Machine</vt:lpstr>
      <vt:lpstr>Elementos do Grupo</vt:lpstr>
      <vt:lpstr>CodeBY</vt:lpstr>
      <vt:lpstr>Tecnologias Utilizadas</vt:lpstr>
      <vt:lpstr>Bibliotecas Utilizadas</vt:lpstr>
      <vt:lpstr>Raphael JS</vt:lpstr>
      <vt:lpstr>Jquery , Jquery.Tabify e reponsive-tables </vt:lpstr>
      <vt:lpstr>Apprise e Classie e Modernizr (Interface)  </vt:lpstr>
      <vt:lpstr>Classes</vt:lpstr>
      <vt:lpstr>PowerPoint Presentation</vt:lpstr>
      <vt:lpstr>PowerPoint Presentation</vt:lpstr>
      <vt:lpstr>PowerPoint Presentation</vt:lpstr>
      <vt:lpstr>Interação</vt:lpstr>
      <vt:lpstr>CORE</vt:lpstr>
      <vt:lpstr>Evolução do IDE</vt:lpstr>
      <vt:lpstr>Evolução do IDE</vt:lpstr>
      <vt:lpstr>Evolução do IDE</vt:lpstr>
      <vt:lpstr>Evolução do IDE</vt:lpstr>
      <vt:lpstr>Nova versão do IDE!</vt:lpstr>
      <vt:lpstr>Fim</vt:lpstr>
      <vt:lpstr>CodeBY</vt:lpstr>
      <vt:lpstr>Introdução</vt:lpstr>
      <vt:lpstr>Introdução</vt:lpstr>
      <vt:lpstr>CouchDB</vt:lpstr>
      <vt:lpstr>PowerPoint Presentation</vt:lpstr>
      <vt:lpstr>CouchDB</vt:lpstr>
      <vt:lpstr>PowerPoint Presentation</vt:lpstr>
      <vt:lpstr>Views</vt:lpstr>
      <vt:lpstr>Views</vt:lpstr>
      <vt:lpstr>PowerPoint Presentation</vt:lpstr>
      <vt:lpstr>PowerPoint Presentation</vt:lpstr>
      <vt:lpstr>PowerPoint Presentation</vt:lpstr>
      <vt:lpstr>PowerPoint Presentation</vt:lpstr>
      <vt:lpstr>Elementos do grupo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one</cp:lastModifiedBy>
  <cp:revision>51</cp:revision>
  <dcterms:created xsi:type="dcterms:W3CDTF">2013-03-20T15:39:04Z</dcterms:created>
  <dcterms:modified xsi:type="dcterms:W3CDTF">2013-07-02T23:56:56Z</dcterms:modified>
</cp:coreProperties>
</file>