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9" r:id="rId5"/>
    <p:sldId id="28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797675" cy="992822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193"/>
    <a:srgbClr val="91D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PT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PT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pt-PT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pt-PT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C1614A0-7788-44B6-A3F3-74F743F6D4BB}" type="slidenum">
              <a:rPr lang="pt-PT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81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EBDA701-14E1-4E85-BA27-04F21C6B2E1E}" type="slidenum">
              <a:rPr lang="pt-PT" sz="1200">
                <a:latin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4B884DD-2D3B-4D69-B8A7-10CAA7996755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05315C2-7633-4654-8AF2-AAF8A0E9E93D}" type="slidenum">
              <a:rPr lang="pt-PT" sz="1200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8B8B8B"/>
                </a:solidFill>
                <a:latin typeface="Calibri"/>
              </a:rPr>
              <a:t>16-04-2013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8653A8-8097-42DF-B3D1-4D56021096BC}" type="slidenum">
              <a:rPr lang="pt-PT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8B8B8B"/>
                </a:solidFill>
                <a:latin typeface="Calibri"/>
              </a:rPr>
              <a:t>16-04-2013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514B93-78C0-444D-B603-22EAEF74598C}" type="slidenum">
              <a:rPr lang="pt-PT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39640" y="134064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alibri"/>
              </a:rPr>
              <a:t>Aula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Co-</a:t>
            </a:r>
            <a:r>
              <a:rPr lang="pt-PT" sz="1600" dirty="0" smtClean="0">
                <a:solidFill>
                  <a:srgbClr val="000000"/>
                </a:solidFill>
                <a:latin typeface="Calibri"/>
              </a:rPr>
              <a:t>seno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
Storyboard 
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Título: Cálculo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Versão 1.0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16-04-2013</a:t>
            </a:r>
            <a:endParaRPr dirty="0"/>
          </a:p>
        </p:txBody>
      </p:sp>
      <p:graphicFrame>
        <p:nvGraphicFramePr>
          <p:cNvPr id="80" name="Table 2"/>
          <p:cNvGraphicFramePr/>
          <p:nvPr>
            <p:extLst>
              <p:ext uri="{D42A27DB-BD31-4B8C-83A1-F6EECF244321}">
                <p14:modId xmlns:p14="http://schemas.microsoft.com/office/powerpoint/2010/main" val="1063362458"/>
              </p:ext>
            </p:extLst>
          </p:nvPr>
        </p:nvGraphicFramePr>
        <p:xfrm>
          <a:off x="611640" y="2925000"/>
          <a:ext cx="7500600" cy="3096960"/>
        </p:xfrm>
        <a:graphic>
          <a:graphicData uri="http://schemas.openxmlformats.org/drawingml/2006/table">
            <a:tbl>
              <a:tblPr/>
              <a:tblGrid>
                <a:gridCol w="833400"/>
                <a:gridCol w="4838400"/>
                <a:gridCol w="1828800"/>
              </a:tblGrid>
              <a:tr h="23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Versão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Notas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Data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V1.0</a:t>
                      </a:r>
                      <a:endParaRPr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Initial draft</a:t>
                      </a:r>
                      <a:endParaRPr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dirty="0" smtClean="0">
                          <a:solidFill>
                            <a:srgbClr val="000000"/>
                          </a:solidFill>
                          <a:latin typeface="Arial"/>
                        </a:rPr>
                        <a:t>19-14-2013</a:t>
                      </a:r>
                      <a:endParaRPr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488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488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488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488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488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488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529"/>
            <a:ext cx="25812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2194464211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3605" y="1188000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8 – Assim ficamos com o resultado de 2 vírgula 4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 descr="http://www.how-to-draw-funny-cartoons.com/image-files/cartoon-teacher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8" y="1188000"/>
            <a:ext cx="2172585" cy="28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8- O locutor escreve o resultado e volta-se novo para enfrentar a câmara.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00" y="1340768"/>
            <a:ext cx="351119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930073"/>
            <a:ext cx="2740209" cy="122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8" y="2060848"/>
            <a:ext cx="17430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0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43607" y="1187999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3840809426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9 - </a:t>
            </a:r>
            <a:r>
              <a:rPr lang="pt-PT" sz="1200" dirty="0"/>
              <a:t>Vamos agora aprender a desenvolver um programa em </a:t>
            </a:r>
            <a:r>
              <a:rPr lang="pt-PT" sz="1200" dirty="0" err="1"/>
              <a:t>Portugol</a:t>
            </a:r>
            <a:r>
              <a:rPr lang="pt-PT" sz="1200" dirty="0"/>
              <a:t>, que faça o cálculo do co-seno de um ângulo fornecido pelo o utilizador.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 descr="http://www.how-to-draw-funny-cartoons.com/image-files/cartoon-teacher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87999"/>
            <a:ext cx="1951719" cy="255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media.hertzfurniture.com/i/480x320x1/ECD_5A_m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84" y="1844824"/>
            <a:ext cx="2966391" cy="19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9 - O locutor dirige-se à secretária e senta-se em frente ao computador enquanto </a:t>
            </a:r>
            <a:r>
              <a:rPr lang="pt-PT" sz="1200" dirty="0"/>
              <a:t>a câmara o acompanha a faz zoom </a:t>
            </a:r>
            <a:r>
              <a:rPr lang="pt-PT" sz="1200" dirty="0" err="1"/>
              <a:t>in</a:t>
            </a:r>
            <a:r>
              <a:rPr lang="pt-PT" sz="1200" dirty="0"/>
              <a:t> de modo a que </a:t>
            </a:r>
            <a:r>
              <a:rPr lang="pt-PT" sz="1200" dirty="0" smtClean="0"/>
              <a:t>o quadro </a:t>
            </a:r>
            <a:r>
              <a:rPr lang="pt-PT" sz="1200" dirty="0"/>
              <a:t>desapareça de cena.</a:t>
            </a:r>
          </a:p>
          <a:p>
            <a:endParaRPr lang="pt-PT" sz="1200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43607" y="1187999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3156975164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10 – Como já sabemos, todos os programas em </a:t>
            </a:r>
            <a:r>
              <a:rPr lang="pt-PT" sz="1200" dirty="0" err="1" smtClean="0"/>
              <a:t>Portugol</a:t>
            </a:r>
            <a:r>
              <a:rPr lang="pt-PT" sz="1200" dirty="0"/>
              <a:t> </a:t>
            </a:r>
            <a:r>
              <a:rPr lang="pt-PT" sz="1200" dirty="0" smtClean="0"/>
              <a:t>começam com início e terminam com fim.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inicio</a:t>
            </a: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fim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10 – Câmara está posicionada por detrás do locutor que está sentado à secretária a escrever inicio e fim no </a:t>
            </a:r>
            <a:r>
              <a:rPr lang="pt-PT" sz="1200" dirty="0" err="1" smtClean="0"/>
              <a:t>Portugol</a:t>
            </a:r>
            <a:r>
              <a:rPr lang="pt-PT" sz="1200" dirty="0" smtClean="0"/>
              <a:t>.</a:t>
            </a:r>
          </a:p>
          <a:p>
            <a:endParaRPr lang="pt-PT" sz="1200" dirty="0"/>
          </a:p>
          <a:p>
            <a:r>
              <a:rPr lang="pt-PT" sz="1200" dirty="0" smtClean="0"/>
              <a:t>A câmara vai fazendo zoom </a:t>
            </a:r>
            <a:r>
              <a:rPr lang="pt-PT" sz="1200" dirty="0" err="1" smtClean="0"/>
              <a:t>in</a:t>
            </a:r>
            <a:r>
              <a:rPr lang="pt-PT" sz="1200" dirty="0" smtClean="0"/>
              <a:t> até que a tela seja totalmente preenchida pelo o ecrã</a:t>
            </a:r>
          </a:p>
          <a:p>
            <a:endParaRPr lang="pt-PT" sz="1200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5" name="Picture 5" descr="http://t3.gstatic.com/images?q=tbn:ANd9GcRMl165Tb_LH3M49hUT6qN7ZJEGmWrLZ_E3zY6jORKq1ELrUfS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57" y="1367097"/>
            <a:ext cx="2660939" cy="24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1568491086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455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11 – Começamos por definir uma variável, </a:t>
            </a:r>
            <a:r>
              <a:rPr lang="pt-PT" sz="1200" dirty="0" err="1" smtClean="0"/>
              <a:t>cosseno</a:t>
            </a:r>
            <a:r>
              <a:rPr lang="pt-PT" sz="1200" dirty="0" smtClean="0"/>
              <a:t>, do tipo real, onde se irá guardar o valor introduzido pelo utilizador, e uma variável real onde se irá guardar o resultado final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323528" y="1348869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inicio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real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real resultado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</a:t>
            </a:r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fim</a:t>
            </a: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11 – Câmara está ligada directamente ao PC e na tela aparece apenas o ecrã do PC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487023927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455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12 – Inicializamos essas variáveis com o valor zero por defeito…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323528" y="1348869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inicio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real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real resultado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 &lt;- 0.0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resultado &lt;- 0.0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fim</a:t>
            </a: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12 – Câmara está ligada directamente ao PC e na tela aparece apenas o ecrã do PC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3983069102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455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13 – … e pedimos ao utilizador que introduza o valor do ângulo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323528" y="1348869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inicio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real </a:t>
            </a:r>
            <a:r>
              <a:rPr lang="pt-PT" sz="1200" dirty="0" err="1">
                <a:latin typeface="Calibri" pitchFamily="34" charset="0"/>
                <a:cs typeface="Calibri" pitchFamily="34" charset="0"/>
              </a:rPr>
              <a:t>cosseno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real resultado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PT" sz="1200" dirty="0" err="1">
                <a:latin typeface="Calibri" pitchFamily="34" charset="0"/>
                <a:cs typeface="Calibri" pitchFamily="34" charset="0"/>
              </a:rPr>
              <a:t>cosseno</a:t>
            </a:r>
            <a:r>
              <a:rPr lang="pt-PT" sz="1200" dirty="0">
                <a:latin typeface="Calibri" pitchFamily="34" charset="0"/>
                <a:cs typeface="Calibri" pitchFamily="34" charset="0"/>
              </a:rPr>
              <a:t> &lt;- 0.0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resultado &lt;- 0.0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escrever "qual o valor do ângulo?:"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ler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fim</a:t>
            </a: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13 – Câmara está ligada directamente ao PC e na tela aparece apenas o ecrã do PC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1924187697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455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14 – No </a:t>
            </a:r>
            <a:r>
              <a:rPr lang="pt-PT" sz="1200" dirty="0" err="1" smtClean="0"/>
              <a:t>Portugol</a:t>
            </a:r>
            <a:r>
              <a:rPr lang="pt-PT" sz="1200" dirty="0" smtClean="0"/>
              <a:t>, o calculo do co-seno é realizado através da função COS que pede como parâmetro o valor do ângulo a ser calculado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323528" y="1348869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inicio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real </a:t>
            </a:r>
            <a:r>
              <a:rPr lang="pt-PT" sz="1200" dirty="0" err="1">
                <a:latin typeface="Calibri" pitchFamily="34" charset="0"/>
                <a:cs typeface="Calibri" pitchFamily="34" charset="0"/>
              </a:rPr>
              <a:t>cosseno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real resultado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PT" sz="1200" dirty="0" err="1">
                <a:latin typeface="Calibri" pitchFamily="34" charset="0"/>
                <a:cs typeface="Calibri" pitchFamily="34" charset="0"/>
              </a:rPr>
              <a:t>cosseno</a:t>
            </a:r>
            <a:r>
              <a:rPr lang="pt-PT" sz="1200" dirty="0">
                <a:latin typeface="Calibri" pitchFamily="34" charset="0"/>
                <a:cs typeface="Calibri" pitchFamily="34" charset="0"/>
              </a:rPr>
              <a:t> &lt;- 0.0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resultado &lt;- 0.0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escrever "qual o valor do ângulo?:"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ler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cos (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 )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fim</a:t>
            </a: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14 – Câmara está ligada directamente ao PC e na tela aparece apenas o ecrã do PC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3526548896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455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15– Como é uma função, significa que devolve um valor, portanto vamos guardar o valor devolvido pela função COS numa variável .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323528" y="1348869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inicio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real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real resultado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 &lt;- 0.0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resultado &lt;- 0.0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escrever "qual o valor do ângulo?:"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ler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resultado &lt;- cos (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 )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fim</a:t>
            </a: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15 – Câmara está ligada directamente ao PC e na tela aparece apenas o ecrã do PC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4031682272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455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16– Para finalizar, vamos apresentar o resultado do cálculo do co-seno ao utilizador.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323528" y="1348869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inicio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real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real resultado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 &lt;- 0.0</a:t>
            </a:r>
          </a:p>
          <a:p>
            <a:r>
              <a:rPr lang="pt-PT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resultado &lt;- 0.0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escrever "qual o valor do ângulo?:"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ler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resultado &lt;- cos ( 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cosseno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 )</a:t>
            </a: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escrever "O co-seno do ângulo é: " , </a:t>
            </a:r>
            <a:r>
              <a:rPr lang="pt-PT" sz="1200" dirty="0">
                <a:latin typeface="Calibri" pitchFamily="34" charset="0"/>
                <a:cs typeface="Calibri" pitchFamily="34" charset="0"/>
              </a:rPr>
              <a:t>resultado</a:t>
            </a:r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fim</a:t>
            </a: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16 – Câmara está ligada directamente ao PC e na tela aparece apenas o ecrã do PC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2567305919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455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17– Vamos verificar o nosso algoritmo e executar o fluxograma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323528" y="1348869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17 – Câmara está ligada directamente ao PC e na tela aparece apenas o ecrã do PC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52" y="1526826"/>
            <a:ext cx="1371948" cy="216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3640" y="20610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Cálculo</a:t>
            </a:r>
          </a:p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Co-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seno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3353843714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455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18– Vamos verificar o nosso algoritmo e executar o fluxograma.</a:t>
            </a:r>
          </a:p>
          <a:p>
            <a:endParaRPr lang="pt-PT" sz="1200" dirty="0"/>
          </a:p>
          <a:p>
            <a:r>
              <a:rPr lang="pt-PT" sz="1200" dirty="0" smtClean="0"/>
              <a:t>19 – Vamos introduzir um valor para o ângulo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323528" y="1348869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18 – Câmara está ligada directamente ao PC e na tela aparece apenas o ecrã do PC</a:t>
            </a:r>
          </a:p>
          <a:p>
            <a:endParaRPr lang="pt-PT" sz="1200" dirty="0"/>
          </a:p>
          <a:p>
            <a:r>
              <a:rPr lang="pt-PT" sz="1200" dirty="0" smtClean="0"/>
              <a:t>19 </a:t>
            </a:r>
            <a:r>
              <a:rPr lang="pt-PT" sz="1200" dirty="0"/>
              <a:t>– Câmara está ligada directamente ao PC e na tela aparece apenas o ecrã do PC</a:t>
            </a:r>
          </a:p>
          <a:p>
            <a:endParaRPr lang="pt-PT" sz="1200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1644"/>
            <a:ext cx="29622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2025691597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455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20- No separador Output obtemos assim o resultado do co-seno do ângulo 0 vírgula 25.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118455" y="1187999"/>
            <a:ext cx="5184576" cy="2701215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20 – Câmara está ligada directamente ao PC e na tela aparece apenas o ecrã do PC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0" y="1628800"/>
            <a:ext cx="4852165" cy="150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43607" y="1187999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651615078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21 – Chegámos </a:t>
            </a:r>
            <a:r>
              <a:rPr lang="pt-PT" sz="1200" dirty="0"/>
              <a:t>ao fim desta aula, agora está na hora de falar sobre </a:t>
            </a:r>
            <a:r>
              <a:rPr lang="pt-PT" sz="1200" dirty="0" smtClean="0"/>
              <a:t>a Tangente. </a:t>
            </a:r>
            <a:r>
              <a:rPr lang="pt-PT" sz="1200" dirty="0"/>
              <a:t>Vejo-vos na próxima aula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Tangente</a:t>
            </a: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21 – Câmara está posicionada em frente à secretária</a:t>
            </a:r>
            <a:endParaRPr lang="pt-PT" sz="1200" dirty="0"/>
          </a:p>
          <a:p>
            <a:endParaRPr lang="pt-PT" sz="1200" dirty="0" smtClean="0"/>
          </a:p>
          <a:p>
            <a:r>
              <a:rPr lang="pt-PT" sz="1200" dirty="0" smtClean="0"/>
              <a:t>O Locutor está sentado em cima da mesa, relaxado, enquanto se despede e fala do tema da próxima aula.</a:t>
            </a:r>
          </a:p>
          <a:p>
            <a:endParaRPr lang="pt-PT" sz="1200" dirty="0"/>
          </a:p>
          <a:p>
            <a:r>
              <a:rPr lang="pt-PT" sz="1200" dirty="0" smtClean="0"/>
              <a:t>(Música de final de aula)</a:t>
            </a:r>
          </a:p>
          <a:p>
            <a:endParaRPr lang="pt-PT" sz="1200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0" name="Picture 2" descr="http://cache3.asset-cache.net/gc/76526423-businessman-sitting-on-desk-smiling-castellon-gettyimages.jpg?v=1&amp;c=IWSAsset&amp;k=2&amp;d=j41dtPWsDSQ8HHQ088YvVYw9El9vG5TX%2FdnevXsKJVE9jv5YY7dE8cr1iK%2FBxl7Cac5%2Bbj%2FukjNqG8rFQaaEAw%3D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7" y="1412776"/>
            <a:ext cx="2079159" cy="207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82" y="1448502"/>
            <a:ext cx="2565423" cy="173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707904" y="2132856"/>
            <a:ext cx="12241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Tangente</a:t>
            </a:r>
            <a:endParaRPr lang="pt-PT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216005" y="1340400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2948803900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3605" y="1188000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 -Seno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 - O locutor está inicialmente sentado à secretária.</a:t>
            </a:r>
          </a:p>
          <a:p>
            <a:endParaRPr lang="pt-PT" sz="1200" dirty="0" smtClean="0"/>
          </a:p>
          <a:p>
            <a:pPr marL="171450" indent="-171450">
              <a:buFontTx/>
              <a:buChar char="-"/>
            </a:pPr>
            <a:r>
              <a:rPr lang="pt-PT" sz="1200" dirty="0" smtClean="0"/>
              <a:t>A </a:t>
            </a:r>
            <a:r>
              <a:rPr lang="pt-PT" sz="1200" dirty="0" err="1" smtClean="0"/>
              <a:t>camara</a:t>
            </a:r>
            <a:r>
              <a:rPr lang="pt-PT" sz="1200" dirty="0" smtClean="0"/>
              <a:t> faz zoom </a:t>
            </a:r>
            <a:r>
              <a:rPr lang="pt-PT" sz="1200" dirty="0" err="1" smtClean="0"/>
              <a:t>out</a:t>
            </a:r>
            <a:r>
              <a:rPr lang="pt-PT" sz="1200" dirty="0" smtClean="0"/>
              <a:t> para que o quadro apareça na imagem</a:t>
            </a:r>
          </a:p>
          <a:p>
            <a:pPr marL="171450" indent="-171450">
              <a:buFontTx/>
              <a:buChar char="-"/>
            </a:pPr>
            <a:endParaRPr lang="pt-PT" sz="1200" dirty="0"/>
          </a:p>
          <a:p>
            <a:r>
              <a:rPr lang="pt-PT" sz="1200" dirty="0"/>
              <a:t>(Música de </a:t>
            </a:r>
            <a:r>
              <a:rPr lang="pt-PT" sz="1200" dirty="0" smtClean="0"/>
              <a:t>inicio de </a:t>
            </a:r>
            <a:r>
              <a:rPr lang="pt-PT" sz="1200" dirty="0"/>
              <a:t>aula)</a:t>
            </a:r>
          </a:p>
          <a:p>
            <a:endParaRPr lang="pt-PT" sz="1200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https://encrypted-tbn2.gstatic.com/images?q=tbn:ANd9GcTMiBfcfdFRL4TZHmrpUhW8FxoebhkSUMdA_Ox2On4DB_NmZYQ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2" y="1467916"/>
            <a:ext cx="3504464" cy="262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216005" y="1340400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3865214964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3605" y="1188000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1 - Olá</a:t>
            </a:r>
            <a:r>
              <a:rPr lang="pt-PT" sz="1200" dirty="0"/>
              <a:t>, o meu nome é </a:t>
            </a:r>
            <a:r>
              <a:rPr lang="pt-PT" sz="1200" dirty="0" smtClean="0"/>
              <a:t>“</a:t>
            </a:r>
            <a:r>
              <a:rPr lang="pt-PT" sz="1200" dirty="0" err="1" smtClean="0"/>
              <a:t>Zebedeus</a:t>
            </a:r>
            <a:r>
              <a:rPr lang="pt-PT" sz="1200" dirty="0" smtClean="0"/>
              <a:t>" </a:t>
            </a:r>
            <a:r>
              <a:rPr lang="pt-PT" sz="1200" dirty="0"/>
              <a:t>e nesta aula vou falar </a:t>
            </a:r>
            <a:r>
              <a:rPr lang="pt-PT" sz="1200" dirty="0" smtClean="0"/>
              <a:t>do cálculo de um co-seno.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pt-PT" sz="1200" dirty="0" err="1" smtClean="0">
                <a:latin typeface="Calibri" pitchFamily="34" charset="0"/>
                <a:cs typeface="Calibri" pitchFamily="34" charset="0"/>
              </a:rPr>
              <a:t>Co</a:t>
            </a:r>
            <a:r>
              <a:rPr lang="pt-PT" sz="1200" dirty="0" smtClean="0">
                <a:latin typeface="Calibri" pitchFamily="34" charset="0"/>
                <a:cs typeface="Calibri" pitchFamily="34" charset="0"/>
              </a:rPr>
              <a:t> -Seno</a:t>
            </a:r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34" y="1490154"/>
            <a:ext cx="1653026" cy="111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849196" y="1890956"/>
            <a:ext cx="792088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Co-Seno</a:t>
            </a:r>
            <a:endParaRPr lang="pt-PT" sz="12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1 - O locutor está inicialmente sentado à secretária.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" name="Picture 2" descr="https://encrypted-tbn2.gstatic.com/images?q=tbn:ANd9GcTMiBfcfdFRL4TZHmrpUhW8FxoebhkSUMdA_Ox2On4DB_NmZYQ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5" y="1868553"/>
            <a:ext cx="2425878" cy="18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3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66184224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3605" y="1188000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2 </a:t>
            </a:r>
            <a:r>
              <a:rPr lang="pt-PT" sz="1200" dirty="0"/>
              <a:t>- O </a:t>
            </a:r>
            <a:r>
              <a:rPr lang="pt-PT" sz="1200" dirty="0" smtClean="0"/>
              <a:t>co-seno </a:t>
            </a:r>
            <a:r>
              <a:rPr lang="pt-PT" sz="1200" dirty="0"/>
              <a:t>é uma função </a:t>
            </a:r>
            <a:r>
              <a:rPr lang="pt-PT" sz="1200" dirty="0" smtClean="0"/>
              <a:t>trigonométrica que transmite o </a:t>
            </a:r>
            <a:r>
              <a:rPr lang="pt-PT" sz="1200" dirty="0"/>
              <a:t>resultado da divisão do valor do cateto adjacente </a:t>
            </a:r>
            <a:r>
              <a:rPr lang="pt-PT" sz="1200" dirty="0" smtClean="0"/>
              <a:t>de um ângulo de um triângulo </a:t>
            </a:r>
            <a:r>
              <a:rPr lang="pt-PT" sz="1200" dirty="0"/>
              <a:t>pelo valor da hipotenusa. 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 descr="http://www.how-to-draw-funny-cartoons.com/image-files/cartoon-teacher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8" y="1188000"/>
            <a:ext cx="2174135" cy="284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2- O locutor levanta-se e dirige-se, lentamente, para junto do quadro de modo a ficar ao lado dele enquanto a câmara o acompanha a faz zoom </a:t>
            </a:r>
            <a:r>
              <a:rPr lang="pt-PT" sz="1200" dirty="0" err="1" smtClean="0"/>
              <a:t>in</a:t>
            </a:r>
            <a:r>
              <a:rPr lang="pt-PT" sz="1200" dirty="0" smtClean="0"/>
              <a:t> de modo a que a secretária desapareça de cena.</a:t>
            </a:r>
          </a:p>
          <a:p>
            <a:endParaRPr lang="pt-PT" sz="1200" dirty="0"/>
          </a:p>
          <a:p>
            <a:r>
              <a:rPr lang="pt-PT" sz="1200" dirty="0" smtClean="0"/>
              <a:t>(Para poupar tempo, o desenho da circunferência trigonométrica e a respectiva fórmula já está escritas no quadro)</a:t>
            </a:r>
            <a:endParaRPr lang="pt-PT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00" y="1340768"/>
            <a:ext cx="351119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53" y="2310937"/>
            <a:ext cx="1413719" cy="38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0" descr="http://1.bp.blogspot.com/_UG_0pdfIG3o/Sv1CjxSy5KI/AAAAAAAAAGY/eKSSymiZAiI/s320/defini%C3%A7%C3%B5es+de+seno,+cosseno+e+tangen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39" y="1866834"/>
            <a:ext cx="1442633" cy="13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://1.bp.blogspot.com/_UG_0pdfIG3o/Sv1CjxSy5KI/AAAAAAAAAGY/eKSSymiZAiI/s320/defini%C3%A7%C3%B5es+de+seno,+cosseno+e+tangen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437112"/>
            <a:ext cx="2227805" cy="204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69" y="5057709"/>
            <a:ext cx="1932315" cy="53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4086687748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3605" y="1188000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/>
              <a:t>3</a:t>
            </a:r>
            <a:r>
              <a:rPr lang="pt-PT" sz="1200" dirty="0" smtClean="0"/>
              <a:t> </a:t>
            </a:r>
            <a:r>
              <a:rPr lang="pt-PT" sz="1200" dirty="0"/>
              <a:t>- </a:t>
            </a:r>
            <a:r>
              <a:rPr lang="pt-PT" sz="1200" dirty="0" smtClean="0"/>
              <a:t>Consideremos o seguinte triângulo rectângulo.</a:t>
            </a:r>
          </a:p>
          <a:p>
            <a:endParaRPr lang="pt-PT" sz="1200" dirty="0"/>
          </a:p>
          <a:p>
            <a:r>
              <a:rPr lang="pt-PT" sz="1200" dirty="0" smtClean="0"/>
              <a:t>4 – Qual será então o co-seno do ângulo BÂC?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 descr="http://www.how-to-draw-funny-cartoons.com/image-files/cartoon-teacher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8" y="1188000"/>
            <a:ext cx="2172585" cy="28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(Para poupar tempo, o quadro já está limpo)</a:t>
            </a:r>
          </a:p>
          <a:p>
            <a:endParaRPr lang="pt-PT" sz="1200" dirty="0" smtClean="0"/>
          </a:p>
          <a:p>
            <a:r>
              <a:rPr lang="pt-PT" sz="1200" dirty="0" smtClean="0"/>
              <a:t>3- O locutor volta-se para o quadro e desenha um triângulo rectângulo do quadro</a:t>
            </a:r>
          </a:p>
          <a:p>
            <a:endParaRPr lang="pt-PT" sz="1200" dirty="0"/>
          </a:p>
          <a:p>
            <a:r>
              <a:rPr lang="pt-PT" sz="1200" dirty="0" smtClean="0"/>
              <a:t>4-O locutor volta-se de novo para enfrentar a câmara</a:t>
            </a:r>
            <a:endParaRPr lang="pt-PT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00" y="1340768"/>
            <a:ext cx="351119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01037"/>
            <a:ext cx="30384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69" y="1677093"/>
            <a:ext cx="1778791" cy="98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785854" y="2924944"/>
            <a:ext cx="1797732" cy="2880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Co-seno do ângulo BÂC ?</a:t>
            </a:r>
            <a:endParaRPr lang="pt-PT" sz="12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2060531772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3605" y="1188000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5 – Sabemos que o co-seno de um ângulo é dado pela relação entre o cateto adjacente dividido pela sua hipotenusa.</a:t>
            </a:r>
          </a:p>
          <a:p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 descr="http://www.how-to-draw-funny-cartoons.com/image-files/cartoon-teacher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8" y="1188000"/>
            <a:ext cx="2172585" cy="28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(Para poupar tempo, a formula já está escrita no quadro)</a:t>
            </a:r>
          </a:p>
          <a:p>
            <a:endParaRPr lang="pt-PT" sz="1200" dirty="0" smtClean="0"/>
          </a:p>
          <a:p>
            <a:r>
              <a:rPr lang="pt-PT" sz="1200" dirty="0" smtClean="0"/>
              <a:t>5- O locutor volta-se para o quadro e desenha um triângulo rectângulo do quadro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00" y="1340768"/>
            <a:ext cx="351119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61" y="4967936"/>
            <a:ext cx="419969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01" y="1966361"/>
            <a:ext cx="1772609" cy="4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4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2006617424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3605" y="1188000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6 – Portanto o co-seno do ângulo B A C é igual ao cateto adjacente, que é 12…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 descr="http://www.how-to-draw-funny-cartoons.com/image-files/cartoon-teacher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8" y="1188000"/>
            <a:ext cx="2172585" cy="28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(Para poupar tempo, o quadro já está limpo)</a:t>
            </a:r>
          </a:p>
          <a:p>
            <a:endParaRPr lang="pt-PT" sz="1200" dirty="0" smtClean="0"/>
          </a:p>
          <a:p>
            <a:r>
              <a:rPr lang="pt-PT" sz="1200" dirty="0" smtClean="0"/>
              <a:t>5- O locutor volta-se para o quadro e escreve cos = 12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00" y="1340768"/>
            <a:ext cx="351119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54" y="2138382"/>
            <a:ext cx="1465249" cy="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227" y="4967737"/>
            <a:ext cx="21621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3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>
            <p:extLst>
              <p:ext uri="{D42A27DB-BD31-4B8C-83A1-F6EECF244321}">
                <p14:modId xmlns:p14="http://schemas.microsoft.com/office/powerpoint/2010/main" val="346162784"/>
              </p:ext>
            </p:extLst>
          </p:nvPr>
        </p:nvGraphicFramePr>
        <p:xfrm>
          <a:off x="71280" y="71280"/>
          <a:ext cx="9000720" cy="878160"/>
        </p:xfrm>
        <a:graphic>
          <a:graphicData uri="http://schemas.openxmlformats.org/drawingml/2006/table">
            <a:tbl>
              <a:tblPr/>
              <a:tblGrid>
                <a:gridCol w="2988552"/>
                <a:gridCol w="4464496"/>
                <a:gridCol w="1547672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Tela: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Co-seno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: Cálculo</a:t>
                      </a:r>
                      <a:r>
                        <a:rPr lang="pt-PT" sz="1400" baseline="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 do seno 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Descrição:</a:t>
                      </a:r>
                      <a:endParaRPr lang="pt-PT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3605" y="1188000"/>
            <a:ext cx="5444499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772" y="9341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Cenário (local da filmagem)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604" y="4284000"/>
            <a:ext cx="427927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7 – … a dividir pela a hipotenusa, que é 5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455" y="4029741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Narração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aixaDeTexto 6"/>
          <p:cNvSpPr txBox="1">
            <a:spLocks noChangeAspect="1"/>
          </p:cNvSpPr>
          <p:nvPr/>
        </p:nvSpPr>
        <p:spPr>
          <a:xfrm>
            <a:off x="4583586" y="4284000"/>
            <a:ext cx="4433698" cy="2520000"/>
          </a:xfrm>
          <a:prstGeom prst="rect">
            <a:avLst/>
          </a:prstGeom>
          <a:solidFill>
            <a:srgbClr val="F4E19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  <a:p>
            <a:endParaRPr lang="pt-PT" sz="1200" dirty="0">
              <a:latin typeface="Calibri" pitchFamily="34" charset="0"/>
              <a:cs typeface="Calibri" pitchFamily="34" charset="0"/>
            </a:endParaRPr>
          </a:p>
          <a:p>
            <a:endParaRPr lang="pt-PT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6013" y="4031768"/>
            <a:ext cx="42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Ecrã/Quadro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 descr="http://www.how-to-draw-funny-cartoons.com/image-files/cartoon-teacher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8" y="1188000"/>
            <a:ext cx="2172585" cy="28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5652120" y="1187999"/>
            <a:ext cx="3365164" cy="28417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pt-PT" sz="1200" dirty="0" smtClean="0"/>
              <a:t>7- O locutor escreve o resto da fórmula (sobre 5)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7800" y="93419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Descrição da acção</a:t>
            </a:r>
            <a:endParaRPr lang="pt-PT" sz="1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00" y="1340768"/>
            <a:ext cx="351119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277" y="4967737"/>
            <a:ext cx="21621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08" y="1844824"/>
            <a:ext cx="21621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0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spAutoFit/>
      </a:bodyPr>
      <a:lstStyle>
        <a:defPPr>
          <a:defRPr sz="1200"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1574</Words>
  <Application>Microsoft Office PowerPoint</Application>
  <PresentationFormat>Apresentação no Ecrã (4:3)</PresentationFormat>
  <Paragraphs>422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Soeiro</dc:creator>
  <cp:lastModifiedBy>Soeiro</cp:lastModifiedBy>
  <cp:revision>55</cp:revision>
  <dcterms:modified xsi:type="dcterms:W3CDTF">2013-04-16T17:40:05Z</dcterms:modified>
</cp:coreProperties>
</file>