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12.png" ContentType="image/png"/>
  <Override PartName="/ppt/media/image9.jpeg" ContentType="image/jpeg"/>
  <Override PartName="/ppt/media/image37.jpeg" ContentType="image/jpeg"/>
  <Override PartName="/ppt/media/image21.png" ContentType="image/png"/>
  <Override PartName="/ppt/media/image30.png" ContentType="image/png"/>
  <Override PartName="/ppt/media/image11.jpeg" ContentType="image/jpeg"/>
  <Override PartName="/ppt/media/image14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2.jpeg" ContentType="image/jpeg"/>
  <Override PartName="/ppt/media/image18.png" ContentType="image/png"/>
  <Override PartName="/ppt/media/image36.png" ContentType="image/png"/>
  <Override PartName="/ppt/media/image1.png" ContentType="image/png"/>
  <Override PartName="/ppt/media/image15.jpeg" ContentType="image/jpeg"/>
  <Override PartName="/ppt/media/image29.png" ContentType="image/png"/>
  <Override PartName="/ppt/media/image38.png" ContentType="image/png"/>
  <Override PartName="/ppt/media/image4.jpeg" ContentType="image/jpeg"/>
  <Override PartName="/ppt/media/image32.jpeg" ContentType="image/jpeg"/>
  <Override PartName="/ppt/media/image3.png" ContentType="image/png"/>
  <Override PartName="/ppt/media/image7.png" ContentType="image/png"/>
  <Override PartName="/ppt/media/image19.jpeg" ContentType="image/jpeg"/>
  <Override PartName="/ppt/media/image8.jpeg" ContentType="image/jpeg"/>
  <Override PartName="/ppt/media/image20.png" ContentType="image/png"/>
  <Override PartName="/ppt/media/image13.png" ContentType="image/png"/>
  <Override PartName="/ppt/media/image22.png" ContentType="image/png"/>
  <Override PartName="/ppt/media/image23.jpeg" ContentType="image/jpeg"/>
  <Override PartName="/ppt/media/image24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28.png" ContentType="image/png"/>
  <Override PartName="/ppt/media/image31.jpeg" ContentType="image/jpeg"/>
  <Override PartName="/ppt/media/image27.jpeg" ContentType="image/jpeg"/>
  <Override PartName="/ppt/media/image5.jpeg" ContentType="image/jpeg"/>
  <Override PartName="/ppt/media/image33.jpeg" ContentType="image/jpeg"/>
  <Override PartName="/ppt/media/image6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PT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PT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PT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PT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055AD39-EA40-4AAF-AC88-315239FC49F6}" type="slidenum">
              <a:rPr lang="pt-PT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8EBB34D7-902D-4106-AECC-A8DAF4AE3E16}" type="slidenum">
              <a:rPr lang="pt-PT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CC292E95-C9F8-4BDD-AD4A-3087D7C192E6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44A8DB5C-0DCD-4FAD-8126-ADD24236D42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43D27E45-3A03-4E6E-A6C2-9EC382CF086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301C10A9-360F-4478-8EE3-7FC30EB15D6B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6116A03E-7976-4B8D-9325-D88079BB6DED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7990FA32-B02F-4BE8-A5D0-2B618B45DB33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19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9DD28D5F-352C-42D5-9DD6-486C2D02F5DB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60EE1468-8570-40CA-90E2-69EA1E3DCF06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E036A544-BFAC-44BD-9A3D-84E8D69DC19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5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F1C35544-896D-48CC-9A1F-E5D731CDBAE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49B767F8-CFF4-4B55-AF9A-97CCBD18602F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0B30EC94-04DB-4594-9385-79DB8203EF59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29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743790F2-FEF1-4446-AF55-AC5EB13804A8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E9F1B9F7-33C3-4A7B-9D86-CE9B3CB90B04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1F5D0A69-A043-4B3C-A872-A2D83E89934F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ED727491-B27F-43F2-A241-8FF761EE4756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34D85191-F731-4954-95FC-01A2E0A8DAB2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A326D121-4F5D-4534-87A0-43DBC48493D4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E58B59EE-2B88-4B38-8635-71484C4EA1ED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E467136E-4F99-4157-81D5-81CEB79EDA2F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440" cy="446688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3850560" y="9430200"/>
            <a:ext cx="2944800" cy="49572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fld id="{06B3FFCC-0B8A-42D4-A6C0-8D9DFEC9F4EE}" type="slidenum">
              <a:rPr lang="pt-PT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PT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PT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pt-PT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PT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PT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PT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PT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PT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PT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PT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39640" y="134064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b="1" lang="pt-PT" sz="1600">
                <a:solidFill>
                  <a:srgbClr val="000000"/>
                </a:solidFill>
                <a:latin typeface="Calibri"/>
                <a:ea typeface="DejaVu Sans"/>
              </a:rPr>
              <a:t>Aula</a:t>
            </a:r>
            <a:r>
              <a:rPr lang="pt-PT" sz="1600">
                <a:solidFill>
                  <a:srgbClr val="000000"/>
                </a:solidFill>
                <a:latin typeface="Calibri"/>
                <a:ea typeface="DejaVu Sans"/>
              </a:rPr>
              <a:t>: Tangente</a:t>
            </a:r>
            <a:endParaRPr/>
          </a:p>
          <a:p>
            <a:endParaRPr/>
          </a:p>
          <a:p>
            <a:r>
              <a:rPr lang="pt-PT" sz="1600">
                <a:solidFill>
                  <a:srgbClr val="000000"/>
                </a:solidFill>
                <a:latin typeface="Calibri"/>
                <a:ea typeface="DejaVu Sans"/>
              </a:rPr>
              <a:t>Storyboard </a:t>
            </a:r>
            <a:endParaRPr/>
          </a:p>
          <a:p>
            <a:r>
              <a:rPr b="1" lang="pt-PT" sz="2400">
                <a:solidFill>
                  <a:srgbClr val="000000"/>
                </a:solidFill>
                <a:latin typeface="Calibri"/>
                <a:ea typeface="DejaVu Sans"/>
              </a:rPr>
              <a:t>Título: Cálculo</a:t>
            </a:r>
            <a:endParaRPr/>
          </a:p>
          <a:p>
            <a:pPr>
              <a:lnSpc>
                <a:spcPct val="100000"/>
              </a:lnSpc>
            </a:pPr>
            <a:r>
              <a:rPr lang="pt-PT" sz="1600">
                <a:solidFill>
                  <a:srgbClr val="000000"/>
                </a:solidFill>
                <a:latin typeface="Calibri"/>
                <a:ea typeface="DejaVu Sans"/>
              </a:rPr>
              <a:t>Versão 1.0, 16-04-2013</a:t>
            </a:r>
            <a:endParaRPr/>
          </a:p>
        </p:txBody>
      </p:sp>
      <p:graphicFrame>
        <p:nvGraphicFramePr>
          <p:cNvPr id="74" name="Table 2"/>
          <p:cNvGraphicFramePr/>
          <p:nvPr/>
        </p:nvGraphicFramePr>
        <p:xfrm>
          <a:off x="611640" y="2925000"/>
          <a:ext cx="7500240" cy="3096720"/>
        </p:xfrm>
        <a:graphic>
          <a:graphicData uri="http://schemas.openxmlformats.org/drawingml/2006/table">
            <a:tbl>
              <a:tblPr/>
              <a:tblGrid>
                <a:gridCol w="833400"/>
                <a:gridCol w="4838400"/>
                <a:gridCol w="1828440"/>
              </a:tblGrid>
              <a:tr h="2390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000">
                          <a:solidFill>
                            <a:srgbClr val="000000"/>
                          </a:solidFill>
                          <a:latin typeface="Arial"/>
                        </a:rPr>
                        <a:t>Versão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000">
                          <a:solidFill>
                            <a:srgbClr val="000000"/>
                          </a:solidFill>
                          <a:latin typeface="Arial"/>
                        </a:rPr>
                        <a:t>Notas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PT" sz="1000">
                          <a:solidFill>
                            <a:srgbClr val="000000"/>
                          </a:solidFill>
                          <a:latin typeface="Arial"/>
                        </a:rPr>
                        <a:t>Data</a:t>
                      </a:r>
                      <a:endParaRPr/>
                    </a:p>
                  </a:txBody>
                  <a:tcPr/>
                </a:tc>
              </a:tr>
              <a:tr h="232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V1.0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Initial draft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latin typeface="Arial"/>
                        </a:rPr>
                        <a:t>23-14-2013</a:t>
                      </a:r>
                      <a:endParaRPr/>
                    </a:p>
                  </a:txBody>
                  <a:tcPr/>
                </a:tc>
              </a:tr>
              <a:tr h="437040">
                <a:tc>
                  <a:tcPr/>
                </a:tc>
                <a:tc>
                  <a:tcPr/>
                </a:tc>
                <a:tc>
                  <a:tcPr/>
                </a:tc>
              </a:tr>
              <a:tr h="437040">
                <a:tc>
                  <a:tcPr/>
                </a:tc>
                <a:tc>
                  <a:tcPr/>
                </a:tc>
                <a:tc>
                  <a:tcPr/>
                </a:tc>
              </a:tr>
              <a:tr h="437040">
                <a:tc>
                  <a:tcPr/>
                </a:tc>
                <a:tc>
                  <a:tcPr/>
                </a:tc>
                <a:tc>
                  <a:tcPr/>
                </a:tc>
              </a:tr>
              <a:tr h="437040">
                <a:tc>
                  <a:tcPr/>
                </a:tc>
                <a:tc>
                  <a:tcPr/>
                </a:tc>
                <a:tc>
                  <a:tcPr/>
                </a:tc>
              </a:tr>
              <a:tr h="437040">
                <a:tc>
                  <a:tcPr/>
                </a:tc>
                <a:tc>
                  <a:tcPr/>
                </a:tc>
                <a:tc>
                  <a:tcPr/>
                </a:tc>
              </a:tr>
              <a:tr h="43956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pic>
        <p:nvPicPr>
          <p:cNvPr descr="" id="7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40" y="23400"/>
            <a:ext cx="2580840" cy="9331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68" name="CustomShape 2"/>
          <p:cNvSpPr/>
          <p:nvPr/>
        </p:nvSpPr>
        <p:spPr>
          <a:xfrm>
            <a:off x="6372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69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8 – Assim ficamos com o resultado de 0 vírgula 58</a:t>
            </a: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descr="" id="17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00" y="1188000"/>
            <a:ext cx="2172240" cy="2841480"/>
          </a:xfrm>
          <a:prstGeom prst="rect">
            <a:avLst/>
          </a:prstGeom>
        </p:spPr>
      </p:pic>
      <p:sp>
        <p:nvSpPr>
          <p:cNvPr id="175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8- O locutor escreve o resultado e volta-se novo para enfrentar a câmara.</a:t>
            </a:r>
            <a:endParaRPr/>
          </a:p>
        </p:txBody>
      </p:sp>
      <p:sp>
        <p:nvSpPr>
          <p:cNvPr id="176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ação</a:t>
            </a:r>
            <a:endParaRPr/>
          </a:p>
        </p:txBody>
      </p:sp>
      <p:pic>
        <p:nvPicPr>
          <p:cNvPr descr="" id="17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960" y="1340640"/>
            <a:ext cx="3510720" cy="2376000"/>
          </a:xfrm>
          <a:prstGeom prst="rect">
            <a:avLst/>
          </a:prstGeom>
        </p:spPr>
      </p:pic>
      <p:pic>
        <p:nvPicPr>
          <p:cNvPr descr="" id="17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14680" y="2066040"/>
            <a:ext cx="1345320" cy="309960"/>
          </a:xfrm>
          <a:prstGeom prst="rect">
            <a:avLst/>
          </a:prstGeom>
        </p:spPr>
      </p:pic>
      <p:pic>
        <p:nvPicPr>
          <p:cNvPr descr="" id="179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206680" y="4968000"/>
            <a:ext cx="2569320" cy="79200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364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graphicFrame>
        <p:nvGraphicFramePr>
          <p:cNvPr id="181" name="Table 2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82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9 - Vamos agora aprender a desenvolver um programa em Portugol, que faça o cálculo da tangente de um ângulo fornecido pelo o utilizador.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86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descr="" id="18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188000"/>
            <a:ext cx="1951200" cy="2552400"/>
          </a:xfrm>
          <a:prstGeom prst="rect">
            <a:avLst/>
          </a:prstGeom>
        </p:spPr>
      </p:pic>
      <p:pic>
        <p:nvPicPr>
          <p:cNvPr descr="" id="18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41120" y="1845000"/>
            <a:ext cx="2966040" cy="1977120"/>
          </a:xfrm>
          <a:prstGeom prst="rect">
            <a:avLst/>
          </a:prstGeom>
        </p:spPr>
      </p:pic>
      <p:sp>
        <p:nvSpPr>
          <p:cNvPr id="189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9 - O locutor dirige-se à secretária e senta-se em frente ao computador enquanto a câmara o acompanha a faz zoom in de modo a que o quadro desapareça de cena.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364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graphicFrame>
        <p:nvGraphicFramePr>
          <p:cNvPr id="192" name="Table 2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93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94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10 – Como já sabemos, todos os programas em Portugol começam com início e terminam com fim.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96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97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198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10 – Câmara está posicionada por detrás do locutor que está sentado à secretária a escrever inicio e fim no Portugol.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A câmara vai fazendo zoom in até que a tela seja totalmente preenchida pelo o ecrã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200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360" y="1366920"/>
            <a:ext cx="2660400" cy="24832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02" name="CustomShape 2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11844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11 – Começamos por definir uma variável, tangente, do tipo real, onde se irá guardar o valor introduzido pelo utilizador, e uma variável real onde se irá guardar o resultado final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323640" y="134892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06" name="CustomShape 6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11 – Câmara está ligada directamente ao PC e na tela aparece apenas o ecrã do PC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10" name="CustomShape 2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11844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12 – Inicializamos essas variáveis com o valor zero por defeito…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13" name="CustomShape 5"/>
          <p:cNvSpPr/>
          <p:nvPr/>
        </p:nvSpPr>
        <p:spPr>
          <a:xfrm>
            <a:off x="323640" y="134892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14" name="CustomShape 6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15" name="CustomShape 7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12 – Câmara está ligada directamente ao PC e na tela aparece apenas o ecrã do PC</a:t>
            </a:r>
            <a:endParaRPr/>
          </a:p>
        </p:txBody>
      </p:sp>
      <p:sp>
        <p:nvSpPr>
          <p:cNvPr id="216" name="CustomShape 8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18" name="CustomShape 2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11844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13 – … e pedimos ao utilizador que introduza o valor do ângulo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21" name="CustomShape 5"/>
          <p:cNvSpPr/>
          <p:nvPr/>
        </p:nvSpPr>
        <p:spPr>
          <a:xfrm>
            <a:off x="323640" y="134892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cosseno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escrever "qual o valor do ângulo?:"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ler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22" name="CustomShape 6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23" name="CustomShape 7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13 – Câmara está ligada directamente ao PC e na tela aparece apenas o ecrã do PC</a:t>
            </a:r>
            <a:endParaRPr/>
          </a:p>
        </p:txBody>
      </p:sp>
      <p:sp>
        <p:nvSpPr>
          <p:cNvPr id="224" name="CustomShape 8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26" name="CustomShape 2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11844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14 – No Portugol, o calculo da tangente é realizado através da função TAN que pede como parâmetro o valor do ângulo a ser calculado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323640" y="134892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escrever "qual o valor do ângulo?:"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ler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 ( cosseno )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30" name="CustomShape 6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14 – Câmara está ligada directamente ao PC e na tela aparece apenas o ecrã do PC</a:t>
            </a:r>
            <a:endParaRPr/>
          </a:p>
        </p:txBody>
      </p:sp>
      <p:sp>
        <p:nvSpPr>
          <p:cNvPr id="232" name="CustomShape 8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34" name="CustomShape 2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1844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15– Como é uma função, significa que devolve um valor, portanto vamos guardar o valor devolvido pela função TAN numa variável .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323640" y="134892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escrever "qual o valor do ângulo?:"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ler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resultado &lt;- tan ( tangente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 )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38" name="CustomShape 6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39" name="CustomShape 7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15 – Câmara está ligada directamente ao PC e na tela aparece apenas o ecrã do PC</a:t>
            </a:r>
            <a:endParaRPr/>
          </a:p>
        </p:txBody>
      </p:sp>
      <p:sp>
        <p:nvSpPr>
          <p:cNvPr id="240" name="CustomShape 8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42" name="CustomShape 2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11844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16– Para finalizar, vamos apresentar o resultado do cálculo da 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 ao utilizador.</a:t>
            </a:r>
            <a:endParaRPr/>
          </a:p>
        </p:txBody>
      </p:sp>
      <p:sp>
        <p:nvSpPr>
          <p:cNvPr id="244" name="CustomShape 4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45" name="CustomShape 5"/>
          <p:cNvSpPr/>
          <p:nvPr/>
        </p:nvSpPr>
        <p:spPr>
          <a:xfrm>
            <a:off x="323640" y="134892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inicio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real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resultado &lt;- 0.0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escrever "qual o valor do ângulo?:"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ler tangente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resultado &lt;- tan ( tangente )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escrever "A tangente do ângulo é: " , resultado</a:t>
            </a: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fim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46" name="CustomShape 6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47" name="CustomShape 7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16 – Câmara está ligada directamente ao PC e na tela aparece apenas o ecrã do PC</a:t>
            </a:r>
            <a:endParaRPr/>
          </a:p>
        </p:txBody>
      </p:sp>
      <p:sp>
        <p:nvSpPr>
          <p:cNvPr id="248" name="CustomShape 8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50" name="CustomShape 2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11844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17– Vamos verificar o nosso algoritmo e executar o fluxograma</a:t>
            </a:r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323640" y="134892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54" name="CustomShape 6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55" name="CustomShape 7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17 – Câmara está ligada directamente ao PC e na tela aparece apenas o ecrã do PC</a:t>
            </a:r>
            <a:endParaRPr/>
          </a:p>
        </p:txBody>
      </p:sp>
      <p:sp>
        <p:nvSpPr>
          <p:cNvPr id="256" name="CustomShape 8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2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000" y="1420920"/>
            <a:ext cx="1957680" cy="2395080"/>
          </a:xfrm>
          <a:prstGeom prst="rect">
            <a:avLst/>
          </a:prstGeom>
        </p:spPr>
      </p:pic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3640" y="206100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pt-PT" sz="4400">
                <a:solidFill>
                  <a:srgbClr val="000000"/>
                </a:solidFill>
                <a:latin typeface="Calibri"/>
                <a:ea typeface="DejaVu Sans"/>
              </a:rPr>
              <a:t>Cálculo</a:t>
            </a:r>
            <a:endParaRPr/>
          </a:p>
          <a:p>
            <a:pPr algn="ctr">
              <a:lnSpc>
                <a:spcPct val="100000"/>
              </a:lnSpc>
            </a:pPr>
            <a:r>
              <a:rPr lang="pt-PT" sz="3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59" name="CustomShape 2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11844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18– Vamos verificar o nosso algoritmo e executar o fluxograma.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19 – Vamos introduzir um valor para o ângulo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323640" y="134892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64" name="CustomShape 7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18 – Câmara está ligada directamente ao PC e na tela aparece apenas o ecrã do PC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19 – Câmara está ligada directamente ao PC e na tela aparece apenas o ecrã do PC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5" name="CustomShape 8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26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1951560"/>
            <a:ext cx="2962080" cy="131400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68" name="CustomShape 2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11844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20- No separador Output obtemos assim o resultado da tangente do ângulo 0 vírgula 25.</a:t>
            </a:r>
            <a:endParaRPr/>
          </a:p>
        </p:txBody>
      </p:sp>
      <p:sp>
        <p:nvSpPr>
          <p:cNvPr id="270" name="CustomShape 4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71" name="CustomShape 5"/>
          <p:cNvSpPr/>
          <p:nvPr/>
        </p:nvSpPr>
        <p:spPr>
          <a:xfrm>
            <a:off x="118440" y="1188000"/>
            <a:ext cx="5184360" cy="270072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72" name="CustomShape 6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73" name="CustomShape 7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20 – Câmara está ligada directamente ao PC e na tela aparece apenas o ecrã do PC</a:t>
            </a:r>
            <a:endParaRPr/>
          </a:p>
        </p:txBody>
      </p:sp>
      <p:sp>
        <p:nvSpPr>
          <p:cNvPr id="274" name="CustomShape 8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27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200" y="1728000"/>
            <a:ext cx="5086800" cy="166248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4364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graphicFrame>
        <p:nvGraphicFramePr>
          <p:cNvPr id="277" name="Table 2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78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21 – Chegámos ao fim desta aula, agora está na hora de falar sobre a Co-Tangente. Vejo-vos na próxima aula.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281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Co-Tangente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282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283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21 – Câmara está posicionada em frente à secretária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O Locutor está sentado em cima da mesa, relaxado, enquanto se despede e fala do tema da próxima aula.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(Música de final de aula)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28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6080" y="1412640"/>
            <a:ext cx="2078640" cy="2078640"/>
          </a:xfrm>
          <a:prstGeom prst="rect">
            <a:avLst/>
          </a:prstGeom>
        </p:spPr>
      </p:pic>
      <p:pic>
        <p:nvPicPr>
          <p:cNvPr descr="" id="28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22560" y="1448640"/>
            <a:ext cx="2565000" cy="1735920"/>
          </a:xfrm>
          <a:prstGeom prst="rect">
            <a:avLst/>
          </a:prstGeom>
        </p:spPr>
      </p:pic>
      <p:sp>
        <p:nvSpPr>
          <p:cNvPr id="287" name="CustomShape 10"/>
          <p:cNvSpPr/>
          <p:nvPr/>
        </p:nvSpPr>
        <p:spPr>
          <a:xfrm>
            <a:off x="3564000" y="2016000"/>
            <a:ext cx="1476000" cy="699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2000">
                <a:solidFill>
                  <a:srgbClr val="ffffff"/>
                </a:solidFill>
                <a:latin typeface="Calibri"/>
                <a:ea typeface="DejaVu Sans"/>
              </a:rPr>
              <a:t>Co-Tangente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78" name="CustomShape 2"/>
          <p:cNvSpPr/>
          <p:nvPr/>
        </p:nvSpPr>
        <p:spPr>
          <a:xfrm>
            <a:off x="6372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79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80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81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82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endParaRPr/>
          </a:p>
        </p:txBody>
      </p:sp>
      <p:sp>
        <p:nvSpPr>
          <p:cNvPr id="83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sp>
        <p:nvSpPr>
          <p:cNvPr id="84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- O locutor está inicialmente sentado à secretária.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A câmara faz zoom out para que o quadro apareça na imagem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(Música de inicio de aula)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33560" y="1442880"/>
            <a:ext cx="3504240" cy="262476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88" name="CustomShape 2"/>
          <p:cNvSpPr/>
          <p:nvPr/>
        </p:nvSpPr>
        <p:spPr>
          <a:xfrm>
            <a:off x="6372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89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1 - Olá, o meu nome é “Zebedeus" e nesta aula vou falar do cálculo da tangente.</a:t>
            </a:r>
            <a:endParaRPr/>
          </a:p>
        </p:txBody>
      </p:sp>
      <p:sp>
        <p:nvSpPr>
          <p:cNvPr id="91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pt-PT" sz="1200">
                <a:solidFill>
                  <a:srgbClr val="000000"/>
                </a:solidFill>
                <a:latin typeface="Calibri"/>
                <a:ea typeface="DejaVu Sans"/>
              </a:rPr>
              <a:t>Tangente</a:t>
            </a:r>
            <a:endParaRPr/>
          </a:p>
        </p:txBody>
      </p:sp>
      <p:sp>
        <p:nvSpPr>
          <p:cNvPr id="93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descr="" id="9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532320" y="1490040"/>
            <a:ext cx="1652760" cy="1118520"/>
          </a:xfrm>
          <a:prstGeom prst="rect">
            <a:avLst/>
          </a:prstGeom>
        </p:spPr>
      </p:pic>
      <p:sp>
        <p:nvSpPr>
          <p:cNvPr id="95" name="CustomShape 8"/>
          <p:cNvSpPr/>
          <p:nvPr/>
        </p:nvSpPr>
        <p:spPr>
          <a:xfrm>
            <a:off x="3849120" y="1891080"/>
            <a:ext cx="791640" cy="272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ffffff"/>
                </a:solidFill>
                <a:latin typeface="Calibri"/>
                <a:ea typeface="DejaVu Sans"/>
              </a:rPr>
              <a:t>Co-Seno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1 - O locutor está inicialmente sentado à secretária.</a:t>
            </a:r>
            <a:endParaRPr/>
          </a:p>
        </p:txBody>
      </p:sp>
      <p:sp>
        <p:nvSpPr>
          <p:cNvPr id="97" name="CustomShape 10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9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7920" y="1868400"/>
            <a:ext cx="2425680" cy="181656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00" name="CustomShape 2"/>
          <p:cNvSpPr/>
          <p:nvPr/>
        </p:nvSpPr>
        <p:spPr>
          <a:xfrm>
            <a:off x="6372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01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 – A tangente é uma função trigonométrica que transmite o resultado da divisão do valor do cateto oposto de um ângulo de um triângulo pelo valor do cateto adjacente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04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descr="" id="10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00" y="1188000"/>
            <a:ext cx="2173680" cy="2843280"/>
          </a:xfrm>
          <a:prstGeom prst="rect">
            <a:avLst/>
          </a:prstGeom>
        </p:spPr>
      </p:pic>
      <p:sp>
        <p:nvSpPr>
          <p:cNvPr id="107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2- O locutor levanta-se e dirige-se, lentamente, para junto do quadro de modo a ficar ao lado dele enquanto a câmara o acompanha a faz zoom in de modo a que a secretária desapareça de cena.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o desenho da circunferência trigonométrica e a respetiva fórmula já estão escritas no quadro)</a:t>
            </a:r>
            <a:endParaRPr/>
          </a:p>
        </p:txBody>
      </p:sp>
      <p:sp>
        <p:nvSpPr>
          <p:cNvPr id="108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10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960" y="1340640"/>
            <a:ext cx="3510720" cy="2376000"/>
          </a:xfrm>
          <a:prstGeom prst="rect">
            <a:avLst/>
          </a:prstGeom>
        </p:spPr>
      </p:pic>
      <p:pic>
        <p:nvPicPr>
          <p:cNvPr descr="" id="110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806280" y="2310840"/>
            <a:ext cx="1413360" cy="387360"/>
          </a:xfrm>
          <a:prstGeom prst="rect">
            <a:avLst/>
          </a:prstGeom>
        </p:spPr>
      </p:pic>
      <p:pic>
        <p:nvPicPr>
          <p:cNvPr descr="" id="1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203200" y="1866960"/>
            <a:ext cx="1442160" cy="1323720"/>
          </a:xfrm>
          <a:prstGeom prst="rect">
            <a:avLst/>
          </a:prstGeom>
        </p:spPr>
      </p:pic>
      <p:pic>
        <p:nvPicPr>
          <p:cNvPr descr="" id="112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716000" y="4437000"/>
            <a:ext cx="2227320" cy="2044440"/>
          </a:xfrm>
          <a:prstGeom prst="rect">
            <a:avLst/>
          </a:prstGeom>
        </p:spPr>
      </p:pic>
      <p:pic>
        <p:nvPicPr>
          <p:cNvPr descr="" id="113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7084800" y="5057640"/>
            <a:ext cx="1932120" cy="52992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15" name="CustomShape 2"/>
          <p:cNvSpPr/>
          <p:nvPr/>
        </p:nvSpPr>
        <p:spPr>
          <a:xfrm>
            <a:off x="6372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16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3 - Consideremos o seguinte triângulo retângulo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4 – Qual será então  a tangente do ângulo BÂC?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descr="" id="121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00" y="1188000"/>
            <a:ext cx="2172240" cy="2841480"/>
          </a:xfrm>
          <a:prstGeom prst="rect">
            <a:avLst/>
          </a:prstGeom>
        </p:spPr>
      </p:pic>
      <p:sp>
        <p:nvSpPr>
          <p:cNvPr id="122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o quadro já está limpo)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3- O locutor volta-se para o quadro e desenha um triângulo retângulo do quadro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4-O locutor volta-se de novo para enfrentar a câmara</a:t>
            </a:r>
            <a:endParaRPr/>
          </a:p>
        </p:txBody>
      </p:sp>
      <p:sp>
        <p:nvSpPr>
          <p:cNvPr id="123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12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960" y="1340640"/>
            <a:ext cx="3510720" cy="2376000"/>
          </a:xfrm>
          <a:prstGeom prst="rect">
            <a:avLst/>
          </a:prstGeom>
        </p:spPr>
      </p:pic>
      <p:pic>
        <p:nvPicPr>
          <p:cNvPr descr="" id="12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00" y="4700880"/>
            <a:ext cx="3038040" cy="1685520"/>
          </a:xfrm>
          <a:prstGeom prst="rect">
            <a:avLst/>
          </a:prstGeom>
        </p:spPr>
      </p:pic>
      <p:pic>
        <p:nvPicPr>
          <p:cNvPr descr="" id="126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760840" y="1677240"/>
            <a:ext cx="1778400" cy="986760"/>
          </a:xfrm>
          <a:prstGeom prst="rect">
            <a:avLst/>
          </a:prstGeom>
        </p:spPr>
      </p:pic>
      <p:sp>
        <p:nvSpPr>
          <p:cNvPr id="127" name="CustomShape 10"/>
          <p:cNvSpPr/>
          <p:nvPr/>
        </p:nvSpPr>
        <p:spPr>
          <a:xfrm>
            <a:off x="2785680" y="2925000"/>
            <a:ext cx="1797480" cy="2728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ffffff"/>
                </a:solidFill>
                <a:latin typeface="Calibri"/>
                <a:ea typeface="DejaVu Sans"/>
              </a:rPr>
              <a:t>Tangente do ângulo BÂC ?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29" name="CustomShape 2"/>
          <p:cNvSpPr/>
          <p:nvPr/>
        </p:nvSpPr>
        <p:spPr>
          <a:xfrm>
            <a:off x="6372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30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5 – Sabemos que a tangente de um ângulo é dado pela relação entre o cateto oposto e o cateto adjacente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33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descr="" id="135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00" y="1188000"/>
            <a:ext cx="2172240" cy="2841480"/>
          </a:xfrm>
          <a:prstGeom prst="rect">
            <a:avLst/>
          </a:prstGeom>
        </p:spPr>
      </p:pic>
      <p:sp>
        <p:nvSpPr>
          <p:cNvPr id="136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a formula já está escrita no quadro)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5- O locutor volta-se para o quadro e desenha um triângulo retângulo do quadro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13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960" y="1340640"/>
            <a:ext cx="3510720" cy="2376000"/>
          </a:xfrm>
          <a:prstGeom prst="rect">
            <a:avLst/>
          </a:prstGeom>
        </p:spPr>
      </p:pic>
      <p:pic>
        <p:nvPicPr>
          <p:cNvPr descr="" id="1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64000" y="2023560"/>
            <a:ext cx="1733400" cy="352440"/>
          </a:xfrm>
          <a:prstGeom prst="rect">
            <a:avLst/>
          </a:prstGeom>
        </p:spPr>
      </p:pic>
      <p:pic>
        <p:nvPicPr>
          <p:cNvPr descr="" id="140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24000" y="4968000"/>
            <a:ext cx="3677400" cy="11444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42" name="CustomShape 2"/>
          <p:cNvSpPr/>
          <p:nvPr/>
        </p:nvSpPr>
        <p:spPr>
          <a:xfrm>
            <a:off x="6372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43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6 – Portanto a tangente do ângulo B A C é igual ao cateto adjacente, que é 7…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descr="" id="148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00" y="1188000"/>
            <a:ext cx="2172240" cy="2841480"/>
          </a:xfrm>
          <a:prstGeom prst="rect">
            <a:avLst/>
          </a:prstGeom>
        </p:spPr>
      </p:pic>
      <p:sp>
        <p:nvSpPr>
          <p:cNvPr id="149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(Para poupar tempo, o quadro já está limpo)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5- O locutor volta-se para o quadro e escreve Tan = 7</a:t>
            </a:r>
            <a:endParaRPr/>
          </a:p>
        </p:txBody>
      </p:sp>
      <p:sp>
        <p:nvSpPr>
          <p:cNvPr id="150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15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960" y="1340640"/>
            <a:ext cx="3510720" cy="2376000"/>
          </a:xfrm>
          <a:prstGeom prst="rect">
            <a:avLst/>
          </a:prstGeom>
        </p:spPr>
      </p:pic>
      <p:pic>
        <p:nvPicPr>
          <p:cNvPr descr="" id="15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31760" y="2232000"/>
            <a:ext cx="1200240" cy="333360"/>
          </a:xfrm>
          <a:prstGeom prst="rect">
            <a:avLst/>
          </a:prstGeom>
        </p:spPr>
      </p:pic>
      <p:pic>
        <p:nvPicPr>
          <p:cNvPr descr="" id="153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68000" y="4896000"/>
            <a:ext cx="2880000" cy="10080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"/>
          <p:cNvGraphicFramePr/>
          <p:nvPr/>
        </p:nvGraphicFramePr>
        <p:xfrm>
          <a:off x="71280" y="71280"/>
          <a:ext cx="9000360" cy="877680"/>
        </p:xfrm>
        <a:graphic>
          <a:graphicData uri="http://schemas.openxmlformats.org/drawingml/2006/table">
            <a:tbl>
              <a:tblPr/>
              <a:tblGrid>
                <a:gridCol w="2988360"/>
                <a:gridCol w="4464360"/>
                <a:gridCol w="1547640"/>
              </a:tblGrid>
              <a:tr h="3531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Tela: 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Título do capítulo: Co-seno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Tempo:</a:t>
                      </a:r>
                      <a:endParaRPr/>
                    </a:p>
                  </a:txBody>
                  <a:tcPr/>
                </a:tc>
              </a:tr>
              <a:tr h="524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Objectivo da aula: Cálculo do seno de um ângulo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pt-PT" sz="1400">
                          <a:solidFill>
                            <a:srgbClr val="808080"/>
                          </a:solidFill>
                          <a:latin typeface="Calibri"/>
                        </a:rPr>
                        <a:t>Descrição: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55" name="CustomShape 2"/>
          <p:cNvSpPr/>
          <p:nvPr/>
        </p:nvSpPr>
        <p:spPr>
          <a:xfrm>
            <a:off x="63720" y="1188000"/>
            <a:ext cx="5444280" cy="2879640"/>
          </a:xfrm>
          <a:prstGeom prst="rect">
            <a:avLst/>
          </a:prstGeom>
          <a:ln>
            <a:solidFill>
              <a:srgbClr val="4f81bd"/>
            </a:solidFill>
          </a:ln>
        </p:spPr>
      </p:sp>
      <p:sp>
        <p:nvSpPr>
          <p:cNvPr id="156" name="CustomShape 3"/>
          <p:cNvSpPr/>
          <p:nvPr/>
        </p:nvSpPr>
        <p:spPr>
          <a:xfrm>
            <a:off x="32760" y="934200"/>
            <a:ext cx="3816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Cenário (local da filmagem)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63720" y="4284000"/>
            <a:ext cx="4278960" cy="25196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7 – … a dividir pelo cateto adjacente, que é 12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118440" y="40298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Narração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4583520" y="4284000"/>
            <a:ext cx="4433400" cy="2519640"/>
          </a:xfrm>
          <a:prstGeom prst="rect">
            <a:avLst/>
          </a:prstGeom>
          <a:solidFill>
            <a:srgbClr val="f4e193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4575960" y="4031640"/>
            <a:ext cx="424008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Ecrã/Quadro</a:t>
            </a:r>
            <a:endParaRPr/>
          </a:p>
        </p:txBody>
      </p:sp>
      <p:pic>
        <p:nvPicPr>
          <p:cNvPr descr="" id="161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00" y="1188000"/>
            <a:ext cx="2172240" cy="2841480"/>
          </a:xfrm>
          <a:prstGeom prst="rect">
            <a:avLst/>
          </a:prstGeom>
        </p:spPr>
      </p:pic>
      <p:sp>
        <p:nvSpPr>
          <p:cNvPr id="162" name="CustomShape 8"/>
          <p:cNvSpPr/>
          <p:nvPr/>
        </p:nvSpPr>
        <p:spPr>
          <a:xfrm>
            <a:off x="5652000" y="1188000"/>
            <a:ext cx="3364920" cy="284148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200">
                <a:solidFill>
                  <a:srgbClr val="000000"/>
                </a:solidFill>
                <a:latin typeface="Arial"/>
                <a:ea typeface="DejaVu Sans"/>
              </a:rPr>
              <a:t>7- O locutor escreve o resto da fórmula (sobre 12)</a:t>
            </a:r>
            <a:endParaRPr/>
          </a:p>
        </p:txBody>
      </p:sp>
      <p:sp>
        <p:nvSpPr>
          <p:cNvPr id="163" name="CustomShape 9"/>
          <p:cNvSpPr/>
          <p:nvPr/>
        </p:nvSpPr>
        <p:spPr>
          <a:xfrm>
            <a:off x="5657760" y="934200"/>
            <a:ext cx="2304000" cy="30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PT" sz="1400">
                <a:solidFill>
                  <a:srgbClr val="808080"/>
                </a:solidFill>
                <a:latin typeface="Calibri"/>
                <a:ea typeface="DejaVu Sans"/>
              </a:rPr>
              <a:t>Descrição da acção</a:t>
            </a:r>
            <a:endParaRPr/>
          </a:p>
        </p:txBody>
      </p:sp>
      <p:pic>
        <p:nvPicPr>
          <p:cNvPr descr="" id="16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960" y="1340640"/>
            <a:ext cx="3510720" cy="2376000"/>
          </a:xfrm>
          <a:prstGeom prst="rect">
            <a:avLst/>
          </a:prstGeom>
        </p:spPr>
      </p:pic>
      <p:pic>
        <p:nvPicPr>
          <p:cNvPr descr="" id="16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66400" y="2232000"/>
            <a:ext cx="1209600" cy="419040"/>
          </a:xfrm>
          <a:prstGeom prst="rect">
            <a:avLst/>
          </a:prstGeom>
        </p:spPr>
      </p:pic>
      <p:pic>
        <p:nvPicPr>
          <p:cNvPr descr="" id="166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328000" y="4896000"/>
            <a:ext cx="2808000" cy="136800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