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9144000" cy="6858000" type="screen4x3"/>
  <p:notesSz cx="6797675" cy="9928225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pt-PT"/>
              <a:t>Click to edit the notes format</a:t>
            </a:r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pt-PT"/>
              <a:t>&lt;header&gt;</a:t>
            </a:r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pt-PT"/>
              <a:t>&lt;date/time&gt;</a:t>
            </a:r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pt-PT"/>
              <a:t>&lt;footer&gt;</a:t>
            </a:r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8E84229C-369E-466A-91A6-DDB1C9652740}" type="slidenum">
              <a:rPr lang="pt-PT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6083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6720" cy="4466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9" name="CustomShape 2"/>
          <p:cNvSpPr/>
          <p:nvPr/>
        </p:nvSpPr>
        <p:spPr>
          <a:xfrm>
            <a:off x="3850560" y="9430200"/>
            <a:ext cx="2944080" cy="49500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AB135CC-6D21-4FCC-9BBD-B52F623E45F2}" type="slidenum">
              <a:rPr lang="pt-PT" sz="1200">
                <a:solidFill>
                  <a:srgbClr val="000000"/>
                </a:solidFill>
                <a:latin typeface="Arial"/>
                <a:ea typeface="+mn-ea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6720" cy="4466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7" name="CustomShape 2"/>
          <p:cNvSpPr/>
          <p:nvPr/>
        </p:nvSpPr>
        <p:spPr>
          <a:xfrm>
            <a:off x="3850560" y="9430200"/>
            <a:ext cx="2944080" cy="49500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E0A2B672-45E6-4B25-BE01-B9EF12B2AB30}" type="slidenum">
              <a:rPr lang="pt-PT" sz="1200">
                <a:solidFill>
                  <a:srgbClr val="000000"/>
                </a:solidFill>
                <a:latin typeface="+mn-lt"/>
                <a:ea typeface="+mn-ea"/>
              </a:rPr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6720" cy="4466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9" name="CustomShape 2"/>
          <p:cNvSpPr/>
          <p:nvPr/>
        </p:nvSpPr>
        <p:spPr>
          <a:xfrm>
            <a:off x="3850560" y="9430200"/>
            <a:ext cx="2944080" cy="49500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636CCF58-EC04-4F1D-BC03-7C234E867632}" type="slidenum">
              <a:rPr lang="pt-PT" sz="1200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6720" cy="4466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1" name="CustomShape 2"/>
          <p:cNvSpPr/>
          <p:nvPr/>
        </p:nvSpPr>
        <p:spPr>
          <a:xfrm>
            <a:off x="3850560" y="9430200"/>
            <a:ext cx="2944080" cy="49500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2816F157-DB0D-46EA-817F-718391280A72}" type="slidenum">
              <a:rPr lang="pt-PT" sz="1200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6720" cy="4466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3" name="CustomShape 2"/>
          <p:cNvSpPr/>
          <p:nvPr/>
        </p:nvSpPr>
        <p:spPr>
          <a:xfrm>
            <a:off x="3850560" y="9430200"/>
            <a:ext cx="2944080" cy="49500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C216471D-4057-4FA3-BB73-B587B9703E29}" type="slidenum">
              <a:rPr lang="pt-PT" sz="1200">
                <a:solidFill>
                  <a:srgbClr val="000000"/>
                </a:solidFill>
                <a:latin typeface="+mn-lt"/>
                <a:ea typeface="+mn-ea"/>
              </a:rPr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6720" cy="4466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5" name="CustomShape 2"/>
          <p:cNvSpPr/>
          <p:nvPr/>
        </p:nvSpPr>
        <p:spPr>
          <a:xfrm>
            <a:off x="3850560" y="9430200"/>
            <a:ext cx="2944080" cy="49500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64F5FD39-89F6-4358-AF66-6727DC956D3A}" type="slidenum">
              <a:rPr lang="pt-PT" sz="1200">
                <a:solidFill>
                  <a:srgbClr val="000000"/>
                </a:solidFill>
                <a:latin typeface="+mn-lt"/>
                <a:ea typeface="+mn-ea"/>
              </a:rPr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6720" cy="4466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7" name="CustomShape 2"/>
          <p:cNvSpPr/>
          <p:nvPr/>
        </p:nvSpPr>
        <p:spPr>
          <a:xfrm>
            <a:off x="3850560" y="9430200"/>
            <a:ext cx="2944080" cy="49500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D3064EB1-1EC5-432A-90E3-F75E799C4BBE}" type="slidenum">
              <a:rPr lang="pt-PT" sz="1200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6720" cy="4466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9" name="CustomShape 2"/>
          <p:cNvSpPr/>
          <p:nvPr/>
        </p:nvSpPr>
        <p:spPr>
          <a:xfrm>
            <a:off x="3850560" y="9430200"/>
            <a:ext cx="2944080" cy="49500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CBE43DC9-5B01-4F57-903A-6BF1B1F6CB7A}" type="slidenum">
              <a:rPr lang="pt-PT" sz="1200">
                <a:solidFill>
                  <a:srgbClr val="000000"/>
                </a:solidFill>
                <a:latin typeface="+mn-lt"/>
                <a:ea typeface="+mn-ea"/>
              </a:rPr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6720" cy="4466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1" name="CustomShape 2"/>
          <p:cNvSpPr/>
          <p:nvPr/>
        </p:nvSpPr>
        <p:spPr>
          <a:xfrm>
            <a:off x="3850560" y="9430200"/>
            <a:ext cx="2944080" cy="49500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FA70903D-B357-4995-8A3E-C0AE36BC9B43}" type="slidenum">
              <a:rPr lang="pt-PT" sz="1200">
                <a:solidFill>
                  <a:srgbClr val="000000"/>
                </a:solidFill>
                <a:latin typeface="+mn-lt"/>
                <a:ea typeface="+mn-ea"/>
              </a:rPr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6720" cy="4466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3" name="CustomShape 2"/>
          <p:cNvSpPr/>
          <p:nvPr/>
        </p:nvSpPr>
        <p:spPr>
          <a:xfrm>
            <a:off x="3850560" y="9430200"/>
            <a:ext cx="2944080" cy="49500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A75D29B7-8EC3-4EA2-B8EF-9207E06F799E}" type="slidenum">
              <a:rPr lang="pt-PT" sz="1200">
                <a:solidFill>
                  <a:srgbClr val="000000"/>
                </a:solidFill>
                <a:latin typeface="+mn-lt"/>
                <a:ea typeface="+mn-ea"/>
              </a:rPr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6720" cy="4466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5" name="CustomShape 2"/>
          <p:cNvSpPr/>
          <p:nvPr/>
        </p:nvSpPr>
        <p:spPr>
          <a:xfrm>
            <a:off x="3850560" y="9430200"/>
            <a:ext cx="2944080" cy="49500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E4AD5C4D-2C92-4413-BD25-DE421B1E411F}" type="slidenum">
              <a:rPr lang="pt-PT" sz="1200">
                <a:solidFill>
                  <a:srgbClr val="000000"/>
                </a:solidFill>
                <a:latin typeface="+mn-lt"/>
                <a:ea typeface="+mn-ea"/>
              </a:rPr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6720" cy="4466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1" name="CustomShape 2"/>
          <p:cNvSpPr/>
          <p:nvPr/>
        </p:nvSpPr>
        <p:spPr>
          <a:xfrm>
            <a:off x="3850560" y="9430200"/>
            <a:ext cx="2944080" cy="49500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DF785E7-9A4C-46D4-8110-A88A2503BA3C}" type="slidenum">
              <a:rPr lang="pt-PT" sz="1200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6720" cy="4466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7" name="CustomShape 2"/>
          <p:cNvSpPr/>
          <p:nvPr/>
        </p:nvSpPr>
        <p:spPr>
          <a:xfrm>
            <a:off x="3850560" y="9430200"/>
            <a:ext cx="2944080" cy="49500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604C6922-DCA8-4B04-A7CD-46FA2C20A546}" type="slidenum">
              <a:rPr lang="pt-PT" sz="1200">
                <a:solidFill>
                  <a:srgbClr val="000000"/>
                </a:solidFill>
                <a:latin typeface="+mn-lt"/>
                <a:ea typeface="+mn-ea"/>
              </a:rPr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6720" cy="4466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9" name="CustomShape 2"/>
          <p:cNvSpPr/>
          <p:nvPr/>
        </p:nvSpPr>
        <p:spPr>
          <a:xfrm>
            <a:off x="3850560" y="9430200"/>
            <a:ext cx="2944080" cy="49500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74648308-7F11-4EFB-A8A9-DCFB0359C8D8}" type="slidenum">
              <a:rPr lang="pt-PT" sz="1200">
                <a:solidFill>
                  <a:srgbClr val="000000"/>
                </a:solidFill>
                <a:latin typeface="+mn-lt"/>
                <a:ea typeface="+mn-ea"/>
              </a:rPr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6720" cy="4466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1" name="CustomShape 2"/>
          <p:cNvSpPr/>
          <p:nvPr/>
        </p:nvSpPr>
        <p:spPr>
          <a:xfrm>
            <a:off x="3850560" y="9430200"/>
            <a:ext cx="2944080" cy="49500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75A06829-9214-47EA-B2C6-2D929D873ECF}" type="slidenum">
              <a:rPr lang="pt-PT" sz="1200">
                <a:solidFill>
                  <a:srgbClr val="000000"/>
                </a:solidFill>
                <a:latin typeface="+mn-lt"/>
                <a:ea typeface="+mn-ea"/>
              </a:rPr>
              <a:t>22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6720" cy="4466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3" name="CustomShape 2"/>
          <p:cNvSpPr/>
          <p:nvPr/>
        </p:nvSpPr>
        <p:spPr>
          <a:xfrm>
            <a:off x="3850560" y="9430200"/>
            <a:ext cx="2944080" cy="49500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62946EEF-00E9-4205-97F3-19A2660B4AD6}" type="slidenum">
              <a:rPr lang="pt-PT" sz="1200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6720" cy="4466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5" name="CustomShape 2"/>
          <p:cNvSpPr/>
          <p:nvPr/>
        </p:nvSpPr>
        <p:spPr>
          <a:xfrm>
            <a:off x="3850560" y="9430200"/>
            <a:ext cx="2944080" cy="49500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7DB71067-830C-498A-8B0A-0441C8D230BE}" type="slidenum">
              <a:rPr lang="pt-PT" sz="1200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6720" cy="4466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7" name="CustomShape 2"/>
          <p:cNvSpPr/>
          <p:nvPr/>
        </p:nvSpPr>
        <p:spPr>
          <a:xfrm>
            <a:off x="3850560" y="9430200"/>
            <a:ext cx="2944080" cy="49500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6ACB8D6E-B149-4D2A-B528-F973B105B583}" type="slidenum">
              <a:rPr lang="pt-PT" sz="1200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6720" cy="4466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9" name="CustomShape 2"/>
          <p:cNvSpPr/>
          <p:nvPr/>
        </p:nvSpPr>
        <p:spPr>
          <a:xfrm>
            <a:off x="3850560" y="9430200"/>
            <a:ext cx="2944080" cy="49500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F2530DC4-DD9A-408F-9237-0161DB442772}" type="slidenum">
              <a:rPr lang="pt-PT" sz="1200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6720" cy="4466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1" name="CustomShape 2"/>
          <p:cNvSpPr/>
          <p:nvPr/>
        </p:nvSpPr>
        <p:spPr>
          <a:xfrm>
            <a:off x="3850560" y="9430200"/>
            <a:ext cx="2944080" cy="49500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389DC2F2-25B7-4704-9809-A93F285957F9}" type="slidenum">
              <a:rPr lang="pt-PT" sz="1200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6720" cy="4466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3" name="CustomShape 2"/>
          <p:cNvSpPr/>
          <p:nvPr/>
        </p:nvSpPr>
        <p:spPr>
          <a:xfrm>
            <a:off x="3850560" y="9430200"/>
            <a:ext cx="2944080" cy="49500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B8CE6050-1975-4480-8BAE-1B25AB1E8C02}" type="slidenum">
              <a:rPr lang="pt-PT" sz="1200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6720" cy="4466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5" name="CustomShape 2"/>
          <p:cNvSpPr/>
          <p:nvPr/>
        </p:nvSpPr>
        <p:spPr>
          <a:xfrm>
            <a:off x="3850560" y="9430200"/>
            <a:ext cx="2944080" cy="49500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7C05E189-AAD4-4CDD-9057-B8DBCD19E828}" type="slidenum">
              <a:rPr lang="pt-PT" sz="1200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pt-PT"/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pt-PT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pt-PT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pt-PT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pt-PT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pt-PT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pt-PT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pt-PT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pt-PT"/>
              <a:t>Click to edit the title text format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pt-PT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pt-PT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pt-PT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pt-PT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pt-PT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pt-PT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pt-PT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539640" y="1340640"/>
            <a:ext cx="7770960" cy="14684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r>
              <a:rPr lang="pt-PT" sz="1600" b="1">
                <a:solidFill>
                  <a:srgbClr val="000000"/>
                </a:solidFill>
                <a:latin typeface="Calibri"/>
                <a:ea typeface="DejaVu Sans"/>
              </a:rPr>
              <a:t>Aula</a:t>
            </a:r>
            <a:r>
              <a:rPr lang="pt-PT" sz="1600">
                <a:solidFill>
                  <a:srgbClr val="000000"/>
                </a:solidFill>
                <a:latin typeface="Calibri"/>
                <a:ea typeface="DejaVu Sans"/>
              </a:rPr>
              <a:t>: Tangente</a:t>
            </a:r>
            <a:endParaRPr/>
          </a:p>
          <a:p>
            <a:endParaRPr/>
          </a:p>
          <a:p>
            <a:r>
              <a:rPr lang="pt-PT" sz="1600">
                <a:solidFill>
                  <a:srgbClr val="000000"/>
                </a:solidFill>
                <a:latin typeface="Calibri"/>
                <a:ea typeface="DejaVu Sans"/>
              </a:rPr>
              <a:t>Storyboard </a:t>
            </a:r>
            <a:endParaRPr/>
          </a:p>
          <a:p>
            <a:r>
              <a:rPr lang="pt-PT" sz="2400" b="1">
                <a:solidFill>
                  <a:srgbClr val="000000"/>
                </a:solidFill>
                <a:latin typeface="Calibri"/>
                <a:ea typeface="DejaVu Sans"/>
              </a:rPr>
              <a:t>Título: Cálculo</a:t>
            </a:r>
            <a:endParaRPr/>
          </a:p>
          <a:p>
            <a:pPr>
              <a:lnSpc>
                <a:spcPct val="100000"/>
              </a:lnSpc>
            </a:pPr>
            <a:r>
              <a:rPr lang="pt-PT" sz="1600">
                <a:solidFill>
                  <a:srgbClr val="000000"/>
                </a:solidFill>
                <a:latin typeface="Calibri"/>
                <a:ea typeface="DejaVu Sans"/>
              </a:rPr>
              <a:t>Versão 1.0, 16-04-2013</a:t>
            </a:r>
            <a:endParaRPr/>
          </a:p>
        </p:txBody>
      </p:sp>
      <p:graphicFrame>
        <p:nvGraphicFramePr>
          <p:cNvPr id="74" name="Table 2"/>
          <p:cNvGraphicFramePr/>
          <p:nvPr/>
        </p:nvGraphicFramePr>
        <p:xfrm>
          <a:off x="611640" y="2925000"/>
          <a:ext cx="7499520" cy="3111720"/>
        </p:xfrm>
        <a:graphic>
          <a:graphicData uri="http://schemas.openxmlformats.org/drawingml/2006/table">
            <a:tbl>
              <a:tblPr/>
              <a:tblGrid>
                <a:gridCol w="833400"/>
                <a:gridCol w="4838400"/>
                <a:gridCol w="1827720"/>
              </a:tblGrid>
              <a:tr h="239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000" b="1">
                          <a:solidFill>
                            <a:srgbClr val="000000"/>
                          </a:solidFill>
                          <a:latin typeface="Arial"/>
                        </a:rPr>
                        <a:t>Versão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000" b="1">
                          <a:solidFill>
                            <a:srgbClr val="000000"/>
                          </a:solidFill>
                          <a:latin typeface="Arial"/>
                        </a:rPr>
                        <a:t>Notas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000" b="1">
                          <a:solidFill>
                            <a:srgbClr val="000000"/>
                          </a:solidFill>
                          <a:latin typeface="Arial"/>
                        </a:rPr>
                        <a:t>Data</a:t>
                      </a:r>
                      <a:endParaRPr/>
                    </a:p>
                  </a:txBody>
                  <a:tcPr/>
                </a:tc>
              </a:tr>
              <a:tr h="232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000">
                          <a:solidFill>
                            <a:srgbClr val="000000"/>
                          </a:solidFill>
                          <a:latin typeface="Arial"/>
                        </a:rPr>
                        <a:t>V1.0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000">
                          <a:solidFill>
                            <a:srgbClr val="000000"/>
                          </a:solidFill>
                          <a:latin typeface="Arial"/>
                        </a:rPr>
                        <a:t>Initial draft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000">
                          <a:solidFill>
                            <a:srgbClr val="000000"/>
                          </a:solidFill>
                          <a:latin typeface="Arial"/>
                        </a:rPr>
                        <a:t>23-14-2013</a:t>
                      </a:r>
                      <a:endParaRPr/>
                    </a:p>
                  </a:txBody>
                  <a:tcPr/>
                </a:tc>
              </a:tr>
              <a:tr h="437040"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437040"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437040"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437040"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437040"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438840"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5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395640" y="23400"/>
            <a:ext cx="2580120" cy="932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7" name="Table 1"/>
          <p:cNvGraphicFramePr/>
          <p:nvPr/>
        </p:nvGraphicFramePr>
        <p:xfrm>
          <a:off x="71280" y="71280"/>
          <a:ext cx="8999640" cy="876960"/>
        </p:xfrm>
        <a:graphic>
          <a:graphicData uri="http://schemas.openxmlformats.org/drawingml/2006/table">
            <a:tbl>
              <a:tblPr/>
              <a:tblGrid>
                <a:gridCol w="2988360"/>
                <a:gridCol w="4464360"/>
                <a:gridCol w="1546920"/>
              </a:tblGrid>
              <a:tr h="35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>
                          <a:solidFill>
                            <a:srgbClr val="808080"/>
                          </a:solidFill>
                          <a:latin typeface="Calibri"/>
                        </a:rPr>
                        <a:t>Tela: 7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>
                          <a:solidFill>
                            <a:srgbClr val="808080"/>
                          </a:solidFill>
                          <a:latin typeface="Calibri"/>
                        </a:rPr>
                        <a:t>Título do capítulo: </a:t>
                      </a: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Tangente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Tempo:</a:t>
                      </a:r>
                      <a:endParaRPr/>
                    </a:p>
                  </a:txBody>
                  <a:tcPr/>
                </a:tc>
              </a:tr>
              <a:tr h="524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Objectivo da aula: Cálculo da tangente de um ângulo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Descrição: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8" name="CustomShape 2"/>
          <p:cNvSpPr/>
          <p:nvPr/>
        </p:nvSpPr>
        <p:spPr>
          <a:xfrm>
            <a:off x="63720" y="1188000"/>
            <a:ext cx="5443560" cy="2878920"/>
          </a:xfrm>
          <a:prstGeom prst="rect">
            <a:avLst/>
          </a:prstGeom>
          <a:ln>
            <a:solidFill>
              <a:srgbClr val="4F81BD"/>
            </a:solidFill>
          </a:ln>
        </p:spPr>
      </p:sp>
      <p:sp>
        <p:nvSpPr>
          <p:cNvPr id="169" name="CustomShape 3"/>
          <p:cNvSpPr/>
          <p:nvPr/>
        </p:nvSpPr>
        <p:spPr>
          <a:xfrm>
            <a:off x="32760" y="934200"/>
            <a:ext cx="3815280" cy="302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Cenário (local da filmagem)</a:t>
            </a:r>
            <a:endParaRPr/>
          </a:p>
        </p:txBody>
      </p:sp>
      <p:sp>
        <p:nvSpPr>
          <p:cNvPr id="170" name="CustomShape 4"/>
          <p:cNvSpPr/>
          <p:nvPr/>
        </p:nvSpPr>
        <p:spPr>
          <a:xfrm>
            <a:off x="63720" y="4284000"/>
            <a:ext cx="4278240" cy="251892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8 – Assim ficamos com o resultado de 0 vírgula 58</a:t>
            </a:r>
            <a:endParaRPr/>
          </a:p>
        </p:txBody>
      </p:sp>
      <p:sp>
        <p:nvSpPr>
          <p:cNvPr id="171" name="CustomShape 5"/>
          <p:cNvSpPr/>
          <p:nvPr/>
        </p:nvSpPr>
        <p:spPr>
          <a:xfrm>
            <a:off x="118440" y="4029840"/>
            <a:ext cx="4239360" cy="302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Narração</a:t>
            </a:r>
            <a:endParaRPr/>
          </a:p>
        </p:txBody>
      </p:sp>
      <p:sp>
        <p:nvSpPr>
          <p:cNvPr id="172" name="CustomShape 6"/>
          <p:cNvSpPr/>
          <p:nvPr/>
        </p:nvSpPr>
        <p:spPr>
          <a:xfrm>
            <a:off x="4583520" y="4284000"/>
            <a:ext cx="4432680" cy="2518920"/>
          </a:xfrm>
          <a:prstGeom prst="rect">
            <a:avLst/>
          </a:prstGeom>
          <a:solidFill>
            <a:srgbClr val="F4E193"/>
          </a:solidFill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73" name="CustomShape 7"/>
          <p:cNvSpPr/>
          <p:nvPr/>
        </p:nvSpPr>
        <p:spPr>
          <a:xfrm>
            <a:off x="4575960" y="4031640"/>
            <a:ext cx="4239360" cy="302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Ecrã/Quadro</a:t>
            </a:r>
            <a:endParaRPr/>
          </a:p>
        </p:txBody>
      </p:sp>
      <p:pic>
        <p:nvPicPr>
          <p:cNvPr id="174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06200" y="1188000"/>
            <a:ext cx="2171520" cy="2840760"/>
          </a:xfrm>
          <a:prstGeom prst="rect">
            <a:avLst/>
          </a:prstGeom>
        </p:spPr>
      </p:pic>
      <p:sp>
        <p:nvSpPr>
          <p:cNvPr id="175" name="CustomShape 8"/>
          <p:cNvSpPr/>
          <p:nvPr/>
        </p:nvSpPr>
        <p:spPr>
          <a:xfrm>
            <a:off x="5652000" y="1188000"/>
            <a:ext cx="3364200" cy="284076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8- O locutor escreve o resultado e volta-se novo para enfrentar a câmara.</a:t>
            </a:r>
            <a:endParaRPr/>
          </a:p>
        </p:txBody>
      </p:sp>
      <p:sp>
        <p:nvSpPr>
          <p:cNvPr id="176" name="CustomShape 9"/>
          <p:cNvSpPr/>
          <p:nvPr/>
        </p:nvSpPr>
        <p:spPr>
          <a:xfrm>
            <a:off x="5657760" y="934200"/>
            <a:ext cx="2303280" cy="302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Descrição da ação</a:t>
            </a:r>
            <a:endParaRPr/>
          </a:p>
        </p:txBody>
      </p:sp>
      <p:pic>
        <p:nvPicPr>
          <p:cNvPr id="177" name="Picture 3"/>
          <p:cNvPicPr/>
          <p:nvPr/>
        </p:nvPicPr>
        <p:blipFill>
          <a:blip r:embed="rId4"/>
          <a:stretch>
            <a:fillRect/>
          </a:stretch>
        </p:blipFill>
        <p:spPr>
          <a:xfrm>
            <a:off x="1983960" y="1340640"/>
            <a:ext cx="3510000" cy="2375280"/>
          </a:xfrm>
          <a:prstGeom prst="rect">
            <a:avLst/>
          </a:prstGeom>
        </p:spPr>
      </p:pic>
      <p:pic>
        <p:nvPicPr>
          <p:cNvPr id="178" name="Imagem 177"/>
          <p:cNvPicPr/>
          <p:nvPr/>
        </p:nvPicPr>
        <p:blipFill>
          <a:blip r:embed="rId5"/>
          <a:stretch>
            <a:fillRect/>
          </a:stretch>
        </p:blipFill>
        <p:spPr>
          <a:xfrm>
            <a:off x="2614680" y="2066040"/>
            <a:ext cx="1344600" cy="309240"/>
          </a:xfrm>
          <a:prstGeom prst="rect">
            <a:avLst/>
          </a:prstGeom>
        </p:spPr>
      </p:pic>
      <p:pic>
        <p:nvPicPr>
          <p:cNvPr id="179" name="Imagem 178"/>
          <p:cNvPicPr/>
          <p:nvPr/>
        </p:nvPicPr>
        <p:blipFill>
          <a:blip r:embed="rId5"/>
          <a:stretch>
            <a:fillRect/>
          </a:stretch>
        </p:blipFill>
        <p:spPr>
          <a:xfrm>
            <a:off x="5206680" y="4968000"/>
            <a:ext cx="2568600" cy="791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43640" y="1188000"/>
            <a:ext cx="5443560" cy="2878920"/>
          </a:xfrm>
          <a:prstGeom prst="rect">
            <a:avLst/>
          </a:prstGeom>
          <a:ln>
            <a:solidFill>
              <a:srgbClr val="4F81BD"/>
            </a:solidFill>
          </a:ln>
        </p:spPr>
      </p:sp>
      <p:graphicFrame>
        <p:nvGraphicFramePr>
          <p:cNvPr id="181" name="Table 2"/>
          <p:cNvGraphicFramePr/>
          <p:nvPr/>
        </p:nvGraphicFramePr>
        <p:xfrm>
          <a:off x="71280" y="71280"/>
          <a:ext cx="8999640" cy="876960"/>
        </p:xfrm>
        <a:graphic>
          <a:graphicData uri="http://schemas.openxmlformats.org/drawingml/2006/table">
            <a:tbl>
              <a:tblPr/>
              <a:tblGrid>
                <a:gridCol w="2988360"/>
                <a:gridCol w="4464360"/>
                <a:gridCol w="1546920"/>
              </a:tblGrid>
              <a:tr h="35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>
                          <a:solidFill>
                            <a:srgbClr val="808080"/>
                          </a:solidFill>
                          <a:latin typeface="Calibri"/>
                        </a:rPr>
                        <a:t>Tela: 8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>
                          <a:solidFill>
                            <a:srgbClr val="808080"/>
                          </a:solidFill>
                          <a:latin typeface="Calibri"/>
                        </a:rPr>
                        <a:t>Título do capítulo: </a:t>
                      </a: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Tangente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Tempo:</a:t>
                      </a:r>
                      <a:endParaRPr/>
                    </a:p>
                  </a:txBody>
                  <a:tcPr/>
                </a:tc>
              </a:tr>
              <a:tr h="524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Objectivo da aula: Cálculo da tangente de um ângulo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Descrição: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2" name="CustomShape 3"/>
          <p:cNvSpPr/>
          <p:nvPr/>
        </p:nvSpPr>
        <p:spPr>
          <a:xfrm>
            <a:off x="32760" y="934200"/>
            <a:ext cx="3815280" cy="302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Cenário (local da filmagem)</a:t>
            </a:r>
            <a:endParaRPr/>
          </a:p>
        </p:txBody>
      </p:sp>
      <p:sp>
        <p:nvSpPr>
          <p:cNvPr id="183" name="CustomShape 4"/>
          <p:cNvSpPr/>
          <p:nvPr/>
        </p:nvSpPr>
        <p:spPr>
          <a:xfrm>
            <a:off x="63720" y="4284000"/>
            <a:ext cx="4278240" cy="251892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9 - Vamos agora aprender a desenvolver um programa em Portugol, que faça o cálculo da tangente de um ângulo fornecido pelo o utilizador.</a:t>
            </a:r>
            <a:endParaRPr/>
          </a:p>
        </p:txBody>
      </p:sp>
      <p:sp>
        <p:nvSpPr>
          <p:cNvPr id="184" name="CustomShape 5"/>
          <p:cNvSpPr/>
          <p:nvPr/>
        </p:nvSpPr>
        <p:spPr>
          <a:xfrm>
            <a:off x="118440" y="4029840"/>
            <a:ext cx="4239360" cy="302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Narração</a:t>
            </a:r>
            <a:endParaRPr/>
          </a:p>
        </p:txBody>
      </p:sp>
      <p:sp>
        <p:nvSpPr>
          <p:cNvPr id="185" name="CustomShape 6"/>
          <p:cNvSpPr/>
          <p:nvPr/>
        </p:nvSpPr>
        <p:spPr>
          <a:xfrm>
            <a:off x="4583520" y="4284000"/>
            <a:ext cx="4432680" cy="2518920"/>
          </a:xfrm>
          <a:prstGeom prst="rect">
            <a:avLst/>
          </a:prstGeom>
          <a:solidFill>
            <a:srgbClr val="F4E193"/>
          </a:solidFill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		</a:t>
            </a:r>
            <a:endParaRPr/>
          </a:p>
        </p:txBody>
      </p:sp>
      <p:sp>
        <p:nvSpPr>
          <p:cNvPr id="186" name="CustomShape 7"/>
          <p:cNvSpPr/>
          <p:nvPr/>
        </p:nvSpPr>
        <p:spPr>
          <a:xfrm>
            <a:off x="4575960" y="4031640"/>
            <a:ext cx="4239360" cy="302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Ecrã/Quadro</a:t>
            </a:r>
            <a:endParaRPr/>
          </a:p>
        </p:txBody>
      </p:sp>
      <p:pic>
        <p:nvPicPr>
          <p:cNvPr id="187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251640" y="1188000"/>
            <a:ext cx="1950480" cy="2551680"/>
          </a:xfrm>
          <a:prstGeom prst="rect">
            <a:avLst/>
          </a:prstGeom>
        </p:spPr>
      </p:pic>
      <p:pic>
        <p:nvPicPr>
          <p:cNvPr id="18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1941120" y="1845000"/>
            <a:ext cx="2965320" cy="1976400"/>
          </a:xfrm>
          <a:prstGeom prst="rect">
            <a:avLst/>
          </a:prstGeom>
        </p:spPr>
      </p:pic>
      <p:sp>
        <p:nvSpPr>
          <p:cNvPr id="189" name="CustomShape 8"/>
          <p:cNvSpPr/>
          <p:nvPr/>
        </p:nvSpPr>
        <p:spPr>
          <a:xfrm>
            <a:off x="5652000" y="1188000"/>
            <a:ext cx="3364200" cy="284076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9 - O locutor dirige-se à secretária e senta-se em frente ao computador enquanto a câmara o acompanha a faz zoom in de modo a que o quadro desapareça de cena.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90" name="CustomShape 9"/>
          <p:cNvSpPr/>
          <p:nvPr/>
        </p:nvSpPr>
        <p:spPr>
          <a:xfrm>
            <a:off x="5657760" y="934200"/>
            <a:ext cx="2303280" cy="302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Descrição da acção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143640" y="1188000"/>
            <a:ext cx="5443560" cy="2878920"/>
          </a:xfrm>
          <a:prstGeom prst="rect">
            <a:avLst/>
          </a:prstGeom>
          <a:ln>
            <a:solidFill>
              <a:srgbClr val="4F81BD"/>
            </a:solidFill>
          </a:ln>
        </p:spPr>
      </p:sp>
      <p:graphicFrame>
        <p:nvGraphicFramePr>
          <p:cNvPr id="192" name="Table 2"/>
          <p:cNvGraphicFramePr/>
          <p:nvPr/>
        </p:nvGraphicFramePr>
        <p:xfrm>
          <a:off x="71280" y="71280"/>
          <a:ext cx="8999640" cy="876960"/>
        </p:xfrm>
        <a:graphic>
          <a:graphicData uri="http://schemas.openxmlformats.org/drawingml/2006/table">
            <a:tbl>
              <a:tblPr/>
              <a:tblGrid>
                <a:gridCol w="2988360"/>
                <a:gridCol w="4464360"/>
                <a:gridCol w="1546920"/>
              </a:tblGrid>
              <a:tr h="35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>
                          <a:solidFill>
                            <a:srgbClr val="808080"/>
                          </a:solidFill>
                          <a:latin typeface="Calibri"/>
                        </a:rPr>
                        <a:t>Tela: 9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>
                          <a:solidFill>
                            <a:srgbClr val="808080"/>
                          </a:solidFill>
                          <a:latin typeface="Calibri"/>
                        </a:rPr>
                        <a:t>Título do capítulo: </a:t>
                      </a: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Tangente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Tempo:</a:t>
                      </a:r>
                      <a:endParaRPr/>
                    </a:p>
                  </a:txBody>
                  <a:tcPr/>
                </a:tc>
              </a:tr>
              <a:tr h="524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Objectivo da aula: Cálculo da tangente de um ângulo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Descrição: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3" name="CustomShape 3"/>
          <p:cNvSpPr/>
          <p:nvPr/>
        </p:nvSpPr>
        <p:spPr>
          <a:xfrm>
            <a:off x="32760" y="934200"/>
            <a:ext cx="3815280" cy="302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Cenário (local da filmagem)</a:t>
            </a:r>
            <a:endParaRPr/>
          </a:p>
        </p:txBody>
      </p:sp>
      <p:sp>
        <p:nvSpPr>
          <p:cNvPr id="194" name="CustomShape 4"/>
          <p:cNvSpPr/>
          <p:nvPr/>
        </p:nvSpPr>
        <p:spPr>
          <a:xfrm>
            <a:off x="63720" y="4284000"/>
            <a:ext cx="4278240" cy="251892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10 – Como já sabemos, todos os programas em Portugol começam com início e terminam com fim.</a:t>
            </a:r>
            <a:endParaRPr/>
          </a:p>
        </p:txBody>
      </p:sp>
      <p:sp>
        <p:nvSpPr>
          <p:cNvPr id="195" name="CustomShape 5"/>
          <p:cNvSpPr/>
          <p:nvPr/>
        </p:nvSpPr>
        <p:spPr>
          <a:xfrm>
            <a:off x="118440" y="4029840"/>
            <a:ext cx="4239360" cy="302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Narração</a:t>
            </a:r>
            <a:endParaRPr/>
          </a:p>
        </p:txBody>
      </p:sp>
      <p:sp>
        <p:nvSpPr>
          <p:cNvPr id="196" name="CustomShape 6"/>
          <p:cNvSpPr/>
          <p:nvPr/>
        </p:nvSpPr>
        <p:spPr>
          <a:xfrm>
            <a:off x="4583520" y="4284000"/>
            <a:ext cx="4432680" cy="2518920"/>
          </a:xfrm>
          <a:prstGeom prst="rect">
            <a:avLst/>
          </a:prstGeom>
          <a:solidFill>
            <a:srgbClr val="F4E193"/>
          </a:solidFill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inicio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fim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		</a:t>
            </a:r>
            <a:endParaRPr/>
          </a:p>
        </p:txBody>
      </p:sp>
      <p:sp>
        <p:nvSpPr>
          <p:cNvPr id="197" name="CustomShape 7"/>
          <p:cNvSpPr/>
          <p:nvPr/>
        </p:nvSpPr>
        <p:spPr>
          <a:xfrm>
            <a:off x="4575960" y="4031640"/>
            <a:ext cx="4239360" cy="302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Ecrã/Quadro</a:t>
            </a:r>
            <a:endParaRPr/>
          </a:p>
        </p:txBody>
      </p:sp>
      <p:sp>
        <p:nvSpPr>
          <p:cNvPr id="198" name="CustomShape 8"/>
          <p:cNvSpPr/>
          <p:nvPr/>
        </p:nvSpPr>
        <p:spPr>
          <a:xfrm>
            <a:off x="5652000" y="1188000"/>
            <a:ext cx="3364200" cy="284076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10 – Câmara está posicionada por detrás do locutor que está sentado à secretária a escrever inicio e fim no Portugol.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A câmara vai fazendo zoom in até que a tela seja totalmente preenchida pelo o ecrã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99" name="CustomShape 9"/>
          <p:cNvSpPr/>
          <p:nvPr/>
        </p:nvSpPr>
        <p:spPr>
          <a:xfrm>
            <a:off x="5657760" y="934200"/>
            <a:ext cx="2303280" cy="302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Descrição da acção</a:t>
            </a:r>
            <a:endParaRPr/>
          </a:p>
        </p:txBody>
      </p:sp>
      <p:pic>
        <p:nvPicPr>
          <p:cNvPr id="200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188360" y="1366920"/>
            <a:ext cx="2659680" cy="24825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1" name="Table 1"/>
          <p:cNvGraphicFramePr/>
          <p:nvPr/>
        </p:nvGraphicFramePr>
        <p:xfrm>
          <a:off x="71280" y="71280"/>
          <a:ext cx="8999640" cy="876960"/>
        </p:xfrm>
        <a:graphic>
          <a:graphicData uri="http://schemas.openxmlformats.org/drawingml/2006/table">
            <a:tbl>
              <a:tblPr/>
              <a:tblGrid>
                <a:gridCol w="2988360"/>
                <a:gridCol w="4464360"/>
                <a:gridCol w="1546920"/>
              </a:tblGrid>
              <a:tr h="35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>
                          <a:solidFill>
                            <a:srgbClr val="808080"/>
                          </a:solidFill>
                          <a:latin typeface="Calibri"/>
                        </a:rPr>
                        <a:t>Tela: 10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>
                          <a:solidFill>
                            <a:srgbClr val="808080"/>
                          </a:solidFill>
                          <a:latin typeface="Calibri"/>
                        </a:rPr>
                        <a:t>Título do capítulo: </a:t>
                      </a: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Tangente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Tempo:</a:t>
                      </a:r>
                      <a:endParaRPr/>
                    </a:p>
                  </a:txBody>
                  <a:tcPr/>
                </a:tc>
              </a:tr>
              <a:tr h="524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Objectivo da aula: Cálculo da tangente de um ângulo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Descrição: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2" name="CustomShape 2"/>
          <p:cNvSpPr/>
          <p:nvPr/>
        </p:nvSpPr>
        <p:spPr>
          <a:xfrm>
            <a:off x="32760" y="934200"/>
            <a:ext cx="3815280" cy="302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Cenário (local da filmagem)</a:t>
            </a:r>
            <a:endParaRPr/>
          </a:p>
        </p:txBody>
      </p:sp>
      <p:sp>
        <p:nvSpPr>
          <p:cNvPr id="203" name="CustomShape 3"/>
          <p:cNvSpPr/>
          <p:nvPr/>
        </p:nvSpPr>
        <p:spPr>
          <a:xfrm>
            <a:off x="118440" y="4284000"/>
            <a:ext cx="4278240" cy="251892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11 – Começamos por definir uma variável, tangente, do tipo real, onde se irá guardar o valor introduzido pelo utilizador, e uma variável real onde se irá guardar o resultado final</a:t>
            </a:r>
            <a:endParaRPr/>
          </a:p>
        </p:txBody>
      </p:sp>
      <p:sp>
        <p:nvSpPr>
          <p:cNvPr id="204" name="CustomShape 4"/>
          <p:cNvSpPr/>
          <p:nvPr/>
        </p:nvSpPr>
        <p:spPr>
          <a:xfrm>
            <a:off x="118440" y="4029840"/>
            <a:ext cx="4239360" cy="302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Narração</a:t>
            </a:r>
            <a:endParaRPr/>
          </a:p>
        </p:txBody>
      </p:sp>
      <p:sp>
        <p:nvSpPr>
          <p:cNvPr id="205" name="CustomShape 5"/>
          <p:cNvSpPr/>
          <p:nvPr/>
        </p:nvSpPr>
        <p:spPr>
          <a:xfrm>
            <a:off x="323640" y="1348920"/>
            <a:ext cx="4432680" cy="2518920"/>
          </a:xfrm>
          <a:prstGeom prst="rect">
            <a:avLst/>
          </a:prstGeom>
          <a:solidFill>
            <a:srgbClr val="F4E193"/>
          </a:solidFill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inicio</a:t>
            </a: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	real tangente</a:t>
            </a: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	real resultado</a:t>
            </a: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fim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		</a:t>
            </a:r>
            <a:endParaRPr/>
          </a:p>
        </p:txBody>
      </p:sp>
      <p:sp>
        <p:nvSpPr>
          <p:cNvPr id="206" name="CustomShape 6"/>
          <p:cNvSpPr/>
          <p:nvPr/>
        </p:nvSpPr>
        <p:spPr>
          <a:xfrm>
            <a:off x="4575960" y="4031640"/>
            <a:ext cx="4239360" cy="302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Ecrã/Quadro</a:t>
            </a:r>
            <a:endParaRPr/>
          </a:p>
        </p:txBody>
      </p:sp>
      <p:sp>
        <p:nvSpPr>
          <p:cNvPr id="207" name="CustomShape 7"/>
          <p:cNvSpPr/>
          <p:nvPr/>
        </p:nvSpPr>
        <p:spPr>
          <a:xfrm>
            <a:off x="5652000" y="1188000"/>
            <a:ext cx="3364200" cy="284076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11 – Câmara está ligada directamente ao PC e na tela aparece apenas o ecrã do PC</a:t>
            </a:r>
            <a:endParaRPr/>
          </a:p>
        </p:txBody>
      </p:sp>
      <p:sp>
        <p:nvSpPr>
          <p:cNvPr id="208" name="CustomShape 8"/>
          <p:cNvSpPr/>
          <p:nvPr/>
        </p:nvSpPr>
        <p:spPr>
          <a:xfrm>
            <a:off x="5657760" y="934200"/>
            <a:ext cx="2303280" cy="302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Descrição da acção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9" name="Table 1"/>
          <p:cNvGraphicFramePr/>
          <p:nvPr/>
        </p:nvGraphicFramePr>
        <p:xfrm>
          <a:off x="71280" y="71280"/>
          <a:ext cx="8999640" cy="876960"/>
        </p:xfrm>
        <a:graphic>
          <a:graphicData uri="http://schemas.openxmlformats.org/drawingml/2006/table">
            <a:tbl>
              <a:tblPr/>
              <a:tblGrid>
                <a:gridCol w="2988360"/>
                <a:gridCol w="4464360"/>
                <a:gridCol w="1546920"/>
              </a:tblGrid>
              <a:tr h="35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>
                          <a:solidFill>
                            <a:srgbClr val="808080"/>
                          </a:solidFill>
                          <a:latin typeface="Calibri"/>
                        </a:rPr>
                        <a:t>Tela: 11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>
                          <a:solidFill>
                            <a:srgbClr val="808080"/>
                          </a:solidFill>
                          <a:latin typeface="Calibri"/>
                        </a:rPr>
                        <a:t>Título do capítulo: </a:t>
                      </a: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Tangente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Tempo:</a:t>
                      </a:r>
                      <a:endParaRPr/>
                    </a:p>
                  </a:txBody>
                  <a:tcPr/>
                </a:tc>
              </a:tr>
              <a:tr h="524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Objectivo da aula: Cálculo da tangente de um ângulo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Descrição: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0" name="CustomShape 2"/>
          <p:cNvSpPr/>
          <p:nvPr/>
        </p:nvSpPr>
        <p:spPr>
          <a:xfrm>
            <a:off x="32760" y="934200"/>
            <a:ext cx="3815280" cy="302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Cenário (local da filmagem)</a:t>
            </a:r>
            <a:endParaRPr/>
          </a:p>
        </p:txBody>
      </p:sp>
      <p:sp>
        <p:nvSpPr>
          <p:cNvPr id="211" name="CustomShape 3"/>
          <p:cNvSpPr/>
          <p:nvPr/>
        </p:nvSpPr>
        <p:spPr>
          <a:xfrm>
            <a:off x="118440" y="4284000"/>
            <a:ext cx="4278240" cy="251892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12 – Inicializamos essas variáveis com o valor zero por defeito…</a:t>
            </a:r>
            <a:endParaRPr/>
          </a:p>
        </p:txBody>
      </p:sp>
      <p:sp>
        <p:nvSpPr>
          <p:cNvPr id="212" name="CustomShape 4"/>
          <p:cNvSpPr/>
          <p:nvPr/>
        </p:nvSpPr>
        <p:spPr>
          <a:xfrm>
            <a:off x="118440" y="4029840"/>
            <a:ext cx="4239360" cy="302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Narração</a:t>
            </a:r>
            <a:endParaRPr/>
          </a:p>
        </p:txBody>
      </p:sp>
      <p:sp>
        <p:nvSpPr>
          <p:cNvPr id="213" name="CustomShape 5"/>
          <p:cNvSpPr/>
          <p:nvPr/>
        </p:nvSpPr>
        <p:spPr>
          <a:xfrm>
            <a:off x="323640" y="1348920"/>
            <a:ext cx="4432680" cy="2518920"/>
          </a:xfrm>
          <a:prstGeom prst="rect">
            <a:avLst/>
          </a:prstGeom>
          <a:solidFill>
            <a:srgbClr val="F4E193"/>
          </a:solidFill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inicio</a:t>
            </a: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	real tangente</a:t>
            </a: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	real resultado</a:t>
            </a: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	tangente &lt;- 0.0</a:t>
            </a: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	resultado &lt;- 0.0</a:t>
            </a: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fim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		</a:t>
            </a:r>
            <a:endParaRPr/>
          </a:p>
        </p:txBody>
      </p:sp>
      <p:sp>
        <p:nvSpPr>
          <p:cNvPr id="214" name="CustomShape 6"/>
          <p:cNvSpPr/>
          <p:nvPr/>
        </p:nvSpPr>
        <p:spPr>
          <a:xfrm>
            <a:off x="4575960" y="4031640"/>
            <a:ext cx="4239360" cy="302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Ecrã/Quadro</a:t>
            </a:r>
            <a:endParaRPr/>
          </a:p>
        </p:txBody>
      </p:sp>
      <p:sp>
        <p:nvSpPr>
          <p:cNvPr id="215" name="CustomShape 7"/>
          <p:cNvSpPr/>
          <p:nvPr/>
        </p:nvSpPr>
        <p:spPr>
          <a:xfrm>
            <a:off x="5652000" y="1188000"/>
            <a:ext cx="3364200" cy="284076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12 – Câmara está ligada directamente ao PC e na tela aparece apenas o ecrã do PC</a:t>
            </a:r>
            <a:endParaRPr/>
          </a:p>
        </p:txBody>
      </p:sp>
      <p:sp>
        <p:nvSpPr>
          <p:cNvPr id="216" name="CustomShape 8"/>
          <p:cNvSpPr/>
          <p:nvPr/>
        </p:nvSpPr>
        <p:spPr>
          <a:xfrm>
            <a:off x="5657760" y="934200"/>
            <a:ext cx="2303280" cy="302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Descrição da acção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7" name="Table 1"/>
          <p:cNvGraphicFramePr/>
          <p:nvPr/>
        </p:nvGraphicFramePr>
        <p:xfrm>
          <a:off x="71280" y="71280"/>
          <a:ext cx="8999640" cy="876960"/>
        </p:xfrm>
        <a:graphic>
          <a:graphicData uri="http://schemas.openxmlformats.org/drawingml/2006/table">
            <a:tbl>
              <a:tblPr/>
              <a:tblGrid>
                <a:gridCol w="2988360"/>
                <a:gridCol w="4464360"/>
                <a:gridCol w="1546920"/>
              </a:tblGrid>
              <a:tr h="35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>
                          <a:solidFill>
                            <a:srgbClr val="808080"/>
                          </a:solidFill>
                          <a:latin typeface="Calibri"/>
                        </a:rPr>
                        <a:t>Tela: 12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>
                          <a:solidFill>
                            <a:srgbClr val="808080"/>
                          </a:solidFill>
                          <a:latin typeface="Calibri"/>
                        </a:rPr>
                        <a:t>Título do capítulo: </a:t>
                      </a: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Tangente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Tempo:</a:t>
                      </a:r>
                      <a:endParaRPr/>
                    </a:p>
                  </a:txBody>
                  <a:tcPr/>
                </a:tc>
              </a:tr>
              <a:tr h="524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Objectivo da aula: Cálculo da tangente de um ângulo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Descrição: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8" name="CustomShape 2"/>
          <p:cNvSpPr/>
          <p:nvPr/>
        </p:nvSpPr>
        <p:spPr>
          <a:xfrm>
            <a:off x="32760" y="934200"/>
            <a:ext cx="3815280" cy="302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Cenário (local da filmagem)</a:t>
            </a:r>
            <a:endParaRPr/>
          </a:p>
        </p:txBody>
      </p:sp>
      <p:sp>
        <p:nvSpPr>
          <p:cNvPr id="219" name="CustomShape 3"/>
          <p:cNvSpPr/>
          <p:nvPr/>
        </p:nvSpPr>
        <p:spPr>
          <a:xfrm>
            <a:off x="118440" y="4284000"/>
            <a:ext cx="4278240" cy="251892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13 – … e pedimos ao utilizador que introduza o valor do ângulo</a:t>
            </a:r>
            <a:endParaRPr/>
          </a:p>
        </p:txBody>
      </p:sp>
      <p:sp>
        <p:nvSpPr>
          <p:cNvPr id="220" name="CustomShape 4"/>
          <p:cNvSpPr/>
          <p:nvPr/>
        </p:nvSpPr>
        <p:spPr>
          <a:xfrm>
            <a:off x="118440" y="4029840"/>
            <a:ext cx="4239360" cy="302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Narração</a:t>
            </a:r>
            <a:endParaRPr/>
          </a:p>
        </p:txBody>
      </p:sp>
      <p:sp>
        <p:nvSpPr>
          <p:cNvPr id="221" name="CustomShape 5"/>
          <p:cNvSpPr/>
          <p:nvPr/>
        </p:nvSpPr>
        <p:spPr>
          <a:xfrm>
            <a:off x="323640" y="1348920"/>
            <a:ext cx="4432680" cy="2518920"/>
          </a:xfrm>
          <a:prstGeom prst="rect">
            <a:avLst/>
          </a:prstGeom>
          <a:solidFill>
            <a:srgbClr val="F4E193"/>
          </a:solidFill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inicio</a:t>
            </a: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	real tangente</a:t>
            </a: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	real resultado</a:t>
            </a: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	cosseno &lt;- 0.0</a:t>
            </a: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	resultado &lt;- 0.0</a:t>
            </a: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	escrever "qual o valor do ângulo?:"</a:t>
            </a: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	ler tangente</a:t>
            </a: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fim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		</a:t>
            </a:r>
            <a:endParaRPr/>
          </a:p>
        </p:txBody>
      </p:sp>
      <p:sp>
        <p:nvSpPr>
          <p:cNvPr id="222" name="CustomShape 6"/>
          <p:cNvSpPr/>
          <p:nvPr/>
        </p:nvSpPr>
        <p:spPr>
          <a:xfrm>
            <a:off x="4575960" y="4031640"/>
            <a:ext cx="4239360" cy="302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Ecrã/Quadro</a:t>
            </a:r>
            <a:endParaRPr/>
          </a:p>
        </p:txBody>
      </p:sp>
      <p:sp>
        <p:nvSpPr>
          <p:cNvPr id="223" name="CustomShape 7"/>
          <p:cNvSpPr/>
          <p:nvPr/>
        </p:nvSpPr>
        <p:spPr>
          <a:xfrm>
            <a:off x="5652000" y="1188000"/>
            <a:ext cx="3364200" cy="284076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13 – Câmara está ligada directamente ao PC e na tela aparece apenas o ecrã do PC</a:t>
            </a:r>
            <a:endParaRPr/>
          </a:p>
        </p:txBody>
      </p:sp>
      <p:sp>
        <p:nvSpPr>
          <p:cNvPr id="224" name="CustomShape 8"/>
          <p:cNvSpPr/>
          <p:nvPr/>
        </p:nvSpPr>
        <p:spPr>
          <a:xfrm>
            <a:off x="5657760" y="934200"/>
            <a:ext cx="2303280" cy="302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Descrição da acção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" name="Table 1"/>
          <p:cNvGraphicFramePr/>
          <p:nvPr/>
        </p:nvGraphicFramePr>
        <p:xfrm>
          <a:off x="71280" y="71280"/>
          <a:ext cx="8999640" cy="876960"/>
        </p:xfrm>
        <a:graphic>
          <a:graphicData uri="http://schemas.openxmlformats.org/drawingml/2006/table">
            <a:tbl>
              <a:tblPr/>
              <a:tblGrid>
                <a:gridCol w="2988360"/>
                <a:gridCol w="4464360"/>
                <a:gridCol w="1546920"/>
              </a:tblGrid>
              <a:tr h="35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>
                          <a:solidFill>
                            <a:srgbClr val="808080"/>
                          </a:solidFill>
                          <a:latin typeface="Calibri"/>
                        </a:rPr>
                        <a:t>Tela: 13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>
                          <a:solidFill>
                            <a:srgbClr val="808080"/>
                          </a:solidFill>
                          <a:latin typeface="Calibri"/>
                        </a:rPr>
                        <a:t>Título do capítulo: </a:t>
                      </a: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Tangente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Tempo:</a:t>
                      </a:r>
                      <a:endParaRPr/>
                    </a:p>
                  </a:txBody>
                  <a:tcPr/>
                </a:tc>
              </a:tr>
              <a:tr h="524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Objectivo da aula: Cálculo da tangente de um ângulo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Descrição: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6" name="CustomShape 2"/>
          <p:cNvSpPr/>
          <p:nvPr/>
        </p:nvSpPr>
        <p:spPr>
          <a:xfrm>
            <a:off x="32760" y="934200"/>
            <a:ext cx="3815280" cy="302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Cenário (local da filmagem)</a:t>
            </a:r>
            <a:endParaRPr/>
          </a:p>
        </p:txBody>
      </p:sp>
      <p:sp>
        <p:nvSpPr>
          <p:cNvPr id="227" name="CustomShape 3"/>
          <p:cNvSpPr/>
          <p:nvPr/>
        </p:nvSpPr>
        <p:spPr>
          <a:xfrm>
            <a:off x="118440" y="4284000"/>
            <a:ext cx="4278240" cy="251892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14 – No Portugol, o calculo da tangente é realizado através da função TAN que pede como parâmetro o valor do ângulo a ser calculado</a:t>
            </a:r>
            <a:endParaRPr/>
          </a:p>
        </p:txBody>
      </p:sp>
      <p:sp>
        <p:nvSpPr>
          <p:cNvPr id="228" name="CustomShape 4"/>
          <p:cNvSpPr/>
          <p:nvPr/>
        </p:nvSpPr>
        <p:spPr>
          <a:xfrm>
            <a:off x="118440" y="4029840"/>
            <a:ext cx="4239360" cy="302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Narração</a:t>
            </a:r>
            <a:endParaRPr/>
          </a:p>
        </p:txBody>
      </p:sp>
      <p:sp>
        <p:nvSpPr>
          <p:cNvPr id="229" name="CustomShape 5"/>
          <p:cNvSpPr/>
          <p:nvPr/>
        </p:nvSpPr>
        <p:spPr>
          <a:xfrm>
            <a:off x="323640" y="1348920"/>
            <a:ext cx="4432680" cy="2518920"/>
          </a:xfrm>
          <a:prstGeom prst="rect">
            <a:avLst/>
          </a:prstGeom>
          <a:solidFill>
            <a:srgbClr val="F4E193"/>
          </a:solidFill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inicio</a:t>
            </a: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	real tangente</a:t>
            </a: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	real resultado</a:t>
            </a: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	tangente &lt;- 0.0</a:t>
            </a: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	resultado &lt;- 0.0</a:t>
            </a: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	escrever "qual o valor do ângulo?:"</a:t>
            </a: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	ler tangente</a:t>
            </a: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	tan ( cosseno )</a:t>
            </a: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fim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		</a:t>
            </a:r>
            <a:endParaRPr/>
          </a:p>
        </p:txBody>
      </p:sp>
      <p:sp>
        <p:nvSpPr>
          <p:cNvPr id="230" name="CustomShape 6"/>
          <p:cNvSpPr/>
          <p:nvPr/>
        </p:nvSpPr>
        <p:spPr>
          <a:xfrm>
            <a:off x="4575960" y="4031640"/>
            <a:ext cx="4239360" cy="302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Ecrã/Quadro</a:t>
            </a:r>
            <a:endParaRPr/>
          </a:p>
        </p:txBody>
      </p:sp>
      <p:sp>
        <p:nvSpPr>
          <p:cNvPr id="231" name="CustomShape 7"/>
          <p:cNvSpPr/>
          <p:nvPr/>
        </p:nvSpPr>
        <p:spPr>
          <a:xfrm>
            <a:off x="5652000" y="1188000"/>
            <a:ext cx="3364200" cy="284076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14 – Câmara está ligada directamente ao PC e na tela aparece apenas o ecrã do PC</a:t>
            </a:r>
            <a:endParaRPr/>
          </a:p>
        </p:txBody>
      </p:sp>
      <p:sp>
        <p:nvSpPr>
          <p:cNvPr id="232" name="CustomShape 8"/>
          <p:cNvSpPr/>
          <p:nvPr/>
        </p:nvSpPr>
        <p:spPr>
          <a:xfrm>
            <a:off x="5657760" y="934200"/>
            <a:ext cx="2303280" cy="302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Descrição da acção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3" name="Table 1"/>
          <p:cNvGraphicFramePr/>
          <p:nvPr/>
        </p:nvGraphicFramePr>
        <p:xfrm>
          <a:off x="71280" y="71280"/>
          <a:ext cx="8999640" cy="876960"/>
        </p:xfrm>
        <a:graphic>
          <a:graphicData uri="http://schemas.openxmlformats.org/drawingml/2006/table">
            <a:tbl>
              <a:tblPr/>
              <a:tblGrid>
                <a:gridCol w="2988360"/>
                <a:gridCol w="4464360"/>
                <a:gridCol w="1546920"/>
              </a:tblGrid>
              <a:tr h="35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>
                          <a:solidFill>
                            <a:srgbClr val="808080"/>
                          </a:solidFill>
                          <a:latin typeface="Calibri"/>
                        </a:rPr>
                        <a:t>Tela: 14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>
                          <a:solidFill>
                            <a:srgbClr val="808080"/>
                          </a:solidFill>
                          <a:latin typeface="Calibri"/>
                        </a:rPr>
                        <a:t>Título do capítulo: </a:t>
                      </a: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Tangente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Tempo:</a:t>
                      </a:r>
                      <a:endParaRPr/>
                    </a:p>
                  </a:txBody>
                  <a:tcPr/>
                </a:tc>
              </a:tr>
              <a:tr h="524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Objectivo da aula: Cálculo da tangente de um ângulo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Descrição: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4" name="CustomShape 2"/>
          <p:cNvSpPr/>
          <p:nvPr/>
        </p:nvSpPr>
        <p:spPr>
          <a:xfrm>
            <a:off x="32760" y="934200"/>
            <a:ext cx="3815280" cy="302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Cenário (local da filmagem)</a:t>
            </a:r>
            <a:endParaRPr/>
          </a:p>
        </p:txBody>
      </p:sp>
      <p:sp>
        <p:nvSpPr>
          <p:cNvPr id="235" name="CustomShape 3"/>
          <p:cNvSpPr/>
          <p:nvPr/>
        </p:nvSpPr>
        <p:spPr>
          <a:xfrm>
            <a:off x="118440" y="4284000"/>
            <a:ext cx="4278240" cy="251892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15– Como é uma função, significa que devolve um valor, portanto vamos guardar o valor devolvido pela função TAN numa variável .</a:t>
            </a:r>
            <a:endParaRPr/>
          </a:p>
        </p:txBody>
      </p:sp>
      <p:sp>
        <p:nvSpPr>
          <p:cNvPr id="236" name="CustomShape 4"/>
          <p:cNvSpPr/>
          <p:nvPr/>
        </p:nvSpPr>
        <p:spPr>
          <a:xfrm>
            <a:off x="118440" y="4029840"/>
            <a:ext cx="4239360" cy="302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Narração</a:t>
            </a:r>
            <a:endParaRPr/>
          </a:p>
        </p:txBody>
      </p:sp>
      <p:sp>
        <p:nvSpPr>
          <p:cNvPr id="237" name="CustomShape 5"/>
          <p:cNvSpPr/>
          <p:nvPr/>
        </p:nvSpPr>
        <p:spPr>
          <a:xfrm>
            <a:off x="323640" y="1348920"/>
            <a:ext cx="4432680" cy="2518920"/>
          </a:xfrm>
          <a:prstGeom prst="rect">
            <a:avLst/>
          </a:prstGeom>
          <a:solidFill>
            <a:srgbClr val="F4E193"/>
          </a:solidFill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inicio</a:t>
            </a: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	real tangente</a:t>
            </a: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	real resultado</a:t>
            </a: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	tangente &lt;- 0.0</a:t>
            </a: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	resultado &lt;- 0.0</a:t>
            </a: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	escrever "qual o valor do ângulo?:"</a:t>
            </a: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	ler tangente</a:t>
            </a: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	resultado &lt;- tan ( tangente )</a:t>
            </a: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fim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		</a:t>
            </a:r>
            <a:endParaRPr/>
          </a:p>
        </p:txBody>
      </p:sp>
      <p:sp>
        <p:nvSpPr>
          <p:cNvPr id="238" name="CustomShape 6"/>
          <p:cNvSpPr/>
          <p:nvPr/>
        </p:nvSpPr>
        <p:spPr>
          <a:xfrm>
            <a:off x="4575960" y="4031640"/>
            <a:ext cx="4239360" cy="302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Ecrã/Quadro</a:t>
            </a:r>
            <a:endParaRPr/>
          </a:p>
        </p:txBody>
      </p:sp>
      <p:sp>
        <p:nvSpPr>
          <p:cNvPr id="239" name="CustomShape 7"/>
          <p:cNvSpPr/>
          <p:nvPr/>
        </p:nvSpPr>
        <p:spPr>
          <a:xfrm>
            <a:off x="5652000" y="1188000"/>
            <a:ext cx="3364200" cy="284076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15 – Câmara está ligada directamente ao PC e na tela aparece apenas o ecrã do PC</a:t>
            </a:r>
            <a:endParaRPr/>
          </a:p>
        </p:txBody>
      </p:sp>
      <p:sp>
        <p:nvSpPr>
          <p:cNvPr id="240" name="CustomShape 8"/>
          <p:cNvSpPr/>
          <p:nvPr/>
        </p:nvSpPr>
        <p:spPr>
          <a:xfrm>
            <a:off x="5657760" y="934200"/>
            <a:ext cx="2303280" cy="302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Descrição da acção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1" name="Table 1"/>
          <p:cNvGraphicFramePr/>
          <p:nvPr/>
        </p:nvGraphicFramePr>
        <p:xfrm>
          <a:off x="71280" y="71280"/>
          <a:ext cx="8999640" cy="876960"/>
        </p:xfrm>
        <a:graphic>
          <a:graphicData uri="http://schemas.openxmlformats.org/drawingml/2006/table">
            <a:tbl>
              <a:tblPr/>
              <a:tblGrid>
                <a:gridCol w="2988360"/>
                <a:gridCol w="4464360"/>
                <a:gridCol w="1546920"/>
              </a:tblGrid>
              <a:tr h="35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>
                          <a:solidFill>
                            <a:srgbClr val="808080"/>
                          </a:solidFill>
                          <a:latin typeface="Calibri"/>
                        </a:rPr>
                        <a:t>Tela: 15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>
                          <a:solidFill>
                            <a:srgbClr val="808080"/>
                          </a:solidFill>
                          <a:latin typeface="Calibri"/>
                        </a:rPr>
                        <a:t>Título do capítulo: </a:t>
                      </a: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Tangente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Tempo:</a:t>
                      </a:r>
                      <a:endParaRPr/>
                    </a:p>
                  </a:txBody>
                  <a:tcPr/>
                </a:tc>
              </a:tr>
              <a:tr h="524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Objectivo da aula: Cálculo da tangente de um ângulo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Descrição: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2" name="CustomShape 2"/>
          <p:cNvSpPr/>
          <p:nvPr/>
        </p:nvSpPr>
        <p:spPr>
          <a:xfrm>
            <a:off x="32760" y="934200"/>
            <a:ext cx="3815280" cy="302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Cenário (local da filmagem)</a:t>
            </a:r>
            <a:endParaRPr/>
          </a:p>
        </p:txBody>
      </p:sp>
      <p:sp>
        <p:nvSpPr>
          <p:cNvPr id="243" name="CustomShape 3"/>
          <p:cNvSpPr/>
          <p:nvPr/>
        </p:nvSpPr>
        <p:spPr>
          <a:xfrm>
            <a:off x="118440" y="4284000"/>
            <a:ext cx="4278240" cy="251892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16– Para finalizar, vamos apresentar o resultado do cálculo da </a:t>
            </a: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tangente</a:t>
            </a: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 ao utilizador.</a:t>
            </a:r>
            <a:endParaRPr/>
          </a:p>
        </p:txBody>
      </p:sp>
      <p:sp>
        <p:nvSpPr>
          <p:cNvPr id="244" name="CustomShape 4"/>
          <p:cNvSpPr/>
          <p:nvPr/>
        </p:nvSpPr>
        <p:spPr>
          <a:xfrm>
            <a:off x="118440" y="4029840"/>
            <a:ext cx="4239360" cy="302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Narração</a:t>
            </a:r>
            <a:endParaRPr/>
          </a:p>
        </p:txBody>
      </p:sp>
      <p:sp>
        <p:nvSpPr>
          <p:cNvPr id="245" name="CustomShape 5"/>
          <p:cNvSpPr/>
          <p:nvPr/>
        </p:nvSpPr>
        <p:spPr>
          <a:xfrm>
            <a:off x="323640" y="1348920"/>
            <a:ext cx="4432680" cy="2518920"/>
          </a:xfrm>
          <a:prstGeom prst="rect">
            <a:avLst/>
          </a:prstGeom>
          <a:solidFill>
            <a:srgbClr val="F4E193"/>
          </a:solidFill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inicio</a:t>
            </a: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	real tangente</a:t>
            </a: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	real resultado</a:t>
            </a: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	tangente &lt;- 0.0</a:t>
            </a: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	resultado &lt;- 0.0</a:t>
            </a: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	escrever "qual o valor do ângulo?:"</a:t>
            </a: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	ler tangente</a:t>
            </a: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	resultado &lt;- tan ( tangente )</a:t>
            </a: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	escrever "A tangente do ângulo é: " , resultado</a:t>
            </a: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fim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		</a:t>
            </a:r>
            <a:endParaRPr/>
          </a:p>
        </p:txBody>
      </p:sp>
      <p:sp>
        <p:nvSpPr>
          <p:cNvPr id="246" name="CustomShape 6"/>
          <p:cNvSpPr/>
          <p:nvPr/>
        </p:nvSpPr>
        <p:spPr>
          <a:xfrm>
            <a:off x="4575960" y="4031640"/>
            <a:ext cx="4239360" cy="302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Ecrã/Quadro</a:t>
            </a:r>
            <a:endParaRPr/>
          </a:p>
        </p:txBody>
      </p:sp>
      <p:sp>
        <p:nvSpPr>
          <p:cNvPr id="247" name="CustomShape 7"/>
          <p:cNvSpPr/>
          <p:nvPr/>
        </p:nvSpPr>
        <p:spPr>
          <a:xfrm>
            <a:off x="5652000" y="1188000"/>
            <a:ext cx="3364200" cy="284076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16 – Câmara está ligada directamente ao PC e na tela aparece apenas o ecrã do PC</a:t>
            </a:r>
            <a:endParaRPr/>
          </a:p>
        </p:txBody>
      </p:sp>
      <p:sp>
        <p:nvSpPr>
          <p:cNvPr id="248" name="CustomShape 8"/>
          <p:cNvSpPr/>
          <p:nvPr/>
        </p:nvSpPr>
        <p:spPr>
          <a:xfrm>
            <a:off x="5657760" y="934200"/>
            <a:ext cx="2303280" cy="302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Descrição da acção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9" name="Table 1"/>
          <p:cNvGraphicFramePr/>
          <p:nvPr/>
        </p:nvGraphicFramePr>
        <p:xfrm>
          <a:off x="71280" y="71280"/>
          <a:ext cx="8999640" cy="876960"/>
        </p:xfrm>
        <a:graphic>
          <a:graphicData uri="http://schemas.openxmlformats.org/drawingml/2006/table">
            <a:tbl>
              <a:tblPr/>
              <a:tblGrid>
                <a:gridCol w="2988360"/>
                <a:gridCol w="4464360"/>
                <a:gridCol w="1546920"/>
              </a:tblGrid>
              <a:tr h="35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>
                          <a:solidFill>
                            <a:srgbClr val="808080"/>
                          </a:solidFill>
                          <a:latin typeface="Calibri"/>
                        </a:rPr>
                        <a:t>Tela: 16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>
                          <a:solidFill>
                            <a:srgbClr val="808080"/>
                          </a:solidFill>
                          <a:latin typeface="Calibri"/>
                        </a:rPr>
                        <a:t>Título do capítulo: </a:t>
                      </a: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Tangente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Tempo:</a:t>
                      </a:r>
                      <a:endParaRPr/>
                    </a:p>
                  </a:txBody>
                  <a:tcPr/>
                </a:tc>
              </a:tr>
              <a:tr h="524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Objectivo da aula: Cálculo da tangente de um ângulo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Descrição: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0" name="CustomShape 2"/>
          <p:cNvSpPr/>
          <p:nvPr/>
        </p:nvSpPr>
        <p:spPr>
          <a:xfrm>
            <a:off x="32760" y="934200"/>
            <a:ext cx="3815280" cy="302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Cenário (local da filmagem)</a:t>
            </a:r>
            <a:endParaRPr/>
          </a:p>
        </p:txBody>
      </p:sp>
      <p:sp>
        <p:nvSpPr>
          <p:cNvPr id="251" name="CustomShape 3"/>
          <p:cNvSpPr/>
          <p:nvPr/>
        </p:nvSpPr>
        <p:spPr>
          <a:xfrm>
            <a:off x="118440" y="4284000"/>
            <a:ext cx="4278240" cy="251892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17– Vamos verificar o nosso algoritmo e executar o fluxograma</a:t>
            </a:r>
            <a:endParaRPr/>
          </a:p>
        </p:txBody>
      </p:sp>
      <p:sp>
        <p:nvSpPr>
          <p:cNvPr id="252" name="CustomShape 4"/>
          <p:cNvSpPr/>
          <p:nvPr/>
        </p:nvSpPr>
        <p:spPr>
          <a:xfrm>
            <a:off x="118440" y="4029840"/>
            <a:ext cx="4239360" cy="302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Narração</a:t>
            </a:r>
            <a:endParaRPr/>
          </a:p>
        </p:txBody>
      </p:sp>
      <p:sp>
        <p:nvSpPr>
          <p:cNvPr id="253" name="CustomShape 5"/>
          <p:cNvSpPr/>
          <p:nvPr/>
        </p:nvSpPr>
        <p:spPr>
          <a:xfrm>
            <a:off x="323640" y="1348920"/>
            <a:ext cx="4432680" cy="2518920"/>
          </a:xfrm>
          <a:prstGeom prst="rect">
            <a:avLst/>
          </a:prstGeom>
          <a:solidFill>
            <a:srgbClr val="F4E193"/>
          </a:solidFill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		</a:t>
            </a:r>
            <a:endParaRPr/>
          </a:p>
        </p:txBody>
      </p:sp>
      <p:sp>
        <p:nvSpPr>
          <p:cNvPr id="254" name="CustomShape 6"/>
          <p:cNvSpPr/>
          <p:nvPr/>
        </p:nvSpPr>
        <p:spPr>
          <a:xfrm>
            <a:off x="4575960" y="4031640"/>
            <a:ext cx="4239360" cy="302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Ecrã/Quadro</a:t>
            </a:r>
            <a:endParaRPr/>
          </a:p>
        </p:txBody>
      </p:sp>
      <p:sp>
        <p:nvSpPr>
          <p:cNvPr id="255" name="CustomShape 7"/>
          <p:cNvSpPr/>
          <p:nvPr/>
        </p:nvSpPr>
        <p:spPr>
          <a:xfrm>
            <a:off x="5652000" y="1188000"/>
            <a:ext cx="3364200" cy="284076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17 – Câmara está ligada directamente ao PC e na tela aparece apenas o ecrã do PC</a:t>
            </a:r>
            <a:endParaRPr/>
          </a:p>
        </p:txBody>
      </p:sp>
      <p:sp>
        <p:nvSpPr>
          <p:cNvPr id="256" name="CustomShape 8"/>
          <p:cNvSpPr/>
          <p:nvPr/>
        </p:nvSpPr>
        <p:spPr>
          <a:xfrm>
            <a:off x="5657760" y="934200"/>
            <a:ext cx="2303280" cy="302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Descrição da acção</a:t>
            </a:r>
            <a:endParaRPr/>
          </a:p>
        </p:txBody>
      </p:sp>
      <p:pic>
        <p:nvPicPr>
          <p:cNvPr id="257" name="Imagem 256"/>
          <p:cNvPicPr/>
          <p:nvPr/>
        </p:nvPicPr>
        <p:blipFill>
          <a:blip r:embed="rId3"/>
          <a:stretch>
            <a:fillRect/>
          </a:stretch>
        </p:blipFill>
        <p:spPr>
          <a:xfrm>
            <a:off x="1584000" y="1420920"/>
            <a:ext cx="1956960" cy="2394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83640" y="2061000"/>
            <a:ext cx="7770960" cy="14684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PT" sz="4400">
                <a:solidFill>
                  <a:srgbClr val="000000"/>
                </a:solidFill>
                <a:latin typeface="Calibri"/>
                <a:ea typeface="DejaVu Sans"/>
              </a:rPr>
              <a:t>Cálculo</a:t>
            </a:r>
            <a:endParaRPr/>
          </a:p>
          <a:p>
            <a:pPr algn="ctr">
              <a:lnSpc>
                <a:spcPct val="100000"/>
              </a:lnSpc>
            </a:pPr>
            <a:r>
              <a:rPr lang="pt-PT" sz="3200">
                <a:solidFill>
                  <a:srgbClr val="000000"/>
                </a:solidFill>
                <a:latin typeface="Calibri"/>
                <a:ea typeface="DejaVu Sans"/>
              </a:rPr>
              <a:t>Tangente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8" name="Table 1"/>
          <p:cNvGraphicFramePr/>
          <p:nvPr/>
        </p:nvGraphicFramePr>
        <p:xfrm>
          <a:off x="71280" y="71280"/>
          <a:ext cx="8999640" cy="876960"/>
        </p:xfrm>
        <a:graphic>
          <a:graphicData uri="http://schemas.openxmlformats.org/drawingml/2006/table">
            <a:tbl>
              <a:tblPr/>
              <a:tblGrid>
                <a:gridCol w="2988360"/>
                <a:gridCol w="4464360"/>
                <a:gridCol w="1546920"/>
              </a:tblGrid>
              <a:tr h="35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>
                          <a:solidFill>
                            <a:srgbClr val="808080"/>
                          </a:solidFill>
                          <a:latin typeface="Calibri"/>
                        </a:rPr>
                        <a:t>Tela: 17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>
                          <a:solidFill>
                            <a:srgbClr val="808080"/>
                          </a:solidFill>
                          <a:latin typeface="Calibri"/>
                        </a:rPr>
                        <a:t>Título do capítulo: </a:t>
                      </a: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Tangente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Tempo:</a:t>
                      </a:r>
                      <a:endParaRPr/>
                    </a:p>
                  </a:txBody>
                  <a:tcPr/>
                </a:tc>
              </a:tr>
              <a:tr h="524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Objectivo da aula: Cálculo da tangente de um ângulo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Descrição: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9" name="CustomShape 2"/>
          <p:cNvSpPr/>
          <p:nvPr/>
        </p:nvSpPr>
        <p:spPr>
          <a:xfrm>
            <a:off x="32760" y="934200"/>
            <a:ext cx="3815280" cy="302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Cenário (local da filmagem)</a:t>
            </a:r>
            <a:endParaRPr/>
          </a:p>
        </p:txBody>
      </p:sp>
      <p:sp>
        <p:nvSpPr>
          <p:cNvPr id="260" name="CustomShape 3"/>
          <p:cNvSpPr/>
          <p:nvPr/>
        </p:nvSpPr>
        <p:spPr>
          <a:xfrm>
            <a:off x="118440" y="4284000"/>
            <a:ext cx="4278240" cy="251892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18– Vamos verificar o nosso algoritmo e executar o fluxograma.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19 – Vamos introduzir um valor para o ângulo</a:t>
            </a:r>
            <a:endParaRPr/>
          </a:p>
        </p:txBody>
      </p:sp>
      <p:sp>
        <p:nvSpPr>
          <p:cNvPr id="261" name="CustomShape 4"/>
          <p:cNvSpPr/>
          <p:nvPr/>
        </p:nvSpPr>
        <p:spPr>
          <a:xfrm>
            <a:off x="118440" y="4029840"/>
            <a:ext cx="4239360" cy="302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Narração</a:t>
            </a:r>
            <a:endParaRPr/>
          </a:p>
        </p:txBody>
      </p:sp>
      <p:sp>
        <p:nvSpPr>
          <p:cNvPr id="262" name="CustomShape 5"/>
          <p:cNvSpPr/>
          <p:nvPr/>
        </p:nvSpPr>
        <p:spPr>
          <a:xfrm>
            <a:off x="323640" y="1348920"/>
            <a:ext cx="4432680" cy="2518920"/>
          </a:xfrm>
          <a:prstGeom prst="rect">
            <a:avLst/>
          </a:prstGeom>
          <a:solidFill>
            <a:srgbClr val="F4E193"/>
          </a:solidFill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		</a:t>
            </a:r>
            <a:endParaRPr/>
          </a:p>
        </p:txBody>
      </p:sp>
      <p:sp>
        <p:nvSpPr>
          <p:cNvPr id="263" name="CustomShape 6"/>
          <p:cNvSpPr/>
          <p:nvPr/>
        </p:nvSpPr>
        <p:spPr>
          <a:xfrm>
            <a:off x="4575960" y="4031640"/>
            <a:ext cx="4239360" cy="302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Ecrã/Quadro</a:t>
            </a:r>
            <a:endParaRPr/>
          </a:p>
        </p:txBody>
      </p:sp>
      <p:sp>
        <p:nvSpPr>
          <p:cNvPr id="264" name="CustomShape 7"/>
          <p:cNvSpPr/>
          <p:nvPr/>
        </p:nvSpPr>
        <p:spPr>
          <a:xfrm>
            <a:off x="5652000" y="1188000"/>
            <a:ext cx="3364200" cy="284076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18 – Câmara está ligada directamente ao PC e na tela aparece apenas o ecrã do PC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19 – Câmara está ligada directamente ao PC e na tela aparece apenas o ecrã do PC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65" name="CustomShape 8"/>
          <p:cNvSpPr/>
          <p:nvPr/>
        </p:nvSpPr>
        <p:spPr>
          <a:xfrm>
            <a:off x="5657760" y="934200"/>
            <a:ext cx="2303280" cy="302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Descrição da acção</a:t>
            </a:r>
            <a:endParaRPr/>
          </a:p>
        </p:txBody>
      </p:sp>
      <p:pic>
        <p:nvPicPr>
          <p:cNvPr id="266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1259640" y="1951560"/>
            <a:ext cx="2961360" cy="131328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7" name="Table 1"/>
          <p:cNvGraphicFramePr/>
          <p:nvPr/>
        </p:nvGraphicFramePr>
        <p:xfrm>
          <a:off x="71280" y="71280"/>
          <a:ext cx="8999640" cy="876960"/>
        </p:xfrm>
        <a:graphic>
          <a:graphicData uri="http://schemas.openxmlformats.org/drawingml/2006/table">
            <a:tbl>
              <a:tblPr/>
              <a:tblGrid>
                <a:gridCol w="2988360"/>
                <a:gridCol w="4464360"/>
                <a:gridCol w="1546920"/>
              </a:tblGrid>
              <a:tr h="35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>
                          <a:solidFill>
                            <a:srgbClr val="808080"/>
                          </a:solidFill>
                          <a:latin typeface="Calibri"/>
                        </a:rPr>
                        <a:t>Tela: 18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Título do capítulo: Tangente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Tempo:</a:t>
                      </a:r>
                      <a:endParaRPr/>
                    </a:p>
                  </a:txBody>
                  <a:tcPr/>
                </a:tc>
              </a:tr>
              <a:tr h="524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Objectivo da aula: Cálculo da tangente de um ângulo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Descrição: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8" name="CustomShape 2"/>
          <p:cNvSpPr/>
          <p:nvPr/>
        </p:nvSpPr>
        <p:spPr>
          <a:xfrm>
            <a:off x="32760" y="934200"/>
            <a:ext cx="3815280" cy="302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Cenário (local da filmagem)</a:t>
            </a:r>
            <a:endParaRPr/>
          </a:p>
        </p:txBody>
      </p:sp>
      <p:sp>
        <p:nvSpPr>
          <p:cNvPr id="269" name="CustomShape 3"/>
          <p:cNvSpPr/>
          <p:nvPr/>
        </p:nvSpPr>
        <p:spPr>
          <a:xfrm>
            <a:off x="118440" y="4284000"/>
            <a:ext cx="4278240" cy="251892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20- No separador Output obtemos assim o resultado da tangente do ângulo 0 vírgula 25.</a:t>
            </a:r>
            <a:endParaRPr/>
          </a:p>
        </p:txBody>
      </p:sp>
      <p:sp>
        <p:nvSpPr>
          <p:cNvPr id="270" name="CustomShape 4"/>
          <p:cNvSpPr/>
          <p:nvPr/>
        </p:nvSpPr>
        <p:spPr>
          <a:xfrm>
            <a:off x="118440" y="4029840"/>
            <a:ext cx="4239360" cy="302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Narração</a:t>
            </a:r>
            <a:endParaRPr/>
          </a:p>
        </p:txBody>
      </p:sp>
      <p:sp>
        <p:nvSpPr>
          <p:cNvPr id="271" name="CustomShape 5"/>
          <p:cNvSpPr/>
          <p:nvPr/>
        </p:nvSpPr>
        <p:spPr>
          <a:xfrm>
            <a:off x="118440" y="1188000"/>
            <a:ext cx="5183640" cy="2700000"/>
          </a:xfrm>
          <a:prstGeom prst="rect">
            <a:avLst/>
          </a:prstGeom>
          <a:solidFill>
            <a:srgbClr val="F4E193"/>
          </a:solidFill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		</a:t>
            </a:r>
            <a:endParaRPr/>
          </a:p>
        </p:txBody>
      </p:sp>
      <p:sp>
        <p:nvSpPr>
          <p:cNvPr id="272" name="CustomShape 6"/>
          <p:cNvSpPr/>
          <p:nvPr/>
        </p:nvSpPr>
        <p:spPr>
          <a:xfrm>
            <a:off x="4575960" y="4031640"/>
            <a:ext cx="4239360" cy="302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Ecrã/Quadro</a:t>
            </a:r>
            <a:endParaRPr/>
          </a:p>
        </p:txBody>
      </p:sp>
      <p:sp>
        <p:nvSpPr>
          <p:cNvPr id="273" name="CustomShape 7"/>
          <p:cNvSpPr/>
          <p:nvPr/>
        </p:nvSpPr>
        <p:spPr>
          <a:xfrm>
            <a:off x="5652000" y="1188000"/>
            <a:ext cx="3364200" cy="284076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20 – Câmara está ligada directamente ao PC e na tela aparece apenas o ecrã do PC</a:t>
            </a:r>
            <a:endParaRPr/>
          </a:p>
        </p:txBody>
      </p:sp>
      <p:sp>
        <p:nvSpPr>
          <p:cNvPr id="274" name="CustomShape 8"/>
          <p:cNvSpPr/>
          <p:nvPr/>
        </p:nvSpPr>
        <p:spPr>
          <a:xfrm>
            <a:off x="5657760" y="934200"/>
            <a:ext cx="2303280" cy="302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Descrição da acção</a:t>
            </a:r>
            <a:endParaRPr/>
          </a:p>
        </p:txBody>
      </p:sp>
      <p:pic>
        <p:nvPicPr>
          <p:cNvPr id="275" name="Imagem 274"/>
          <p:cNvPicPr/>
          <p:nvPr/>
        </p:nvPicPr>
        <p:blipFill>
          <a:blip r:embed="rId3"/>
          <a:stretch>
            <a:fillRect/>
          </a:stretch>
        </p:blipFill>
        <p:spPr>
          <a:xfrm>
            <a:off x="169200" y="1728000"/>
            <a:ext cx="5086080" cy="1661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143640" y="1188000"/>
            <a:ext cx="5443560" cy="2878920"/>
          </a:xfrm>
          <a:prstGeom prst="rect">
            <a:avLst/>
          </a:prstGeom>
          <a:ln>
            <a:solidFill>
              <a:srgbClr val="4F81BD"/>
            </a:solidFill>
          </a:ln>
        </p:spPr>
      </p:sp>
      <p:graphicFrame>
        <p:nvGraphicFramePr>
          <p:cNvPr id="277" name="Table 2"/>
          <p:cNvGraphicFramePr/>
          <p:nvPr>
            <p:extLst>
              <p:ext uri="{D42A27DB-BD31-4B8C-83A1-F6EECF244321}">
                <p14:modId xmlns:p14="http://schemas.microsoft.com/office/powerpoint/2010/main" val="2319132234"/>
              </p:ext>
            </p:extLst>
          </p:nvPr>
        </p:nvGraphicFramePr>
        <p:xfrm>
          <a:off x="71280" y="71280"/>
          <a:ext cx="8999640" cy="876960"/>
        </p:xfrm>
        <a:graphic>
          <a:graphicData uri="http://schemas.openxmlformats.org/drawingml/2006/table">
            <a:tbl>
              <a:tblPr/>
              <a:tblGrid>
                <a:gridCol w="2988360"/>
                <a:gridCol w="4464360"/>
                <a:gridCol w="1546920"/>
              </a:tblGrid>
              <a:tr h="35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>
                          <a:solidFill>
                            <a:srgbClr val="808080"/>
                          </a:solidFill>
                          <a:latin typeface="Calibri"/>
                        </a:rPr>
                        <a:t>Tela: 19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>
                          <a:solidFill>
                            <a:srgbClr val="808080"/>
                          </a:solidFill>
                          <a:latin typeface="Calibri"/>
                        </a:rPr>
                        <a:t>Título do capítulo: </a:t>
                      </a: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Tangente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Tempo:</a:t>
                      </a:r>
                      <a:endParaRPr/>
                    </a:p>
                  </a:txBody>
                  <a:tcPr/>
                </a:tc>
              </a:tr>
              <a:tr h="524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Objectivo da aula: Cálculo da tangente de um ângulo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Descrição: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8" name="CustomShape 3"/>
          <p:cNvSpPr/>
          <p:nvPr/>
        </p:nvSpPr>
        <p:spPr>
          <a:xfrm>
            <a:off x="32760" y="934200"/>
            <a:ext cx="3815280" cy="302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Cenário (local da filmagem)</a:t>
            </a:r>
            <a:endParaRPr/>
          </a:p>
        </p:txBody>
      </p:sp>
      <p:sp>
        <p:nvSpPr>
          <p:cNvPr id="279" name="CustomShape 4"/>
          <p:cNvSpPr/>
          <p:nvPr/>
        </p:nvSpPr>
        <p:spPr>
          <a:xfrm>
            <a:off x="63720" y="4284000"/>
            <a:ext cx="4278240" cy="251892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21 – Chegámos ao fim desta aula, agora está na hora de falar sobre a Co-Tangente. Vejo-vos na próxima aula.</a:t>
            </a:r>
            <a:endParaRPr/>
          </a:p>
        </p:txBody>
      </p:sp>
      <p:sp>
        <p:nvSpPr>
          <p:cNvPr id="280" name="CustomShape 5"/>
          <p:cNvSpPr/>
          <p:nvPr/>
        </p:nvSpPr>
        <p:spPr>
          <a:xfrm>
            <a:off x="118440" y="4029840"/>
            <a:ext cx="4239360" cy="302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Narração</a:t>
            </a:r>
            <a:endParaRPr/>
          </a:p>
        </p:txBody>
      </p:sp>
      <p:sp>
        <p:nvSpPr>
          <p:cNvPr id="281" name="CustomShape 6"/>
          <p:cNvSpPr/>
          <p:nvPr/>
        </p:nvSpPr>
        <p:spPr>
          <a:xfrm>
            <a:off x="4583520" y="4284000"/>
            <a:ext cx="4432680" cy="2518920"/>
          </a:xfrm>
          <a:prstGeom prst="rect">
            <a:avLst/>
          </a:prstGeom>
          <a:solidFill>
            <a:srgbClr val="F4E193"/>
          </a:solidFill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	Co-Tangente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		</a:t>
            </a:r>
            <a:endParaRPr/>
          </a:p>
        </p:txBody>
      </p:sp>
      <p:sp>
        <p:nvSpPr>
          <p:cNvPr id="282" name="CustomShape 7"/>
          <p:cNvSpPr/>
          <p:nvPr/>
        </p:nvSpPr>
        <p:spPr>
          <a:xfrm>
            <a:off x="4575960" y="4031640"/>
            <a:ext cx="4239360" cy="302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Ecrã/Quadro</a:t>
            </a:r>
            <a:endParaRPr/>
          </a:p>
        </p:txBody>
      </p:sp>
      <p:sp>
        <p:nvSpPr>
          <p:cNvPr id="283" name="CustomShape 8"/>
          <p:cNvSpPr/>
          <p:nvPr/>
        </p:nvSpPr>
        <p:spPr>
          <a:xfrm>
            <a:off x="5652000" y="1188000"/>
            <a:ext cx="3364200" cy="284076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21 – Câmara está posicionada em frente à secretária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O Locutor está sentado em cima da mesa, relaxado, enquanto se despede e fala do tema da próxima aula.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(Música de final de aula)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84" name="CustomShape 9"/>
          <p:cNvSpPr/>
          <p:nvPr/>
        </p:nvSpPr>
        <p:spPr>
          <a:xfrm>
            <a:off x="5657760" y="934200"/>
            <a:ext cx="2303280" cy="302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Descrição da acção</a:t>
            </a:r>
            <a:endParaRPr/>
          </a:p>
        </p:txBody>
      </p:sp>
      <p:pic>
        <p:nvPicPr>
          <p:cNvPr id="285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406080" y="1412640"/>
            <a:ext cx="2077920" cy="2077920"/>
          </a:xfrm>
          <a:prstGeom prst="rect">
            <a:avLst/>
          </a:prstGeom>
        </p:spPr>
      </p:pic>
      <p:pic>
        <p:nvPicPr>
          <p:cNvPr id="286" name="Picture 3"/>
          <p:cNvPicPr/>
          <p:nvPr/>
        </p:nvPicPr>
        <p:blipFill>
          <a:blip r:embed="rId4"/>
          <a:stretch>
            <a:fillRect/>
          </a:stretch>
        </p:blipFill>
        <p:spPr>
          <a:xfrm>
            <a:off x="3022560" y="1448640"/>
            <a:ext cx="2564280" cy="1735200"/>
          </a:xfrm>
          <a:prstGeom prst="rect">
            <a:avLst/>
          </a:prstGeom>
        </p:spPr>
      </p:pic>
      <p:sp>
        <p:nvSpPr>
          <p:cNvPr id="287" name="CustomShape 10"/>
          <p:cNvSpPr/>
          <p:nvPr/>
        </p:nvSpPr>
        <p:spPr>
          <a:xfrm>
            <a:off x="3564000" y="2016000"/>
            <a:ext cx="1475280" cy="69876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2000">
                <a:solidFill>
                  <a:srgbClr val="FFFFFF"/>
                </a:solidFill>
                <a:latin typeface="Calibri"/>
                <a:ea typeface="DejaVu Sans"/>
              </a:rPr>
              <a:t>Co-Tangente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" name="Table 1"/>
          <p:cNvGraphicFramePr/>
          <p:nvPr>
            <p:extLst>
              <p:ext uri="{D42A27DB-BD31-4B8C-83A1-F6EECF244321}">
                <p14:modId xmlns:p14="http://schemas.microsoft.com/office/powerpoint/2010/main" val="142378859"/>
              </p:ext>
            </p:extLst>
          </p:nvPr>
        </p:nvGraphicFramePr>
        <p:xfrm>
          <a:off x="71280" y="71280"/>
          <a:ext cx="8999640" cy="876960"/>
        </p:xfrm>
        <a:graphic>
          <a:graphicData uri="http://schemas.openxmlformats.org/drawingml/2006/table">
            <a:tbl>
              <a:tblPr/>
              <a:tblGrid>
                <a:gridCol w="2988360"/>
                <a:gridCol w="4464360"/>
                <a:gridCol w="1546920"/>
              </a:tblGrid>
              <a:tr h="35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>
                          <a:solidFill>
                            <a:srgbClr val="808080"/>
                          </a:solidFill>
                          <a:latin typeface="Calibri"/>
                        </a:rPr>
                        <a:t>Tela: 1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>
                          <a:solidFill>
                            <a:srgbClr val="808080"/>
                          </a:solidFill>
                          <a:latin typeface="Calibri"/>
                        </a:rPr>
                        <a:t>Título do capítulo: </a:t>
                      </a: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Tangente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Tempo:</a:t>
                      </a:r>
                      <a:endParaRPr/>
                    </a:p>
                  </a:txBody>
                  <a:tcPr/>
                </a:tc>
              </a:tr>
              <a:tr h="524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>
                          <a:solidFill>
                            <a:srgbClr val="808080"/>
                          </a:solidFill>
                          <a:latin typeface="Calibri"/>
                        </a:rPr>
                        <a:t>Objectivo da aula: Cálculo </a:t>
                      </a: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da tangente </a:t>
                      </a:r>
                      <a:r>
                        <a:rPr lang="pt-PT" sz="1400" dirty="0">
                          <a:solidFill>
                            <a:srgbClr val="808080"/>
                          </a:solidFill>
                          <a:latin typeface="Calibri"/>
                        </a:rPr>
                        <a:t>de um ângulo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Descrição: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8" name="CustomShape 2"/>
          <p:cNvSpPr/>
          <p:nvPr/>
        </p:nvSpPr>
        <p:spPr>
          <a:xfrm>
            <a:off x="63720" y="1188000"/>
            <a:ext cx="5443560" cy="2878920"/>
          </a:xfrm>
          <a:prstGeom prst="rect">
            <a:avLst/>
          </a:prstGeom>
          <a:ln>
            <a:solidFill>
              <a:srgbClr val="4F81BD"/>
            </a:solidFill>
          </a:ln>
        </p:spPr>
      </p:sp>
      <p:sp>
        <p:nvSpPr>
          <p:cNvPr id="79" name="CustomShape 3"/>
          <p:cNvSpPr/>
          <p:nvPr/>
        </p:nvSpPr>
        <p:spPr>
          <a:xfrm>
            <a:off x="32760" y="934200"/>
            <a:ext cx="3815280" cy="302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Cenário (local da filmagem)</a:t>
            </a:r>
            <a:endParaRPr/>
          </a:p>
        </p:txBody>
      </p:sp>
      <p:sp>
        <p:nvSpPr>
          <p:cNvPr id="80" name="CustomShape 4"/>
          <p:cNvSpPr/>
          <p:nvPr/>
        </p:nvSpPr>
        <p:spPr>
          <a:xfrm>
            <a:off x="63720" y="4284000"/>
            <a:ext cx="4278240" cy="2518920"/>
          </a:xfrm>
          <a:prstGeom prst="rect">
            <a:avLst/>
          </a:prstGeom>
          <a:ln>
            <a:solidFill>
              <a:srgbClr val="4F81BD"/>
            </a:solidFill>
          </a:ln>
        </p:spPr>
      </p:sp>
      <p:sp>
        <p:nvSpPr>
          <p:cNvPr id="81" name="CustomShape 5"/>
          <p:cNvSpPr/>
          <p:nvPr/>
        </p:nvSpPr>
        <p:spPr>
          <a:xfrm>
            <a:off x="118440" y="4029840"/>
            <a:ext cx="4239360" cy="302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Narração</a:t>
            </a:r>
            <a:endParaRPr/>
          </a:p>
        </p:txBody>
      </p:sp>
      <p:sp>
        <p:nvSpPr>
          <p:cNvPr id="82" name="CustomShape 6"/>
          <p:cNvSpPr/>
          <p:nvPr/>
        </p:nvSpPr>
        <p:spPr>
          <a:xfrm>
            <a:off x="4583520" y="4284000"/>
            <a:ext cx="4432680" cy="2518920"/>
          </a:xfrm>
          <a:prstGeom prst="rect">
            <a:avLst/>
          </a:prstGeom>
          <a:solidFill>
            <a:srgbClr val="F4E193"/>
          </a:solidFill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		Tangente</a:t>
            </a:r>
            <a:endParaRPr/>
          </a:p>
        </p:txBody>
      </p:sp>
      <p:sp>
        <p:nvSpPr>
          <p:cNvPr id="83" name="CustomShape 7"/>
          <p:cNvSpPr/>
          <p:nvPr/>
        </p:nvSpPr>
        <p:spPr>
          <a:xfrm>
            <a:off x="4575960" y="4031640"/>
            <a:ext cx="4239360" cy="302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Ecrã/Quadro</a:t>
            </a:r>
            <a:endParaRPr/>
          </a:p>
        </p:txBody>
      </p:sp>
      <p:sp>
        <p:nvSpPr>
          <p:cNvPr id="84" name="CustomShape 8"/>
          <p:cNvSpPr/>
          <p:nvPr/>
        </p:nvSpPr>
        <p:spPr>
          <a:xfrm>
            <a:off x="5652000" y="1188000"/>
            <a:ext cx="3364200" cy="284076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 - O locutor está inicialmente sentado à secretária.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A câmara faz zoom out para que o quadro apareça na imagem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(Música de inicio de aula)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5" name="CustomShape 9"/>
          <p:cNvSpPr/>
          <p:nvPr/>
        </p:nvSpPr>
        <p:spPr>
          <a:xfrm>
            <a:off x="5657760" y="934200"/>
            <a:ext cx="2303280" cy="302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Descrição da acção</a:t>
            </a:r>
            <a:endParaRPr/>
          </a:p>
        </p:txBody>
      </p:sp>
      <p:pic>
        <p:nvPicPr>
          <p:cNvPr id="86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1033560" y="1442880"/>
            <a:ext cx="3503520" cy="2624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Table 1"/>
          <p:cNvGraphicFramePr/>
          <p:nvPr/>
        </p:nvGraphicFramePr>
        <p:xfrm>
          <a:off x="71280" y="71280"/>
          <a:ext cx="8999640" cy="876960"/>
        </p:xfrm>
        <a:graphic>
          <a:graphicData uri="http://schemas.openxmlformats.org/drawingml/2006/table">
            <a:tbl>
              <a:tblPr/>
              <a:tblGrid>
                <a:gridCol w="2988360"/>
                <a:gridCol w="4464360"/>
                <a:gridCol w="1546920"/>
              </a:tblGrid>
              <a:tr h="35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>
                          <a:solidFill>
                            <a:srgbClr val="808080"/>
                          </a:solidFill>
                          <a:latin typeface="Calibri"/>
                        </a:rPr>
                        <a:t>Tela: 1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>
                          <a:solidFill>
                            <a:srgbClr val="808080"/>
                          </a:solidFill>
                          <a:latin typeface="Calibri"/>
                        </a:rPr>
                        <a:t>Título do capítulo: </a:t>
                      </a: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Tangente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Tempo:</a:t>
                      </a:r>
                      <a:endParaRPr/>
                    </a:p>
                  </a:txBody>
                  <a:tcPr/>
                </a:tc>
              </a:tr>
              <a:tr h="524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Objectivo da aula: Cálculo da tangente de um ângulo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Descrição: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8" name="CustomShape 2"/>
          <p:cNvSpPr/>
          <p:nvPr/>
        </p:nvSpPr>
        <p:spPr>
          <a:xfrm>
            <a:off x="63720" y="1188000"/>
            <a:ext cx="5443560" cy="2878920"/>
          </a:xfrm>
          <a:prstGeom prst="rect">
            <a:avLst/>
          </a:prstGeom>
          <a:ln>
            <a:solidFill>
              <a:srgbClr val="4F81BD"/>
            </a:solidFill>
          </a:ln>
        </p:spPr>
      </p:sp>
      <p:sp>
        <p:nvSpPr>
          <p:cNvPr id="89" name="CustomShape 3"/>
          <p:cNvSpPr/>
          <p:nvPr/>
        </p:nvSpPr>
        <p:spPr>
          <a:xfrm>
            <a:off x="32760" y="934200"/>
            <a:ext cx="3815280" cy="302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Cenário (local da filmagem)</a:t>
            </a:r>
            <a:endParaRPr/>
          </a:p>
        </p:txBody>
      </p:sp>
      <p:sp>
        <p:nvSpPr>
          <p:cNvPr id="90" name="CustomShape 4"/>
          <p:cNvSpPr/>
          <p:nvPr/>
        </p:nvSpPr>
        <p:spPr>
          <a:xfrm>
            <a:off x="63720" y="4284000"/>
            <a:ext cx="4278240" cy="251892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1 - Olá, o meu nome é “Zebedeus" e nesta aula vou falar do cálculo da tangente.</a:t>
            </a:r>
            <a:endParaRPr/>
          </a:p>
        </p:txBody>
      </p:sp>
      <p:sp>
        <p:nvSpPr>
          <p:cNvPr id="91" name="CustomShape 5"/>
          <p:cNvSpPr/>
          <p:nvPr/>
        </p:nvSpPr>
        <p:spPr>
          <a:xfrm>
            <a:off x="118440" y="4029840"/>
            <a:ext cx="4239360" cy="302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Narração</a:t>
            </a:r>
            <a:endParaRPr/>
          </a:p>
        </p:txBody>
      </p:sp>
      <p:sp>
        <p:nvSpPr>
          <p:cNvPr id="92" name="CustomShape 6"/>
          <p:cNvSpPr/>
          <p:nvPr/>
        </p:nvSpPr>
        <p:spPr>
          <a:xfrm>
            <a:off x="4583520" y="4284000"/>
            <a:ext cx="4432680" cy="2518920"/>
          </a:xfrm>
          <a:prstGeom prst="rect">
            <a:avLst/>
          </a:prstGeom>
          <a:solidFill>
            <a:srgbClr val="F4E193"/>
          </a:solidFill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		Tangente</a:t>
            </a:r>
            <a:endParaRPr/>
          </a:p>
        </p:txBody>
      </p:sp>
      <p:sp>
        <p:nvSpPr>
          <p:cNvPr id="93" name="CustomShape 7"/>
          <p:cNvSpPr/>
          <p:nvPr/>
        </p:nvSpPr>
        <p:spPr>
          <a:xfrm>
            <a:off x="4575960" y="4031640"/>
            <a:ext cx="4239360" cy="302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Ecrã/Quadro</a:t>
            </a:r>
            <a:endParaRPr/>
          </a:p>
        </p:txBody>
      </p:sp>
      <p:pic>
        <p:nvPicPr>
          <p:cNvPr id="9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3532320" y="1490040"/>
            <a:ext cx="1652040" cy="1117800"/>
          </a:xfrm>
          <a:prstGeom prst="rect">
            <a:avLst/>
          </a:prstGeom>
        </p:spPr>
      </p:pic>
      <p:sp>
        <p:nvSpPr>
          <p:cNvPr id="95" name="CustomShape 8"/>
          <p:cNvSpPr/>
          <p:nvPr/>
        </p:nvSpPr>
        <p:spPr>
          <a:xfrm>
            <a:off x="3849120" y="1891080"/>
            <a:ext cx="790920" cy="2721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200">
                <a:solidFill>
                  <a:srgbClr val="FFFFFF"/>
                </a:solidFill>
                <a:latin typeface="Calibri"/>
                <a:ea typeface="DejaVu Sans"/>
              </a:rPr>
              <a:t>Tangente</a:t>
            </a:r>
            <a:endParaRPr/>
          </a:p>
        </p:txBody>
      </p:sp>
      <p:sp>
        <p:nvSpPr>
          <p:cNvPr id="96" name="CustomShape 9"/>
          <p:cNvSpPr/>
          <p:nvPr/>
        </p:nvSpPr>
        <p:spPr>
          <a:xfrm>
            <a:off x="5652000" y="1188000"/>
            <a:ext cx="3364200" cy="284076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1 - O locutor está inicialmente sentado à secretária.</a:t>
            </a:r>
            <a:endParaRPr/>
          </a:p>
        </p:txBody>
      </p:sp>
      <p:sp>
        <p:nvSpPr>
          <p:cNvPr id="97" name="CustomShape 10"/>
          <p:cNvSpPr/>
          <p:nvPr/>
        </p:nvSpPr>
        <p:spPr>
          <a:xfrm>
            <a:off x="5657760" y="934200"/>
            <a:ext cx="2303280" cy="302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Descrição da acção</a:t>
            </a:r>
            <a:endParaRPr/>
          </a:p>
        </p:txBody>
      </p:sp>
      <p:pic>
        <p:nvPicPr>
          <p:cNvPr id="98" name="Picture 2"/>
          <p:cNvPicPr/>
          <p:nvPr/>
        </p:nvPicPr>
        <p:blipFill>
          <a:blip r:embed="rId4"/>
          <a:stretch>
            <a:fillRect/>
          </a:stretch>
        </p:blipFill>
        <p:spPr>
          <a:xfrm>
            <a:off x="727920" y="1868400"/>
            <a:ext cx="2424960" cy="18158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Table 1"/>
          <p:cNvGraphicFramePr/>
          <p:nvPr/>
        </p:nvGraphicFramePr>
        <p:xfrm>
          <a:off x="71280" y="71280"/>
          <a:ext cx="8999640" cy="876960"/>
        </p:xfrm>
        <a:graphic>
          <a:graphicData uri="http://schemas.openxmlformats.org/drawingml/2006/table">
            <a:tbl>
              <a:tblPr/>
              <a:tblGrid>
                <a:gridCol w="2988360"/>
                <a:gridCol w="4464360"/>
                <a:gridCol w="1546920"/>
              </a:tblGrid>
              <a:tr h="35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>
                          <a:solidFill>
                            <a:srgbClr val="808080"/>
                          </a:solidFill>
                          <a:latin typeface="Calibri"/>
                        </a:rPr>
                        <a:t>Tela: 2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>
                          <a:solidFill>
                            <a:srgbClr val="808080"/>
                          </a:solidFill>
                          <a:latin typeface="Calibri"/>
                        </a:rPr>
                        <a:t>Título do capítulo: </a:t>
                      </a: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Tangente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Tempo:</a:t>
                      </a:r>
                      <a:endParaRPr/>
                    </a:p>
                  </a:txBody>
                  <a:tcPr/>
                </a:tc>
              </a:tr>
              <a:tr h="524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Objectivo da aula: Cálculo da tangente de um ângulo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Descrição: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0" name="CustomShape 2"/>
          <p:cNvSpPr/>
          <p:nvPr/>
        </p:nvSpPr>
        <p:spPr>
          <a:xfrm>
            <a:off x="63720" y="1188000"/>
            <a:ext cx="5443560" cy="2878920"/>
          </a:xfrm>
          <a:prstGeom prst="rect">
            <a:avLst/>
          </a:prstGeom>
          <a:ln>
            <a:solidFill>
              <a:srgbClr val="4F81BD"/>
            </a:solidFill>
          </a:ln>
        </p:spPr>
      </p:sp>
      <p:sp>
        <p:nvSpPr>
          <p:cNvPr id="101" name="CustomShape 3"/>
          <p:cNvSpPr/>
          <p:nvPr/>
        </p:nvSpPr>
        <p:spPr>
          <a:xfrm>
            <a:off x="32760" y="934200"/>
            <a:ext cx="3815280" cy="302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Cenário (local da filmagem)</a:t>
            </a:r>
            <a:endParaRPr/>
          </a:p>
        </p:txBody>
      </p:sp>
      <p:sp>
        <p:nvSpPr>
          <p:cNvPr id="102" name="CustomShape 4"/>
          <p:cNvSpPr/>
          <p:nvPr/>
        </p:nvSpPr>
        <p:spPr>
          <a:xfrm>
            <a:off x="63720" y="4284000"/>
            <a:ext cx="4278240" cy="251892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2 – A tangente é uma função trigonométrica que transmite o resultado da divisão do valor do cateto oposto de um ângulo de um triângulo pelo valor do cateto adjacente</a:t>
            </a:r>
            <a:endParaRPr/>
          </a:p>
        </p:txBody>
      </p:sp>
      <p:sp>
        <p:nvSpPr>
          <p:cNvPr id="103" name="CustomShape 5"/>
          <p:cNvSpPr/>
          <p:nvPr/>
        </p:nvSpPr>
        <p:spPr>
          <a:xfrm>
            <a:off x="118440" y="4029840"/>
            <a:ext cx="4239360" cy="302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Narração</a:t>
            </a:r>
            <a:endParaRPr/>
          </a:p>
        </p:txBody>
      </p:sp>
      <p:sp>
        <p:nvSpPr>
          <p:cNvPr id="104" name="CustomShape 6"/>
          <p:cNvSpPr/>
          <p:nvPr/>
        </p:nvSpPr>
        <p:spPr>
          <a:xfrm>
            <a:off x="4583520" y="4284000"/>
            <a:ext cx="4432680" cy="2518920"/>
          </a:xfrm>
          <a:prstGeom prst="rect">
            <a:avLst/>
          </a:prstGeom>
          <a:solidFill>
            <a:srgbClr val="F4E193"/>
          </a:solidFill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5" name="CustomShape 7"/>
          <p:cNvSpPr/>
          <p:nvPr/>
        </p:nvSpPr>
        <p:spPr>
          <a:xfrm>
            <a:off x="4575960" y="4031640"/>
            <a:ext cx="4239360" cy="302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Ecrã/Quadro</a:t>
            </a:r>
            <a:endParaRPr/>
          </a:p>
        </p:txBody>
      </p:sp>
      <p:pic>
        <p:nvPicPr>
          <p:cNvPr id="10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06200" y="1188000"/>
            <a:ext cx="2172960" cy="2842560"/>
          </a:xfrm>
          <a:prstGeom prst="rect">
            <a:avLst/>
          </a:prstGeom>
        </p:spPr>
      </p:pic>
      <p:sp>
        <p:nvSpPr>
          <p:cNvPr id="107" name="CustomShape 8"/>
          <p:cNvSpPr/>
          <p:nvPr/>
        </p:nvSpPr>
        <p:spPr>
          <a:xfrm>
            <a:off x="5652000" y="1188000"/>
            <a:ext cx="3364200" cy="284076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2- O locutor levanta-se e dirige-se, lentamente, para junto do quadro de modo a ficar ao lado dele enquanto a câmara o acompanha a faz zoom in de modo a que a secretária desapareça de cena.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(Para poupar tempo, o desenho da circunferência trigonométrica e a respetiva fórmula já estão escritas no quadro)</a:t>
            </a:r>
            <a:endParaRPr/>
          </a:p>
        </p:txBody>
      </p:sp>
      <p:sp>
        <p:nvSpPr>
          <p:cNvPr id="108" name="CustomShape 9"/>
          <p:cNvSpPr/>
          <p:nvPr/>
        </p:nvSpPr>
        <p:spPr>
          <a:xfrm>
            <a:off x="5657760" y="934200"/>
            <a:ext cx="2303280" cy="302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Descrição da acção</a:t>
            </a:r>
            <a:endParaRPr/>
          </a:p>
        </p:txBody>
      </p:sp>
      <p:pic>
        <p:nvPicPr>
          <p:cNvPr id="109" name="Picture 3"/>
          <p:cNvPicPr/>
          <p:nvPr/>
        </p:nvPicPr>
        <p:blipFill>
          <a:blip r:embed="rId4"/>
          <a:stretch>
            <a:fillRect/>
          </a:stretch>
        </p:blipFill>
        <p:spPr>
          <a:xfrm>
            <a:off x="1983960" y="1340640"/>
            <a:ext cx="3510000" cy="2375280"/>
          </a:xfrm>
          <a:prstGeom prst="rect">
            <a:avLst/>
          </a:prstGeom>
        </p:spPr>
      </p:pic>
      <p:pic>
        <p:nvPicPr>
          <p:cNvPr id="110" name="Picture 10"/>
          <p:cNvPicPr/>
          <p:nvPr/>
        </p:nvPicPr>
        <p:blipFill>
          <a:blip r:embed="rId5"/>
          <a:stretch>
            <a:fillRect/>
          </a:stretch>
        </p:blipFill>
        <p:spPr>
          <a:xfrm>
            <a:off x="2158560" y="1866960"/>
            <a:ext cx="1441440" cy="1323000"/>
          </a:xfrm>
          <a:prstGeom prst="rect">
            <a:avLst/>
          </a:prstGeom>
        </p:spPr>
      </p:pic>
      <p:pic>
        <p:nvPicPr>
          <p:cNvPr id="111" name="Picture 10"/>
          <p:cNvPicPr/>
          <p:nvPr/>
        </p:nvPicPr>
        <p:blipFill>
          <a:blip r:embed="rId5"/>
          <a:stretch>
            <a:fillRect/>
          </a:stretch>
        </p:blipFill>
        <p:spPr>
          <a:xfrm>
            <a:off x="4716000" y="4437000"/>
            <a:ext cx="2226600" cy="2043720"/>
          </a:xfrm>
          <a:prstGeom prst="rect">
            <a:avLst/>
          </a:prstGeom>
        </p:spPr>
      </p:pic>
      <p:pic>
        <p:nvPicPr>
          <p:cNvPr id="112" name="Imagem 111"/>
          <p:cNvPicPr/>
          <p:nvPr/>
        </p:nvPicPr>
        <p:blipFill>
          <a:blip r:embed="rId6"/>
          <a:stretch>
            <a:fillRect/>
          </a:stretch>
        </p:blipFill>
        <p:spPr>
          <a:xfrm>
            <a:off x="3644640" y="2427120"/>
            <a:ext cx="1611360" cy="452880"/>
          </a:xfrm>
          <a:prstGeom prst="rect">
            <a:avLst/>
          </a:prstGeom>
        </p:spPr>
      </p:pic>
      <p:pic>
        <p:nvPicPr>
          <p:cNvPr id="113" name="Imagem 112"/>
          <p:cNvPicPr/>
          <p:nvPr/>
        </p:nvPicPr>
        <p:blipFill>
          <a:blip r:embed="rId6"/>
          <a:stretch>
            <a:fillRect/>
          </a:stretch>
        </p:blipFill>
        <p:spPr>
          <a:xfrm>
            <a:off x="6986160" y="5307120"/>
            <a:ext cx="2085840" cy="380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" name="Table 1"/>
          <p:cNvGraphicFramePr/>
          <p:nvPr/>
        </p:nvGraphicFramePr>
        <p:xfrm>
          <a:off x="71280" y="71280"/>
          <a:ext cx="8999640" cy="876960"/>
        </p:xfrm>
        <a:graphic>
          <a:graphicData uri="http://schemas.openxmlformats.org/drawingml/2006/table">
            <a:tbl>
              <a:tblPr/>
              <a:tblGrid>
                <a:gridCol w="2988360"/>
                <a:gridCol w="4464360"/>
                <a:gridCol w="1546920"/>
              </a:tblGrid>
              <a:tr h="35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>
                          <a:solidFill>
                            <a:srgbClr val="808080"/>
                          </a:solidFill>
                          <a:latin typeface="Calibri"/>
                        </a:rPr>
                        <a:t>Tela: 3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>
                          <a:solidFill>
                            <a:srgbClr val="808080"/>
                          </a:solidFill>
                          <a:latin typeface="Calibri"/>
                        </a:rPr>
                        <a:t>Título do capítulo: </a:t>
                      </a: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Tangente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Tempo:</a:t>
                      </a:r>
                      <a:endParaRPr/>
                    </a:p>
                  </a:txBody>
                  <a:tcPr/>
                </a:tc>
              </a:tr>
              <a:tr h="524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Objectivo da aula: Cálculo da tangente de um ângulo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Descrição: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5" name="CustomShape 2"/>
          <p:cNvSpPr/>
          <p:nvPr/>
        </p:nvSpPr>
        <p:spPr>
          <a:xfrm>
            <a:off x="63720" y="1188000"/>
            <a:ext cx="5443560" cy="2878920"/>
          </a:xfrm>
          <a:prstGeom prst="rect">
            <a:avLst/>
          </a:prstGeom>
          <a:ln>
            <a:solidFill>
              <a:srgbClr val="4F81BD"/>
            </a:solidFill>
          </a:ln>
        </p:spPr>
      </p:sp>
      <p:sp>
        <p:nvSpPr>
          <p:cNvPr id="116" name="CustomShape 3"/>
          <p:cNvSpPr/>
          <p:nvPr/>
        </p:nvSpPr>
        <p:spPr>
          <a:xfrm>
            <a:off x="32760" y="934200"/>
            <a:ext cx="3815280" cy="302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Cenário (local da filmagem)</a:t>
            </a:r>
            <a:endParaRPr/>
          </a:p>
        </p:txBody>
      </p:sp>
      <p:sp>
        <p:nvSpPr>
          <p:cNvPr id="117" name="CustomShape 4"/>
          <p:cNvSpPr/>
          <p:nvPr/>
        </p:nvSpPr>
        <p:spPr>
          <a:xfrm>
            <a:off x="63720" y="4284000"/>
            <a:ext cx="4278240" cy="251892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3 - Consideremos o seguinte triângulo retângulo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4 – Qual será então  a tangente do ângulo BÂC?</a:t>
            </a:r>
            <a:endParaRPr/>
          </a:p>
        </p:txBody>
      </p:sp>
      <p:sp>
        <p:nvSpPr>
          <p:cNvPr id="118" name="CustomShape 5"/>
          <p:cNvSpPr/>
          <p:nvPr/>
        </p:nvSpPr>
        <p:spPr>
          <a:xfrm>
            <a:off x="118440" y="4029840"/>
            <a:ext cx="4239360" cy="302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Narração</a:t>
            </a:r>
            <a:endParaRPr/>
          </a:p>
        </p:txBody>
      </p:sp>
      <p:sp>
        <p:nvSpPr>
          <p:cNvPr id="119" name="CustomShape 6"/>
          <p:cNvSpPr/>
          <p:nvPr/>
        </p:nvSpPr>
        <p:spPr>
          <a:xfrm>
            <a:off x="4583520" y="4284000"/>
            <a:ext cx="4432680" cy="2518920"/>
          </a:xfrm>
          <a:prstGeom prst="rect">
            <a:avLst/>
          </a:prstGeom>
          <a:solidFill>
            <a:srgbClr val="F4E193"/>
          </a:solidFill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0" name="CustomShape 7"/>
          <p:cNvSpPr/>
          <p:nvPr/>
        </p:nvSpPr>
        <p:spPr>
          <a:xfrm>
            <a:off x="4575960" y="4031640"/>
            <a:ext cx="4239360" cy="302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Ecrã/Quadro</a:t>
            </a:r>
            <a:endParaRPr/>
          </a:p>
        </p:txBody>
      </p:sp>
      <p:pic>
        <p:nvPicPr>
          <p:cNvPr id="121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06200" y="1188000"/>
            <a:ext cx="2171520" cy="2840760"/>
          </a:xfrm>
          <a:prstGeom prst="rect">
            <a:avLst/>
          </a:prstGeom>
        </p:spPr>
      </p:pic>
      <p:sp>
        <p:nvSpPr>
          <p:cNvPr id="122" name="CustomShape 8"/>
          <p:cNvSpPr/>
          <p:nvPr/>
        </p:nvSpPr>
        <p:spPr>
          <a:xfrm>
            <a:off x="5652000" y="1188000"/>
            <a:ext cx="3364200" cy="284076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(Para poupar tempo, o quadro já está limpo)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3- O locutor volta-se para o quadro e desenha um triângulo retângulo do quadro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4-O locutor volta-se de novo para enfrentar a câmara</a:t>
            </a:r>
            <a:endParaRPr/>
          </a:p>
        </p:txBody>
      </p:sp>
      <p:sp>
        <p:nvSpPr>
          <p:cNvPr id="123" name="CustomShape 9"/>
          <p:cNvSpPr/>
          <p:nvPr/>
        </p:nvSpPr>
        <p:spPr>
          <a:xfrm>
            <a:off x="5657760" y="934200"/>
            <a:ext cx="2303280" cy="302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Descrição da acção</a:t>
            </a:r>
            <a:endParaRPr/>
          </a:p>
        </p:txBody>
      </p:sp>
      <p:pic>
        <p:nvPicPr>
          <p:cNvPr id="124" name="Picture 3"/>
          <p:cNvPicPr/>
          <p:nvPr/>
        </p:nvPicPr>
        <p:blipFill>
          <a:blip r:embed="rId4"/>
          <a:stretch>
            <a:fillRect/>
          </a:stretch>
        </p:blipFill>
        <p:spPr>
          <a:xfrm>
            <a:off x="1983960" y="1340640"/>
            <a:ext cx="3510000" cy="2375280"/>
          </a:xfrm>
          <a:prstGeom prst="rect">
            <a:avLst/>
          </a:prstGeom>
        </p:spPr>
      </p:pic>
      <p:pic>
        <p:nvPicPr>
          <p:cNvPr id="125" name="Picture 6"/>
          <p:cNvPicPr/>
          <p:nvPr/>
        </p:nvPicPr>
        <p:blipFill>
          <a:blip r:embed="rId5"/>
          <a:stretch>
            <a:fillRect/>
          </a:stretch>
        </p:blipFill>
        <p:spPr>
          <a:xfrm>
            <a:off x="5076000" y="4700880"/>
            <a:ext cx="3037320" cy="1684800"/>
          </a:xfrm>
          <a:prstGeom prst="rect">
            <a:avLst/>
          </a:prstGeom>
        </p:spPr>
      </p:pic>
      <p:pic>
        <p:nvPicPr>
          <p:cNvPr id="126" name="Picture 7"/>
          <p:cNvPicPr/>
          <p:nvPr/>
        </p:nvPicPr>
        <p:blipFill>
          <a:blip r:embed="rId5"/>
          <a:stretch>
            <a:fillRect/>
          </a:stretch>
        </p:blipFill>
        <p:spPr>
          <a:xfrm>
            <a:off x="2760840" y="1677240"/>
            <a:ext cx="1777680" cy="986040"/>
          </a:xfrm>
          <a:prstGeom prst="rect">
            <a:avLst/>
          </a:prstGeom>
        </p:spPr>
      </p:pic>
      <p:sp>
        <p:nvSpPr>
          <p:cNvPr id="127" name="CustomShape 10"/>
          <p:cNvSpPr/>
          <p:nvPr/>
        </p:nvSpPr>
        <p:spPr>
          <a:xfrm>
            <a:off x="2785680" y="2925000"/>
            <a:ext cx="1796760" cy="27216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200">
                <a:solidFill>
                  <a:srgbClr val="FFFFFF"/>
                </a:solidFill>
                <a:latin typeface="Calibri"/>
                <a:ea typeface="DejaVu Sans"/>
              </a:rPr>
              <a:t>Tangente do ângulo BÂC 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" name="Table 1"/>
          <p:cNvGraphicFramePr/>
          <p:nvPr/>
        </p:nvGraphicFramePr>
        <p:xfrm>
          <a:off x="71280" y="71280"/>
          <a:ext cx="8999640" cy="876960"/>
        </p:xfrm>
        <a:graphic>
          <a:graphicData uri="http://schemas.openxmlformats.org/drawingml/2006/table">
            <a:tbl>
              <a:tblPr/>
              <a:tblGrid>
                <a:gridCol w="2988360"/>
                <a:gridCol w="4464360"/>
                <a:gridCol w="1546920"/>
              </a:tblGrid>
              <a:tr h="35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>
                          <a:solidFill>
                            <a:srgbClr val="808080"/>
                          </a:solidFill>
                          <a:latin typeface="Calibri"/>
                        </a:rPr>
                        <a:t>Tela: 4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>
                          <a:solidFill>
                            <a:srgbClr val="808080"/>
                          </a:solidFill>
                          <a:latin typeface="Calibri"/>
                        </a:rPr>
                        <a:t>Título do capítulo: </a:t>
                      </a: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Tangente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Tempo:</a:t>
                      </a:r>
                      <a:endParaRPr/>
                    </a:p>
                  </a:txBody>
                  <a:tcPr/>
                </a:tc>
              </a:tr>
              <a:tr h="524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Objectivo da aula: Cálculo da tangente de um ângulo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Descrição: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9" name="CustomShape 2"/>
          <p:cNvSpPr/>
          <p:nvPr/>
        </p:nvSpPr>
        <p:spPr>
          <a:xfrm>
            <a:off x="63720" y="1188000"/>
            <a:ext cx="5443560" cy="2878920"/>
          </a:xfrm>
          <a:prstGeom prst="rect">
            <a:avLst/>
          </a:prstGeom>
          <a:ln>
            <a:solidFill>
              <a:srgbClr val="4F81BD"/>
            </a:solidFill>
          </a:ln>
        </p:spPr>
      </p:sp>
      <p:sp>
        <p:nvSpPr>
          <p:cNvPr id="130" name="CustomShape 3"/>
          <p:cNvSpPr/>
          <p:nvPr/>
        </p:nvSpPr>
        <p:spPr>
          <a:xfrm>
            <a:off x="32760" y="934200"/>
            <a:ext cx="3815280" cy="302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Cenário (local da filmagem)</a:t>
            </a:r>
            <a:endParaRPr/>
          </a:p>
        </p:txBody>
      </p:sp>
      <p:sp>
        <p:nvSpPr>
          <p:cNvPr id="131" name="CustomShape 4"/>
          <p:cNvSpPr/>
          <p:nvPr/>
        </p:nvSpPr>
        <p:spPr>
          <a:xfrm>
            <a:off x="63720" y="4284000"/>
            <a:ext cx="4278240" cy="251892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5 – Sabemos que a tangente de um ângulo é dado pela relação entre o cateto oposto e o cateto adjacente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2" name="CustomShape 5"/>
          <p:cNvSpPr/>
          <p:nvPr/>
        </p:nvSpPr>
        <p:spPr>
          <a:xfrm>
            <a:off x="118440" y="4029840"/>
            <a:ext cx="4239360" cy="302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Narração</a:t>
            </a:r>
            <a:endParaRPr/>
          </a:p>
        </p:txBody>
      </p:sp>
      <p:sp>
        <p:nvSpPr>
          <p:cNvPr id="133" name="CustomShape 6"/>
          <p:cNvSpPr/>
          <p:nvPr/>
        </p:nvSpPr>
        <p:spPr>
          <a:xfrm>
            <a:off x="4583520" y="4284000"/>
            <a:ext cx="4432680" cy="2518920"/>
          </a:xfrm>
          <a:prstGeom prst="rect">
            <a:avLst/>
          </a:prstGeom>
          <a:solidFill>
            <a:srgbClr val="F4E193"/>
          </a:solidFill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4" name="CustomShape 7"/>
          <p:cNvSpPr/>
          <p:nvPr/>
        </p:nvSpPr>
        <p:spPr>
          <a:xfrm>
            <a:off x="4575960" y="4031640"/>
            <a:ext cx="4239360" cy="302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Ecrã/Quadro</a:t>
            </a:r>
            <a:endParaRPr/>
          </a:p>
        </p:txBody>
      </p:sp>
      <p:pic>
        <p:nvPicPr>
          <p:cNvPr id="135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06200" y="1188000"/>
            <a:ext cx="2171520" cy="2840760"/>
          </a:xfrm>
          <a:prstGeom prst="rect">
            <a:avLst/>
          </a:prstGeom>
        </p:spPr>
      </p:pic>
      <p:sp>
        <p:nvSpPr>
          <p:cNvPr id="136" name="CustomShape 8"/>
          <p:cNvSpPr/>
          <p:nvPr/>
        </p:nvSpPr>
        <p:spPr>
          <a:xfrm>
            <a:off x="5652000" y="1188000"/>
            <a:ext cx="3364200" cy="284076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(Para poupar tempo, a formula já está escrita no quadro)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5- O locutor volta-se para o quadro e desenha um triângulo retângulo do quadro</a:t>
            </a:r>
            <a:endParaRPr/>
          </a:p>
        </p:txBody>
      </p:sp>
      <p:sp>
        <p:nvSpPr>
          <p:cNvPr id="137" name="CustomShape 9"/>
          <p:cNvSpPr/>
          <p:nvPr/>
        </p:nvSpPr>
        <p:spPr>
          <a:xfrm>
            <a:off x="5657760" y="934200"/>
            <a:ext cx="2303280" cy="302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Descrição da acção</a:t>
            </a:r>
            <a:endParaRPr/>
          </a:p>
        </p:txBody>
      </p:sp>
      <p:pic>
        <p:nvPicPr>
          <p:cNvPr id="138" name="Picture 3"/>
          <p:cNvPicPr/>
          <p:nvPr/>
        </p:nvPicPr>
        <p:blipFill>
          <a:blip r:embed="rId4"/>
          <a:stretch>
            <a:fillRect/>
          </a:stretch>
        </p:blipFill>
        <p:spPr>
          <a:xfrm>
            <a:off x="1983960" y="1340640"/>
            <a:ext cx="3510000" cy="2375280"/>
          </a:xfrm>
          <a:prstGeom prst="rect">
            <a:avLst/>
          </a:prstGeom>
        </p:spPr>
      </p:pic>
      <p:pic>
        <p:nvPicPr>
          <p:cNvPr id="139" name="Imagem 138"/>
          <p:cNvPicPr/>
          <p:nvPr/>
        </p:nvPicPr>
        <p:blipFill>
          <a:blip r:embed="rId5"/>
          <a:stretch>
            <a:fillRect/>
          </a:stretch>
        </p:blipFill>
        <p:spPr>
          <a:xfrm>
            <a:off x="2666160" y="2139120"/>
            <a:ext cx="2085840" cy="380880"/>
          </a:xfrm>
          <a:prstGeom prst="rect">
            <a:avLst/>
          </a:prstGeom>
        </p:spPr>
      </p:pic>
      <p:pic>
        <p:nvPicPr>
          <p:cNvPr id="140" name="Imagem 139"/>
          <p:cNvPicPr/>
          <p:nvPr/>
        </p:nvPicPr>
        <p:blipFill>
          <a:blip r:embed="rId5"/>
          <a:stretch>
            <a:fillRect/>
          </a:stretch>
        </p:blipFill>
        <p:spPr>
          <a:xfrm>
            <a:off x="5616000" y="5040000"/>
            <a:ext cx="2304000" cy="740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1" name="Table 1"/>
          <p:cNvGraphicFramePr/>
          <p:nvPr/>
        </p:nvGraphicFramePr>
        <p:xfrm>
          <a:off x="71280" y="71280"/>
          <a:ext cx="8999640" cy="876960"/>
        </p:xfrm>
        <a:graphic>
          <a:graphicData uri="http://schemas.openxmlformats.org/drawingml/2006/table">
            <a:tbl>
              <a:tblPr/>
              <a:tblGrid>
                <a:gridCol w="2988360"/>
                <a:gridCol w="4464360"/>
                <a:gridCol w="1546920"/>
              </a:tblGrid>
              <a:tr h="35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>
                          <a:solidFill>
                            <a:srgbClr val="808080"/>
                          </a:solidFill>
                          <a:latin typeface="Calibri"/>
                        </a:rPr>
                        <a:t>Tela: 5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>
                          <a:solidFill>
                            <a:srgbClr val="808080"/>
                          </a:solidFill>
                          <a:latin typeface="Calibri"/>
                        </a:rPr>
                        <a:t>Título do capítulo: </a:t>
                      </a: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Tangente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Tempo:</a:t>
                      </a:r>
                      <a:endParaRPr/>
                    </a:p>
                  </a:txBody>
                  <a:tcPr/>
                </a:tc>
              </a:tr>
              <a:tr h="524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Objectivo da aula: Cálculo da tangente de um ângulo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Descrição: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2" name="CustomShape 2"/>
          <p:cNvSpPr/>
          <p:nvPr/>
        </p:nvSpPr>
        <p:spPr>
          <a:xfrm>
            <a:off x="63720" y="1188000"/>
            <a:ext cx="5443560" cy="2878920"/>
          </a:xfrm>
          <a:prstGeom prst="rect">
            <a:avLst/>
          </a:prstGeom>
          <a:ln>
            <a:solidFill>
              <a:srgbClr val="4F81BD"/>
            </a:solidFill>
          </a:ln>
        </p:spPr>
      </p:sp>
      <p:sp>
        <p:nvSpPr>
          <p:cNvPr id="143" name="CustomShape 3"/>
          <p:cNvSpPr/>
          <p:nvPr/>
        </p:nvSpPr>
        <p:spPr>
          <a:xfrm>
            <a:off x="32760" y="934200"/>
            <a:ext cx="3815280" cy="302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Cenário (local da filmagem)</a:t>
            </a:r>
            <a:endParaRPr/>
          </a:p>
        </p:txBody>
      </p:sp>
      <p:sp>
        <p:nvSpPr>
          <p:cNvPr id="144" name="CustomShape 4"/>
          <p:cNvSpPr/>
          <p:nvPr/>
        </p:nvSpPr>
        <p:spPr>
          <a:xfrm>
            <a:off x="63720" y="4284000"/>
            <a:ext cx="4278240" cy="251892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6 – Portanto a tangente do ângulo B A C é igual ao cateto adjacente, que é 7…</a:t>
            </a:r>
            <a:endParaRPr/>
          </a:p>
        </p:txBody>
      </p:sp>
      <p:sp>
        <p:nvSpPr>
          <p:cNvPr id="145" name="CustomShape 5"/>
          <p:cNvSpPr/>
          <p:nvPr/>
        </p:nvSpPr>
        <p:spPr>
          <a:xfrm>
            <a:off x="118440" y="4029840"/>
            <a:ext cx="4239360" cy="302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Narração</a:t>
            </a:r>
            <a:endParaRPr/>
          </a:p>
        </p:txBody>
      </p:sp>
      <p:sp>
        <p:nvSpPr>
          <p:cNvPr id="146" name="CustomShape 6"/>
          <p:cNvSpPr/>
          <p:nvPr/>
        </p:nvSpPr>
        <p:spPr>
          <a:xfrm>
            <a:off x="4583520" y="4284000"/>
            <a:ext cx="4432680" cy="2518920"/>
          </a:xfrm>
          <a:prstGeom prst="rect">
            <a:avLst/>
          </a:prstGeom>
          <a:solidFill>
            <a:srgbClr val="F4E193"/>
          </a:solidFill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7" name="CustomShape 7"/>
          <p:cNvSpPr/>
          <p:nvPr/>
        </p:nvSpPr>
        <p:spPr>
          <a:xfrm>
            <a:off x="4575960" y="4031640"/>
            <a:ext cx="4239360" cy="302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Ecrã/Quadro</a:t>
            </a:r>
            <a:endParaRPr/>
          </a:p>
        </p:txBody>
      </p:sp>
      <p:pic>
        <p:nvPicPr>
          <p:cNvPr id="148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06200" y="1188000"/>
            <a:ext cx="2171520" cy="2840760"/>
          </a:xfrm>
          <a:prstGeom prst="rect">
            <a:avLst/>
          </a:prstGeom>
        </p:spPr>
      </p:pic>
      <p:sp>
        <p:nvSpPr>
          <p:cNvPr id="149" name="CustomShape 8"/>
          <p:cNvSpPr/>
          <p:nvPr/>
        </p:nvSpPr>
        <p:spPr>
          <a:xfrm>
            <a:off x="5652000" y="1188000"/>
            <a:ext cx="3364200" cy="284076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(Para poupar tempo, o quadro já está limpo)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5- O locutor volta-se para o quadro e escreve Tan = 7</a:t>
            </a:r>
            <a:endParaRPr/>
          </a:p>
        </p:txBody>
      </p:sp>
      <p:sp>
        <p:nvSpPr>
          <p:cNvPr id="150" name="CustomShape 9"/>
          <p:cNvSpPr/>
          <p:nvPr/>
        </p:nvSpPr>
        <p:spPr>
          <a:xfrm>
            <a:off x="5657760" y="934200"/>
            <a:ext cx="2303280" cy="302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Descrição da acção</a:t>
            </a:r>
            <a:endParaRPr/>
          </a:p>
        </p:txBody>
      </p:sp>
      <p:pic>
        <p:nvPicPr>
          <p:cNvPr id="151" name="Picture 3"/>
          <p:cNvPicPr/>
          <p:nvPr/>
        </p:nvPicPr>
        <p:blipFill>
          <a:blip r:embed="rId4"/>
          <a:stretch>
            <a:fillRect/>
          </a:stretch>
        </p:blipFill>
        <p:spPr>
          <a:xfrm>
            <a:off x="1983960" y="1340640"/>
            <a:ext cx="3510000" cy="2375280"/>
          </a:xfrm>
          <a:prstGeom prst="rect">
            <a:avLst/>
          </a:prstGeom>
        </p:spPr>
      </p:pic>
      <p:pic>
        <p:nvPicPr>
          <p:cNvPr id="152" name="Imagem 151"/>
          <p:cNvPicPr/>
          <p:nvPr/>
        </p:nvPicPr>
        <p:blipFill>
          <a:blip r:embed="rId5"/>
          <a:stretch>
            <a:fillRect/>
          </a:stretch>
        </p:blipFill>
        <p:spPr>
          <a:xfrm>
            <a:off x="2831760" y="2232000"/>
            <a:ext cx="1199520" cy="332640"/>
          </a:xfrm>
          <a:prstGeom prst="rect">
            <a:avLst/>
          </a:prstGeom>
        </p:spPr>
      </p:pic>
      <p:pic>
        <p:nvPicPr>
          <p:cNvPr id="153" name="Imagem 152"/>
          <p:cNvPicPr/>
          <p:nvPr/>
        </p:nvPicPr>
        <p:blipFill>
          <a:blip r:embed="rId5"/>
          <a:stretch>
            <a:fillRect/>
          </a:stretch>
        </p:blipFill>
        <p:spPr>
          <a:xfrm>
            <a:off x="4968000" y="4896000"/>
            <a:ext cx="2879280" cy="1007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" name="Table 1"/>
          <p:cNvGraphicFramePr/>
          <p:nvPr/>
        </p:nvGraphicFramePr>
        <p:xfrm>
          <a:off x="71280" y="71280"/>
          <a:ext cx="8999640" cy="876960"/>
        </p:xfrm>
        <a:graphic>
          <a:graphicData uri="http://schemas.openxmlformats.org/drawingml/2006/table">
            <a:tbl>
              <a:tblPr/>
              <a:tblGrid>
                <a:gridCol w="2988360"/>
                <a:gridCol w="4464360"/>
                <a:gridCol w="1546920"/>
              </a:tblGrid>
              <a:tr h="35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>
                          <a:solidFill>
                            <a:srgbClr val="808080"/>
                          </a:solidFill>
                          <a:latin typeface="Calibri"/>
                        </a:rPr>
                        <a:t>Tela: 6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>
                          <a:solidFill>
                            <a:srgbClr val="808080"/>
                          </a:solidFill>
                          <a:latin typeface="Calibri"/>
                        </a:rPr>
                        <a:t>Título do capítulo: </a:t>
                      </a: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Tangente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Tempo:</a:t>
                      </a:r>
                      <a:endParaRPr/>
                    </a:p>
                  </a:txBody>
                  <a:tcPr/>
                </a:tc>
              </a:tr>
              <a:tr h="524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 dirty="0" smtClean="0">
                          <a:solidFill>
                            <a:srgbClr val="808080"/>
                          </a:solidFill>
                          <a:latin typeface="Calibri"/>
                        </a:rPr>
                        <a:t>Objectivo da aula: Cálculo da tangente de um ângulo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Descrição: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5" name="CustomShape 2"/>
          <p:cNvSpPr/>
          <p:nvPr/>
        </p:nvSpPr>
        <p:spPr>
          <a:xfrm>
            <a:off x="63720" y="1188000"/>
            <a:ext cx="5443560" cy="2878920"/>
          </a:xfrm>
          <a:prstGeom prst="rect">
            <a:avLst/>
          </a:prstGeom>
          <a:ln>
            <a:solidFill>
              <a:srgbClr val="4F81BD"/>
            </a:solidFill>
          </a:ln>
        </p:spPr>
      </p:sp>
      <p:sp>
        <p:nvSpPr>
          <p:cNvPr id="156" name="CustomShape 3"/>
          <p:cNvSpPr/>
          <p:nvPr/>
        </p:nvSpPr>
        <p:spPr>
          <a:xfrm>
            <a:off x="32760" y="934200"/>
            <a:ext cx="3815280" cy="302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Cenário (local da filmagem)</a:t>
            </a:r>
            <a:endParaRPr/>
          </a:p>
        </p:txBody>
      </p:sp>
      <p:sp>
        <p:nvSpPr>
          <p:cNvPr id="157" name="CustomShape 4"/>
          <p:cNvSpPr/>
          <p:nvPr/>
        </p:nvSpPr>
        <p:spPr>
          <a:xfrm>
            <a:off x="63720" y="4284000"/>
            <a:ext cx="4278240" cy="251892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7 – … a dividir pelo cateto adjacente, que é 12</a:t>
            </a:r>
            <a:endParaRPr/>
          </a:p>
        </p:txBody>
      </p:sp>
      <p:sp>
        <p:nvSpPr>
          <p:cNvPr id="158" name="CustomShape 5"/>
          <p:cNvSpPr/>
          <p:nvPr/>
        </p:nvSpPr>
        <p:spPr>
          <a:xfrm>
            <a:off x="118440" y="4029840"/>
            <a:ext cx="4239360" cy="302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Narração</a:t>
            </a:r>
            <a:endParaRPr/>
          </a:p>
        </p:txBody>
      </p:sp>
      <p:sp>
        <p:nvSpPr>
          <p:cNvPr id="159" name="CustomShape 6"/>
          <p:cNvSpPr/>
          <p:nvPr/>
        </p:nvSpPr>
        <p:spPr>
          <a:xfrm>
            <a:off x="4583520" y="4284000"/>
            <a:ext cx="4432680" cy="2518920"/>
          </a:xfrm>
          <a:prstGeom prst="rect">
            <a:avLst/>
          </a:prstGeom>
          <a:solidFill>
            <a:srgbClr val="F4E193"/>
          </a:solidFill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0" name="CustomShape 7"/>
          <p:cNvSpPr/>
          <p:nvPr/>
        </p:nvSpPr>
        <p:spPr>
          <a:xfrm>
            <a:off x="4575960" y="4031640"/>
            <a:ext cx="4239360" cy="302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Ecrã/Quadro</a:t>
            </a:r>
            <a:endParaRPr/>
          </a:p>
        </p:txBody>
      </p:sp>
      <p:pic>
        <p:nvPicPr>
          <p:cNvPr id="161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06200" y="1188000"/>
            <a:ext cx="2171520" cy="2840760"/>
          </a:xfrm>
          <a:prstGeom prst="rect">
            <a:avLst/>
          </a:prstGeom>
        </p:spPr>
      </p:pic>
      <p:sp>
        <p:nvSpPr>
          <p:cNvPr id="162" name="CustomShape 8"/>
          <p:cNvSpPr/>
          <p:nvPr/>
        </p:nvSpPr>
        <p:spPr>
          <a:xfrm>
            <a:off x="5652000" y="1188000"/>
            <a:ext cx="3364200" cy="284076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7- O locutor escreve o resto da fórmula (sobre 12)</a:t>
            </a:r>
            <a:endParaRPr/>
          </a:p>
        </p:txBody>
      </p:sp>
      <p:sp>
        <p:nvSpPr>
          <p:cNvPr id="163" name="CustomShape 9"/>
          <p:cNvSpPr/>
          <p:nvPr/>
        </p:nvSpPr>
        <p:spPr>
          <a:xfrm>
            <a:off x="5657760" y="934200"/>
            <a:ext cx="2303280" cy="302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Descrição da acção</a:t>
            </a:r>
            <a:endParaRPr/>
          </a:p>
        </p:txBody>
      </p:sp>
      <p:pic>
        <p:nvPicPr>
          <p:cNvPr id="164" name="Picture 3"/>
          <p:cNvPicPr/>
          <p:nvPr/>
        </p:nvPicPr>
        <p:blipFill>
          <a:blip r:embed="rId4"/>
          <a:stretch>
            <a:fillRect/>
          </a:stretch>
        </p:blipFill>
        <p:spPr>
          <a:xfrm>
            <a:off x="1983960" y="1340640"/>
            <a:ext cx="3510000" cy="2375280"/>
          </a:xfrm>
          <a:prstGeom prst="rect">
            <a:avLst/>
          </a:prstGeom>
        </p:spPr>
      </p:pic>
      <p:pic>
        <p:nvPicPr>
          <p:cNvPr id="165" name="Imagem 164"/>
          <p:cNvPicPr/>
          <p:nvPr/>
        </p:nvPicPr>
        <p:blipFill>
          <a:blip r:embed="rId5"/>
          <a:stretch>
            <a:fillRect/>
          </a:stretch>
        </p:blipFill>
        <p:spPr>
          <a:xfrm>
            <a:off x="2966400" y="2232000"/>
            <a:ext cx="1208880" cy="418320"/>
          </a:xfrm>
          <a:prstGeom prst="rect">
            <a:avLst/>
          </a:prstGeom>
        </p:spPr>
      </p:pic>
      <p:pic>
        <p:nvPicPr>
          <p:cNvPr id="166" name="Imagem 165"/>
          <p:cNvPicPr/>
          <p:nvPr/>
        </p:nvPicPr>
        <p:blipFill>
          <a:blip r:embed="rId5"/>
          <a:stretch>
            <a:fillRect/>
          </a:stretch>
        </p:blipFill>
        <p:spPr>
          <a:xfrm>
            <a:off x="5328000" y="4896000"/>
            <a:ext cx="2807280" cy="1367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1579</Words>
  <Application>Microsoft Office PowerPoint</Application>
  <PresentationFormat>Apresentação no Ecrã (4:3)</PresentationFormat>
  <Paragraphs>426</Paragraphs>
  <Slides>22</Slides>
  <Notes>22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dos diapositivos</vt:lpstr>
      </vt:variant>
      <vt:variant>
        <vt:i4>22</vt:i4>
      </vt:variant>
    </vt:vector>
  </HeadingPairs>
  <TitlesOfParts>
    <vt:vector size="24" baseType="lpstr"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Soeiro</cp:lastModifiedBy>
  <cp:revision>1</cp:revision>
  <dcterms:modified xsi:type="dcterms:W3CDTF">2013-04-23T12:33:30Z</dcterms:modified>
</cp:coreProperties>
</file>