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8" r:id="rId13"/>
    <p:sldId id="279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 type="screen4x3"/>
  <p:notesSz cx="6797675" cy="9928225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pt-PT"/>
              <a:t>Click to edit the notes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pt-PT"/>
              <a:t>&lt;header&gt;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pt-PT"/>
              <a:t>&lt;date/time&gt;</a:t>
            </a:r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pt-PT"/>
              <a:t>&lt;footer&gt;</a:t>
            </a:r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E74A3065-15F3-4FC1-A8AB-77FEA5B44A6E}" type="slidenum">
              <a:rPr lang="pt-PT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114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080" cy="446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9" name="CustomShape 2"/>
          <p:cNvSpPr/>
          <p:nvPr/>
        </p:nvSpPr>
        <p:spPr>
          <a:xfrm>
            <a:off x="3850560" y="9430200"/>
            <a:ext cx="2944440" cy="495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D1DCB7F-4D65-481B-800B-4E3183404A22}" type="slidenum">
              <a:rPr lang="pt-PT" sz="1200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080" cy="446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7" name="CustomShape 2"/>
          <p:cNvSpPr/>
          <p:nvPr/>
        </p:nvSpPr>
        <p:spPr>
          <a:xfrm>
            <a:off x="3850560" y="9430200"/>
            <a:ext cx="2944440" cy="495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3B702253-1907-4451-B886-4C4D6D8B9681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080" cy="446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7" name="CustomShape 2"/>
          <p:cNvSpPr/>
          <p:nvPr/>
        </p:nvSpPr>
        <p:spPr>
          <a:xfrm>
            <a:off x="3850560" y="9430200"/>
            <a:ext cx="2944440" cy="495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3B702253-1907-4451-B886-4C4D6D8B9681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080" cy="446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7" name="CustomShape 2"/>
          <p:cNvSpPr/>
          <p:nvPr/>
        </p:nvSpPr>
        <p:spPr>
          <a:xfrm>
            <a:off x="3850560" y="9430200"/>
            <a:ext cx="2944440" cy="495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3B702253-1907-4451-B886-4C4D6D8B9681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080" cy="446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9" name="CustomShape 2"/>
          <p:cNvSpPr/>
          <p:nvPr/>
        </p:nvSpPr>
        <p:spPr>
          <a:xfrm>
            <a:off x="3850560" y="9430200"/>
            <a:ext cx="2944440" cy="495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BDEEF816-C939-41B0-AC33-B2707CA606AB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080" cy="446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1" name="CustomShape 2"/>
          <p:cNvSpPr/>
          <p:nvPr/>
        </p:nvSpPr>
        <p:spPr>
          <a:xfrm>
            <a:off x="3850560" y="9430200"/>
            <a:ext cx="2944440" cy="495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E432AEB0-4057-45D2-A166-ED103CD95D65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080" cy="446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3" name="CustomShape 2"/>
          <p:cNvSpPr/>
          <p:nvPr/>
        </p:nvSpPr>
        <p:spPr>
          <a:xfrm>
            <a:off x="3850560" y="9430200"/>
            <a:ext cx="2944440" cy="495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134E680B-F9D1-4547-B547-D5A2255066EB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080" cy="446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5" name="CustomShape 2"/>
          <p:cNvSpPr/>
          <p:nvPr/>
        </p:nvSpPr>
        <p:spPr>
          <a:xfrm>
            <a:off x="3850560" y="9430200"/>
            <a:ext cx="2944440" cy="495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933A15BE-0C5E-43C5-9D7F-BCC626E6D04B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080" cy="446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7" name="CustomShape 2"/>
          <p:cNvSpPr/>
          <p:nvPr/>
        </p:nvSpPr>
        <p:spPr>
          <a:xfrm>
            <a:off x="3850560" y="9430200"/>
            <a:ext cx="2944440" cy="495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16A48C8A-9203-48D9-B229-C07C85C9B817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080" cy="446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9" name="CustomShape 2"/>
          <p:cNvSpPr/>
          <p:nvPr/>
        </p:nvSpPr>
        <p:spPr>
          <a:xfrm>
            <a:off x="3850560" y="9430200"/>
            <a:ext cx="2944440" cy="495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420898BD-B649-4AFD-B665-BE2493278DE0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080" cy="446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1" name="CustomShape 2"/>
          <p:cNvSpPr/>
          <p:nvPr/>
        </p:nvSpPr>
        <p:spPr>
          <a:xfrm>
            <a:off x="3850560" y="9430200"/>
            <a:ext cx="2944440" cy="495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F2944045-1B29-45ED-9C62-8E6BD339C83E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080" cy="446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1" name="CustomShape 2"/>
          <p:cNvSpPr/>
          <p:nvPr/>
        </p:nvSpPr>
        <p:spPr>
          <a:xfrm>
            <a:off x="3850560" y="9430200"/>
            <a:ext cx="2944440" cy="495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699BE1A-A5B1-4C30-B1C1-F2C2DAFDD7EE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080" cy="446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3" name="CustomShape 2"/>
          <p:cNvSpPr/>
          <p:nvPr/>
        </p:nvSpPr>
        <p:spPr>
          <a:xfrm>
            <a:off x="3850560" y="9430200"/>
            <a:ext cx="2944440" cy="495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BFD67327-AD1C-4D96-A9FF-6DEB00EA65F7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080" cy="446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5" name="CustomShape 2"/>
          <p:cNvSpPr/>
          <p:nvPr/>
        </p:nvSpPr>
        <p:spPr>
          <a:xfrm>
            <a:off x="3850560" y="9430200"/>
            <a:ext cx="2944440" cy="495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218D958B-1771-4A12-A982-EC735B2887DD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080" cy="446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7" name="CustomShape 2"/>
          <p:cNvSpPr/>
          <p:nvPr/>
        </p:nvSpPr>
        <p:spPr>
          <a:xfrm>
            <a:off x="3850560" y="9430200"/>
            <a:ext cx="2944440" cy="495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0582CCD4-8C2E-40F9-B952-6C91336D37A2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080" cy="446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9" name="CustomShape 2"/>
          <p:cNvSpPr/>
          <p:nvPr/>
        </p:nvSpPr>
        <p:spPr>
          <a:xfrm>
            <a:off x="3850560" y="9430200"/>
            <a:ext cx="2944440" cy="495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A05DB143-5591-40A2-8AFB-E5540E4B14D4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080" cy="446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1" name="CustomShape 2"/>
          <p:cNvSpPr/>
          <p:nvPr/>
        </p:nvSpPr>
        <p:spPr>
          <a:xfrm>
            <a:off x="3850560" y="9430200"/>
            <a:ext cx="2944440" cy="495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4FDD6EBC-B31D-4B8F-8058-1C1A1411E058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080" cy="446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3850560" y="9430200"/>
            <a:ext cx="2944440" cy="495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591EF93F-7202-4579-BEF9-034693C57752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080" cy="446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850560" y="9430200"/>
            <a:ext cx="2944440" cy="495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FA487AA1-D991-482C-8F58-5FB8E9DA46DB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080" cy="446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7" name="CustomShape 2"/>
          <p:cNvSpPr/>
          <p:nvPr/>
        </p:nvSpPr>
        <p:spPr>
          <a:xfrm>
            <a:off x="3850560" y="9430200"/>
            <a:ext cx="2944440" cy="495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B6B732A6-D6A7-48BF-8D8F-E83B8D2C861C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080" cy="446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9" name="CustomShape 2"/>
          <p:cNvSpPr/>
          <p:nvPr/>
        </p:nvSpPr>
        <p:spPr>
          <a:xfrm>
            <a:off x="3850560" y="9430200"/>
            <a:ext cx="2944440" cy="495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A0053D6B-EEA6-4328-B982-9035FD7232B7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080" cy="446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1" name="CustomShape 2"/>
          <p:cNvSpPr/>
          <p:nvPr/>
        </p:nvSpPr>
        <p:spPr>
          <a:xfrm>
            <a:off x="3850560" y="9430200"/>
            <a:ext cx="2944440" cy="495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CFF8F8C5-1F79-4D27-8775-62ABEACE484D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080" cy="446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3" name="CustomShape 2"/>
          <p:cNvSpPr/>
          <p:nvPr/>
        </p:nvSpPr>
        <p:spPr>
          <a:xfrm>
            <a:off x="3850560" y="9430200"/>
            <a:ext cx="2944440" cy="495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6C4C9952-5CE8-49F3-9F1D-1036AECA675A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080" cy="446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5" name="CustomShape 2"/>
          <p:cNvSpPr/>
          <p:nvPr/>
        </p:nvSpPr>
        <p:spPr>
          <a:xfrm>
            <a:off x="3850560" y="9430200"/>
            <a:ext cx="2944440" cy="495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79A1204F-9308-4829-8A9B-10809A3374C5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pt-PT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pt-PT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PT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PT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PT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PT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PT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PT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pt-PT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pt-PT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PT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PT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PT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PT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PT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PT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39640" y="1340640"/>
            <a:ext cx="7771320" cy="1468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pt-PT" sz="1600" b="1">
                <a:solidFill>
                  <a:srgbClr val="000000"/>
                </a:solidFill>
                <a:latin typeface="Calibri"/>
                <a:ea typeface="DejaVu Sans"/>
              </a:rPr>
              <a:t>Aula</a:t>
            </a:r>
            <a:r>
              <a:rPr lang="pt-PT" sz="1600">
                <a:solidFill>
                  <a:srgbClr val="000000"/>
                </a:solidFill>
                <a:latin typeface="Calibri"/>
                <a:ea typeface="DejaVu Sans"/>
              </a:rPr>
              <a:t>: Co-Tangente</a:t>
            </a:r>
            <a:endParaRPr/>
          </a:p>
          <a:p>
            <a:endParaRPr/>
          </a:p>
          <a:p>
            <a:r>
              <a:rPr lang="pt-PT" sz="1600">
                <a:solidFill>
                  <a:srgbClr val="000000"/>
                </a:solidFill>
                <a:latin typeface="Calibri"/>
                <a:ea typeface="DejaVu Sans"/>
              </a:rPr>
              <a:t>Storyboard </a:t>
            </a:r>
            <a:endParaRPr/>
          </a:p>
          <a:p>
            <a:r>
              <a:rPr lang="pt-PT" sz="2400" b="1">
                <a:solidFill>
                  <a:srgbClr val="000000"/>
                </a:solidFill>
                <a:latin typeface="Calibri"/>
                <a:ea typeface="DejaVu Sans"/>
              </a:rPr>
              <a:t>Título: Cálculo</a:t>
            </a:r>
            <a:endParaRPr/>
          </a:p>
          <a:p>
            <a:pPr>
              <a:lnSpc>
                <a:spcPct val="100000"/>
              </a:lnSpc>
            </a:pPr>
            <a:r>
              <a:rPr lang="pt-PT" sz="1600">
                <a:solidFill>
                  <a:srgbClr val="000000"/>
                </a:solidFill>
                <a:latin typeface="Calibri"/>
                <a:ea typeface="DejaVu Sans"/>
              </a:rPr>
              <a:t>Versão 1.0, 23-04-2013</a:t>
            </a:r>
            <a:endParaRPr/>
          </a:p>
        </p:txBody>
      </p:sp>
      <p:graphicFrame>
        <p:nvGraphicFramePr>
          <p:cNvPr id="74" name="Table 2"/>
          <p:cNvGraphicFramePr/>
          <p:nvPr/>
        </p:nvGraphicFramePr>
        <p:xfrm>
          <a:off x="611640" y="2925000"/>
          <a:ext cx="7499880" cy="3112080"/>
        </p:xfrm>
        <a:graphic>
          <a:graphicData uri="http://schemas.openxmlformats.org/drawingml/2006/table">
            <a:tbl>
              <a:tblPr/>
              <a:tblGrid>
                <a:gridCol w="833400"/>
                <a:gridCol w="4838400"/>
                <a:gridCol w="1828080"/>
              </a:tblGrid>
              <a:tr h="23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1">
                          <a:solidFill>
                            <a:srgbClr val="000000"/>
                          </a:solidFill>
                          <a:latin typeface="Arial"/>
                        </a:rPr>
                        <a:t>Versão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1">
                          <a:solidFill>
                            <a:srgbClr val="000000"/>
                          </a:solidFill>
                          <a:latin typeface="Arial"/>
                        </a:rPr>
                        <a:t>Notas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1">
                          <a:solidFill>
                            <a:srgbClr val="000000"/>
                          </a:solidFill>
                          <a:latin typeface="Arial"/>
                        </a:rPr>
                        <a:t>Data</a:t>
                      </a:r>
                      <a:endParaRPr/>
                    </a:p>
                  </a:txBody>
                  <a:tcPr/>
                </a:tc>
              </a:tr>
              <a:tr h="232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latin typeface="Arial"/>
                        </a:rPr>
                        <a:t>V1.0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latin typeface="Arial"/>
                        </a:rPr>
                        <a:t>Initial draft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latin typeface="Arial"/>
                        </a:rPr>
                        <a:t>23-04-2013</a:t>
                      </a:r>
                      <a:endParaRPr/>
                    </a:p>
                  </a:txBody>
                  <a:tcPr/>
                </a:tc>
              </a:tr>
              <a:tr h="4370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4370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4370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4370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4370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43920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5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95640" y="23400"/>
            <a:ext cx="2580480" cy="932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Table 1"/>
          <p:cNvGraphicFramePr/>
          <p:nvPr/>
        </p:nvGraphicFramePr>
        <p:xfrm>
          <a:off x="71280" y="71280"/>
          <a:ext cx="9000000" cy="87732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280"/>
              </a:tblGrid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7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 de </a:t>
                      </a: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8" name="CustomShape 2"/>
          <p:cNvSpPr/>
          <p:nvPr/>
        </p:nvSpPr>
        <p:spPr>
          <a:xfrm>
            <a:off x="63720" y="1188000"/>
            <a:ext cx="5443920" cy="2879280"/>
          </a:xfrm>
          <a:prstGeom prst="rect">
            <a:avLst/>
          </a:prstGeom>
          <a:ln>
            <a:solidFill>
              <a:srgbClr val="4F81BD"/>
            </a:solidFill>
          </a:ln>
        </p:spPr>
      </p:sp>
      <p:sp>
        <p:nvSpPr>
          <p:cNvPr id="169" name="CustomShape 3"/>
          <p:cNvSpPr/>
          <p:nvPr/>
        </p:nvSpPr>
        <p:spPr>
          <a:xfrm>
            <a:off x="32760" y="934200"/>
            <a:ext cx="3815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170" name="CustomShape 4"/>
          <p:cNvSpPr/>
          <p:nvPr/>
        </p:nvSpPr>
        <p:spPr>
          <a:xfrm>
            <a:off x="63720" y="4284000"/>
            <a:ext cx="4278600" cy="25192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8 – Assim ficamos com o resultado de 0 vírgula 58</a:t>
            </a:r>
            <a:endParaRPr/>
          </a:p>
        </p:txBody>
      </p:sp>
      <p:sp>
        <p:nvSpPr>
          <p:cNvPr id="171" name="CustomShape 5"/>
          <p:cNvSpPr/>
          <p:nvPr/>
        </p:nvSpPr>
        <p:spPr>
          <a:xfrm>
            <a:off x="118440" y="40298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172" name="CustomShape 6"/>
          <p:cNvSpPr/>
          <p:nvPr/>
        </p:nvSpPr>
        <p:spPr>
          <a:xfrm>
            <a:off x="4583520" y="4284000"/>
            <a:ext cx="4433040" cy="251928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3" name="CustomShape 7"/>
          <p:cNvSpPr/>
          <p:nvPr/>
        </p:nvSpPr>
        <p:spPr>
          <a:xfrm>
            <a:off x="4575960" y="40316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pic>
        <p:nvPicPr>
          <p:cNvPr id="174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6200" y="1188000"/>
            <a:ext cx="2171880" cy="2841120"/>
          </a:xfrm>
          <a:prstGeom prst="rect">
            <a:avLst/>
          </a:prstGeom>
        </p:spPr>
      </p:pic>
      <p:sp>
        <p:nvSpPr>
          <p:cNvPr id="175" name="CustomShape 8"/>
          <p:cNvSpPr/>
          <p:nvPr/>
        </p:nvSpPr>
        <p:spPr>
          <a:xfrm>
            <a:off x="5652000" y="1188000"/>
            <a:ext cx="3364560" cy="28411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8- O locutor escreve o resultado e volta-se novo para enfrentar a câmara.</a:t>
            </a:r>
            <a:endParaRPr/>
          </a:p>
        </p:txBody>
      </p:sp>
      <p:sp>
        <p:nvSpPr>
          <p:cNvPr id="176" name="CustomShape 9"/>
          <p:cNvSpPr/>
          <p:nvPr/>
        </p:nvSpPr>
        <p:spPr>
          <a:xfrm>
            <a:off x="5657760" y="934200"/>
            <a:ext cx="2303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ação</a:t>
            </a:r>
            <a:endParaRPr/>
          </a:p>
        </p:txBody>
      </p:sp>
      <p:pic>
        <p:nvPicPr>
          <p:cNvPr id="177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1983960" y="1340640"/>
            <a:ext cx="3510360" cy="2375640"/>
          </a:xfrm>
          <a:prstGeom prst="rect">
            <a:avLst/>
          </a:prstGeom>
        </p:spPr>
      </p:pic>
      <p:pic>
        <p:nvPicPr>
          <p:cNvPr id="178" name="Imagem 177"/>
          <p:cNvPicPr/>
          <p:nvPr/>
        </p:nvPicPr>
        <p:blipFill>
          <a:blip r:embed="rId5"/>
          <a:stretch>
            <a:fillRect/>
          </a:stretch>
        </p:blipFill>
        <p:spPr>
          <a:xfrm>
            <a:off x="2614680" y="2066040"/>
            <a:ext cx="1344960" cy="309600"/>
          </a:xfrm>
          <a:prstGeom prst="rect">
            <a:avLst/>
          </a:prstGeom>
        </p:spPr>
      </p:pic>
      <p:pic>
        <p:nvPicPr>
          <p:cNvPr id="179" name="Imagem 178"/>
          <p:cNvPicPr/>
          <p:nvPr/>
        </p:nvPicPr>
        <p:blipFill>
          <a:blip r:embed="rId5"/>
          <a:stretch>
            <a:fillRect/>
          </a:stretch>
        </p:blipFill>
        <p:spPr>
          <a:xfrm>
            <a:off x="5206680" y="4968000"/>
            <a:ext cx="2568960" cy="791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Table 1"/>
          <p:cNvGraphicFramePr/>
          <p:nvPr/>
        </p:nvGraphicFramePr>
        <p:xfrm>
          <a:off x="71280" y="71280"/>
          <a:ext cx="9000000" cy="87732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280"/>
              </a:tblGrid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7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 de </a:t>
                      </a: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8" name="CustomShape 2"/>
          <p:cNvSpPr/>
          <p:nvPr/>
        </p:nvSpPr>
        <p:spPr>
          <a:xfrm>
            <a:off x="63720" y="1188000"/>
            <a:ext cx="5443920" cy="2879280"/>
          </a:xfrm>
          <a:prstGeom prst="rect">
            <a:avLst/>
          </a:prstGeom>
          <a:ln>
            <a:solidFill>
              <a:srgbClr val="4F81BD"/>
            </a:solidFill>
          </a:ln>
        </p:spPr>
      </p:sp>
      <p:sp>
        <p:nvSpPr>
          <p:cNvPr id="169" name="CustomShape 3"/>
          <p:cNvSpPr/>
          <p:nvPr/>
        </p:nvSpPr>
        <p:spPr>
          <a:xfrm>
            <a:off x="32760" y="934200"/>
            <a:ext cx="3815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170" name="CustomShape 4"/>
          <p:cNvSpPr/>
          <p:nvPr/>
        </p:nvSpPr>
        <p:spPr>
          <a:xfrm>
            <a:off x="63720" y="4284000"/>
            <a:ext cx="4278600" cy="25192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Arial"/>
                <a:ea typeface="DejaVu Sans"/>
              </a:rPr>
              <a:t>8 – </a:t>
            </a:r>
            <a:r>
              <a:rPr lang="pt-PT" sz="1200" dirty="0" smtClean="0">
                <a:solidFill>
                  <a:srgbClr val="000000"/>
                </a:solidFill>
                <a:latin typeface="Arial"/>
                <a:ea typeface="DejaVu Sans"/>
              </a:rPr>
              <a:t>Como a co-tangente é o inverso da tangente procedemos ao seu cálculo</a:t>
            </a:r>
            <a:endParaRPr dirty="0"/>
          </a:p>
        </p:txBody>
      </p:sp>
      <p:sp>
        <p:nvSpPr>
          <p:cNvPr id="171" name="CustomShape 5"/>
          <p:cNvSpPr/>
          <p:nvPr/>
        </p:nvSpPr>
        <p:spPr>
          <a:xfrm>
            <a:off x="118440" y="40298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172" name="CustomShape 6"/>
          <p:cNvSpPr/>
          <p:nvPr/>
        </p:nvSpPr>
        <p:spPr>
          <a:xfrm>
            <a:off x="4583520" y="4284000"/>
            <a:ext cx="4433040" cy="251928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3" name="CustomShape 7"/>
          <p:cNvSpPr/>
          <p:nvPr/>
        </p:nvSpPr>
        <p:spPr>
          <a:xfrm>
            <a:off x="4575960" y="40316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pic>
        <p:nvPicPr>
          <p:cNvPr id="174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6200" y="1188000"/>
            <a:ext cx="2171880" cy="2841120"/>
          </a:xfrm>
          <a:prstGeom prst="rect">
            <a:avLst/>
          </a:prstGeom>
        </p:spPr>
      </p:pic>
      <p:sp>
        <p:nvSpPr>
          <p:cNvPr id="175" name="CustomShape 8"/>
          <p:cNvSpPr/>
          <p:nvPr/>
        </p:nvSpPr>
        <p:spPr>
          <a:xfrm>
            <a:off x="5652000" y="1188000"/>
            <a:ext cx="3364560" cy="28411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8- O locutor escreve o resultado e volta-se novo para enfrentar a câmara.</a:t>
            </a:r>
            <a:endParaRPr/>
          </a:p>
        </p:txBody>
      </p:sp>
      <p:sp>
        <p:nvSpPr>
          <p:cNvPr id="176" name="CustomShape 9"/>
          <p:cNvSpPr/>
          <p:nvPr/>
        </p:nvSpPr>
        <p:spPr>
          <a:xfrm>
            <a:off x="5657760" y="934200"/>
            <a:ext cx="2303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ação</a:t>
            </a:r>
            <a:endParaRPr/>
          </a:p>
        </p:txBody>
      </p:sp>
      <p:pic>
        <p:nvPicPr>
          <p:cNvPr id="177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1983960" y="1340640"/>
            <a:ext cx="3510360" cy="237564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125" y="2204864"/>
            <a:ext cx="146073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915514"/>
            <a:ext cx="237369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6891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Table 1"/>
          <p:cNvGraphicFramePr/>
          <p:nvPr/>
        </p:nvGraphicFramePr>
        <p:xfrm>
          <a:off x="71280" y="71280"/>
          <a:ext cx="9000000" cy="87732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280"/>
              </a:tblGrid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7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 de </a:t>
                      </a: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8" name="CustomShape 2"/>
          <p:cNvSpPr/>
          <p:nvPr/>
        </p:nvSpPr>
        <p:spPr>
          <a:xfrm>
            <a:off x="63720" y="1188000"/>
            <a:ext cx="5443920" cy="2879280"/>
          </a:xfrm>
          <a:prstGeom prst="rect">
            <a:avLst/>
          </a:prstGeom>
          <a:ln>
            <a:solidFill>
              <a:srgbClr val="4F81BD"/>
            </a:solidFill>
          </a:ln>
        </p:spPr>
      </p:sp>
      <p:sp>
        <p:nvSpPr>
          <p:cNvPr id="169" name="CustomShape 3"/>
          <p:cNvSpPr/>
          <p:nvPr/>
        </p:nvSpPr>
        <p:spPr>
          <a:xfrm>
            <a:off x="32760" y="934200"/>
            <a:ext cx="3815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170" name="CustomShape 4"/>
          <p:cNvSpPr/>
          <p:nvPr/>
        </p:nvSpPr>
        <p:spPr>
          <a:xfrm>
            <a:off x="63720" y="4284000"/>
            <a:ext cx="4278600" cy="25192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Arial"/>
                <a:ea typeface="DejaVu Sans"/>
              </a:rPr>
              <a:t>8 – </a:t>
            </a:r>
            <a:r>
              <a:rPr lang="pt-PT" sz="1200" dirty="0" smtClean="0">
                <a:solidFill>
                  <a:srgbClr val="000000"/>
                </a:solidFill>
                <a:latin typeface="Arial"/>
                <a:ea typeface="DejaVu Sans"/>
              </a:rPr>
              <a:t>Assim obtemos como resultado 1 vírgula 72</a:t>
            </a:r>
            <a:endParaRPr dirty="0"/>
          </a:p>
        </p:txBody>
      </p:sp>
      <p:sp>
        <p:nvSpPr>
          <p:cNvPr id="171" name="CustomShape 5"/>
          <p:cNvSpPr/>
          <p:nvPr/>
        </p:nvSpPr>
        <p:spPr>
          <a:xfrm>
            <a:off x="118440" y="40298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172" name="CustomShape 6"/>
          <p:cNvSpPr/>
          <p:nvPr/>
        </p:nvSpPr>
        <p:spPr>
          <a:xfrm>
            <a:off x="4583520" y="4284000"/>
            <a:ext cx="4433040" cy="251928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3" name="CustomShape 7"/>
          <p:cNvSpPr/>
          <p:nvPr/>
        </p:nvSpPr>
        <p:spPr>
          <a:xfrm>
            <a:off x="4575960" y="40316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pic>
        <p:nvPicPr>
          <p:cNvPr id="174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6200" y="1188000"/>
            <a:ext cx="2171880" cy="2841120"/>
          </a:xfrm>
          <a:prstGeom prst="rect">
            <a:avLst/>
          </a:prstGeom>
        </p:spPr>
      </p:pic>
      <p:sp>
        <p:nvSpPr>
          <p:cNvPr id="175" name="CustomShape 8"/>
          <p:cNvSpPr/>
          <p:nvPr/>
        </p:nvSpPr>
        <p:spPr>
          <a:xfrm>
            <a:off x="5652000" y="1188000"/>
            <a:ext cx="3364560" cy="28411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8- O locutor escreve o resultado e volta-se novo para enfrentar a câmara.</a:t>
            </a:r>
            <a:endParaRPr/>
          </a:p>
        </p:txBody>
      </p:sp>
      <p:sp>
        <p:nvSpPr>
          <p:cNvPr id="176" name="CustomShape 9"/>
          <p:cNvSpPr/>
          <p:nvPr/>
        </p:nvSpPr>
        <p:spPr>
          <a:xfrm>
            <a:off x="5657760" y="934200"/>
            <a:ext cx="2303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ação</a:t>
            </a:r>
            <a:endParaRPr/>
          </a:p>
        </p:txBody>
      </p:sp>
      <p:pic>
        <p:nvPicPr>
          <p:cNvPr id="177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1983960" y="1340640"/>
            <a:ext cx="3510360" cy="237564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038" y="2276717"/>
            <a:ext cx="2148203" cy="50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320" y="5291897"/>
            <a:ext cx="2148203" cy="50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338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43640" y="1188000"/>
            <a:ext cx="5443920" cy="2879280"/>
          </a:xfrm>
          <a:prstGeom prst="rect">
            <a:avLst/>
          </a:prstGeom>
          <a:ln>
            <a:solidFill>
              <a:srgbClr val="4F81BD"/>
            </a:solidFill>
          </a:ln>
        </p:spPr>
      </p:sp>
      <p:graphicFrame>
        <p:nvGraphicFramePr>
          <p:cNvPr id="181" name="Table 2"/>
          <p:cNvGraphicFramePr/>
          <p:nvPr>
            <p:extLst>
              <p:ext uri="{D42A27DB-BD31-4B8C-83A1-F6EECF244321}">
                <p14:modId xmlns:p14="http://schemas.microsoft.com/office/powerpoint/2010/main" val="3765837908"/>
              </p:ext>
            </p:extLst>
          </p:nvPr>
        </p:nvGraphicFramePr>
        <p:xfrm>
          <a:off x="71280" y="71280"/>
          <a:ext cx="9000000" cy="87732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280"/>
              </a:tblGrid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8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 de </a:t>
                      </a: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2" name="CustomShape 3"/>
          <p:cNvSpPr/>
          <p:nvPr/>
        </p:nvSpPr>
        <p:spPr>
          <a:xfrm>
            <a:off x="32760" y="934200"/>
            <a:ext cx="3815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183" name="CustomShape 4"/>
          <p:cNvSpPr/>
          <p:nvPr/>
        </p:nvSpPr>
        <p:spPr>
          <a:xfrm>
            <a:off x="63720" y="4284000"/>
            <a:ext cx="4278600" cy="25192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9 - Vamos agora aprender a desenvolver um programa em Portugol, que faça o cálculo da tangente de um ângulo fornecido pelo o utilizador.</a:t>
            </a:r>
            <a:endParaRPr/>
          </a:p>
        </p:txBody>
      </p:sp>
      <p:sp>
        <p:nvSpPr>
          <p:cNvPr id="184" name="CustomShape 5"/>
          <p:cNvSpPr/>
          <p:nvPr/>
        </p:nvSpPr>
        <p:spPr>
          <a:xfrm>
            <a:off x="118440" y="40298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185" name="CustomShape 6"/>
          <p:cNvSpPr/>
          <p:nvPr/>
        </p:nvSpPr>
        <p:spPr>
          <a:xfrm>
            <a:off x="4583520" y="4284000"/>
            <a:ext cx="4433040" cy="251928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	</a:t>
            </a:r>
            <a:endParaRPr/>
          </a:p>
        </p:txBody>
      </p:sp>
      <p:sp>
        <p:nvSpPr>
          <p:cNvPr id="186" name="CustomShape 7"/>
          <p:cNvSpPr/>
          <p:nvPr/>
        </p:nvSpPr>
        <p:spPr>
          <a:xfrm>
            <a:off x="4575960" y="40316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pic>
        <p:nvPicPr>
          <p:cNvPr id="187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51640" y="1188000"/>
            <a:ext cx="1950840" cy="2552040"/>
          </a:xfrm>
          <a:prstGeom prst="rect">
            <a:avLst/>
          </a:prstGeom>
        </p:spPr>
      </p:pic>
      <p:pic>
        <p:nvPicPr>
          <p:cNvPr id="18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941120" y="1845000"/>
            <a:ext cx="2965680" cy="1976760"/>
          </a:xfrm>
          <a:prstGeom prst="rect">
            <a:avLst/>
          </a:prstGeom>
        </p:spPr>
      </p:pic>
      <p:sp>
        <p:nvSpPr>
          <p:cNvPr id="189" name="CustomShape 8"/>
          <p:cNvSpPr/>
          <p:nvPr/>
        </p:nvSpPr>
        <p:spPr>
          <a:xfrm>
            <a:off x="5652000" y="1188000"/>
            <a:ext cx="3364560" cy="28411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9 - O locutor dirige-se à secretária e senta-se em frente ao computador enquanto a câmara o acompanha a faz zoom in de modo a que o quadro desapareça de cena.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0" name="CustomShape 9"/>
          <p:cNvSpPr/>
          <p:nvPr/>
        </p:nvSpPr>
        <p:spPr>
          <a:xfrm>
            <a:off x="5657760" y="934200"/>
            <a:ext cx="2303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43640" y="1188000"/>
            <a:ext cx="5443920" cy="2879280"/>
          </a:xfrm>
          <a:prstGeom prst="rect">
            <a:avLst/>
          </a:prstGeom>
          <a:ln>
            <a:solidFill>
              <a:srgbClr val="4F81BD"/>
            </a:solidFill>
          </a:ln>
        </p:spPr>
      </p:sp>
      <p:graphicFrame>
        <p:nvGraphicFramePr>
          <p:cNvPr id="192" name="Table 2"/>
          <p:cNvGraphicFramePr/>
          <p:nvPr/>
        </p:nvGraphicFramePr>
        <p:xfrm>
          <a:off x="71280" y="71280"/>
          <a:ext cx="9000000" cy="87732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280"/>
              </a:tblGrid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9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 de </a:t>
                      </a: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3" name="CustomShape 3"/>
          <p:cNvSpPr/>
          <p:nvPr/>
        </p:nvSpPr>
        <p:spPr>
          <a:xfrm>
            <a:off x="32760" y="934200"/>
            <a:ext cx="3815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194" name="CustomShape 4"/>
          <p:cNvSpPr/>
          <p:nvPr/>
        </p:nvSpPr>
        <p:spPr>
          <a:xfrm>
            <a:off x="63720" y="4284000"/>
            <a:ext cx="4278600" cy="25192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10 – Como já sabemos, todos os programas em Portugol começam com início e terminam com fim.</a:t>
            </a:r>
            <a:endParaRPr/>
          </a:p>
        </p:txBody>
      </p:sp>
      <p:sp>
        <p:nvSpPr>
          <p:cNvPr id="195" name="CustomShape 5"/>
          <p:cNvSpPr/>
          <p:nvPr/>
        </p:nvSpPr>
        <p:spPr>
          <a:xfrm>
            <a:off x="118440" y="40298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196" name="CustomShape 6"/>
          <p:cNvSpPr/>
          <p:nvPr/>
        </p:nvSpPr>
        <p:spPr>
          <a:xfrm>
            <a:off x="4583520" y="4284000"/>
            <a:ext cx="4433040" cy="251928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inicio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fim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	</a:t>
            </a:r>
            <a:endParaRPr/>
          </a:p>
        </p:txBody>
      </p:sp>
      <p:sp>
        <p:nvSpPr>
          <p:cNvPr id="197" name="CustomShape 7"/>
          <p:cNvSpPr/>
          <p:nvPr/>
        </p:nvSpPr>
        <p:spPr>
          <a:xfrm>
            <a:off x="4575960" y="40316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198" name="CustomShape 8"/>
          <p:cNvSpPr/>
          <p:nvPr/>
        </p:nvSpPr>
        <p:spPr>
          <a:xfrm>
            <a:off x="5652000" y="1188000"/>
            <a:ext cx="3364560" cy="28411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10 – Câmara está posicionada por detrás do locutor que está sentado à secretária a escrever inicio e fim no Portugol.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A câmara vai fazendo zoom in até que a tela seja totalmente preenchida pelo o ecrã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9" name="CustomShape 9"/>
          <p:cNvSpPr/>
          <p:nvPr/>
        </p:nvSpPr>
        <p:spPr>
          <a:xfrm>
            <a:off x="5657760" y="934200"/>
            <a:ext cx="2303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id="200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188360" y="1366920"/>
            <a:ext cx="2660040" cy="24829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Table 1"/>
          <p:cNvGraphicFramePr/>
          <p:nvPr/>
        </p:nvGraphicFramePr>
        <p:xfrm>
          <a:off x="71280" y="71280"/>
          <a:ext cx="9000000" cy="87732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280"/>
              </a:tblGrid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10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 de </a:t>
                      </a: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2" name="CustomShape 2"/>
          <p:cNvSpPr/>
          <p:nvPr/>
        </p:nvSpPr>
        <p:spPr>
          <a:xfrm>
            <a:off x="32760" y="934200"/>
            <a:ext cx="3815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203" name="CustomShape 3"/>
          <p:cNvSpPr/>
          <p:nvPr/>
        </p:nvSpPr>
        <p:spPr>
          <a:xfrm>
            <a:off x="118440" y="4284000"/>
            <a:ext cx="4278600" cy="25192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11 – Começamos por definir uma variável, tangente, do tipo real, onde se irá guardar o valor introduzido pelo utilizador, e uma variável real onde se irá guardar o resultado final</a:t>
            </a:r>
            <a:endParaRPr/>
          </a:p>
        </p:txBody>
      </p:sp>
      <p:sp>
        <p:nvSpPr>
          <p:cNvPr id="204" name="CustomShape 4"/>
          <p:cNvSpPr/>
          <p:nvPr/>
        </p:nvSpPr>
        <p:spPr>
          <a:xfrm>
            <a:off x="118440" y="40298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205" name="CustomShape 5"/>
          <p:cNvSpPr/>
          <p:nvPr/>
        </p:nvSpPr>
        <p:spPr>
          <a:xfrm>
            <a:off x="323640" y="1348920"/>
            <a:ext cx="4433040" cy="251928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inicio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real </a:t>
            </a:r>
            <a:r>
              <a:rPr lang="pt-PT" sz="1200" dirty="0" err="1" smtClean="0">
                <a:solidFill>
                  <a:srgbClr val="000000"/>
                </a:solidFill>
                <a:latin typeface="Calibri"/>
                <a:ea typeface="DejaVu Sans"/>
              </a:rPr>
              <a:t>cotangente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real resultado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fim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	</a:t>
            </a:r>
            <a:endParaRPr dirty="0"/>
          </a:p>
        </p:txBody>
      </p:sp>
      <p:sp>
        <p:nvSpPr>
          <p:cNvPr id="206" name="CustomShape 6"/>
          <p:cNvSpPr/>
          <p:nvPr/>
        </p:nvSpPr>
        <p:spPr>
          <a:xfrm>
            <a:off x="4575960" y="40316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207" name="CustomShape 7"/>
          <p:cNvSpPr/>
          <p:nvPr/>
        </p:nvSpPr>
        <p:spPr>
          <a:xfrm>
            <a:off x="5652000" y="1188000"/>
            <a:ext cx="3364560" cy="28411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11 – Câmara está ligada directamente ao PC e na tela aparece apenas o ecrã do PC</a:t>
            </a:r>
            <a:endParaRPr/>
          </a:p>
        </p:txBody>
      </p:sp>
      <p:sp>
        <p:nvSpPr>
          <p:cNvPr id="208" name="CustomShape 8"/>
          <p:cNvSpPr/>
          <p:nvPr/>
        </p:nvSpPr>
        <p:spPr>
          <a:xfrm>
            <a:off x="5657760" y="934200"/>
            <a:ext cx="2303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Table 1"/>
          <p:cNvGraphicFramePr/>
          <p:nvPr/>
        </p:nvGraphicFramePr>
        <p:xfrm>
          <a:off x="71280" y="71280"/>
          <a:ext cx="9000000" cy="87732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280"/>
              </a:tblGrid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11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 de </a:t>
                      </a: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0" name="CustomShape 2"/>
          <p:cNvSpPr/>
          <p:nvPr/>
        </p:nvSpPr>
        <p:spPr>
          <a:xfrm>
            <a:off x="32760" y="934200"/>
            <a:ext cx="3815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211" name="CustomShape 3"/>
          <p:cNvSpPr/>
          <p:nvPr/>
        </p:nvSpPr>
        <p:spPr>
          <a:xfrm>
            <a:off x="118440" y="4284000"/>
            <a:ext cx="4278600" cy="25192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12 – Inicializamos essas variáveis com o valor zero por defeito…</a:t>
            </a:r>
            <a:endParaRPr/>
          </a:p>
        </p:txBody>
      </p:sp>
      <p:sp>
        <p:nvSpPr>
          <p:cNvPr id="212" name="CustomShape 4"/>
          <p:cNvSpPr/>
          <p:nvPr/>
        </p:nvSpPr>
        <p:spPr>
          <a:xfrm>
            <a:off x="118440" y="40298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213" name="CustomShape 5"/>
          <p:cNvSpPr/>
          <p:nvPr/>
        </p:nvSpPr>
        <p:spPr>
          <a:xfrm>
            <a:off x="323640" y="1348920"/>
            <a:ext cx="4433040" cy="251928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inicio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real </a:t>
            </a:r>
            <a:r>
              <a:rPr lang="pt-PT" sz="1200" dirty="0" err="1">
                <a:solidFill>
                  <a:srgbClr val="000000"/>
                </a:solidFill>
                <a:latin typeface="Calibri"/>
              </a:rPr>
              <a:t>cotangente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real resultado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1200" dirty="0" err="1">
                <a:solidFill>
                  <a:srgbClr val="000000"/>
                </a:solidFill>
                <a:latin typeface="Calibri"/>
              </a:rPr>
              <a:t>cotangente</a:t>
            </a:r>
            <a:r>
              <a:rPr lang="pt-PT" sz="1200" dirty="0">
                <a:solidFill>
                  <a:srgbClr val="000000"/>
                </a:solidFill>
                <a:latin typeface="Calibri"/>
              </a:rPr>
              <a:t> &lt;- </a:t>
            </a: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0.0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resultado &lt;- 0.0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fim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	</a:t>
            </a:r>
            <a:endParaRPr dirty="0"/>
          </a:p>
        </p:txBody>
      </p:sp>
      <p:sp>
        <p:nvSpPr>
          <p:cNvPr id="214" name="CustomShape 6"/>
          <p:cNvSpPr/>
          <p:nvPr/>
        </p:nvSpPr>
        <p:spPr>
          <a:xfrm>
            <a:off x="4575960" y="40316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215" name="CustomShape 7"/>
          <p:cNvSpPr/>
          <p:nvPr/>
        </p:nvSpPr>
        <p:spPr>
          <a:xfrm>
            <a:off x="5652000" y="1188000"/>
            <a:ext cx="3364560" cy="28411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12 – Câmara está ligada directamente ao PC e na tela aparece apenas o ecrã do PC</a:t>
            </a:r>
            <a:endParaRPr/>
          </a:p>
        </p:txBody>
      </p:sp>
      <p:sp>
        <p:nvSpPr>
          <p:cNvPr id="216" name="CustomShape 8"/>
          <p:cNvSpPr/>
          <p:nvPr/>
        </p:nvSpPr>
        <p:spPr>
          <a:xfrm>
            <a:off x="5657760" y="934200"/>
            <a:ext cx="2303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Table 1"/>
          <p:cNvGraphicFramePr/>
          <p:nvPr/>
        </p:nvGraphicFramePr>
        <p:xfrm>
          <a:off x="71280" y="71280"/>
          <a:ext cx="9000000" cy="87732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280"/>
              </a:tblGrid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12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 de </a:t>
                      </a: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8" name="CustomShape 2"/>
          <p:cNvSpPr/>
          <p:nvPr/>
        </p:nvSpPr>
        <p:spPr>
          <a:xfrm>
            <a:off x="32760" y="934200"/>
            <a:ext cx="3815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219" name="CustomShape 3"/>
          <p:cNvSpPr/>
          <p:nvPr/>
        </p:nvSpPr>
        <p:spPr>
          <a:xfrm>
            <a:off x="118440" y="4284000"/>
            <a:ext cx="4278600" cy="25192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13 – … e pedimos ao utilizador que introduza o valor do ângulo</a:t>
            </a:r>
            <a:endParaRPr/>
          </a:p>
        </p:txBody>
      </p:sp>
      <p:sp>
        <p:nvSpPr>
          <p:cNvPr id="220" name="CustomShape 4"/>
          <p:cNvSpPr/>
          <p:nvPr/>
        </p:nvSpPr>
        <p:spPr>
          <a:xfrm>
            <a:off x="118440" y="40298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221" name="CustomShape 5"/>
          <p:cNvSpPr/>
          <p:nvPr/>
        </p:nvSpPr>
        <p:spPr>
          <a:xfrm>
            <a:off x="323640" y="1348920"/>
            <a:ext cx="4433040" cy="251928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inicio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real </a:t>
            </a:r>
            <a:r>
              <a:rPr lang="pt-PT" sz="1200" dirty="0" err="1">
                <a:solidFill>
                  <a:srgbClr val="000000"/>
                </a:solidFill>
                <a:latin typeface="Calibri"/>
              </a:rPr>
              <a:t>cotangente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real resultado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1200" dirty="0" err="1">
                <a:solidFill>
                  <a:srgbClr val="000000"/>
                </a:solidFill>
                <a:latin typeface="Calibri"/>
              </a:rPr>
              <a:t>cotangente</a:t>
            </a:r>
            <a:r>
              <a:rPr lang="pt-PT" sz="1200" dirty="0">
                <a:solidFill>
                  <a:srgbClr val="000000"/>
                </a:solidFill>
                <a:latin typeface="Calibri"/>
              </a:rPr>
              <a:t> &lt;- </a:t>
            </a: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0.0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resultado &lt;- 0.0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escrever "qual o valor do ângulo?:"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ler </a:t>
            </a:r>
            <a:r>
              <a:rPr lang="pt-PT" sz="1200" dirty="0" err="1">
                <a:solidFill>
                  <a:srgbClr val="000000"/>
                </a:solidFill>
                <a:latin typeface="Calibri"/>
              </a:rPr>
              <a:t>cotangente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fim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	</a:t>
            </a:r>
            <a:endParaRPr dirty="0"/>
          </a:p>
        </p:txBody>
      </p:sp>
      <p:sp>
        <p:nvSpPr>
          <p:cNvPr id="222" name="CustomShape 6"/>
          <p:cNvSpPr/>
          <p:nvPr/>
        </p:nvSpPr>
        <p:spPr>
          <a:xfrm>
            <a:off x="4575960" y="40316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223" name="CustomShape 7"/>
          <p:cNvSpPr/>
          <p:nvPr/>
        </p:nvSpPr>
        <p:spPr>
          <a:xfrm>
            <a:off x="5652000" y="1188000"/>
            <a:ext cx="3364560" cy="28411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13 – Câmara está ligada directamente ao PC e na tela aparece apenas o ecrã do PC</a:t>
            </a:r>
            <a:endParaRPr/>
          </a:p>
        </p:txBody>
      </p:sp>
      <p:sp>
        <p:nvSpPr>
          <p:cNvPr id="224" name="CustomShape 8"/>
          <p:cNvSpPr/>
          <p:nvPr/>
        </p:nvSpPr>
        <p:spPr>
          <a:xfrm>
            <a:off x="5657760" y="934200"/>
            <a:ext cx="2303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Table 1"/>
          <p:cNvGraphicFramePr/>
          <p:nvPr/>
        </p:nvGraphicFramePr>
        <p:xfrm>
          <a:off x="71280" y="71280"/>
          <a:ext cx="9000000" cy="87732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280"/>
              </a:tblGrid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13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 de </a:t>
                      </a: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6" name="CustomShape 2"/>
          <p:cNvSpPr/>
          <p:nvPr/>
        </p:nvSpPr>
        <p:spPr>
          <a:xfrm>
            <a:off x="32760" y="934200"/>
            <a:ext cx="3815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227" name="CustomShape 3"/>
          <p:cNvSpPr/>
          <p:nvPr/>
        </p:nvSpPr>
        <p:spPr>
          <a:xfrm>
            <a:off x="118440" y="4284000"/>
            <a:ext cx="4278600" cy="25192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Arial"/>
                <a:ea typeface="DejaVu Sans"/>
              </a:rPr>
              <a:t>14 – No </a:t>
            </a:r>
            <a:r>
              <a:rPr lang="pt-PT" sz="1200" dirty="0" err="1">
                <a:solidFill>
                  <a:srgbClr val="000000"/>
                </a:solidFill>
                <a:latin typeface="Arial"/>
                <a:ea typeface="DejaVu Sans"/>
              </a:rPr>
              <a:t>Portugol</a:t>
            </a:r>
            <a:r>
              <a:rPr lang="pt-PT" sz="1200" dirty="0">
                <a:solidFill>
                  <a:srgbClr val="000000"/>
                </a:solidFill>
                <a:latin typeface="Arial"/>
                <a:ea typeface="DejaVu Sans"/>
              </a:rPr>
              <a:t>, o calculo da tangente é realizado através da função </a:t>
            </a:r>
            <a:r>
              <a:rPr lang="pt-PT" sz="1200" dirty="0" smtClean="0">
                <a:solidFill>
                  <a:srgbClr val="000000"/>
                </a:solidFill>
                <a:latin typeface="Arial"/>
                <a:ea typeface="DejaVu Sans"/>
              </a:rPr>
              <a:t>CTG </a:t>
            </a:r>
            <a:r>
              <a:rPr lang="pt-PT" sz="1200" dirty="0">
                <a:solidFill>
                  <a:srgbClr val="000000"/>
                </a:solidFill>
                <a:latin typeface="Arial"/>
                <a:ea typeface="DejaVu Sans"/>
              </a:rPr>
              <a:t>que pede como parâmetro o valor do ângulo a ser calculado</a:t>
            </a:r>
            <a:endParaRPr dirty="0"/>
          </a:p>
        </p:txBody>
      </p:sp>
      <p:sp>
        <p:nvSpPr>
          <p:cNvPr id="228" name="CustomShape 4"/>
          <p:cNvSpPr/>
          <p:nvPr/>
        </p:nvSpPr>
        <p:spPr>
          <a:xfrm>
            <a:off x="118440" y="40298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229" name="CustomShape 5"/>
          <p:cNvSpPr/>
          <p:nvPr/>
        </p:nvSpPr>
        <p:spPr>
          <a:xfrm>
            <a:off x="323640" y="1348920"/>
            <a:ext cx="4433040" cy="251928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inicio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real </a:t>
            </a:r>
            <a:r>
              <a:rPr lang="pt-PT" sz="1200" dirty="0" err="1">
                <a:solidFill>
                  <a:srgbClr val="000000"/>
                </a:solidFill>
                <a:latin typeface="Calibri"/>
              </a:rPr>
              <a:t>cotangente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real resultado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1200" dirty="0" err="1">
                <a:solidFill>
                  <a:srgbClr val="000000"/>
                </a:solidFill>
                <a:latin typeface="Calibri"/>
              </a:rPr>
              <a:t>cotangente</a:t>
            </a:r>
            <a:r>
              <a:rPr lang="pt-PT" sz="1200" dirty="0">
                <a:solidFill>
                  <a:srgbClr val="000000"/>
                </a:solidFill>
                <a:latin typeface="Calibri"/>
              </a:rPr>
              <a:t> &lt;- </a:t>
            </a: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0.0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resultado &lt;- 0.0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escrever "qual o valor do ângulo?:"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ler tangente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 dirty="0" err="1">
                <a:solidFill>
                  <a:srgbClr val="000000"/>
                </a:solidFill>
                <a:latin typeface="Calibri"/>
              </a:rPr>
              <a:t>ctg</a:t>
            </a:r>
            <a:r>
              <a:rPr lang="pt-PT" sz="1200" dirty="0">
                <a:solidFill>
                  <a:srgbClr val="000000"/>
                </a:solidFill>
                <a:latin typeface="Calibri"/>
              </a:rPr>
              <a:t>(</a:t>
            </a:r>
            <a:r>
              <a:rPr lang="pt-PT" sz="1200" dirty="0" err="1">
                <a:solidFill>
                  <a:srgbClr val="000000"/>
                </a:solidFill>
                <a:latin typeface="Calibri"/>
              </a:rPr>
              <a:t>cotangente</a:t>
            </a:r>
            <a:r>
              <a:rPr lang="pt-PT" sz="1200" dirty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fim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	</a:t>
            </a:r>
            <a:endParaRPr dirty="0"/>
          </a:p>
        </p:txBody>
      </p:sp>
      <p:sp>
        <p:nvSpPr>
          <p:cNvPr id="230" name="CustomShape 6"/>
          <p:cNvSpPr/>
          <p:nvPr/>
        </p:nvSpPr>
        <p:spPr>
          <a:xfrm>
            <a:off x="4575960" y="40316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231" name="CustomShape 7"/>
          <p:cNvSpPr/>
          <p:nvPr/>
        </p:nvSpPr>
        <p:spPr>
          <a:xfrm>
            <a:off x="5652000" y="1188000"/>
            <a:ext cx="3364560" cy="28411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14 – Câmara está ligada directamente ao PC e na tela aparece apenas o ecrã do PC</a:t>
            </a:r>
            <a:endParaRPr/>
          </a:p>
        </p:txBody>
      </p:sp>
      <p:sp>
        <p:nvSpPr>
          <p:cNvPr id="232" name="CustomShape 8"/>
          <p:cNvSpPr/>
          <p:nvPr/>
        </p:nvSpPr>
        <p:spPr>
          <a:xfrm>
            <a:off x="5657760" y="934200"/>
            <a:ext cx="2303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Table 1"/>
          <p:cNvGraphicFramePr/>
          <p:nvPr/>
        </p:nvGraphicFramePr>
        <p:xfrm>
          <a:off x="71280" y="71280"/>
          <a:ext cx="9000000" cy="87732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280"/>
              </a:tblGrid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14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 de </a:t>
                      </a: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4" name="CustomShape 2"/>
          <p:cNvSpPr/>
          <p:nvPr/>
        </p:nvSpPr>
        <p:spPr>
          <a:xfrm>
            <a:off x="32760" y="934200"/>
            <a:ext cx="3815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235" name="CustomShape 3"/>
          <p:cNvSpPr/>
          <p:nvPr/>
        </p:nvSpPr>
        <p:spPr>
          <a:xfrm>
            <a:off x="118440" y="4284000"/>
            <a:ext cx="4278600" cy="25192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15– Como é uma função, significa que devolve um valor, portanto vamos guardar o valor devolvido pela função TAN numa variável .</a:t>
            </a:r>
            <a:endParaRPr/>
          </a:p>
        </p:txBody>
      </p:sp>
      <p:sp>
        <p:nvSpPr>
          <p:cNvPr id="236" name="CustomShape 4"/>
          <p:cNvSpPr/>
          <p:nvPr/>
        </p:nvSpPr>
        <p:spPr>
          <a:xfrm>
            <a:off x="118440" y="40298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237" name="CustomShape 5"/>
          <p:cNvSpPr/>
          <p:nvPr/>
        </p:nvSpPr>
        <p:spPr>
          <a:xfrm>
            <a:off x="323640" y="1348920"/>
            <a:ext cx="4433040" cy="251928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inicio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real </a:t>
            </a:r>
            <a:r>
              <a:rPr lang="pt-PT" sz="1200" dirty="0" err="1">
                <a:solidFill>
                  <a:srgbClr val="000000"/>
                </a:solidFill>
                <a:latin typeface="Calibri"/>
              </a:rPr>
              <a:t>cotangente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real resultado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1200" dirty="0" err="1">
                <a:solidFill>
                  <a:srgbClr val="000000"/>
                </a:solidFill>
                <a:latin typeface="Calibri"/>
              </a:rPr>
              <a:t>cotangente</a:t>
            </a:r>
            <a:r>
              <a:rPr lang="pt-PT" sz="1200" dirty="0">
                <a:solidFill>
                  <a:srgbClr val="000000"/>
                </a:solidFill>
                <a:latin typeface="Calibri"/>
              </a:rPr>
              <a:t> &lt;- </a:t>
            </a: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0.0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resultado &lt;- 0.0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escrever "qual o valor do ângulo?:"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ler </a:t>
            </a:r>
            <a:r>
              <a:rPr lang="pt-PT" sz="1200" dirty="0" err="1">
                <a:solidFill>
                  <a:srgbClr val="000000"/>
                </a:solidFill>
                <a:latin typeface="Calibri"/>
              </a:rPr>
              <a:t>cotangente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resultado &lt;- </a:t>
            </a:r>
            <a:r>
              <a:rPr lang="pt-PT" sz="1200" dirty="0" err="1">
                <a:solidFill>
                  <a:srgbClr val="000000"/>
                </a:solidFill>
                <a:latin typeface="Calibri"/>
              </a:rPr>
              <a:t>ctg</a:t>
            </a:r>
            <a:r>
              <a:rPr lang="pt-PT" sz="1200" dirty="0">
                <a:solidFill>
                  <a:srgbClr val="000000"/>
                </a:solidFill>
                <a:latin typeface="Calibri"/>
              </a:rPr>
              <a:t>(</a:t>
            </a:r>
            <a:r>
              <a:rPr lang="pt-PT" sz="1200" dirty="0" err="1">
                <a:solidFill>
                  <a:srgbClr val="000000"/>
                </a:solidFill>
                <a:latin typeface="Calibri"/>
              </a:rPr>
              <a:t>cotangente</a:t>
            </a:r>
            <a:r>
              <a:rPr lang="pt-PT" sz="1200" dirty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fim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	</a:t>
            </a:r>
            <a:endParaRPr dirty="0"/>
          </a:p>
        </p:txBody>
      </p:sp>
      <p:sp>
        <p:nvSpPr>
          <p:cNvPr id="238" name="CustomShape 6"/>
          <p:cNvSpPr/>
          <p:nvPr/>
        </p:nvSpPr>
        <p:spPr>
          <a:xfrm>
            <a:off x="4575960" y="40316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239" name="CustomShape 7"/>
          <p:cNvSpPr/>
          <p:nvPr/>
        </p:nvSpPr>
        <p:spPr>
          <a:xfrm>
            <a:off x="5652000" y="1188000"/>
            <a:ext cx="3364560" cy="28411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15 – Câmara está ligada directamente ao PC e na tela aparece apenas o ecrã do PC</a:t>
            </a:r>
            <a:endParaRPr/>
          </a:p>
        </p:txBody>
      </p:sp>
      <p:sp>
        <p:nvSpPr>
          <p:cNvPr id="240" name="CustomShape 8"/>
          <p:cNvSpPr/>
          <p:nvPr/>
        </p:nvSpPr>
        <p:spPr>
          <a:xfrm>
            <a:off x="5657760" y="934200"/>
            <a:ext cx="2303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3640" y="2061000"/>
            <a:ext cx="7771320" cy="1468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PT" sz="4400">
                <a:solidFill>
                  <a:srgbClr val="000000"/>
                </a:solidFill>
                <a:latin typeface="Calibri"/>
                <a:ea typeface="DejaVu Sans"/>
              </a:rPr>
              <a:t>Cálculo</a:t>
            </a:r>
            <a:endParaRPr/>
          </a:p>
          <a:p>
            <a:pPr algn="ctr">
              <a:lnSpc>
                <a:spcPct val="100000"/>
              </a:lnSpc>
            </a:pPr>
            <a:r>
              <a:rPr lang="pt-PT" sz="3200">
                <a:solidFill>
                  <a:srgbClr val="000000"/>
                </a:solidFill>
                <a:latin typeface="Calibri"/>
                <a:ea typeface="DejaVu Sans"/>
              </a:rPr>
              <a:t>Co-Tangente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Table 1"/>
          <p:cNvGraphicFramePr/>
          <p:nvPr/>
        </p:nvGraphicFramePr>
        <p:xfrm>
          <a:off x="71280" y="71280"/>
          <a:ext cx="9000000" cy="87732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280"/>
              </a:tblGrid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15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 de </a:t>
                      </a: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2" name="CustomShape 2"/>
          <p:cNvSpPr/>
          <p:nvPr/>
        </p:nvSpPr>
        <p:spPr>
          <a:xfrm>
            <a:off x="32760" y="934200"/>
            <a:ext cx="3815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243" name="CustomShape 3"/>
          <p:cNvSpPr/>
          <p:nvPr/>
        </p:nvSpPr>
        <p:spPr>
          <a:xfrm>
            <a:off x="118440" y="4284000"/>
            <a:ext cx="4278600" cy="25192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16– Para finalizar, vamos apresentar o resultado do cálculo da 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tangente</a:t>
            </a: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 ao utilizador.</a:t>
            </a:r>
            <a:endParaRPr/>
          </a:p>
        </p:txBody>
      </p:sp>
      <p:sp>
        <p:nvSpPr>
          <p:cNvPr id="244" name="CustomShape 4"/>
          <p:cNvSpPr/>
          <p:nvPr/>
        </p:nvSpPr>
        <p:spPr>
          <a:xfrm>
            <a:off x="118440" y="40298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245" name="CustomShape 5"/>
          <p:cNvSpPr/>
          <p:nvPr/>
        </p:nvSpPr>
        <p:spPr>
          <a:xfrm>
            <a:off x="323640" y="1348920"/>
            <a:ext cx="4433040" cy="251928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inicio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real </a:t>
            </a:r>
            <a:r>
              <a:rPr lang="pt-PT" sz="1200" dirty="0" err="1">
                <a:solidFill>
                  <a:srgbClr val="000000"/>
                </a:solidFill>
                <a:latin typeface="Calibri"/>
              </a:rPr>
              <a:t>cotangente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real resultado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1200" dirty="0" err="1">
                <a:solidFill>
                  <a:srgbClr val="000000"/>
                </a:solidFill>
                <a:latin typeface="Calibri"/>
              </a:rPr>
              <a:t>cotangente</a:t>
            </a:r>
            <a:r>
              <a:rPr lang="pt-PT" sz="1200" dirty="0">
                <a:solidFill>
                  <a:srgbClr val="000000"/>
                </a:solidFill>
                <a:latin typeface="Calibri"/>
              </a:rPr>
              <a:t> &lt;- </a:t>
            </a: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0.0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resultado &lt;- 0.0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escrever "qual o valor do ângulo?:"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ler </a:t>
            </a:r>
            <a:r>
              <a:rPr lang="pt-PT" sz="1200" dirty="0" err="1">
                <a:solidFill>
                  <a:srgbClr val="000000"/>
                </a:solidFill>
                <a:latin typeface="Calibri"/>
              </a:rPr>
              <a:t>cotangente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resultado &lt;- </a:t>
            </a:r>
            <a:r>
              <a:rPr lang="pt-PT" sz="1200" dirty="0" err="1" smtClean="0">
                <a:solidFill>
                  <a:srgbClr val="000000"/>
                </a:solidFill>
                <a:latin typeface="Calibri"/>
                <a:ea typeface="DejaVu Sans"/>
              </a:rPr>
              <a:t>ctg</a:t>
            </a:r>
            <a:r>
              <a:rPr lang="pt-PT" sz="1200" dirty="0" smtClean="0">
                <a:solidFill>
                  <a:srgbClr val="000000"/>
                </a:solidFill>
                <a:latin typeface="Calibri"/>
                <a:ea typeface="DejaVu Sans"/>
              </a:rPr>
              <a:t>( </a:t>
            </a: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tangente )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escrever "A tangente do ângulo é: " , resultado</a:t>
            </a: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fim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	</a:t>
            </a:r>
            <a:endParaRPr dirty="0"/>
          </a:p>
        </p:txBody>
      </p:sp>
      <p:sp>
        <p:nvSpPr>
          <p:cNvPr id="246" name="CustomShape 6"/>
          <p:cNvSpPr/>
          <p:nvPr/>
        </p:nvSpPr>
        <p:spPr>
          <a:xfrm>
            <a:off x="4575960" y="40316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247" name="CustomShape 7"/>
          <p:cNvSpPr/>
          <p:nvPr/>
        </p:nvSpPr>
        <p:spPr>
          <a:xfrm>
            <a:off x="5652000" y="1188000"/>
            <a:ext cx="3364560" cy="28411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16 – Câmara está ligada directamente ao PC e na tela aparece apenas o ecrã do PC</a:t>
            </a:r>
            <a:endParaRPr/>
          </a:p>
        </p:txBody>
      </p:sp>
      <p:sp>
        <p:nvSpPr>
          <p:cNvPr id="248" name="CustomShape 8"/>
          <p:cNvSpPr/>
          <p:nvPr/>
        </p:nvSpPr>
        <p:spPr>
          <a:xfrm>
            <a:off x="5657760" y="934200"/>
            <a:ext cx="2303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Table 1"/>
          <p:cNvGraphicFramePr/>
          <p:nvPr/>
        </p:nvGraphicFramePr>
        <p:xfrm>
          <a:off x="71280" y="71280"/>
          <a:ext cx="9000000" cy="87732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280"/>
              </a:tblGrid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16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 de </a:t>
                      </a: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0" name="CustomShape 2"/>
          <p:cNvSpPr/>
          <p:nvPr/>
        </p:nvSpPr>
        <p:spPr>
          <a:xfrm>
            <a:off x="32760" y="934200"/>
            <a:ext cx="3815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251" name="CustomShape 3"/>
          <p:cNvSpPr/>
          <p:nvPr/>
        </p:nvSpPr>
        <p:spPr>
          <a:xfrm>
            <a:off x="118440" y="4284000"/>
            <a:ext cx="4278600" cy="25192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17– Vamos verificar o nosso algoritmo e executar o fluxograma</a:t>
            </a:r>
            <a:endParaRPr/>
          </a:p>
        </p:txBody>
      </p:sp>
      <p:sp>
        <p:nvSpPr>
          <p:cNvPr id="252" name="CustomShape 4"/>
          <p:cNvSpPr/>
          <p:nvPr/>
        </p:nvSpPr>
        <p:spPr>
          <a:xfrm>
            <a:off x="118440" y="40298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253" name="CustomShape 5"/>
          <p:cNvSpPr/>
          <p:nvPr/>
        </p:nvSpPr>
        <p:spPr>
          <a:xfrm>
            <a:off x="323640" y="1348920"/>
            <a:ext cx="4433040" cy="251928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	</a:t>
            </a:r>
            <a:endParaRPr/>
          </a:p>
        </p:txBody>
      </p:sp>
      <p:sp>
        <p:nvSpPr>
          <p:cNvPr id="254" name="CustomShape 6"/>
          <p:cNvSpPr/>
          <p:nvPr/>
        </p:nvSpPr>
        <p:spPr>
          <a:xfrm>
            <a:off x="4575960" y="40316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255" name="CustomShape 7"/>
          <p:cNvSpPr/>
          <p:nvPr/>
        </p:nvSpPr>
        <p:spPr>
          <a:xfrm>
            <a:off x="5652000" y="1188000"/>
            <a:ext cx="3364560" cy="28411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17 – Câmara está ligada directamente ao PC e na tela aparece apenas o ecrã do PC</a:t>
            </a:r>
            <a:endParaRPr/>
          </a:p>
        </p:txBody>
      </p:sp>
      <p:sp>
        <p:nvSpPr>
          <p:cNvPr id="256" name="CustomShape 8"/>
          <p:cNvSpPr/>
          <p:nvPr/>
        </p:nvSpPr>
        <p:spPr>
          <a:xfrm>
            <a:off x="5657760" y="934200"/>
            <a:ext cx="2303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432" y="1456503"/>
            <a:ext cx="1745307" cy="2411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Table 1"/>
          <p:cNvGraphicFramePr/>
          <p:nvPr/>
        </p:nvGraphicFramePr>
        <p:xfrm>
          <a:off x="71280" y="71280"/>
          <a:ext cx="9000000" cy="87732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280"/>
              </a:tblGrid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17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 </a:t>
                      </a: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de 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9" name="CustomShape 2"/>
          <p:cNvSpPr/>
          <p:nvPr/>
        </p:nvSpPr>
        <p:spPr>
          <a:xfrm>
            <a:off x="32760" y="934200"/>
            <a:ext cx="3815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260" name="CustomShape 3"/>
          <p:cNvSpPr/>
          <p:nvPr/>
        </p:nvSpPr>
        <p:spPr>
          <a:xfrm>
            <a:off x="118440" y="4284000"/>
            <a:ext cx="4278600" cy="25192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18– Vamos verificar o nosso algoritmo e executar o fluxograma.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19 – Vamos introduzir um valor para o ângulo</a:t>
            </a:r>
            <a:endParaRPr/>
          </a:p>
        </p:txBody>
      </p:sp>
      <p:sp>
        <p:nvSpPr>
          <p:cNvPr id="261" name="CustomShape 4"/>
          <p:cNvSpPr/>
          <p:nvPr/>
        </p:nvSpPr>
        <p:spPr>
          <a:xfrm>
            <a:off x="118440" y="40298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262" name="CustomShape 5"/>
          <p:cNvSpPr/>
          <p:nvPr/>
        </p:nvSpPr>
        <p:spPr>
          <a:xfrm>
            <a:off x="323640" y="1348920"/>
            <a:ext cx="4433040" cy="251928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	</a:t>
            </a:r>
            <a:endParaRPr/>
          </a:p>
        </p:txBody>
      </p:sp>
      <p:sp>
        <p:nvSpPr>
          <p:cNvPr id="263" name="CustomShape 6"/>
          <p:cNvSpPr/>
          <p:nvPr/>
        </p:nvSpPr>
        <p:spPr>
          <a:xfrm>
            <a:off x="4575960" y="40316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264" name="CustomShape 7"/>
          <p:cNvSpPr/>
          <p:nvPr/>
        </p:nvSpPr>
        <p:spPr>
          <a:xfrm>
            <a:off x="5652000" y="1188000"/>
            <a:ext cx="3364560" cy="28411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18 – Câmara está ligada directamente ao PC e na tela aparece apenas o ecrã do PC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19 – Câmara está ligada directamente ao PC e na tela aparece apenas o ecrã do PC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5" name="CustomShape 8"/>
          <p:cNvSpPr/>
          <p:nvPr/>
        </p:nvSpPr>
        <p:spPr>
          <a:xfrm>
            <a:off x="5657760" y="934200"/>
            <a:ext cx="2303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id="266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40" y="1951560"/>
            <a:ext cx="2961720" cy="13136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" name="Table 1"/>
          <p:cNvGraphicFramePr/>
          <p:nvPr>
            <p:extLst>
              <p:ext uri="{D42A27DB-BD31-4B8C-83A1-F6EECF244321}">
                <p14:modId xmlns:p14="http://schemas.microsoft.com/office/powerpoint/2010/main" val="196865939"/>
              </p:ext>
            </p:extLst>
          </p:nvPr>
        </p:nvGraphicFramePr>
        <p:xfrm>
          <a:off x="71280" y="71280"/>
          <a:ext cx="9000000" cy="87732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280"/>
              </a:tblGrid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18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 de </a:t>
                      </a: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8" name="CustomShape 2"/>
          <p:cNvSpPr/>
          <p:nvPr/>
        </p:nvSpPr>
        <p:spPr>
          <a:xfrm>
            <a:off x="32760" y="934200"/>
            <a:ext cx="3815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269" name="CustomShape 3"/>
          <p:cNvSpPr/>
          <p:nvPr/>
        </p:nvSpPr>
        <p:spPr>
          <a:xfrm>
            <a:off x="118440" y="4284000"/>
            <a:ext cx="4278600" cy="25192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Arial"/>
                <a:ea typeface="DejaVu Sans"/>
              </a:rPr>
              <a:t>20- No separador Output obtemos assim o resultado da tangente do ângulo 0 vírgula 25.</a:t>
            </a:r>
            <a:endParaRPr dirty="0"/>
          </a:p>
        </p:txBody>
      </p:sp>
      <p:sp>
        <p:nvSpPr>
          <p:cNvPr id="270" name="CustomShape 4"/>
          <p:cNvSpPr/>
          <p:nvPr/>
        </p:nvSpPr>
        <p:spPr>
          <a:xfrm>
            <a:off x="118440" y="40298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271" name="CustomShape 5"/>
          <p:cNvSpPr/>
          <p:nvPr/>
        </p:nvSpPr>
        <p:spPr>
          <a:xfrm>
            <a:off x="118440" y="1188000"/>
            <a:ext cx="5184000" cy="270036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	</a:t>
            </a:r>
            <a:endParaRPr/>
          </a:p>
        </p:txBody>
      </p:sp>
      <p:sp>
        <p:nvSpPr>
          <p:cNvPr id="272" name="CustomShape 6"/>
          <p:cNvSpPr/>
          <p:nvPr/>
        </p:nvSpPr>
        <p:spPr>
          <a:xfrm>
            <a:off x="4575960" y="40316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273" name="CustomShape 7"/>
          <p:cNvSpPr/>
          <p:nvPr/>
        </p:nvSpPr>
        <p:spPr>
          <a:xfrm>
            <a:off x="5652000" y="1188000"/>
            <a:ext cx="3364560" cy="28411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20 – Câmara está ligada directamente ao PC e na tela aparece apenas o ecrã do PC</a:t>
            </a:r>
            <a:endParaRPr/>
          </a:p>
        </p:txBody>
      </p:sp>
      <p:sp>
        <p:nvSpPr>
          <p:cNvPr id="274" name="CustomShape 8"/>
          <p:cNvSpPr/>
          <p:nvPr/>
        </p:nvSpPr>
        <p:spPr>
          <a:xfrm>
            <a:off x="5657760" y="934200"/>
            <a:ext cx="2303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1" y="1442805"/>
            <a:ext cx="5184000" cy="163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43640" y="1188000"/>
            <a:ext cx="5443920" cy="2879280"/>
          </a:xfrm>
          <a:prstGeom prst="rect">
            <a:avLst/>
          </a:prstGeom>
          <a:ln>
            <a:solidFill>
              <a:srgbClr val="4F81BD"/>
            </a:solidFill>
          </a:ln>
        </p:spPr>
      </p:sp>
      <p:graphicFrame>
        <p:nvGraphicFramePr>
          <p:cNvPr id="277" name="Table 2"/>
          <p:cNvGraphicFramePr/>
          <p:nvPr>
            <p:extLst>
              <p:ext uri="{D42A27DB-BD31-4B8C-83A1-F6EECF244321}">
                <p14:modId xmlns:p14="http://schemas.microsoft.com/office/powerpoint/2010/main" val="2281398319"/>
              </p:ext>
            </p:extLst>
          </p:nvPr>
        </p:nvGraphicFramePr>
        <p:xfrm>
          <a:off x="71280" y="71280"/>
          <a:ext cx="9000000" cy="87732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280"/>
              </a:tblGrid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19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 de </a:t>
                      </a: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8" name="CustomShape 3"/>
          <p:cNvSpPr/>
          <p:nvPr/>
        </p:nvSpPr>
        <p:spPr>
          <a:xfrm>
            <a:off x="32760" y="934200"/>
            <a:ext cx="3815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279" name="CustomShape 4"/>
          <p:cNvSpPr/>
          <p:nvPr/>
        </p:nvSpPr>
        <p:spPr>
          <a:xfrm>
            <a:off x="63720" y="4284000"/>
            <a:ext cx="4278600" cy="25192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Arial"/>
                <a:ea typeface="DejaVu Sans"/>
              </a:rPr>
              <a:t>21 – Chegámos ao fim desta aula, agora está na hora de falar </a:t>
            </a: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sobre </a:t>
            </a:r>
            <a:r>
              <a:rPr lang="pt-PT" sz="1200" smtClean="0">
                <a:solidFill>
                  <a:srgbClr val="000000"/>
                </a:solidFill>
                <a:latin typeface="Arial"/>
                <a:ea typeface="DejaVu Sans"/>
              </a:rPr>
              <a:t>potências. </a:t>
            </a:r>
            <a:r>
              <a:rPr lang="pt-PT" sz="1200" dirty="0">
                <a:solidFill>
                  <a:srgbClr val="000000"/>
                </a:solidFill>
                <a:latin typeface="Arial"/>
                <a:ea typeface="DejaVu Sans"/>
              </a:rPr>
              <a:t>Vejo-vos na próxima aula.</a:t>
            </a:r>
            <a:endParaRPr dirty="0"/>
          </a:p>
        </p:txBody>
      </p:sp>
      <p:sp>
        <p:nvSpPr>
          <p:cNvPr id="280" name="CustomShape 5"/>
          <p:cNvSpPr/>
          <p:nvPr/>
        </p:nvSpPr>
        <p:spPr>
          <a:xfrm>
            <a:off x="118440" y="40298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281" name="CustomShape 6"/>
          <p:cNvSpPr/>
          <p:nvPr/>
        </p:nvSpPr>
        <p:spPr>
          <a:xfrm>
            <a:off x="4583520" y="4284000"/>
            <a:ext cx="4433040" cy="251928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 dirty="0" smtClean="0">
                <a:solidFill>
                  <a:srgbClr val="000000"/>
                </a:solidFill>
                <a:latin typeface="Calibri"/>
                <a:ea typeface="DejaVu Sans"/>
              </a:rPr>
              <a:t>Potências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Calibri"/>
                <a:ea typeface="DejaVu Sans"/>
              </a:rPr>
              <a:t>		</a:t>
            </a:r>
            <a:endParaRPr dirty="0"/>
          </a:p>
        </p:txBody>
      </p:sp>
      <p:sp>
        <p:nvSpPr>
          <p:cNvPr id="282" name="CustomShape 7"/>
          <p:cNvSpPr/>
          <p:nvPr/>
        </p:nvSpPr>
        <p:spPr>
          <a:xfrm>
            <a:off x="4575960" y="40316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283" name="CustomShape 8"/>
          <p:cNvSpPr/>
          <p:nvPr/>
        </p:nvSpPr>
        <p:spPr>
          <a:xfrm>
            <a:off x="5652000" y="1188000"/>
            <a:ext cx="3364560" cy="28411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21 – Câmara está posicionada em frente à secretária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O Locutor está sentado em cima da mesa, relaxado, enquanto se despede e fala do tema da próxima aula.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(Música de final de aula)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4" name="CustomShape 9"/>
          <p:cNvSpPr/>
          <p:nvPr/>
        </p:nvSpPr>
        <p:spPr>
          <a:xfrm>
            <a:off x="5657760" y="934200"/>
            <a:ext cx="2303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id="285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406080" y="1412640"/>
            <a:ext cx="2078280" cy="2078280"/>
          </a:xfrm>
          <a:prstGeom prst="rect">
            <a:avLst/>
          </a:prstGeom>
        </p:spPr>
      </p:pic>
      <p:pic>
        <p:nvPicPr>
          <p:cNvPr id="286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3022560" y="1448640"/>
            <a:ext cx="2564640" cy="1735560"/>
          </a:xfrm>
          <a:prstGeom prst="rect">
            <a:avLst/>
          </a:prstGeom>
        </p:spPr>
      </p:pic>
      <p:sp>
        <p:nvSpPr>
          <p:cNvPr id="287" name="CustomShape 10"/>
          <p:cNvSpPr/>
          <p:nvPr/>
        </p:nvSpPr>
        <p:spPr>
          <a:xfrm>
            <a:off x="3564000" y="2016000"/>
            <a:ext cx="1475640" cy="6991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2000" dirty="0" smtClean="0">
                <a:solidFill>
                  <a:srgbClr val="FFFFFF"/>
                </a:solidFill>
                <a:latin typeface="Calibri"/>
                <a:ea typeface="DejaVu Sans"/>
              </a:rPr>
              <a:t>Potências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Table 1"/>
          <p:cNvGraphicFramePr/>
          <p:nvPr>
            <p:extLst>
              <p:ext uri="{D42A27DB-BD31-4B8C-83A1-F6EECF244321}">
                <p14:modId xmlns:p14="http://schemas.microsoft.com/office/powerpoint/2010/main" val="2275446718"/>
              </p:ext>
            </p:extLst>
          </p:nvPr>
        </p:nvGraphicFramePr>
        <p:xfrm>
          <a:off x="71280" y="71280"/>
          <a:ext cx="9000000" cy="87732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280"/>
              </a:tblGrid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da Co-Tangente</a:t>
                      </a:r>
                      <a:r>
                        <a:rPr lang="pt-PT" sz="14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de </a:t>
                      </a: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CustomShape 2"/>
          <p:cNvSpPr/>
          <p:nvPr/>
        </p:nvSpPr>
        <p:spPr>
          <a:xfrm>
            <a:off x="63720" y="1188000"/>
            <a:ext cx="5443920" cy="2879280"/>
          </a:xfrm>
          <a:prstGeom prst="rect">
            <a:avLst/>
          </a:prstGeom>
          <a:ln>
            <a:solidFill>
              <a:srgbClr val="4F81BD"/>
            </a:solidFill>
          </a:ln>
        </p:spPr>
      </p:sp>
      <p:sp>
        <p:nvSpPr>
          <p:cNvPr id="79" name="CustomShape 3"/>
          <p:cNvSpPr/>
          <p:nvPr/>
        </p:nvSpPr>
        <p:spPr>
          <a:xfrm>
            <a:off x="32760" y="934200"/>
            <a:ext cx="3815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80" name="CustomShape 4"/>
          <p:cNvSpPr/>
          <p:nvPr/>
        </p:nvSpPr>
        <p:spPr>
          <a:xfrm>
            <a:off x="63720" y="4284000"/>
            <a:ext cx="4278600" cy="2519280"/>
          </a:xfrm>
          <a:prstGeom prst="rect">
            <a:avLst/>
          </a:prstGeom>
          <a:ln>
            <a:solidFill>
              <a:srgbClr val="4F81BD"/>
            </a:solidFill>
          </a:ln>
        </p:spPr>
      </p:sp>
      <p:sp>
        <p:nvSpPr>
          <p:cNvPr id="81" name="CustomShape 5"/>
          <p:cNvSpPr/>
          <p:nvPr/>
        </p:nvSpPr>
        <p:spPr>
          <a:xfrm>
            <a:off x="118440" y="40298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82" name="CustomShape 6"/>
          <p:cNvSpPr/>
          <p:nvPr/>
        </p:nvSpPr>
        <p:spPr>
          <a:xfrm>
            <a:off x="4583520" y="4284000"/>
            <a:ext cx="4433040" cy="251928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	Co-Tangente</a:t>
            </a:r>
            <a:endParaRPr/>
          </a:p>
        </p:txBody>
      </p:sp>
      <p:sp>
        <p:nvSpPr>
          <p:cNvPr id="83" name="CustomShape 7"/>
          <p:cNvSpPr/>
          <p:nvPr/>
        </p:nvSpPr>
        <p:spPr>
          <a:xfrm>
            <a:off x="4575960" y="40316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84" name="CustomShape 8"/>
          <p:cNvSpPr/>
          <p:nvPr/>
        </p:nvSpPr>
        <p:spPr>
          <a:xfrm>
            <a:off x="5652000" y="1188000"/>
            <a:ext cx="3364560" cy="28411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 - O locutor está inicialmente sentado à secretária.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A câmara faz zoom out para que o quadro apareça na imagem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(Música de inicio de aula)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5" name="CustomShape 9"/>
          <p:cNvSpPr/>
          <p:nvPr/>
        </p:nvSpPr>
        <p:spPr>
          <a:xfrm>
            <a:off x="5657760" y="934200"/>
            <a:ext cx="2303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id="86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033560" y="1442880"/>
            <a:ext cx="3503880" cy="26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Table 1"/>
          <p:cNvGraphicFramePr/>
          <p:nvPr>
            <p:extLst>
              <p:ext uri="{D42A27DB-BD31-4B8C-83A1-F6EECF244321}">
                <p14:modId xmlns:p14="http://schemas.microsoft.com/office/powerpoint/2010/main" val="2902124726"/>
              </p:ext>
            </p:extLst>
          </p:nvPr>
        </p:nvGraphicFramePr>
        <p:xfrm>
          <a:off x="71280" y="71280"/>
          <a:ext cx="9000000" cy="87732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280"/>
              </a:tblGrid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</a:t>
                      </a:r>
                      <a:endParaRPr lang="pt-PT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 de </a:t>
                      </a: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CustomShape 2"/>
          <p:cNvSpPr/>
          <p:nvPr/>
        </p:nvSpPr>
        <p:spPr>
          <a:xfrm>
            <a:off x="63720" y="1188000"/>
            <a:ext cx="5443920" cy="2879280"/>
          </a:xfrm>
          <a:prstGeom prst="rect">
            <a:avLst/>
          </a:prstGeom>
          <a:ln>
            <a:solidFill>
              <a:srgbClr val="4F81BD"/>
            </a:solidFill>
          </a:ln>
        </p:spPr>
      </p:sp>
      <p:sp>
        <p:nvSpPr>
          <p:cNvPr id="89" name="CustomShape 3"/>
          <p:cNvSpPr/>
          <p:nvPr/>
        </p:nvSpPr>
        <p:spPr>
          <a:xfrm>
            <a:off x="32760" y="934200"/>
            <a:ext cx="3815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90" name="CustomShape 4"/>
          <p:cNvSpPr/>
          <p:nvPr/>
        </p:nvSpPr>
        <p:spPr>
          <a:xfrm>
            <a:off x="63720" y="4284000"/>
            <a:ext cx="4278600" cy="25192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1 - Olá, o meu nome é “Zebedeus" e nesta aula vou falar do cálculo da tangente.</a:t>
            </a:r>
            <a:endParaRPr/>
          </a:p>
        </p:txBody>
      </p:sp>
      <p:sp>
        <p:nvSpPr>
          <p:cNvPr id="91" name="CustomShape 5"/>
          <p:cNvSpPr/>
          <p:nvPr/>
        </p:nvSpPr>
        <p:spPr>
          <a:xfrm>
            <a:off x="118440" y="40298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92" name="CustomShape 6"/>
          <p:cNvSpPr/>
          <p:nvPr/>
        </p:nvSpPr>
        <p:spPr>
          <a:xfrm>
            <a:off x="4583520" y="4284000"/>
            <a:ext cx="4433040" cy="251928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	Tangente</a:t>
            </a:r>
            <a:endParaRPr/>
          </a:p>
        </p:txBody>
      </p:sp>
      <p:sp>
        <p:nvSpPr>
          <p:cNvPr id="93" name="CustomShape 7"/>
          <p:cNvSpPr/>
          <p:nvPr/>
        </p:nvSpPr>
        <p:spPr>
          <a:xfrm>
            <a:off x="4575960" y="40316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pic>
        <p:nvPicPr>
          <p:cNvPr id="9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532320" y="1490040"/>
            <a:ext cx="1652400" cy="1118160"/>
          </a:xfrm>
          <a:prstGeom prst="rect">
            <a:avLst/>
          </a:prstGeom>
        </p:spPr>
      </p:pic>
      <p:sp>
        <p:nvSpPr>
          <p:cNvPr id="95" name="CustomShape 8"/>
          <p:cNvSpPr/>
          <p:nvPr/>
        </p:nvSpPr>
        <p:spPr>
          <a:xfrm>
            <a:off x="3849120" y="1891080"/>
            <a:ext cx="974880" cy="27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FFFFFF"/>
                </a:solidFill>
                <a:latin typeface="Calibri"/>
                <a:ea typeface="DejaVu Sans"/>
              </a:rPr>
              <a:t>Co-Tangente</a:t>
            </a:r>
            <a:endParaRPr/>
          </a:p>
        </p:txBody>
      </p:sp>
      <p:sp>
        <p:nvSpPr>
          <p:cNvPr id="96" name="CustomShape 9"/>
          <p:cNvSpPr/>
          <p:nvPr/>
        </p:nvSpPr>
        <p:spPr>
          <a:xfrm>
            <a:off x="5652000" y="1188000"/>
            <a:ext cx="3364560" cy="28411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1 - O locutor está inicialmente sentado à secretária.</a:t>
            </a:r>
            <a:endParaRPr/>
          </a:p>
        </p:txBody>
      </p:sp>
      <p:sp>
        <p:nvSpPr>
          <p:cNvPr id="97" name="CustomShape 10"/>
          <p:cNvSpPr/>
          <p:nvPr/>
        </p:nvSpPr>
        <p:spPr>
          <a:xfrm>
            <a:off x="5657760" y="934200"/>
            <a:ext cx="2303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id="98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727920" y="1868400"/>
            <a:ext cx="2425320" cy="181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Table 1"/>
          <p:cNvGraphicFramePr/>
          <p:nvPr>
            <p:extLst>
              <p:ext uri="{D42A27DB-BD31-4B8C-83A1-F6EECF244321}">
                <p14:modId xmlns:p14="http://schemas.microsoft.com/office/powerpoint/2010/main" val="447404070"/>
              </p:ext>
            </p:extLst>
          </p:nvPr>
        </p:nvGraphicFramePr>
        <p:xfrm>
          <a:off x="71280" y="71280"/>
          <a:ext cx="9000000" cy="87732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280"/>
              </a:tblGrid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 de </a:t>
                      </a: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CustomShape 2"/>
          <p:cNvSpPr/>
          <p:nvPr/>
        </p:nvSpPr>
        <p:spPr>
          <a:xfrm>
            <a:off x="63720" y="1188000"/>
            <a:ext cx="5443920" cy="2879280"/>
          </a:xfrm>
          <a:prstGeom prst="rect">
            <a:avLst/>
          </a:prstGeom>
          <a:ln>
            <a:solidFill>
              <a:srgbClr val="4F81BD"/>
            </a:solidFill>
          </a:ln>
        </p:spPr>
      </p:sp>
      <p:sp>
        <p:nvSpPr>
          <p:cNvPr id="101" name="CustomShape 3"/>
          <p:cNvSpPr/>
          <p:nvPr/>
        </p:nvSpPr>
        <p:spPr>
          <a:xfrm>
            <a:off x="32760" y="934200"/>
            <a:ext cx="3815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102" name="CustomShape 4"/>
          <p:cNvSpPr/>
          <p:nvPr/>
        </p:nvSpPr>
        <p:spPr>
          <a:xfrm>
            <a:off x="63720" y="4284000"/>
            <a:ext cx="4278600" cy="25192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2 – A tangente é uma função trigonométrica definida como o inverso da tangente</a:t>
            </a:r>
            <a:endParaRPr/>
          </a:p>
        </p:txBody>
      </p:sp>
      <p:sp>
        <p:nvSpPr>
          <p:cNvPr id="103" name="CustomShape 5"/>
          <p:cNvSpPr/>
          <p:nvPr/>
        </p:nvSpPr>
        <p:spPr>
          <a:xfrm>
            <a:off x="118440" y="40298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104" name="CustomShape 6"/>
          <p:cNvSpPr/>
          <p:nvPr/>
        </p:nvSpPr>
        <p:spPr>
          <a:xfrm>
            <a:off x="4583520" y="4284000"/>
            <a:ext cx="4433040" cy="251928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5" name="CustomShape 7"/>
          <p:cNvSpPr/>
          <p:nvPr/>
        </p:nvSpPr>
        <p:spPr>
          <a:xfrm>
            <a:off x="4575960" y="40316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pic>
        <p:nvPicPr>
          <p:cNvPr id="10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6200" y="1188000"/>
            <a:ext cx="2173320" cy="2842920"/>
          </a:xfrm>
          <a:prstGeom prst="rect">
            <a:avLst/>
          </a:prstGeom>
        </p:spPr>
      </p:pic>
      <p:sp>
        <p:nvSpPr>
          <p:cNvPr id="107" name="CustomShape 8"/>
          <p:cNvSpPr/>
          <p:nvPr/>
        </p:nvSpPr>
        <p:spPr>
          <a:xfrm>
            <a:off x="5652000" y="1188000"/>
            <a:ext cx="3364560" cy="28411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2- O locutor levanta-se e dirige-se, lentamente, para junto do quadro de modo a ficar ao lado dele enquanto a câmara o acompanha a faz zoom in de modo a que a secretária desapareça de cena.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(Para poupar tempo, o desenho da circunferência trigonométrica e a respetiva fórmula já estão escritas no quadro)</a:t>
            </a:r>
            <a:endParaRPr/>
          </a:p>
        </p:txBody>
      </p:sp>
      <p:sp>
        <p:nvSpPr>
          <p:cNvPr id="108" name="CustomShape 9"/>
          <p:cNvSpPr/>
          <p:nvPr/>
        </p:nvSpPr>
        <p:spPr>
          <a:xfrm>
            <a:off x="5657760" y="934200"/>
            <a:ext cx="2303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id="109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1983960" y="1340640"/>
            <a:ext cx="3510360" cy="2375640"/>
          </a:xfrm>
          <a:prstGeom prst="rect">
            <a:avLst/>
          </a:prstGeom>
        </p:spPr>
      </p:pic>
      <p:pic>
        <p:nvPicPr>
          <p:cNvPr id="110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2203200" y="1866960"/>
            <a:ext cx="1441800" cy="1323360"/>
          </a:xfrm>
          <a:prstGeom prst="rect">
            <a:avLst/>
          </a:prstGeom>
        </p:spPr>
      </p:pic>
      <p:pic>
        <p:nvPicPr>
          <p:cNvPr id="111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4716000" y="4437000"/>
            <a:ext cx="2226960" cy="2044080"/>
          </a:xfrm>
          <a:prstGeom prst="rect">
            <a:avLst/>
          </a:prstGeom>
        </p:spPr>
      </p:pic>
      <p:pic>
        <p:nvPicPr>
          <p:cNvPr id="112" name="Imagem 111"/>
          <p:cNvPicPr/>
          <p:nvPr/>
        </p:nvPicPr>
        <p:blipFill>
          <a:blip r:embed="rId6"/>
          <a:stretch>
            <a:fillRect/>
          </a:stretch>
        </p:blipFill>
        <p:spPr>
          <a:xfrm>
            <a:off x="4013280" y="2459880"/>
            <a:ext cx="1026720" cy="276120"/>
          </a:xfrm>
          <a:prstGeom prst="rect">
            <a:avLst/>
          </a:prstGeom>
        </p:spPr>
      </p:pic>
      <p:pic>
        <p:nvPicPr>
          <p:cNvPr id="113" name="Imagem 112"/>
          <p:cNvPicPr/>
          <p:nvPr/>
        </p:nvPicPr>
        <p:blipFill>
          <a:blip r:embed="rId6"/>
          <a:stretch>
            <a:fillRect/>
          </a:stretch>
        </p:blipFill>
        <p:spPr>
          <a:xfrm>
            <a:off x="7325280" y="5256000"/>
            <a:ext cx="1458720" cy="57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Table 1"/>
          <p:cNvGraphicFramePr/>
          <p:nvPr/>
        </p:nvGraphicFramePr>
        <p:xfrm>
          <a:off x="71280" y="71280"/>
          <a:ext cx="9000000" cy="87732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280"/>
              </a:tblGrid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 de </a:t>
                      </a: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5" name="CustomShape 2"/>
          <p:cNvSpPr/>
          <p:nvPr/>
        </p:nvSpPr>
        <p:spPr>
          <a:xfrm>
            <a:off x="63720" y="1188000"/>
            <a:ext cx="5443920" cy="2879280"/>
          </a:xfrm>
          <a:prstGeom prst="rect">
            <a:avLst/>
          </a:prstGeom>
          <a:ln>
            <a:solidFill>
              <a:srgbClr val="4F81BD"/>
            </a:solidFill>
          </a:ln>
        </p:spPr>
      </p:sp>
      <p:sp>
        <p:nvSpPr>
          <p:cNvPr id="116" name="CustomShape 3"/>
          <p:cNvSpPr/>
          <p:nvPr/>
        </p:nvSpPr>
        <p:spPr>
          <a:xfrm>
            <a:off x="32760" y="934200"/>
            <a:ext cx="3815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63720" y="4284000"/>
            <a:ext cx="4278600" cy="25192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3 - Consideremos o seguinte triângulo retângulo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4 – Qual será então a co-tangente do ângulo BÂC?</a:t>
            </a:r>
            <a:endParaRPr/>
          </a:p>
        </p:txBody>
      </p:sp>
      <p:sp>
        <p:nvSpPr>
          <p:cNvPr id="118" name="CustomShape 5"/>
          <p:cNvSpPr/>
          <p:nvPr/>
        </p:nvSpPr>
        <p:spPr>
          <a:xfrm>
            <a:off x="118440" y="40298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119" name="CustomShape 6"/>
          <p:cNvSpPr/>
          <p:nvPr/>
        </p:nvSpPr>
        <p:spPr>
          <a:xfrm>
            <a:off x="4583520" y="4284000"/>
            <a:ext cx="4433040" cy="251928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0" name="CustomShape 7"/>
          <p:cNvSpPr/>
          <p:nvPr/>
        </p:nvSpPr>
        <p:spPr>
          <a:xfrm>
            <a:off x="4575960" y="40316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pic>
        <p:nvPicPr>
          <p:cNvPr id="121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6200" y="1188000"/>
            <a:ext cx="2171880" cy="2841120"/>
          </a:xfrm>
          <a:prstGeom prst="rect">
            <a:avLst/>
          </a:prstGeom>
        </p:spPr>
      </p:pic>
      <p:sp>
        <p:nvSpPr>
          <p:cNvPr id="122" name="CustomShape 8"/>
          <p:cNvSpPr/>
          <p:nvPr/>
        </p:nvSpPr>
        <p:spPr>
          <a:xfrm>
            <a:off x="5652000" y="1188000"/>
            <a:ext cx="3364560" cy="28411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(Para poupar tempo, o quadro já está limpo)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3- O locutor volta-se para o quadro e desenha um triângulo retângulo do quadro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4-O locutor volta-se de novo para enfrentar a câmara</a:t>
            </a:r>
            <a:endParaRPr/>
          </a:p>
        </p:txBody>
      </p:sp>
      <p:sp>
        <p:nvSpPr>
          <p:cNvPr id="123" name="CustomShape 9"/>
          <p:cNvSpPr/>
          <p:nvPr/>
        </p:nvSpPr>
        <p:spPr>
          <a:xfrm>
            <a:off x="5657760" y="934200"/>
            <a:ext cx="2303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id="12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1983960" y="1340640"/>
            <a:ext cx="3510360" cy="2375640"/>
          </a:xfrm>
          <a:prstGeom prst="rect">
            <a:avLst/>
          </a:prstGeom>
        </p:spPr>
      </p:pic>
      <p:pic>
        <p:nvPicPr>
          <p:cNvPr id="125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5076000" y="4700880"/>
            <a:ext cx="3037680" cy="1685160"/>
          </a:xfrm>
          <a:prstGeom prst="rect">
            <a:avLst/>
          </a:prstGeom>
        </p:spPr>
      </p:pic>
      <p:pic>
        <p:nvPicPr>
          <p:cNvPr id="126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2760840" y="1677240"/>
            <a:ext cx="1778040" cy="986400"/>
          </a:xfrm>
          <a:prstGeom prst="rect">
            <a:avLst/>
          </a:prstGeom>
        </p:spPr>
      </p:pic>
      <p:sp>
        <p:nvSpPr>
          <p:cNvPr id="127" name="CustomShape 10"/>
          <p:cNvSpPr/>
          <p:nvPr/>
        </p:nvSpPr>
        <p:spPr>
          <a:xfrm>
            <a:off x="2785680" y="2925000"/>
            <a:ext cx="2038320" cy="2725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FFFFFF"/>
                </a:solidFill>
                <a:latin typeface="Calibri"/>
                <a:ea typeface="DejaVu Sans"/>
              </a:rPr>
              <a:t>Co-Tangente do ângulo BÂC 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"/>
          <p:cNvGraphicFramePr/>
          <p:nvPr/>
        </p:nvGraphicFramePr>
        <p:xfrm>
          <a:off x="71280" y="71280"/>
          <a:ext cx="9000000" cy="87732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280"/>
              </a:tblGrid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4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 de </a:t>
                      </a: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CustomShape 2"/>
          <p:cNvSpPr/>
          <p:nvPr/>
        </p:nvSpPr>
        <p:spPr>
          <a:xfrm>
            <a:off x="63720" y="1188000"/>
            <a:ext cx="5443920" cy="2879280"/>
          </a:xfrm>
          <a:prstGeom prst="rect">
            <a:avLst/>
          </a:prstGeom>
          <a:ln>
            <a:solidFill>
              <a:srgbClr val="4F81BD"/>
            </a:solidFill>
          </a:ln>
        </p:spPr>
      </p:sp>
      <p:sp>
        <p:nvSpPr>
          <p:cNvPr id="130" name="CustomShape 3"/>
          <p:cNvSpPr/>
          <p:nvPr/>
        </p:nvSpPr>
        <p:spPr>
          <a:xfrm>
            <a:off x="32760" y="934200"/>
            <a:ext cx="3815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63720" y="4284000"/>
            <a:ext cx="4278600" cy="25192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000000"/>
                </a:solidFill>
                <a:latin typeface="Arial"/>
                <a:ea typeface="DejaVu Sans"/>
              </a:rPr>
              <a:t>5 – Sabemos que a </a:t>
            </a:r>
            <a:r>
              <a:rPr lang="pt-PT" sz="1200" dirty="0" smtClean="0">
                <a:solidFill>
                  <a:srgbClr val="000000"/>
                </a:solidFill>
                <a:latin typeface="Arial"/>
                <a:ea typeface="DejaVu Sans"/>
              </a:rPr>
              <a:t>co-tangente </a:t>
            </a:r>
            <a:r>
              <a:rPr lang="pt-PT" sz="1200" dirty="0">
                <a:solidFill>
                  <a:srgbClr val="000000"/>
                </a:solidFill>
                <a:latin typeface="Arial"/>
                <a:ea typeface="DejaVu Sans"/>
              </a:rPr>
              <a:t>de um ângulo é dado </a:t>
            </a:r>
            <a:r>
              <a:rPr lang="pt-PT" sz="1200" dirty="0" smtClean="0">
                <a:solidFill>
                  <a:srgbClr val="000000"/>
                </a:solidFill>
                <a:latin typeface="Arial"/>
                <a:ea typeface="DejaVu Sans"/>
              </a:rPr>
              <a:t>pelo inverso da tangente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32" name="CustomShape 5"/>
          <p:cNvSpPr/>
          <p:nvPr/>
        </p:nvSpPr>
        <p:spPr>
          <a:xfrm>
            <a:off x="118440" y="40298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133" name="CustomShape 6"/>
          <p:cNvSpPr/>
          <p:nvPr/>
        </p:nvSpPr>
        <p:spPr>
          <a:xfrm>
            <a:off x="4583520" y="4284000"/>
            <a:ext cx="4433040" cy="251928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4" name="CustomShape 7"/>
          <p:cNvSpPr/>
          <p:nvPr/>
        </p:nvSpPr>
        <p:spPr>
          <a:xfrm>
            <a:off x="4575960" y="40316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pic>
        <p:nvPicPr>
          <p:cNvPr id="135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6200" y="1188000"/>
            <a:ext cx="2171880" cy="2841120"/>
          </a:xfrm>
          <a:prstGeom prst="rect">
            <a:avLst/>
          </a:prstGeom>
        </p:spPr>
      </p:pic>
      <p:sp>
        <p:nvSpPr>
          <p:cNvPr id="136" name="CustomShape 8"/>
          <p:cNvSpPr/>
          <p:nvPr/>
        </p:nvSpPr>
        <p:spPr>
          <a:xfrm>
            <a:off x="5652000" y="1188000"/>
            <a:ext cx="3364560" cy="28411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(Para poupar tempo, a formula já está escrita no quadro)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5- O locutor volta-se para o quadro e desenha um triângulo retângulo do quadro</a:t>
            </a:r>
            <a:endParaRPr/>
          </a:p>
        </p:txBody>
      </p:sp>
      <p:sp>
        <p:nvSpPr>
          <p:cNvPr id="137" name="CustomShape 9"/>
          <p:cNvSpPr/>
          <p:nvPr/>
        </p:nvSpPr>
        <p:spPr>
          <a:xfrm>
            <a:off x="5657760" y="934200"/>
            <a:ext cx="2303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id="138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1983960" y="1340640"/>
            <a:ext cx="3510360" cy="2375640"/>
          </a:xfrm>
          <a:prstGeom prst="rect">
            <a:avLst/>
          </a:prstGeom>
        </p:spPr>
      </p:pic>
      <p:pic>
        <p:nvPicPr>
          <p:cNvPr id="15" name="Imagem 14"/>
          <p:cNvPicPr/>
          <p:nvPr/>
        </p:nvPicPr>
        <p:blipFill>
          <a:blip r:embed="rId5"/>
          <a:stretch>
            <a:fillRect/>
          </a:stretch>
        </p:blipFill>
        <p:spPr>
          <a:xfrm>
            <a:off x="2567541" y="2082566"/>
            <a:ext cx="1458720" cy="576000"/>
          </a:xfrm>
          <a:prstGeom prst="rect">
            <a:avLst/>
          </a:prstGeom>
        </p:spPr>
      </p:pic>
      <p:pic>
        <p:nvPicPr>
          <p:cNvPr id="16" name="Imagem 15"/>
          <p:cNvPicPr/>
          <p:nvPr/>
        </p:nvPicPr>
        <p:blipFill>
          <a:blip r:embed="rId5"/>
          <a:stretch>
            <a:fillRect/>
          </a:stretch>
        </p:blipFill>
        <p:spPr>
          <a:xfrm>
            <a:off x="5240211" y="5013176"/>
            <a:ext cx="1458720" cy="57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Table 1"/>
          <p:cNvGraphicFramePr/>
          <p:nvPr/>
        </p:nvGraphicFramePr>
        <p:xfrm>
          <a:off x="71280" y="71280"/>
          <a:ext cx="9000000" cy="87732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280"/>
              </a:tblGrid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 de </a:t>
                      </a: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2" name="CustomShape 2"/>
          <p:cNvSpPr/>
          <p:nvPr/>
        </p:nvSpPr>
        <p:spPr>
          <a:xfrm>
            <a:off x="63720" y="1188000"/>
            <a:ext cx="5443920" cy="2879280"/>
          </a:xfrm>
          <a:prstGeom prst="rect">
            <a:avLst/>
          </a:prstGeom>
          <a:ln>
            <a:solidFill>
              <a:srgbClr val="4F81BD"/>
            </a:solidFill>
          </a:ln>
        </p:spPr>
      </p:sp>
      <p:sp>
        <p:nvSpPr>
          <p:cNvPr id="143" name="CustomShape 3"/>
          <p:cNvSpPr/>
          <p:nvPr/>
        </p:nvSpPr>
        <p:spPr>
          <a:xfrm>
            <a:off x="32760" y="934200"/>
            <a:ext cx="3815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144" name="CustomShape 4"/>
          <p:cNvSpPr/>
          <p:nvPr/>
        </p:nvSpPr>
        <p:spPr>
          <a:xfrm>
            <a:off x="63720" y="4284000"/>
            <a:ext cx="4278600" cy="25192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6 – Portanto a tangente do ângulo B A C é igual ao cateto adjacente, que é 7…</a:t>
            </a:r>
            <a:endParaRPr/>
          </a:p>
        </p:txBody>
      </p:sp>
      <p:sp>
        <p:nvSpPr>
          <p:cNvPr id="145" name="CustomShape 5"/>
          <p:cNvSpPr/>
          <p:nvPr/>
        </p:nvSpPr>
        <p:spPr>
          <a:xfrm>
            <a:off x="118440" y="40298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146" name="CustomShape 6"/>
          <p:cNvSpPr/>
          <p:nvPr/>
        </p:nvSpPr>
        <p:spPr>
          <a:xfrm>
            <a:off x="4583520" y="4284000"/>
            <a:ext cx="4433040" cy="251928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7" name="CustomShape 7"/>
          <p:cNvSpPr/>
          <p:nvPr/>
        </p:nvSpPr>
        <p:spPr>
          <a:xfrm>
            <a:off x="4575960" y="40316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pic>
        <p:nvPicPr>
          <p:cNvPr id="148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6200" y="1188000"/>
            <a:ext cx="2171880" cy="2841120"/>
          </a:xfrm>
          <a:prstGeom prst="rect">
            <a:avLst/>
          </a:prstGeom>
        </p:spPr>
      </p:pic>
      <p:sp>
        <p:nvSpPr>
          <p:cNvPr id="149" name="CustomShape 8"/>
          <p:cNvSpPr/>
          <p:nvPr/>
        </p:nvSpPr>
        <p:spPr>
          <a:xfrm>
            <a:off x="5652000" y="1188000"/>
            <a:ext cx="3364560" cy="28411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(Para poupar tempo, o quadro já está limpo)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5- O locutor volta-se para o quadro e escreve Tan = 7</a:t>
            </a:r>
            <a:endParaRPr/>
          </a:p>
        </p:txBody>
      </p:sp>
      <p:sp>
        <p:nvSpPr>
          <p:cNvPr id="150" name="CustomShape 9"/>
          <p:cNvSpPr/>
          <p:nvPr/>
        </p:nvSpPr>
        <p:spPr>
          <a:xfrm>
            <a:off x="5657760" y="934200"/>
            <a:ext cx="2303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id="151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1983960" y="1340640"/>
            <a:ext cx="3510360" cy="2375640"/>
          </a:xfrm>
          <a:prstGeom prst="rect">
            <a:avLst/>
          </a:prstGeom>
        </p:spPr>
      </p:pic>
      <p:pic>
        <p:nvPicPr>
          <p:cNvPr id="152" name="Imagem 151"/>
          <p:cNvPicPr/>
          <p:nvPr/>
        </p:nvPicPr>
        <p:blipFill>
          <a:blip r:embed="rId5"/>
          <a:stretch>
            <a:fillRect/>
          </a:stretch>
        </p:blipFill>
        <p:spPr>
          <a:xfrm>
            <a:off x="2831760" y="2232000"/>
            <a:ext cx="1199880" cy="333000"/>
          </a:xfrm>
          <a:prstGeom prst="rect">
            <a:avLst/>
          </a:prstGeom>
        </p:spPr>
      </p:pic>
      <p:pic>
        <p:nvPicPr>
          <p:cNvPr id="153" name="Imagem 152"/>
          <p:cNvPicPr/>
          <p:nvPr/>
        </p:nvPicPr>
        <p:blipFill>
          <a:blip r:embed="rId5"/>
          <a:stretch>
            <a:fillRect/>
          </a:stretch>
        </p:blipFill>
        <p:spPr>
          <a:xfrm>
            <a:off x="4968000" y="4896000"/>
            <a:ext cx="2879640" cy="100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 1"/>
          <p:cNvGraphicFramePr/>
          <p:nvPr/>
        </p:nvGraphicFramePr>
        <p:xfrm>
          <a:off x="71280" y="71280"/>
          <a:ext cx="9000000" cy="87732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280"/>
              </a:tblGrid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6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Co-Tangente de </a:t>
                      </a: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5" name="CustomShape 2"/>
          <p:cNvSpPr/>
          <p:nvPr/>
        </p:nvSpPr>
        <p:spPr>
          <a:xfrm>
            <a:off x="63720" y="1188000"/>
            <a:ext cx="5443920" cy="2879280"/>
          </a:xfrm>
          <a:prstGeom prst="rect">
            <a:avLst/>
          </a:prstGeom>
          <a:ln>
            <a:solidFill>
              <a:srgbClr val="4F81BD"/>
            </a:solidFill>
          </a:ln>
        </p:spPr>
      </p:sp>
      <p:sp>
        <p:nvSpPr>
          <p:cNvPr id="156" name="CustomShape 3"/>
          <p:cNvSpPr/>
          <p:nvPr/>
        </p:nvSpPr>
        <p:spPr>
          <a:xfrm>
            <a:off x="32760" y="934200"/>
            <a:ext cx="3815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157" name="CustomShape 4"/>
          <p:cNvSpPr/>
          <p:nvPr/>
        </p:nvSpPr>
        <p:spPr>
          <a:xfrm>
            <a:off x="63720" y="4284000"/>
            <a:ext cx="4278600" cy="25192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7 – … a dividir pelo cateto adjacente, que é 12</a:t>
            </a:r>
            <a:endParaRPr/>
          </a:p>
        </p:txBody>
      </p:sp>
      <p:sp>
        <p:nvSpPr>
          <p:cNvPr id="158" name="CustomShape 5"/>
          <p:cNvSpPr/>
          <p:nvPr/>
        </p:nvSpPr>
        <p:spPr>
          <a:xfrm>
            <a:off x="118440" y="40298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159" name="CustomShape 6"/>
          <p:cNvSpPr/>
          <p:nvPr/>
        </p:nvSpPr>
        <p:spPr>
          <a:xfrm>
            <a:off x="4583520" y="4284000"/>
            <a:ext cx="4433040" cy="251928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0" name="CustomShape 7"/>
          <p:cNvSpPr/>
          <p:nvPr/>
        </p:nvSpPr>
        <p:spPr>
          <a:xfrm>
            <a:off x="4575960" y="4031640"/>
            <a:ext cx="423972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pic>
        <p:nvPicPr>
          <p:cNvPr id="161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6200" y="1188000"/>
            <a:ext cx="2171880" cy="2841120"/>
          </a:xfrm>
          <a:prstGeom prst="rect">
            <a:avLst/>
          </a:prstGeom>
        </p:spPr>
      </p:pic>
      <p:sp>
        <p:nvSpPr>
          <p:cNvPr id="162" name="CustomShape 8"/>
          <p:cNvSpPr/>
          <p:nvPr/>
        </p:nvSpPr>
        <p:spPr>
          <a:xfrm>
            <a:off x="5652000" y="1188000"/>
            <a:ext cx="3364560" cy="28411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7- O locutor escreve o resto da fórmula (sobre 12)</a:t>
            </a:r>
            <a:endParaRPr/>
          </a:p>
        </p:txBody>
      </p:sp>
      <p:sp>
        <p:nvSpPr>
          <p:cNvPr id="163" name="CustomShape 9"/>
          <p:cNvSpPr/>
          <p:nvPr/>
        </p:nvSpPr>
        <p:spPr>
          <a:xfrm>
            <a:off x="5657760" y="934200"/>
            <a:ext cx="2303640" cy="303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id="16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1983960" y="1340640"/>
            <a:ext cx="3510360" cy="2375640"/>
          </a:xfrm>
          <a:prstGeom prst="rect">
            <a:avLst/>
          </a:prstGeom>
        </p:spPr>
      </p:pic>
      <p:pic>
        <p:nvPicPr>
          <p:cNvPr id="165" name="Imagem 164"/>
          <p:cNvPicPr/>
          <p:nvPr/>
        </p:nvPicPr>
        <p:blipFill>
          <a:blip r:embed="rId5"/>
          <a:stretch>
            <a:fillRect/>
          </a:stretch>
        </p:blipFill>
        <p:spPr>
          <a:xfrm>
            <a:off x="2966400" y="2232000"/>
            <a:ext cx="1209240" cy="418680"/>
          </a:xfrm>
          <a:prstGeom prst="rect">
            <a:avLst/>
          </a:prstGeom>
        </p:spPr>
      </p:pic>
      <p:pic>
        <p:nvPicPr>
          <p:cNvPr id="166" name="Imagem 165"/>
          <p:cNvPicPr/>
          <p:nvPr/>
        </p:nvPicPr>
        <p:blipFill>
          <a:blip r:embed="rId5"/>
          <a:stretch>
            <a:fillRect/>
          </a:stretch>
        </p:blipFill>
        <p:spPr>
          <a:xfrm>
            <a:off x="5328000" y="4896000"/>
            <a:ext cx="2807640" cy="136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1675</Words>
  <Application>Microsoft Office PowerPoint</Application>
  <PresentationFormat>Apresentação no Ecrã (4:3)</PresentationFormat>
  <Paragraphs>456</Paragraphs>
  <Slides>24</Slides>
  <Notes>24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dos diapositivos</vt:lpstr>
      </vt:variant>
      <vt:variant>
        <vt:i4>24</vt:i4>
      </vt:variant>
    </vt:vector>
  </HeadingPairs>
  <TitlesOfParts>
    <vt:vector size="26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Soeiro</cp:lastModifiedBy>
  <cp:revision>3</cp:revision>
  <dcterms:modified xsi:type="dcterms:W3CDTF">2013-04-23T12:38:01Z</dcterms:modified>
</cp:coreProperties>
</file>