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144000"/>
  <p:notesSz cx="7010400" cy="9296400"/>
  <p:embeddedFontLst>
    <p:embeddedFont>
      <p:font typeface="Arial Narrow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ArialNarrow-bold.fntdata"/><Relationship Id="rId25" Type="http://schemas.openxmlformats.org/officeDocument/2006/relationships/font" Target="fonts/ArialNarrow-regular.fntdata"/><Relationship Id="rId28" Type="http://schemas.openxmlformats.org/officeDocument/2006/relationships/font" Target="fonts/ArialNarrow-boldItalic.fntdata"/><Relationship Id="rId27" Type="http://schemas.openxmlformats.org/officeDocument/2006/relationships/font" Target="fonts/ArialNarrow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0bf17c719_0_0:notes"/>
          <p:cNvSpPr txBox="1"/>
          <p:nvPr>
            <p:ph idx="1" type="body"/>
          </p:nvPr>
        </p:nvSpPr>
        <p:spPr>
          <a:xfrm>
            <a:off x="701640" y="4416480"/>
            <a:ext cx="5606700" cy="41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3225" spcFirstLastPara="1" rIns="93225" wrap="square" tIns="46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50bf17c719_0_0:notes"/>
          <p:cNvSpPr txBox="1"/>
          <p:nvPr/>
        </p:nvSpPr>
        <p:spPr>
          <a:xfrm>
            <a:off x="3970440" y="8829720"/>
            <a:ext cx="30381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g50bf17c719_0_0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0bf17c719_0_21:notes"/>
          <p:cNvSpPr txBox="1"/>
          <p:nvPr>
            <p:ph idx="1" type="body"/>
          </p:nvPr>
        </p:nvSpPr>
        <p:spPr>
          <a:xfrm>
            <a:off x="701640" y="4416480"/>
            <a:ext cx="5606700" cy="41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3225" spcFirstLastPara="1" rIns="93225" wrap="square" tIns="46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50bf17c719_0_21:notes"/>
          <p:cNvSpPr txBox="1"/>
          <p:nvPr/>
        </p:nvSpPr>
        <p:spPr>
          <a:xfrm>
            <a:off x="3970440" y="8829720"/>
            <a:ext cx="30381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g50bf17c719_0_21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0bf17c719_0_9:notes"/>
          <p:cNvSpPr txBox="1"/>
          <p:nvPr>
            <p:ph idx="1" type="body"/>
          </p:nvPr>
        </p:nvSpPr>
        <p:spPr>
          <a:xfrm>
            <a:off x="701640" y="4416480"/>
            <a:ext cx="5606700" cy="41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3225" spcFirstLastPara="1" rIns="93225" wrap="square" tIns="46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50bf17c719_0_9:notes"/>
          <p:cNvSpPr txBox="1"/>
          <p:nvPr/>
        </p:nvSpPr>
        <p:spPr>
          <a:xfrm>
            <a:off x="3970440" y="8829720"/>
            <a:ext cx="30381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g50bf17c719_0_9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488047a88_0_9:notes"/>
          <p:cNvSpPr txBox="1"/>
          <p:nvPr>
            <p:ph idx="1" type="body"/>
          </p:nvPr>
        </p:nvSpPr>
        <p:spPr>
          <a:xfrm>
            <a:off x="701640" y="4416480"/>
            <a:ext cx="5606700" cy="41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3225" spcFirstLastPara="1" rIns="93225" wrap="square" tIns="46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5488047a88_0_9:notes"/>
          <p:cNvSpPr txBox="1"/>
          <p:nvPr/>
        </p:nvSpPr>
        <p:spPr>
          <a:xfrm>
            <a:off x="3970440" y="8829720"/>
            <a:ext cx="30381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g5488047a88_0_9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488047a88_0_19:notes"/>
          <p:cNvSpPr txBox="1"/>
          <p:nvPr>
            <p:ph idx="1" type="body"/>
          </p:nvPr>
        </p:nvSpPr>
        <p:spPr>
          <a:xfrm>
            <a:off x="701640" y="4416480"/>
            <a:ext cx="5606700" cy="41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3225" spcFirstLastPara="1" rIns="93225" wrap="square" tIns="46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5488047a88_0_19:notes"/>
          <p:cNvSpPr txBox="1"/>
          <p:nvPr/>
        </p:nvSpPr>
        <p:spPr>
          <a:xfrm>
            <a:off x="3970440" y="8829720"/>
            <a:ext cx="30381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g5488047a88_0_19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488047a88_0_29:notes"/>
          <p:cNvSpPr txBox="1"/>
          <p:nvPr>
            <p:ph idx="1" type="body"/>
          </p:nvPr>
        </p:nvSpPr>
        <p:spPr>
          <a:xfrm>
            <a:off x="701640" y="4416480"/>
            <a:ext cx="5606700" cy="41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3225" spcFirstLastPara="1" rIns="93225" wrap="square" tIns="46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5488047a88_0_29:notes"/>
          <p:cNvSpPr txBox="1"/>
          <p:nvPr/>
        </p:nvSpPr>
        <p:spPr>
          <a:xfrm>
            <a:off x="3970440" y="8829720"/>
            <a:ext cx="30381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g5488047a88_0_29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488047a88_0_49:notes"/>
          <p:cNvSpPr txBox="1"/>
          <p:nvPr>
            <p:ph idx="1" type="body"/>
          </p:nvPr>
        </p:nvSpPr>
        <p:spPr>
          <a:xfrm>
            <a:off x="701640" y="4416480"/>
            <a:ext cx="5606700" cy="41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3225" spcFirstLastPara="1" rIns="93225" wrap="square" tIns="46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5488047a88_0_49:notes"/>
          <p:cNvSpPr txBox="1"/>
          <p:nvPr/>
        </p:nvSpPr>
        <p:spPr>
          <a:xfrm>
            <a:off x="3970440" y="8829720"/>
            <a:ext cx="30381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g5488047a88_0_49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0bf17c719_0_59:notes"/>
          <p:cNvSpPr txBox="1"/>
          <p:nvPr>
            <p:ph idx="1" type="body"/>
          </p:nvPr>
        </p:nvSpPr>
        <p:spPr>
          <a:xfrm>
            <a:off x="701640" y="4416480"/>
            <a:ext cx="5606700" cy="41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3225" spcFirstLastPara="1" rIns="93225" wrap="square" tIns="46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50bf17c719_0_59:notes"/>
          <p:cNvSpPr txBox="1"/>
          <p:nvPr/>
        </p:nvSpPr>
        <p:spPr>
          <a:xfrm>
            <a:off x="3970440" y="8829720"/>
            <a:ext cx="30381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Google Shape;266;g50bf17c719_0_59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488047a88_0_71:notes"/>
          <p:cNvSpPr txBox="1"/>
          <p:nvPr>
            <p:ph idx="1" type="body"/>
          </p:nvPr>
        </p:nvSpPr>
        <p:spPr>
          <a:xfrm>
            <a:off x="701640" y="4416480"/>
            <a:ext cx="5606700" cy="41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3225" spcFirstLastPara="1" rIns="93225" wrap="square" tIns="46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g5488047a88_0_71:notes"/>
          <p:cNvSpPr txBox="1"/>
          <p:nvPr/>
        </p:nvSpPr>
        <p:spPr>
          <a:xfrm>
            <a:off x="3970440" y="8829720"/>
            <a:ext cx="30381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5" name="Google Shape;275;g5488047a88_0_71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62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62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701640" y="4416480"/>
            <a:ext cx="5606640" cy="418284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3225" spcFirstLastPara="1" rIns="93225" wrap="square" tIns="46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This is topic for </a:t>
            </a:r>
            <a:r>
              <a:rPr lang="en-IN" sz="2000"/>
              <a:t>optimization</a:t>
            </a:r>
            <a:r>
              <a:rPr lang="en-IN" sz="2000"/>
              <a:t>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7:notes"/>
          <p:cNvSpPr txBox="1"/>
          <p:nvPr/>
        </p:nvSpPr>
        <p:spPr>
          <a:xfrm>
            <a:off x="3970440" y="8829720"/>
            <a:ext cx="3038040" cy="46476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0bf17c719_0_32:notes"/>
          <p:cNvSpPr txBox="1"/>
          <p:nvPr>
            <p:ph idx="1" type="body"/>
          </p:nvPr>
        </p:nvSpPr>
        <p:spPr>
          <a:xfrm>
            <a:off x="701640" y="4416480"/>
            <a:ext cx="5606700" cy="41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3225" spcFirstLastPara="1" rIns="93225" wrap="square" tIns="46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50bf17c719_0_32:notes"/>
          <p:cNvSpPr txBox="1"/>
          <p:nvPr/>
        </p:nvSpPr>
        <p:spPr>
          <a:xfrm>
            <a:off x="3970440" y="8829720"/>
            <a:ext cx="30381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g50bf17c719_0_32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701640" y="4416480"/>
            <a:ext cx="5606640" cy="418284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3225" spcFirstLastPara="1" rIns="93225" wrap="square" tIns="46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9:notes"/>
          <p:cNvSpPr txBox="1"/>
          <p:nvPr/>
        </p:nvSpPr>
        <p:spPr>
          <a:xfrm>
            <a:off x="3970440" y="8829720"/>
            <a:ext cx="3038040" cy="46476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9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/>
          <p:nvPr>
            <p:ph idx="1" type="body"/>
          </p:nvPr>
        </p:nvSpPr>
        <p:spPr>
          <a:xfrm>
            <a:off x="701640" y="4416480"/>
            <a:ext cx="5606640" cy="418284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3225" spcFirstLastPara="1" rIns="93225" wrap="square" tIns="46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1:notes"/>
          <p:cNvSpPr txBox="1"/>
          <p:nvPr/>
        </p:nvSpPr>
        <p:spPr>
          <a:xfrm>
            <a:off x="3970440" y="8829720"/>
            <a:ext cx="3038040" cy="46476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11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44fb28db7_0_10:notes"/>
          <p:cNvSpPr txBox="1"/>
          <p:nvPr>
            <p:ph idx="1" type="body"/>
          </p:nvPr>
        </p:nvSpPr>
        <p:spPr>
          <a:xfrm>
            <a:off x="701640" y="4416480"/>
            <a:ext cx="5606700" cy="41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3225" spcFirstLastPara="1" rIns="93225" wrap="square" tIns="46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544fb28db7_0_10:notes"/>
          <p:cNvSpPr txBox="1"/>
          <p:nvPr/>
        </p:nvSpPr>
        <p:spPr>
          <a:xfrm>
            <a:off x="3970440" y="8829720"/>
            <a:ext cx="30381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g544fb28db7_0_10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44fb28db7_0_19:notes"/>
          <p:cNvSpPr txBox="1"/>
          <p:nvPr>
            <p:ph idx="1" type="body"/>
          </p:nvPr>
        </p:nvSpPr>
        <p:spPr>
          <a:xfrm>
            <a:off x="701640" y="4416480"/>
            <a:ext cx="5606700" cy="41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3225" spcFirstLastPara="1" rIns="93225" wrap="square" tIns="46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544fb28db7_0_19:notes"/>
          <p:cNvSpPr txBox="1"/>
          <p:nvPr/>
        </p:nvSpPr>
        <p:spPr>
          <a:xfrm>
            <a:off x="3970440" y="8829720"/>
            <a:ext cx="30381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g544fb28db7_0_19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44fb28db7_0_29:notes"/>
          <p:cNvSpPr txBox="1"/>
          <p:nvPr>
            <p:ph idx="1" type="body"/>
          </p:nvPr>
        </p:nvSpPr>
        <p:spPr>
          <a:xfrm>
            <a:off x="701640" y="4416480"/>
            <a:ext cx="5606700" cy="41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3225" spcFirstLastPara="1" rIns="93225" wrap="square" tIns="46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544fb28db7_0_29:notes"/>
          <p:cNvSpPr txBox="1"/>
          <p:nvPr/>
        </p:nvSpPr>
        <p:spPr>
          <a:xfrm>
            <a:off x="3970440" y="8829720"/>
            <a:ext cx="30381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g544fb28db7_0_29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44fb28db7_0_40:notes"/>
          <p:cNvSpPr txBox="1"/>
          <p:nvPr>
            <p:ph idx="1" type="body"/>
          </p:nvPr>
        </p:nvSpPr>
        <p:spPr>
          <a:xfrm>
            <a:off x="701640" y="4416480"/>
            <a:ext cx="5606700" cy="41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3225" spcFirstLastPara="1" rIns="93225" wrap="square" tIns="46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544fb28db7_0_40:notes"/>
          <p:cNvSpPr txBox="1"/>
          <p:nvPr/>
        </p:nvSpPr>
        <p:spPr>
          <a:xfrm>
            <a:off x="3970440" y="8829720"/>
            <a:ext cx="30381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g544fb28db7_0_40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5" name="Google Shape;45;p12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6" name="Google Shape;46;p12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7" name="Google Shape;47;p12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1" name="Google Shape;51;p13"/>
          <p:cNvSpPr txBox="1"/>
          <p:nvPr>
            <p:ph idx="2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3" name="Google Shape;63;p16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6" name="Google Shape;66;p17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9" name="Google Shape;69;p18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0" name="Google Shape;70;p18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7" name="Google Shape;77;p21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8" name="Google Shape;78;p21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9" name="Google Shape;79;p21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2" name="Google Shape;82;p22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3" name="Google Shape;83;p22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4" name="Google Shape;84;p22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7" name="Google Shape;87;p23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8" name="Google Shape;88;p23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9" name="Google Shape;89;p23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2" name="Google Shape;92;p24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3" name="Google Shape;93;p24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6" name="Google Shape;96;p2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7" name="Google Shape;97;p2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8" name="Google Shape;98;p25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9" name="Google Shape;99;p25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3" name="Google Shape;103;p26"/>
          <p:cNvSpPr txBox="1"/>
          <p:nvPr>
            <p:ph idx="2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pic>
        <p:nvPicPr>
          <p:cNvPr id="104" name="Google Shape;104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Google Shape;14;p4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" name="Google Shape;18;p5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" name="Google Shape;26;p8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" name="Google Shape;27;p8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2" name="Google Shape;32;p9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7" name="Google Shape;37;p10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192240" y="457200"/>
            <a:ext cx="609120" cy="556560"/>
          </a:xfrm>
          <a:prstGeom prst="flowChartDecision">
            <a:avLst/>
          </a:prstGeom>
          <a:solidFill>
            <a:srgbClr val="1AB5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74600" cy="76464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 txBox="1"/>
          <p:nvPr>
            <p:ph type="title"/>
          </p:nvPr>
        </p:nvSpPr>
        <p:spPr>
          <a:xfrm>
            <a:off x="192240" y="0"/>
            <a:ext cx="8951400" cy="764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192240" y="914400"/>
            <a:ext cx="8799120" cy="5257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pic>
        <p:nvPicPr>
          <p:cNvPr id="59" name="Google Shape;59;p14"/>
          <p:cNvPicPr preferRelativeResize="0"/>
          <p:nvPr/>
        </p:nvPicPr>
        <p:blipFill rotWithShape="1">
          <a:blip r:embed="rId2">
            <a:alphaModFix/>
          </a:blip>
          <a:srcRect b="0" l="2422" r="0" t="0"/>
          <a:stretch/>
        </p:blipFill>
        <p:spPr>
          <a:xfrm>
            <a:off x="0" y="6600960"/>
            <a:ext cx="9174600" cy="25668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hyperlink" Target="http://php.net/manual/en/ref.ctype.php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hyperlink" Target="http://php.net/manual/en/internals2.variables.intro.php" TargetMode="External"/><Relationship Id="rId5" Type="http://schemas.openxmlformats.org/officeDocument/2006/relationships/hyperlink" Target="http://www.phpinternalsbook.com/php7/memory_management/zend_memory_manager.html" TargetMode="External"/><Relationship Id="rId6" Type="http://schemas.openxmlformats.org/officeDocument/2006/relationships/image" Target="../media/image7.png"/><Relationship Id="rId7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hyperlink" Target="http://php.net/manual/en/function.memory-get-usage.php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F88C8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/>
          <p:nvPr/>
        </p:nvSpPr>
        <p:spPr>
          <a:xfrm>
            <a:off x="0" y="0"/>
            <a:ext cx="9144000" cy="1784160"/>
          </a:xfrm>
          <a:prstGeom prst="rect">
            <a:avLst/>
          </a:prstGeom>
          <a:solidFill>
            <a:srgbClr val="FFFCF9"/>
          </a:solidFill>
          <a:ln cap="flat" cmpd="sng" w="9525">
            <a:solidFill>
              <a:srgbClr val="E0E0E0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6258" y="25"/>
            <a:ext cx="4771500" cy="178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7"/>
          <p:cNvSpPr/>
          <p:nvPr/>
        </p:nvSpPr>
        <p:spPr>
          <a:xfrm>
            <a:off x="0" y="5486400"/>
            <a:ext cx="9143640" cy="1371240"/>
          </a:xfrm>
          <a:prstGeom prst="rect">
            <a:avLst/>
          </a:prstGeom>
          <a:gradFill>
            <a:gsLst>
              <a:gs pos="0">
                <a:srgbClr val="E5E5E5"/>
              </a:gs>
              <a:gs pos="100000">
                <a:srgbClr val="F2F2F2"/>
              </a:gs>
            </a:gsLst>
            <a:lin ang="16200000" scaled="0"/>
          </a:gradFill>
          <a:ln cap="flat" cmpd="sng" w="9525">
            <a:solidFill>
              <a:srgbClr val="E0E0E0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7"/>
          <p:cNvSpPr/>
          <p:nvPr/>
        </p:nvSpPr>
        <p:spPr>
          <a:xfrm>
            <a:off x="150120" y="5539680"/>
            <a:ext cx="36180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rgbClr val="00618E"/>
                </a:solidFill>
                <a:latin typeface="Arial"/>
                <a:ea typeface="Arial"/>
                <a:cs typeface="Arial"/>
                <a:sym typeface="Arial"/>
              </a:rPr>
              <a:t>Date : </a:t>
            </a:r>
            <a:r>
              <a:rPr b="1" lang="en-IN" sz="1800">
                <a:solidFill>
                  <a:srgbClr val="00618E"/>
                </a:solidFill>
              </a:rPr>
              <a:t>26</a:t>
            </a:r>
            <a:r>
              <a:rPr b="1" i="0" lang="en-IN" sz="1800" u="none" cap="none" strike="noStrike">
                <a:solidFill>
                  <a:srgbClr val="00618E"/>
                </a:solidFill>
                <a:latin typeface="Arial"/>
                <a:ea typeface="Arial"/>
                <a:cs typeface="Arial"/>
                <a:sym typeface="Arial"/>
              </a:rPr>
              <a:t>-0</a:t>
            </a:r>
            <a:r>
              <a:rPr b="1" lang="en-IN" sz="1800">
                <a:solidFill>
                  <a:srgbClr val="00618E"/>
                </a:solidFill>
              </a:rPr>
              <a:t>3</a:t>
            </a:r>
            <a:r>
              <a:rPr b="1" i="0" lang="en-IN" sz="1800" u="none" cap="none" strike="noStrike">
                <a:solidFill>
                  <a:srgbClr val="00618E"/>
                </a:solidFill>
                <a:latin typeface="Arial"/>
                <a:ea typeface="Arial"/>
                <a:cs typeface="Arial"/>
                <a:sym typeface="Arial"/>
              </a:rPr>
              <a:t>-201</a:t>
            </a:r>
            <a:r>
              <a:rPr b="1" lang="en-IN" sz="1800">
                <a:solidFill>
                  <a:srgbClr val="00618E"/>
                </a:solidFill>
              </a:rPr>
              <a:t>9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7"/>
          <p:cNvSpPr/>
          <p:nvPr/>
        </p:nvSpPr>
        <p:spPr>
          <a:xfrm>
            <a:off x="4122360" y="5486400"/>
            <a:ext cx="5021280" cy="395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sng" cap="none" strike="noStrike">
                <a:solidFill>
                  <a:srgbClr val="00618E"/>
                </a:solidFill>
                <a:latin typeface="Arial"/>
                <a:ea typeface="Arial"/>
                <a:cs typeface="Arial"/>
                <a:sym typeface="Arial"/>
              </a:rPr>
              <a:t>			Presented by</a:t>
            </a:r>
            <a:r>
              <a:rPr b="0" i="0" lang="en-IN" sz="2000" u="none" cap="none" strike="noStrike">
                <a:solidFill>
                  <a:srgbClr val="00618E"/>
                </a:solidFill>
                <a:latin typeface="Arial"/>
                <a:ea typeface="Arial"/>
                <a:cs typeface="Arial"/>
                <a:sym typeface="Arial"/>
              </a:rPr>
              <a:t> : Deepak Porwal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7"/>
          <p:cNvSpPr/>
          <p:nvPr/>
        </p:nvSpPr>
        <p:spPr>
          <a:xfrm>
            <a:off x="0" y="2620440"/>
            <a:ext cx="9144000" cy="23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0" spcFirstLastPara="1" rIns="0" wrap="square" tIns="450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5400">
                <a:solidFill>
                  <a:srgbClr val="FFFCF9"/>
                </a:solidFill>
              </a:rPr>
              <a:t>PHP Memory Optimization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/>
          <p:nvPr/>
        </p:nvSpPr>
        <p:spPr>
          <a:xfrm>
            <a:off x="192240" y="0"/>
            <a:ext cx="89514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rgbClr val="FFFCF9"/>
                </a:solidFill>
              </a:rPr>
              <a:t>PHP Memory optimization technique </a:t>
            </a:r>
            <a:r>
              <a:rPr b="1" lang="en-IN" sz="3200">
                <a:solidFill>
                  <a:srgbClr val="FFFCF9"/>
                </a:solidFill>
              </a:rPr>
              <a:t>(2/6)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6"/>
          <p:cNvSpPr/>
          <p:nvPr/>
        </p:nvSpPr>
        <p:spPr>
          <a:xfrm>
            <a:off x="0" y="6509880"/>
            <a:ext cx="9143700" cy="347700"/>
          </a:xfrm>
          <a:prstGeom prst="rect">
            <a:avLst/>
          </a:prstGeom>
          <a:gradFill>
            <a:gsLst>
              <a:gs pos="0">
                <a:srgbClr val="1F88C8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E0E0E0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23040">
              <a:srgbClr val="000000">
                <a:alpha val="3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40" y="6519600"/>
            <a:ext cx="1053600" cy="338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6"/>
          <p:cNvSpPr txBox="1"/>
          <p:nvPr/>
        </p:nvSpPr>
        <p:spPr>
          <a:xfrm>
            <a:off x="84240" y="946080"/>
            <a:ext cx="9106500" cy="60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IN" sz="1800"/>
              <a:t>Identity 1===1 vs Equality ‘1’ == 1</a:t>
            </a:r>
            <a:br>
              <a:rPr lang="en-IN" sz="1800"/>
            </a:br>
            <a:r>
              <a:rPr lang="en-IN" sz="1800"/>
              <a:t>[1.63 : 3.72 @10,000,000]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Don’t make needless copies.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echo $a,$b; faster that echo $a.$b;</a:t>
            </a:r>
            <a:br>
              <a:rPr lang="en-IN" sz="1800"/>
            </a:br>
            <a:r>
              <a:rPr lang="en-IN" sz="1800"/>
              <a:t>[1.11:2.48 @ 1,000,000]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Pre increment ++$i faster that post increment $i++</a:t>
            </a:r>
            <a:br>
              <a:rPr lang="en-IN" sz="1800"/>
            </a:br>
            <a:r>
              <a:rPr lang="en-IN" sz="1800"/>
              <a:t>[0.95 : 1.05 @ 10,000,000]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“foreach” for arrays better than “for”. </a:t>
            </a:r>
            <a:r>
              <a:rPr lang="en-IN" sz="1800">
                <a:solidFill>
                  <a:schemeClr val="dk1"/>
                </a:solidFill>
              </a:rPr>
              <a:t>According to benchmark “foreach &gt; for &gt; while”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[1.38 : 4.35 @ 100,000]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Using undefined variables is slower than preinitialized variables</a:t>
            </a:r>
            <a:br>
              <a:rPr lang="en-IN" sz="1800"/>
            </a:br>
            <a:r>
              <a:rPr lang="en-IN" sz="1800"/>
              <a:t>[0.82 : 4.41 @ 10,000,000]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switch is faster that if(..) &amp; elseif(..)</a:t>
            </a:r>
            <a:endParaRPr sz="1800"/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 txBox="1"/>
          <p:nvPr/>
        </p:nvSpPr>
        <p:spPr>
          <a:xfrm>
            <a:off x="192240" y="0"/>
            <a:ext cx="89514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rgbClr val="FFFCF9"/>
                </a:solidFill>
              </a:rPr>
              <a:t>PHP Memory optimization technique (3/6)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7"/>
          <p:cNvSpPr/>
          <p:nvPr/>
        </p:nvSpPr>
        <p:spPr>
          <a:xfrm>
            <a:off x="0" y="6509880"/>
            <a:ext cx="9143700" cy="347700"/>
          </a:xfrm>
          <a:prstGeom prst="rect">
            <a:avLst/>
          </a:prstGeom>
          <a:gradFill>
            <a:gsLst>
              <a:gs pos="0">
                <a:srgbClr val="1F88C8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E0E0E0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23040">
              <a:srgbClr val="000000">
                <a:alpha val="3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40" y="6519600"/>
            <a:ext cx="1053600" cy="338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7"/>
          <p:cNvSpPr txBox="1"/>
          <p:nvPr/>
        </p:nvSpPr>
        <p:spPr>
          <a:xfrm>
            <a:off x="84240" y="946080"/>
            <a:ext cx="9106500" cy="60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User ctype_alnum(), ctype_alpha() &amp; ctype_digit over regex.</a:t>
            </a:r>
            <a:br>
              <a:rPr lang="en-IN" sz="1800"/>
            </a:br>
            <a:r>
              <a:rPr lang="en-IN" sz="1800"/>
              <a:t>More Character type checking function can </a:t>
            </a:r>
            <a:r>
              <a:rPr lang="en-IN" sz="1800"/>
              <a:t>be</a:t>
            </a:r>
            <a:r>
              <a:rPr lang="en-IN" sz="1800"/>
              <a:t> find here: </a:t>
            </a:r>
            <a:r>
              <a:rPr lang="en-IN" sz="1800" u="sng">
                <a:solidFill>
                  <a:schemeClr val="hlink"/>
                </a:solidFill>
                <a:hlinkClick r:id="rId4"/>
              </a:rPr>
              <a:t>http://php.net/manual/en/ref.ctype.php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Never Use Count or Any Other methods in The Condition Section of a Loop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IN" sz="1800"/>
              <a:t>for ($x = 0; $x &lt; count($array); $x++) - Wrong</a:t>
            </a:r>
            <a:br>
              <a:rPr lang="en-IN" sz="1800"/>
            </a:br>
            <a:r>
              <a:rPr lang="en-IN" sz="1800">
                <a:solidFill>
                  <a:schemeClr val="dk1"/>
                </a:solidFill>
              </a:rPr>
              <a:t>$count =  count($array);</a:t>
            </a:r>
            <a:br>
              <a:rPr lang="en-IN" sz="1800">
                <a:solidFill>
                  <a:schemeClr val="dk1"/>
                </a:solidFill>
              </a:rPr>
            </a:br>
            <a:r>
              <a:rPr lang="en-IN" sz="1800"/>
              <a:t>for ($x = 0; $x &lt; $count; $x++) - Correct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 Using ISSET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IN" sz="1800"/>
              <a:t>Instead of using count(), strlen(), sizeof(), it is better as well as safer to use isset(). Ex. Instead of (strlen($foo) &lt; 50) we can use (!isset($foo{50})).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str_replace is faster than preg_replace, and strtr is faster than str_replace</a:t>
            </a:r>
            <a:endParaRPr sz="18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/>
          <p:nvPr/>
        </p:nvSpPr>
        <p:spPr>
          <a:xfrm>
            <a:off x="192240" y="0"/>
            <a:ext cx="89514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rgbClr val="FFFCF9"/>
                </a:solidFill>
              </a:rPr>
              <a:t>PHP Memory optimization technique </a:t>
            </a:r>
            <a:r>
              <a:rPr b="1" lang="en-IN" sz="3200">
                <a:solidFill>
                  <a:srgbClr val="FFFCF9"/>
                </a:solidFill>
              </a:rPr>
              <a:t>(4/6)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8"/>
          <p:cNvSpPr/>
          <p:nvPr/>
        </p:nvSpPr>
        <p:spPr>
          <a:xfrm>
            <a:off x="0" y="6509880"/>
            <a:ext cx="9143700" cy="347700"/>
          </a:xfrm>
          <a:prstGeom prst="rect">
            <a:avLst/>
          </a:prstGeom>
          <a:gradFill>
            <a:gsLst>
              <a:gs pos="0">
                <a:srgbClr val="1F88C8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E0E0E0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23040">
              <a:srgbClr val="000000">
                <a:alpha val="3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40" y="6519600"/>
            <a:ext cx="1053600" cy="338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8"/>
          <p:cNvSpPr txBox="1"/>
          <p:nvPr/>
        </p:nvSpPr>
        <p:spPr>
          <a:xfrm>
            <a:off x="84240" y="946080"/>
            <a:ext cx="9106500" cy="60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“{$var}” is faster than sprintf(..)</a:t>
            </a:r>
            <a:br>
              <a:rPr lang="en-IN" sz="1800"/>
            </a:br>
            <a:r>
              <a:rPr lang="en-IN" sz="1800"/>
              <a:t>[2.19 : 6.87 @10,000,000]</a:t>
            </a:r>
            <a:endParaRPr sz="18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223" name="Google Shape;22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5425" y="1898975"/>
            <a:ext cx="6161825" cy="409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/>
          <p:nvPr/>
        </p:nvSpPr>
        <p:spPr>
          <a:xfrm>
            <a:off x="192240" y="0"/>
            <a:ext cx="89514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rgbClr val="FFFCF9"/>
                </a:solidFill>
              </a:rPr>
              <a:t>PHP Memory optimization technique (5/5)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9"/>
          <p:cNvSpPr/>
          <p:nvPr/>
        </p:nvSpPr>
        <p:spPr>
          <a:xfrm>
            <a:off x="0" y="6509880"/>
            <a:ext cx="9143700" cy="347700"/>
          </a:xfrm>
          <a:prstGeom prst="rect">
            <a:avLst/>
          </a:prstGeom>
          <a:gradFill>
            <a:gsLst>
              <a:gs pos="0">
                <a:srgbClr val="1F88C8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E0E0E0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23040">
              <a:srgbClr val="000000">
                <a:alpha val="3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40" y="6519600"/>
            <a:ext cx="1053600" cy="338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9"/>
          <p:cNvSpPr txBox="1"/>
          <p:nvPr/>
        </p:nvSpPr>
        <p:spPr>
          <a:xfrm>
            <a:off x="84240" y="946080"/>
            <a:ext cx="9106500" cy="60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IN" sz="2400"/>
              <a:t>Reuse function results:</a:t>
            </a:r>
            <a:endParaRPr sz="24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N" sz="1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sz="180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N" sz="18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Non-optimized</a:t>
            </a:r>
            <a:endParaRPr sz="18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N" sz="18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IN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IN" sz="18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get_option</a:t>
            </a:r>
            <a:r>
              <a:rPr lang="en-IN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IN" sz="18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'some_setting'</a:t>
            </a:r>
            <a:r>
              <a:rPr lang="en-IN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&gt; </a:t>
            </a:r>
            <a:r>
              <a:rPr lang="en-IN" sz="18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IN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N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IN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$var</a:t>
            </a:r>
            <a:r>
              <a:rPr lang="en-IN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IN" sz="18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get_option</a:t>
            </a:r>
            <a:r>
              <a:rPr lang="en-IN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IN" sz="18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'some_setting'</a:t>
            </a:r>
            <a:r>
              <a:rPr lang="en-IN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N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N" sz="18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IN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N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IN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$var</a:t>
            </a:r>
            <a:r>
              <a:rPr lang="en-IN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IN" sz="18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IN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N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N" sz="18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Optimized:</a:t>
            </a:r>
            <a:endParaRPr sz="18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N" sz="18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IN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IN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$var</a:t>
            </a:r>
            <a:r>
              <a:rPr lang="en-IN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IN" sz="18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get_option</a:t>
            </a:r>
            <a:r>
              <a:rPr lang="en-IN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IN" sz="18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'some_setting'</a:t>
            </a:r>
            <a:r>
              <a:rPr lang="en-IN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&lt; </a:t>
            </a:r>
            <a:r>
              <a:rPr lang="en-IN" sz="18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IN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N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IN" sz="1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$var</a:t>
            </a:r>
            <a:r>
              <a:rPr lang="en-IN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IN" sz="18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IN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N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0"/>
          <p:cNvSpPr txBox="1"/>
          <p:nvPr/>
        </p:nvSpPr>
        <p:spPr>
          <a:xfrm>
            <a:off x="192240" y="0"/>
            <a:ext cx="89514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rgbClr val="FFFCF9"/>
                </a:solidFill>
              </a:rPr>
              <a:t>PHP Memory optimization technique (6/6)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40"/>
          <p:cNvSpPr/>
          <p:nvPr/>
        </p:nvSpPr>
        <p:spPr>
          <a:xfrm>
            <a:off x="0" y="6509880"/>
            <a:ext cx="9143700" cy="347700"/>
          </a:xfrm>
          <a:prstGeom prst="rect">
            <a:avLst/>
          </a:prstGeom>
          <a:gradFill>
            <a:gsLst>
              <a:gs pos="0">
                <a:srgbClr val="1F88C8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E0E0E0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23040">
              <a:srgbClr val="000000">
                <a:alpha val="3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40" y="6519600"/>
            <a:ext cx="1053600" cy="338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40"/>
          <p:cNvSpPr txBox="1"/>
          <p:nvPr/>
        </p:nvSpPr>
        <p:spPr>
          <a:xfrm>
            <a:off x="84240" y="946080"/>
            <a:ext cx="9106500" cy="60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IN" sz="2400"/>
              <a:t>Ordering of Conditions:</a:t>
            </a:r>
            <a:endParaRPr sz="24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N" sz="18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IN" sz="18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(fastest() || fast() || slowest()) {</a:t>
            </a:r>
            <a:endParaRPr sz="18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N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IN" sz="18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some code</a:t>
            </a:r>
            <a:endParaRPr sz="18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N" sz="1800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93C4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IN" sz="2400"/>
              <a:t>Avoid using database queries into large loop.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IN" sz="2400"/>
              <a:t>Use </a:t>
            </a:r>
            <a:r>
              <a:rPr lang="en-IN" sz="2400">
                <a:solidFill>
                  <a:srgbClr val="FF0000"/>
                </a:solidFill>
              </a:rPr>
              <a:t>mysqli_free_result()  </a:t>
            </a:r>
            <a:r>
              <a:rPr lang="en-IN" sz="2400"/>
              <a:t>once you are done with the result data. Ex:</a:t>
            </a:r>
            <a:br>
              <a:rPr lang="en-IN" sz="2400"/>
            </a:br>
            <a:r>
              <a:rPr b="1" lang="en-I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I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12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longRunningProcess</a:t>
            </a:r>
            <a:r>
              <a:rPr lang="en-I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-IN" sz="12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-IN" sz="12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IN" sz="12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IN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$result</a:t>
            </a:r>
            <a:r>
              <a:rPr lang="en-IN" sz="12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= mysqli_query(</a:t>
            </a:r>
            <a:r>
              <a:rPr lang="en-IN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$query</a:t>
            </a:r>
            <a:r>
              <a:rPr lang="en-IN" sz="12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IN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$data</a:t>
            </a:r>
            <a:r>
              <a:rPr lang="en-IN" sz="12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= formatData(</a:t>
            </a:r>
            <a:r>
              <a:rPr lang="en-IN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$result</a:t>
            </a:r>
            <a:r>
              <a:rPr lang="en-IN" sz="12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IN" sz="12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IN" sz="12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mysqli_free_result(</a:t>
            </a:r>
            <a:r>
              <a:rPr lang="en-IN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$result</a:t>
            </a:r>
            <a:r>
              <a:rPr lang="en-IN" sz="12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); //</a:t>
            </a:r>
            <a:r>
              <a:rPr i="1" lang="en-IN" sz="1000">
                <a:solidFill>
                  <a:srgbClr val="999988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free the result before doing more processing</a:t>
            </a:r>
            <a:endParaRPr sz="12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1"/>
          <p:cNvSpPr txBox="1"/>
          <p:nvPr/>
        </p:nvSpPr>
        <p:spPr>
          <a:xfrm>
            <a:off x="192240" y="0"/>
            <a:ext cx="89514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rgbClr val="FFFCF9"/>
                </a:solidFill>
              </a:rPr>
              <a:t>Example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41"/>
          <p:cNvSpPr/>
          <p:nvPr/>
        </p:nvSpPr>
        <p:spPr>
          <a:xfrm>
            <a:off x="0" y="6509880"/>
            <a:ext cx="9143700" cy="347700"/>
          </a:xfrm>
          <a:prstGeom prst="rect">
            <a:avLst/>
          </a:prstGeom>
          <a:gradFill>
            <a:gsLst>
              <a:gs pos="0">
                <a:srgbClr val="1F88C8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E0E0E0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23040">
              <a:srgbClr val="000000">
                <a:alpha val="3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40" y="6519600"/>
            <a:ext cx="1053600" cy="338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41"/>
          <p:cNvSpPr txBox="1"/>
          <p:nvPr/>
        </p:nvSpPr>
        <p:spPr>
          <a:xfrm>
            <a:off x="416150" y="946075"/>
            <a:ext cx="4394400" cy="55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IN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 sz="13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ProductExporter</a:t>
            </a:r>
            <a:endParaRPr sz="130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IN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IN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IN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 sz="13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-IN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IN" sz="1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$page</a:t>
            </a:r>
            <a:r>
              <a:rPr lang="en-IN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 sz="13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3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IN" sz="1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$category</a:t>
            </a:r>
            <a:r>
              <a:rPr lang="en-IN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IN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IN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 sz="13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Category</a:t>
            </a:r>
            <a:r>
              <a:rPr lang="en-IN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IN" sz="1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$products</a:t>
            </a:r>
            <a:r>
              <a:rPr lang="en-IN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IN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$this</a:t>
            </a:r>
            <a:r>
              <a:rPr lang="en-IN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-IN" sz="13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getProductsByPage</a:t>
            </a:r>
            <a:r>
              <a:rPr lang="en-IN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IN" sz="1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$page</a:t>
            </a:r>
            <a:r>
              <a:rPr lang="en-IN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IN" sz="1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$export</a:t>
            </a:r>
            <a:r>
              <a:rPr lang="en-IN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IN" sz="13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= array();</a:t>
            </a:r>
            <a:endParaRPr sz="13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IN" sz="13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foreach</a:t>
            </a:r>
            <a:r>
              <a:rPr lang="en-IN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IN" sz="1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$products</a:t>
            </a:r>
            <a:r>
              <a:rPr lang="en-IN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as </a:t>
            </a:r>
            <a:r>
              <a:rPr lang="en-IN" sz="1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$product</a:t>
            </a:r>
            <a:r>
              <a:rPr lang="en-IN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IN" sz="1300">
                <a:solidFill>
                  <a:srgbClr val="CC4125"/>
                </a:solidFill>
                <a:latin typeface="Courier New"/>
                <a:ea typeface="Courier New"/>
                <a:cs typeface="Courier New"/>
                <a:sym typeface="Courier New"/>
              </a:rPr>
              <a:t>// getById is being called N times</a:t>
            </a:r>
            <a:endParaRPr sz="1300">
              <a:solidFill>
                <a:srgbClr val="CC412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IN" sz="1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$export</a:t>
            </a:r>
            <a:r>
              <a:rPr lang="en-IN" sz="13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[‘category’] = </a:t>
            </a:r>
            <a:r>
              <a:rPr lang="en-IN" sz="1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$category</a:t>
            </a:r>
            <a:r>
              <a:rPr lang="en-IN" sz="13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-&gt;getById(</a:t>
            </a:r>
            <a:r>
              <a:rPr lang="en-IN" sz="1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$product</a:t>
            </a:r>
            <a:r>
              <a:rPr lang="en-IN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IN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'category_id'</a:t>
            </a:r>
            <a:r>
              <a:rPr lang="en-IN" sz="13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13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Get other aspects of project..</a:t>
            </a:r>
            <a:endParaRPr sz="13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$this</a:t>
            </a:r>
            <a:r>
              <a:rPr lang="en-IN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-IN" sz="13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writeToCSV</a:t>
            </a:r>
            <a:r>
              <a:rPr lang="en-IN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IN" sz="1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$export</a:t>
            </a:r>
            <a:r>
              <a:rPr lang="en-IN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IN" sz="13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3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1" name="Google Shape;251;p41"/>
          <p:cNvSpPr txBox="1"/>
          <p:nvPr/>
        </p:nvSpPr>
        <p:spPr>
          <a:xfrm>
            <a:off x="4943750" y="946075"/>
            <a:ext cx="3948600" cy="25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IN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1000">
                <a:solidFill>
                  <a:srgbClr val="445588"/>
                </a:solidFill>
                <a:latin typeface="Courier New"/>
                <a:ea typeface="Courier New"/>
                <a:cs typeface="Courier New"/>
                <a:sym typeface="Courier New"/>
              </a:rPr>
              <a:t>Category</a:t>
            </a:r>
            <a:endParaRPr sz="1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IN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I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IN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10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getById</a:t>
            </a:r>
            <a:r>
              <a:rPr lang="en-IN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IN" sz="10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$id</a:t>
            </a:r>
            <a:r>
              <a:rPr lang="en-IN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I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en-IN" sz="1000">
                <a:solidFill>
                  <a:srgbClr val="999988"/>
                </a:solidFill>
                <a:latin typeface="Courier New"/>
                <a:ea typeface="Courier New"/>
                <a:cs typeface="Courier New"/>
                <a:sym typeface="Courier New"/>
              </a:rPr>
              <a:t>// this can be very expensive db operation</a:t>
            </a:r>
            <a:endParaRPr sz="1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IN" sz="10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$raw</a:t>
            </a:r>
            <a:r>
              <a:rPr lang="en-I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IN" sz="10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$this</a:t>
            </a:r>
            <a:r>
              <a:rPr lang="en-I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-&gt;getNestedTree(</a:t>
            </a:r>
            <a:r>
              <a:rPr lang="en-IN" sz="10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$id</a:t>
            </a:r>
            <a:r>
              <a:rPr lang="en-I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IN" sz="10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$processed</a:t>
            </a:r>
            <a:r>
              <a:rPr lang="en-I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IN" sz="10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$this</a:t>
            </a:r>
            <a:r>
              <a:rPr lang="en-I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-&gt;process(</a:t>
            </a:r>
            <a:r>
              <a:rPr lang="en-IN" sz="10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$raw</a:t>
            </a:r>
            <a:r>
              <a:rPr lang="en-I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IN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I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 sz="10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$processed</a:t>
            </a:r>
            <a:r>
              <a:rPr lang="en-I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2" name="Google Shape;252;p41"/>
          <p:cNvSpPr txBox="1"/>
          <p:nvPr/>
        </p:nvSpPr>
        <p:spPr>
          <a:xfrm>
            <a:off x="5096150" y="3372050"/>
            <a:ext cx="3948600" cy="30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CC4125"/>
                </a:solidFill>
                <a:latin typeface="Courier New"/>
                <a:ea typeface="Courier New"/>
                <a:cs typeface="Courier New"/>
                <a:sym typeface="Courier New"/>
              </a:rPr>
              <a:t>//Solution 1:</a:t>
            </a:r>
            <a:br>
              <a:rPr b="1" lang="en-IN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-IN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IN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IN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1000">
                <a:solidFill>
                  <a:srgbClr val="445588"/>
                </a:solidFill>
                <a:latin typeface="Courier New"/>
                <a:ea typeface="Courier New"/>
                <a:cs typeface="Courier New"/>
                <a:sym typeface="Courier New"/>
              </a:rPr>
              <a:t>Category</a:t>
            </a:r>
            <a:endParaRPr sz="1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IN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I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 sz="10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$cache</a:t>
            </a:r>
            <a:r>
              <a:rPr lang="en-I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IN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en-I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IN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I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IN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10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getById</a:t>
            </a:r>
            <a:r>
              <a:rPr lang="en-IN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IN" sz="10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$id</a:t>
            </a:r>
            <a:r>
              <a:rPr lang="en-IN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I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IN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I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(!</a:t>
            </a:r>
            <a:r>
              <a:rPr b="1" lang="en-IN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isset</a:t>
            </a:r>
            <a:r>
              <a:rPr lang="en-I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IN" sz="10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$this</a:t>
            </a:r>
            <a:r>
              <a:rPr lang="en-I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-&gt;cache[</a:t>
            </a:r>
            <a:r>
              <a:rPr lang="en-IN" sz="10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$id</a:t>
            </a:r>
            <a:r>
              <a:rPr lang="en-I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])) {</a:t>
            </a:r>
            <a:endParaRPr sz="1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IN" sz="10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$raw</a:t>
            </a:r>
            <a:r>
              <a:rPr lang="en-I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IN" sz="10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$this</a:t>
            </a:r>
            <a:r>
              <a:rPr lang="en-I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-&gt;getNestedTree(</a:t>
            </a:r>
            <a:r>
              <a:rPr lang="en-IN" sz="10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$id</a:t>
            </a:r>
            <a:r>
              <a:rPr lang="en-I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IN" sz="10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$processed</a:t>
            </a:r>
            <a:r>
              <a:rPr lang="en-I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IN" sz="10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$this</a:t>
            </a:r>
            <a:r>
              <a:rPr lang="en-I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-&gt;process(</a:t>
            </a:r>
            <a:r>
              <a:rPr lang="en-IN" sz="10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$raw</a:t>
            </a:r>
            <a:r>
              <a:rPr lang="en-I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IN" sz="10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$this</a:t>
            </a:r>
            <a:r>
              <a:rPr lang="en-I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-&gt;cache[</a:t>
            </a:r>
            <a:r>
              <a:rPr lang="en-IN" sz="10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$id</a:t>
            </a:r>
            <a:r>
              <a:rPr lang="en-I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n-IN" sz="10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$data</a:t>
            </a:r>
            <a:r>
              <a:rPr lang="en-I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;    </a:t>
            </a:r>
            <a:endParaRPr sz="1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IN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I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 sz="10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$this</a:t>
            </a:r>
            <a:r>
              <a:rPr lang="en-I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-&gt;cache[</a:t>
            </a:r>
            <a:r>
              <a:rPr lang="en-IN" sz="10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$id</a:t>
            </a:r>
            <a:r>
              <a:rPr lang="en-I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2"/>
          <p:cNvSpPr txBox="1"/>
          <p:nvPr/>
        </p:nvSpPr>
        <p:spPr>
          <a:xfrm>
            <a:off x="192240" y="0"/>
            <a:ext cx="89514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rgbClr val="FFFCF9"/>
                </a:solidFill>
              </a:rPr>
              <a:t>Example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42"/>
          <p:cNvSpPr/>
          <p:nvPr/>
        </p:nvSpPr>
        <p:spPr>
          <a:xfrm>
            <a:off x="0" y="6509880"/>
            <a:ext cx="9143700" cy="347700"/>
          </a:xfrm>
          <a:prstGeom prst="rect">
            <a:avLst/>
          </a:prstGeom>
          <a:gradFill>
            <a:gsLst>
              <a:gs pos="0">
                <a:srgbClr val="1F88C8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E0E0E0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23040">
              <a:srgbClr val="000000">
                <a:alpha val="3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0" name="Google Shape;26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40" y="6519600"/>
            <a:ext cx="1053600" cy="338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2"/>
          <p:cNvSpPr txBox="1"/>
          <p:nvPr/>
        </p:nvSpPr>
        <p:spPr>
          <a:xfrm>
            <a:off x="416150" y="946075"/>
            <a:ext cx="4394400" cy="53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// Solution 2</a:t>
            </a:r>
            <a:endParaRPr b="1" sz="12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I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1200">
                <a:solidFill>
                  <a:srgbClr val="445588"/>
                </a:solidFill>
                <a:latin typeface="Courier New"/>
                <a:ea typeface="Courier New"/>
                <a:cs typeface="Courier New"/>
                <a:sym typeface="Courier New"/>
              </a:rPr>
              <a:t>CappedMemoryCache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I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IN" sz="12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$cap</a:t>
            </a:r>
            <a:r>
              <a:rPr lang="en-IN" sz="12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IN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IN" sz="12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I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IN" sz="12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$gcProbability</a:t>
            </a:r>
            <a:r>
              <a:rPr lang="en-IN" sz="12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IN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IN" sz="12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I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IN" sz="12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$gcDivisor</a:t>
            </a:r>
            <a:r>
              <a:rPr lang="en-IN" sz="12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IN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IN" sz="12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I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IN" sz="12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$cache</a:t>
            </a:r>
            <a:r>
              <a:rPr lang="en-IN" sz="12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I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en-IN" sz="12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I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IN" sz="12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I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12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-I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IN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$key</a:t>
            </a:r>
            <a:r>
              <a:rPr lang="en-I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IN" sz="12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I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IN" sz="12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isset</a:t>
            </a:r>
            <a:r>
              <a:rPr lang="en-IN" sz="12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IN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$this</a:t>
            </a:r>
            <a:r>
              <a:rPr lang="en-IN" sz="12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-&gt;cache[</a:t>
            </a:r>
            <a:r>
              <a:rPr lang="en-IN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$key</a:t>
            </a:r>
            <a:r>
              <a:rPr lang="en-IN" sz="12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]) ? </a:t>
            </a:r>
            <a:r>
              <a:rPr lang="en-IN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$this</a:t>
            </a:r>
            <a:r>
              <a:rPr lang="en-IN" sz="12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-&gt;cache[</a:t>
            </a:r>
            <a:r>
              <a:rPr lang="en-IN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$key</a:t>
            </a:r>
            <a:r>
              <a:rPr lang="en-IN" sz="12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] : </a:t>
            </a:r>
            <a:r>
              <a:rPr b="1" lang="en-I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-IN" sz="12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I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IN" sz="12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I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12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-I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IN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$key</a:t>
            </a:r>
            <a:r>
              <a:rPr lang="en-I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IN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$value</a:t>
            </a:r>
            <a:r>
              <a:rPr lang="en-I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IN" sz="12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{   </a:t>
            </a:r>
            <a:endParaRPr sz="12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IN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$this</a:t>
            </a:r>
            <a:r>
              <a:rPr lang="en-IN" sz="12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-&gt;cache[</a:t>
            </a:r>
            <a:r>
              <a:rPr lang="en-IN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$key</a:t>
            </a:r>
            <a:r>
              <a:rPr lang="en-IN" sz="12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n-IN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$value</a:t>
            </a:r>
            <a:r>
              <a:rPr lang="en-IN" sz="12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IN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$this</a:t>
            </a:r>
            <a:r>
              <a:rPr lang="en-IN" sz="12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-&gt;garbageCollect();</a:t>
            </a:r>
            <a:endParaRPr sz="12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2" name="Google Shape;262;p42"/>
          <p:cNvSpPr txBox="1"/>
          <p:nvPr/>
        </p:nvSpPr>
        <p:spPr>
          <a:xfrm>
            <a:off x="4943750" y="946075"/>
            <a:ext cx="3948600" cy="54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IN" sz="12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I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12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garbageCollect</a:t>
            </a:r>
            <a:r>
              <a:rPr lang="en-I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if</a:t>
            </a:r>
            <a:r>
              <a:rPr lang="en-IN" sz="12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IN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$this</a:t>
            </a:r>
            <a:r>
              <a:rPr lang="en-IN" sz="12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-&gt;shouldGarbageCollect()) {</a:t>
            </a:r>
            <a:endParaRPr sz="12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IN" sz="12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(count(</a:t>
            </a:r>
            <a:r>
              <a:rPr lang="en-IN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$this</a:t>
            </a:r>
            <a:r>
              <a:rPr lang="en-IN" sz="12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-&gt;cache) &gt; </a:t>
            </a:r>
            <a:r>
              <a:rPr lang="en-IN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$this</a:t>
            </a:r>
            <a:r>
              <a:rPr lang="en-IN" sz="12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-&gt;cap) {            reset(</a:t>
            </a:r>
            <a:r>
              <a:rPr lang="en-IN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$this</a:t>
            </a:r>
            <a:r>
              <a:rPr lang="en-IN" sz="12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-&gt;cache);</a:t>
            </a:r>
            <a:endParaRPr sz="12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$key</a:t>
            </a:r>
            <a:r>
              <a:rPr lang="en-IN" sz="12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= key(</a:t>
            </a:r>
            <a:r>
              <a:rPr lang="en-IN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$this</a:t>
            </a:r>
            <a:r>
              <a:rPr lang="en-IN" sz="12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-&gt;cache);            </a:t>
            </a:r>
            <a:r>
              <a:rPr lang="en-IN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$this</a:t>
            </a:r>
            <a:r>
              <a:rPr lang="en-IN" sz="12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-&gt;remove(</a:t>
            </a:r>
            <a:r>
              <a:rPr lang="en-IN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$key</a:t>
            </a:r>
            <a:r>
              <a:rPr lang="en-IN" sz="12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IN" sz="12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I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IN" sz="12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shouldGarbageCollect</a:t>
            </a:r>
            <a:r>
              <a:rPr lang="en-I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IN" sz="12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IN" sz="12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(mt_rand() / mt_getrandmax()) &amp;lt;= (</a:t>
            </a:r>
            <a:r>
              <a:rPr lang="en-IN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$this</a:t>
            </a:r>
            <a:r>
              <a:rPr lang="en-IN" sz="12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-&gt;gcProbability / </a:t>
            </a:r>
            <a:r>
              <a:rPr lang="en-IN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$this</a:t>
            </a:r>
            <a:r>
              <a:rPr lang="en-IN" sz="12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-&gt;gcDivisor);</a:t>
            </a:r>
            <a:endParaRPr sz="12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3"/>
          <p:cNvSpPr txBox="1"/>
          <p:nvPr/>
        </p:nvSpPr>
        <p:spPr>
          <a:xfrm>
            <a:off x="192240" y="0"/>
            <a:ext cx="89514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rgbClr val="FFFCF9"/>
                </a:solidFill>
              </a:rPr>
              <a:t>Example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43"/>
          <p:cNvSpPr/>
          <p:nvPr/>
        </p:nvSpPr>
        <p:spPr>
          <a:xfrm>
            <a:off x="0" y="6509880"/>
            <a:ext cx="9143700" cy="347700"/>
          </a:xfrm>
          <a:prstGeom prst="rect">
            <a:avLst/>
          </a:prstGeom>
          <a:gradFill>
            <a:gsLst>
              <a:gs pos="0">
                <a:srgbClr val="1F88C8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E0E0E0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23040">
              <a:srgbClr val="000000">
                <a:alpha val="3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0" name="Google Shape;27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40" y="6519600"/>
            <a:ext cx="1053600" cy="338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3"/>
          <p:cNvSpPr txBox="1"/>
          <p:nvPr/>
        </p:nvSpPr>
        <p:spPr>
          <a:xfrm>
            <a:off x="84250" y="946075"/>
            <a:ext cx="8604900" cy="51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IN" sz="1800">
                <a:solidFill>
                  <a:srgbClr val="4C4B58"/>
                </a:solidFill>
                <a:highlight>
                  <a:srgbClr val="FFFFFF"/>
                </a:highlight>
              </a:rPr>
              <a:t>This is simple First in First out (FIFO) cache implementation. We have other more efficient algo like: LFU, LRU, MRU etc. But the fact is that you cannot hold arbitrary size data entirely in PHP memory.</a:t>
            </a:r>
            <a:endParaRPr sz="1800">
              <a:solidFill>
                <a:srgbClr val="4C4B58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IN" sz="2400">
                <a:solidFill>
                  <a:srgbClr val="FF0000"/>
                </a:solidFill>
              </a:rPr>
              <a:t>Solution 3</a:t>
            </a:r>
            <a:br>
              <a:rPr lang="en-IN" sz="2400">
                <a:solidFill>
                  <a:schemeClr val="dk1"/>
                </a:solidFill>
              </a:rPr>
            </a:br>
            <a:r>
              <a:rPr lang="en-IN" sz="2400">
                <a:solidFill>
                  <a:schemeClr val="dk1"/>
                </a:solidFill>
              </a:rPr>
              <a:t>Use layered caching: ie. </a:t>
            </a:r>
            <a:r>
              <a:rPr lang="en-IN" sz="1800">
                <a:solidFill>
                  <a:schemeClr val="dk1"/>
                </a:solidFill>
              </a:rPr>
              <a:t>By inserting another external caching layer (eg. with larger space and ability to set ttl on the data, such as redis)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4"/>
          <p:cNvSpPr txBox="1"/>
          <p:nvPr/>
        </p:nvSpPr>
        <p:spPr>
          <a:xfrm>
            <a:off x="192240" y="0"/>
            <a:ext cx="89514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rgbClr val="FFFCF9"/>
                </a:solidFill>
              </a:rPr>
              <a:t>Thank You!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44"/>
          <p:cNvSpPr/>
          <p:nvPr/>
        </p:nvSpPr>
        <p:spPr>
          <a:xfrm>
            <a:off x="0" y="6509880"/>
            <a:ext cx="9143700" cy="347700"/>
          </a:xfrm>
          <a:prstGeom prst="rect">
            <a:avLst/>
          </a:prstGeom>
          <a:gradFill>
            <a:gsLst>
              <a:gs pos="0">
                <a:srgbClr val="1F88C8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E0E0E0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23040">
              <a:srgbClr val="000000">
                <a:alpha val="3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40" y="6519600"/>
            <a:ext cx="1053600" cy="3381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4"/>
          <p:cNvSpPr txBox="1"/>
          <p:nvPr/>
        </p:nvSpPr>
        <p:spPr>
          <a:xfrm>
            <a:off x="84250" y="946075"/>
            <a:ext cx="8604900" cy="51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IN" sz="2400"/>
              <a:t>Code optimization &amp; memory optimization comes after: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</a:rPr>
              <a:t>Practice, practice, practice</a:t>
            </a:r>
            <a:endParaRPr sz="24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</a:rPr>
              <a:t>Always more to learn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F88C8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5"/>
          <p:cNvSpPr/>
          <p:nvPr/>
        </p:nvSpPr>
        <p:spPr>
          <a:xfrm>
            <a:off x="1596960" y="1733400"/>
            <a:ext cx="6577920" cy="2193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3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Q&amp;A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45"/>
          <p:cNvSpPr/>
          <p:nvPr/>
        </p:nvSpPr>
        <p:spPr>
          <a:xfrm>
            <a:off x="0" y="5595480"/>
            <a:ext cx="9143640" cy="1262160"/>
          </a:xfrm>
          <a:prstGeom prst="rect">
            <a:avLst/>
          </a:prstGeom>
          <a:gradFill>
            <a:gsLst>
              <a:gs pos="0">
                <a:srgbClr val="E5E5E5"/>
              </a:gs>
              <a:gs pos="100000">
                <a:srgbClr val="F2F2F2"/>
              </a:gs>
            </a:gsLst>
            <a:lin ang="16200000" scaled="0"/>
          </a:gradFill>
          <a:ln cap="flat" cmpd="sng" w="9525">
            <a:solidFill>
              <a:srgbClr val="E0E0E0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23040">
              <a:srgbClr val="000000">
                <a:alpha val="34901"/>
              </a:srgbClr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4800" strike="noStrike">
                <a:solidFill>
                  <a:srgbClr val="0081BE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 txBox="1"/>
          <p:nvPr/>
        </p:nvSpPr>
        <p:spPr>
          <a:xfrm>
            <a:off x="192240" y="0"/>
            <a:ext cx="8951400" cy="764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rgbClr val="FFFCF9"/>
                </a:solidFill>
              </a:rPr>
              <a:t>What we’ll cover together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8"/>
          <p:cNvSpPr txBox="1"/>
          <p:nvPr/>
        </p:nvSpPr>
        <p:spPr>
          <a:xfrm>
            <a:off x="192240" y="914400"/>
            <a:ext cx="8799120" cy="5257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•"/>
            </a:pPr>
            <a:r>
              <a:rPr b="0" i="0" lang="en-IN" sz="3200" u="none" cap="none" strike="noStrik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Our mission is to be the leader in enabling the global publishing and educational institu</a:t>
            </a:r>
            <a:endParaRPr b="0" i="0" sz="3200" u="none" cap="none" strike="noStrike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•"/>
            </a:pPr>
            <a:r>
              <a:rPr b="0" i="0" lang="en-IN" sz="3200" u="none" cap="none" strike="noStrik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tions to deliver online and offline learning</a:t>
            </a:r>
            <a:endParaRPr b="0" i="0" sz="3200" u="none" cap="none" strike="noStrike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3" name="Google Shape;123;p28"/>
          <p:cNvSpPr/>
          <p:nvPr/>
        </p:nvSpPr>
        <p:spPr>
          <a:xfrm>
            <a:off x="0" y="6509880"/>
            <a:ext cx="9143640" cy="347760"/>
          </a:xfrm>
          <a:prstGeom prst="rect">
            <a:avLst/>
          </a:prstGeom>
          <a:gradFill>
            <a:gsLst>
              <a:gs pos="0">
                <a:srgbClr val="1F88C8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E0E0E0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40" y="6519600"/>
            <a:ext cx="1053720" cy="33804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8"/>
          <p:cNvSpPr/>
          <p:nvPr/>
        </p:nvSpPr>
        <p:spPr>
          <a:xfrm>
            <a:off x="2305800" y="1462680"/>
            <a:ext cx="4571640" cy="381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93839" lvl="0" marL="39383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Noto Sans Symbols"/>
              <a:buChar char="❖"/>
            </a:pPr>
            <a:r>
              <a:rPr lang="en-IN" sz="1800">
                <a:solidFill>
                  <a:srgbClr val="5F5F5F"/>
                </a:solidFill>
              </a:rPr>
              <a:t>How memory management done by PHP?</a:t>
            </a:r>
            <a:endParaRPr sz="1800">
              <a:solidFill>
                <a:srgbClr val="5F5F5F"/>
              </a:solidFill>
            </a:endParaRPr>
          </a:p>
          <a:p>
            <a:pPr indent="0" lvl="0" marL="39383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F5F5F"/>
              </a:solidFill>
            </a:endParaRPr>
          </a:p>
          <a:p>
            <a:pPr indent="-393839" lvl="0" marL="39383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Noto Sans Symbols"/>
              <a:buChar char="❖"/>
            </a:pPr>
            <a:r>
              <a:rPr lang="en-IN" sz="1800">
                <a:solidFill>
                  <a:srgbClr val="5F5F5F"/>
                </a:solidFill>
              </a:rPr>
              <a:t>What is PHP memory limit ?</a:t>
            </a:r>
            <a:endParaRPr sz="1800">
              <a:solidFill>
                <a:srgbClr val="5F5F5F"/>
              </a:solidFill>
            </a:endParaRPr>
          </a:p>
          <a:p>
            <a:pPr indent="0" lvl="0" marL="39383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F5F5F"/>
              </a:solidFill>
            </a:endParaRPr>
          </a:p>
          <a:p>
            <a:pPr indent="-393839" lvl="0" marL="39383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Noto Sans Symbols"/>
              <a:buChar char="❖"/>
            </a:pPr>
            <a:r>
              <a:rPr lang="en-IN" sz="1800">
                <a:solidFill>
                  <a:srgbClr val="5F5F5F"/>
                </a:solidFill>
              </a:rPr>
              <a:t>How to measure memory consumption?</a:t>
            </a:r>
            <a:br>
              <a:rPr lang="en-IN" sz="1800">
                <a:solidFill>
                  <a:srgbClr val="5F5F5F"/>
                </a:solidFill>
              </a:rPr>
            </a:b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839" lvl="0" marL="39383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Noto Sans Symbols"/>
              <a:buChar char="❖"/>
            </a:pPr>
            <a:r>
              <a:rPr lang="en-IN" sz="1800">
                <a:solidFill>
                  <a:srgbClr val="5F5F5F"/>
                </a:solidFill>
              </a:rPr>
              <a:t>PHP Memory optimization technique</a:t>
            </a:r>
            <a:endParaRPr sz="1800">
              <a:solidFill>
                <a:srgbClr val="5F5F5F"/>
              </a:solidFill>
            </a:endParaRPr>
          </a:p>
          <a:p>
            <a:pPr indent="0" lvl="0" marL="39383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F5F5F"/>
              </a:solidFill>
            </a:endParaRPr>
          </a:p>
          <a:p>
            <a:pPr indent="-393839" lvl="0" marL="39383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Noto Sans Symbols"/>
              <a:buChar char="❖"/>
            </a:pPr>
            <a:r>
              <a:rPr lang="en-IN" sz="1800">
                <a:solidFill>
                  <a:srgbClr val="5F5F5F"/>
                </a:solidFill>
              </a:rPr>
              <a:t>Example</a:t>
            </a:r>
            <a:endParaRPr sz="1800">
              <a:solidFill>
                <a:srgbClr val="5F5F5F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F5F5F"/>
              </a:solidFill>
            </a:endParaRPr>
          </a:p>
          <a:p>
            <a:pPr indent="0" lvl="0" marL="39383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F5F5F"/>
              </a:solidFill>
            </a:endParaRPr>
          </a:p>
          <a:p>
            <a:pPr indent="0" lvl="0" marL="39383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1800">
                <a:solidFill>
                  <a:srgbClr val="5F5F5F"/>
                </a:solidFill>
              </a:rPr>
            </a:br>
            <a:endParaRPr sz="1800">
              <a:solidFill>
                <a:srgbClr val="5F5F5F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F5F5F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F5F5F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F5F5F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F5F5F"/>
              </a:solidFill>
            </a:endParaRPr>
          </a:p>
          <a:p>
            <a:pPr indent="0" lvl="0" marL="39383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9"/>
          <p:cNvSpPr txBox="1"/>
          <p:nvPr/>
        </p:nvSpPr>
        <p:spPr>
          <a:xfrm>
            <a:off x="192240" y="0"/>
            <a:ext cx="89514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rgbClr val="FFFCF9"/>
                </a:solidFill>
              </a:rPr>
              <a:t>Understanding PHP memory management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9"/>
          <p:cNvSpPr/>
          <p:nvPr/>
        </p:nvSpPr>
        <p:spPr>
          <a:xfrm>
            <a:off x="0" y="6509880"/>
            <a:ext cx="9143700" cy="347700"/>
          </a:xfrm>
          <a:prstGeom prst="rect">
            <a:avLst/>
          </a:prstGeom>
          <a:gradFill>
            <a:gsLst>
              <a:gs pos="0">
                <a:srgbClr val="1F88C8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E0E0E0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23040">
              <a:srgbClr val="000000">
                <a:alpha val="3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40" y="6519600"/>
            <a:ext cx="1053600" cy="33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9"/>
          <p:cNvSpPr txBox="1"/>
          <p:nvPr/>
        </p:nvSpPr>
        <p:spPr>
          <a:xfrm>
            <a:off x="84240" y="946080"/>
            <a:ext cx="9106500" cy="60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IN" sz="2400"/>
              <a:t>PHP uses a CoW(CopyOnWrite) system for zval.</a:t>
            </a:r>
            <a:endParaRPr sz="24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IN" sz="1800">
                <a:solidFill>
                  <a:schemeClr val="dk1"/>
                </a:solidFill>
              </a:rPr>
              <a:t>PHP is a dynamic, loosely typed language, that uses 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</a:rPr>
              <a:t>copy-on-write and reference counting.</a:t>
            </a:r>
            <a:br>
              <a:rPr lang="en-IN" sz="1800">
                <a:solidFill>
                  <a:schemeClr val="dk1"/>
                </a:solidFill>
              </a:rPr>
            </a:br>
            <a:r>
              <a:rPr lang="en-IN" sz="1800" u="sng">
                <a:solidFill>
                  <a:schemeClr val="hlink"/>
                </a:solidFill>
                <a:hlinkClick r:id="rId4"/>
              </a:rPr>
              <a:t>http://php.net/manual/en/internals2.variables.intro.php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IN" sz="1800"/>
              <a:t>All variables in PHP are represented by one structure, </a:t>
            </a:r>
            <a:endParaRPr sz="1800"/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the zval: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IN" sz="1800"/>
              <a:t>Memory gets allocated only on change.</a:t>
            </a:r>
            <a:endParaRPr sz="1800"/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IN" sz="2400"/>
              <a:t>PHP memory management done by </a:t>
            </a:r>
            <a:br>
              <a:rPr lang="en-IN" sz="2400"/>
            </a:br>
            <a:r>
              <a:rPr lang="en-IN" sz="2400"/>
              <a:t>ZendMM</a:t>
            </a:r>
            <a:endParaRPr sz="2400"/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u="sng">
                <a:solidFill>
                  <a:schemeClr val="hlink"/>
                </a:solidFill>
                <a:hlinkClick r:id="rId5"/>
              </a:rPr>
              <a:t>http://www.phpinternalsbook.com/php7/memory_management/zend_memory_manager.html</a:t>
            </a:r>
            <a:r>
              <a:rPr lang="en-IN" sz="1800"/>
              <a:t>  </a:t>
            </a:r>
            <a:endParaRPr sz="1800"/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35" name="Google Shape;135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44700" y="1452425"/>
            <a:ext cx="2057400" cy="41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71225" y="5950975"/>
            <a:ext cx="3886200" cy="4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/>
        </p:nvSpPr>
        <p:spPr>
          <a:xfrm>
            <a:off x="192240" y="0"/>
            <a:ext cx="8951400" cy="764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rgbClr val="FFFCF9"/>
                </a:solidFill>
              </a:rPr>
              <a:t>Understanding PHP memory limit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0"/>
          <p:cNvSpPr/>
          <p:nvPr/>
        </p:nvSpPr>
        <p:spPr>
          <a:xfrm>
            <a:off x="0" y="6509880"/>
            <a:ext cx="9143640" cy="347760"/>
          </a:xfrm>
          <a:prstGeom prst="rect">
            <a:avLst/>
          </a:prstGeom>
          <a:gradFill>
            <a:gsLst>
              <a:gs pos="0">
                <a:srgbClr val="1F88C8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E0E0E0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40" y="6519600"/>
            <a:ext cx="1053720" cy="33804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0"/>
          <p:cNvSpPr txBox="1"/>
          <p:nvPr/>
        </p:nvSpPr>
        <p:spPr>
          <a:xfrm>
            <a:off x="275400" y="1008000"/>
            <a:ext cx="8580600" cy="519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99820" lvl="0" marL="21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lang="en-IN" sz="2400"/>
              <a:t>What is memory limit?</a:t>
            </a:r>
            <a:endParaRPr sz="2400"/>
          </a:p>
          <a:p>
            <a:pPr indent="-3810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IN" sz="2400"/>
              <a:t>PHP memory_limit is the maximum amount of server memory a single PHP script is allowed to consume. </a:t>
            </a:r>
            <a:endParaRPr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IN" sz="2400">
                <a:solidFill>
                  <a:schemeClr val="dk1"/>
                </a:solidFill>
              </a:rPr>
              <a:t>PHP memory_limit is </a:t>
            </a:r>
            <a:r>
              <a:rPr b="1" lang="en-IN" sz="2400">
                <a:solidFill>
                  <a:schemeClr val="dk1"/>
                </a:solidFill>
              </a:rPr>
              <a:t>per-script</a:t>
            </a:r>
            <a:r>
              <a:rPr lang="en-IN" sz="2400">
                <a:solidFill>
                  <a:schemeClr val="dk1"/>
                </a:solidFill>
              </a:rPr>
              <a:t>, just as a highway speed limit is per-vehicle. </a:t>
            </a:r>
            <a:endParaRPr sz="24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21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46" name="Google Shape;14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9950" y="3307000"/>
            <a:ext cx="3218149" cy="267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1"/>
          <p:cNvSpPr txBox="1"/>
          <p:nvPr/>
        </p:nvSpPr>
        <p:spPr>
          <a:xfrm>
            <a:off x="192240" y="0"/>
            <a:ext cx="8951400" cy="764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rgbClr val="FFFCF9"/>
                </a:solidFill>
              </a:rPr>
              <a:t>Measuring PHP memory consumption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1"/>
          <p:cNvSpPr/>
          <p:nvPr/>
        </p:nvSpPr>
        <p:spPr>
          <a:xfrm>
            <a:off x="0" y="6509880"/>
            <a:ext cx="9143640" cy="347760"/>
          </a:xfrm>
          <a:prstGeom prst="rect">
            <a:avLst/>
          </a:prstGeom>
          <a:gradFill>
            <a:gsLst>
              <a:gs pos="0">
                <a:srgbClr val="1F88C8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E0E0E0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40" y="6519600"/>
            <a:ext cx="1053720" cy="33804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1"/>
          <p:cNvSpPr txBox="1"/>
          <p:nvPr/>
        </p:nvSpPr>
        <p:spPr>
          <a:xfrm>
            <a:off x="84240" y="946080"/>
            <a:ext cx="9106560" cy="6037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/>
              <a:t>Not much tools, few are:</a:t>
            </a:r>
            <a:endParaRPr sz="2400"/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IN" sz="2400"/>
              <a:t>OS help (/proc, top, pmap etc)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IN" sz="2400">
                <a:solidFill>
                  <a:schemeClr val="dk1"/>
                </a:solidFill>
              </a:rPr>
              <a:t>PHP Function: </a:t>
            </a:r>
            <a:r>
              <a:rPr lang="en-IN" sz="2400">
                <a:solidFill>
                  <a:schemeClr val="dk1"/>
                </a:solidFill>
              </a:rPr>
              <a:t>memory_get_usage()</a:t>
            </a:r>
            <a:br>
              <a:rPr lang="en-IN" sz="2400">
                <a:solidFill>
                  <a:schemeClr val="dk1"/>
                </a:solidFill>
              </a:rPr>
            </a:br>
            <a:r>
              <a:rPr lang="en-IN" sz="2400" u="sng">
                <a:solidFill>
                  <a:schemeClr val="hlink"/>
                </a:solidFill>
                <a:hlinkClick r:id="rId4"/>
              </a:rPr>
              <a:t>http://php.net/manual/en/function.memory-get-usage.php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IN" sz="2400">
                <a:solidFill>
                  <a:schemeClr val="dk1"/>
                </a:solidFill>
              </a:rPr>
              <a:t>PHP Extension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IN" sz="2400">
                <a:solidFill>
                  <a:schemeClr val="dk1"/>
                </a:solidFill>
              </a:rPr>
              <a:t>Xdebug (https://xdebug.org/docs/index.php)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IN" sz="2400">
                <a:solidFill>
                  <a:schemeClr val="dk1"/>
                </a:solidFill>
              </a:rPr>
              <a:t>memprof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IN" sz="2400">
                <a:solidFill>
                  <a:schemeClr val="dk1"/>
                </a:solidFill>
              </a:rPr>
              <a:t>memtrack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/>
          <p:nvPr/>
        </p:nvSpPr>
        <p:spPr>
          <a:xfrm>
            <a:off x="192240" y="0"/>
            <a:ext cx="89514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rgbClr val="FFFCF9"/>
                </a:solidFill>
              </a:rPr>
              <a:t>Measuring PHP memory consumption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2"/>
          <p:cNvSpPr/>
          <p:nvPr/>
        </p:nvSpPr>
        <p:spPr>
          <a:xfrm>
            <a:off x="0" y="6509880"/>
            <a:ext cx="9143700" cy="347700"/>
          </a:xfrm>
          <a:prstGeom prst="rect">
            <a:avLst/>
          </a:prstGeom>
          <a:gradFill>
            <a:gsLst>
              <a:gs pos="0">
                <a:srgbClr val="1F88C8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E0E0E0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23040">
              <a:srgbClr val="000000">
                <a:alpha val="3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40" y="6519600"/>
            <a:ext cx="1053600" cy="33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2"/>
          <p:cNvSpPr txBox="1"/>
          <p:nvPr/>
        </p:nvSpPr>
        <p:spPr>
          <a:xfrm>
            <a:off x="84240" y="946080"/>
            <a:ext cx="9106500" cy="60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IN" sz="2400"/>
              <a:t>OS help (/proc, top, pmap etc)</a:t>
            </a:r>
            <a:endParaRPr sz="2400"/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65" name="Google Shape;16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525" y="1628375"/>
            <a:ext cx="6507900" cy="42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/>
        </p:nvSpPr>
        <p:spPr>
          <a:xfrm>
            <a:off x="192240" y="0"/>
            <a:ext cx="89514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rgbClr val="FFFCF9"/>
                </a:solidFill>
              </a:rPr>
              <a:t>Measuring PHP memory consumption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3"/>
          <p:cNvSpPr/>
          <p:nvPr/>
        </p:nvSpPr>
        <p:spPr>
          <a:xfrm>
            <a:off x="0" y="6509880"/>
            <a:ext cx="9143700" cy="347700"/>
          </a:xfrm>
          <a:prstGeom prst="rect">
            <a:avLst/>
          </a:prstGeom>
          <a:gradFill>
            <a:gsLst>
              <a:gs pos="0">
                <a:srgbClr val="1F88C8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E0E0E0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23040">
              <a:srgbClr val="000000">
                <a:alpha val="3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40" y="6519600"/>
            <a:ext cx="1053600" cy="33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3"/>
          <p:cNvSpPr txBox="1"/>
          <p:nvPr/>
        </p:nvSpPr>
        <p:spPr>
          <a:xfrm>
            <a:off x="84240" y="946080"/>
            <a:ext cx="9106500" cy="60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IN" sz="2400"/>
              <a:t>Example from </a:t>
            </a:r>
            <a:r>
              <a:rPr lang="en-IN" sz="2400"/>
              <a:t>OS help</a:t>
            </a:r>
            <a:endParaRPr sz="2400"/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75" name="Google Shape;17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5675" y="1516225"/>
            <a:ext cx="7172325" cy="465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/>
          <p:nvPr/>
        </p:nvSpPr>
        <p:spPr>
          <a:xfrm>
            <a:off x="192240" y="0"/>
            <a:ext cx="89514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rgbClr val="FFFCF9"/>
                </a:solidFill>
              </a:rPr>
              <a:t>Measuring PHP memory consumption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4"/>
          <p:cNvSpPr/>
          <p:nvPr/>
        </p:nvSpPr>
        <p:spPr>
          <a:xfrm>
            <a:off x="0" y="6509880"/>
            <a:ext cx="9143700" cy="347700"/>
          </a:xfrm>
          <a:prstGeom prst="rect">
            <a:avLst/>
          </a:prstGeom>
          <a:gradFill>
            <a:gsLst>
              <a:gs pos="0">
                <a:srgbClr val="1F88C8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E0E0E0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23040">
              <a:srgbClr val="000000">
                <a:alpha val="3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40" y="6519600"/>
            <a:ext cx="1053600" cy="33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4"/>
          <p:cNvSpPr txBox="1"/>
          <p:nvPr/>
        </p:nvSpPr>
        <p:spPr>
          <a:xfrm>
            <a:off x="84240" y="946080"/>
            <a:ext cx="9106500" cy="60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IN" sz="2400"/>
              <a:t>M</a:t>
            </a:r>
            <a:r>
              <a:rPr lang="en-IN" sz="2400"/>
              <a:t>easuring memory consumption using PHP function</a:t>
            </a:r>
            <a:endParaRPr sz="2400"/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85" name="Google Shape;18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2925" y="1448175"/>
            <a:ext cx="6962775" cy="496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/>
          <p:nvPr/>
        </p:nvSpPr>
        <p:spPr>
          <a:xfrm>
            <a:off x="192240" y="0"/>
            <a:ext cx="89514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rgbClr val="FFFCF9"/>
                </a:solidFill>
              </a:rPr>
              <a:t>PHP Memory optimization technique (1/6)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5"/>
          <p:cNvSpPr/>
          <p:nvPr/>
        </p:nvSpPr>
        <p:spPr>
          <a:xfrm>
            <a:off x="0" y="6509880"/>
            <a:ext cx="9143700" cy="347700"/>
          </a:xfrm>
          <a:prstGeom prst="rect">
            <a:avLst/>
          </a:prstGeom>
          <a:gradFill>
            <a:gsLst>
              <a:gs pos="0">
                <a:srgbClr val="1F88C8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E0E0E0"/>
            </a:solidFill>
            <a:prstDash val="solid"/>
            <a:round/>
            <a:headEnd len="sm" w="sm" type="none"/>
            <a:tailEnd len="sm" w="sm" type="none"/>
          </a:ln>
          <a:effectLst>
            <a:outerShdw dir="5400000" dist="23040">
              <a:srgbClr val="000000">
                <a:alpha val="3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40" y="6519600"/>
            <a:ext cx="1053600" cy="33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5"/>
          <p:cNvSpPr txBox="1"/>
          <p:nvPr/>
        </p:nvSpPr>
        <p:spPr>
          <a:xfrm>
            <a:off x="84240" y="946080"/>
            <a:ext cx="9106500" cy="60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Using the Latest Version of PHP</a:t>
            </a:r>
            <a:endParaRPr sz="1800"/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IN" sz="1800">
                <a:solidFill>
                  <a:schemeClr val="dk1"/>
                </a:solidFill>
              </a:rPr>
              <a:t>Double Quotes (“) and Single quotes (‘)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IN" sz="1800">
                <a:solidFill>
                  <a:schemeClr val="dk1"/>
                </a:solidFill>
              </a:rPr>
              <a:t>Avoiding Relative Path In File Inclusion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IN" sz="1800">
                <a:solidFill>
                  <a:schemeClr val="dk1"/>
                </a:solidFill>
              </a:rPr>
              <a:t>Releasing all Resources</a:t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95" name="Google Shape;19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375" y="1407713"/>
            <a:ext cx="5772150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