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010400" cy="9296400"/>
  <p:embeddedFontLst>
    <p:embeddedFont>
      <p:font typeface="Roboto"/>
      <p:regular r:id="rId23"/>
      <p:bold r:id="rId24"/>
      <p:italic r:id="rId25"/>
      <p:boldItalic r:id="rId26"/>
    </p:embeddedFont>
    <p:embeddedFont>
      <p:font typeface="Arial Narr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f3662fd8_0_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56f3662fd8_0_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56f3662fd8_0_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f3662fd8_0_27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6f3662fd8_0_27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56f3662fd8_0_2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daf8c143_0_17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6daf8c143_0_17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56daf8c143_0_1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daf8c143_0_25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6daf8c143_0_25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56daf8c143_0_2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f3662fd8_0_4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56f3662fd8_0_4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56f3662fd8_0_4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daf8c143_0_35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56daf8c143_0_35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56daf8c143_0_3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fa57b559_0_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56fa57b559_0_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56fa57b559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This is topic for </a:t>
            </a:r>
            <a:r>
              <a:rPr lang="en-IN" sz="2000"/>
              <a:t>optimization</a:t>
            </a:r>
            <a:r>
              <a:rPr lang="en-IN" sz="2000"/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bf17c719_0_32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0bf17c719_0_32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50bf17c719_0_3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8f1c6ca_0_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8f1c6ca_0_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4fb28db7_0_1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544fb28db7_0_1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544fb28db7_0_1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daf8c143_0_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56daf8c143_0_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56daf8c143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daf8c143_0_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56daf8c143_0_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56daf8c143_0_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92240" y="457200"/>
            <a:ext cx="609120" cy="556560"/>
          </a:xfrm>
          <a:prstGeom prst="flowChartDecision">
            <a:avLst/>
          </a:prstGeom>
          <a:solidFill>
            <a:srgbClr val="1AB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74600" cy="76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2422" r="0" t="0"/>
          <a:stretch/>
        </p:blipFill>
        <p:spPr>
          <a:xfrm>
            <a:off x="0" y="6600960"/>
            <a:ext cx="9174600" cy="2566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chrome.google.com/webstore/detail/react-developer-tools/fmkadmapgofadopljbjfkapdkoienihi?hl=en" TargetMode="External"/><Relationship Id="rId5" Type="http://schemas.openxmlformats.org/officeDocument/2006/relationships/hyperlink" Target="https://medium.com/@jondot/10-react-developer-tools-you-might-have-missed-6c7575cc27e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jscomplete.com/learn/1rd-reactful" TargetMode="External"/><Relationship Id="rId5" Type="http://schemas.openxmlformats.org/officeDocument/2006/relationships/hyperlink" Target="https://reactjs.org/docs/create-a-new-react-app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eveloper.mozilla.org/en-US/docs/Web/API/Element/className" TargetMode="External"/><Relationship Id="rId5" Type="http://schemas.openxmlformats.org/officeDocument/2006/relationships/hyperlink" Target="https://developer.mozilla.org/en-US/docs/Web/API/HTMLElement/tabInde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0"/>
            <a:ext cx="9144000" cy="1784160"/>
          </a:xfrm>
          <a:prstGeom prst="rect">
            <a:avLst/>
          </a:prstGeom>
          <a:solidFill>
            <a:srgbClr val="FFFCF9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258" y="25"/>
            <a:ext cx="4771500" cy="1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0" y="5486400"/>
            <a:ext cx="9143640" cy="137124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150120" y="5539680"/>
            <a:ext cx="3618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Date : 02 May 201</a:t>
            </a:r>
            <a:r>
              <a:rPr b="1" lang="en-IN" sz="1800">
                <a:solidFill>
                  <a:srgbClr val="00618E"/>
                </a:solidFill>
              </a:rPr>
              <a:t>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4122350" y="5486400"/>
            <a:ext cx="5021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sng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			Presented by</a:t>
            </a:r>
            <a:r>
              <a:rPr b="0" i="0" lang="en-IN" sz="20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 : Deepak Porwal</a:t>
            </a:r>
            <a:endParaRPr b="0" i="0" sz="2000" u="none" cap="none" strike="noStrike">
              <a:solidFill>
                <a:srgbClr val="006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618E"/>
                </a:solidFill>
              </a:rPr>
              <a:t>                                        Sundaramoorthy</a:t>
            </a:r>
            <a:endParaRPr sz="2000">
              <a:solidFill>
                <a:srgbClr val="00618E"/>
              </a:solidFill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0" y="2620440"/>
            <a:ext cx="91440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FFCF9"/>
                </a:solidFill>
              </a:rPr>
              <a:t>React Js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0" y="1106700"/>
            <a:ext cx="2323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775" y="2620450"/>
            <a:ext cx="1731000" cy="1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Components, Props &amp; State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component takes in parameters, called </a:t>
            </a:r>
            <a:r>
              <a:rPr b="1" lang="en-IN" sz="24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(short for “properties”), and returns a hierarchy of views to display via the </a:t>
            </a:r>
            <a:r>
              <a:rPr lang="en-IN" sz="24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method. (Example 1)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Props are Read-Only. (All React components must act like pure functions with respect to their props.)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allows React components to change their output over time in response to user actions, network responses, and anything else. 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(Example 2)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Introducing Components life cycle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4700" y="991725"/>
            <a:ext cx="91065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Intial Render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Get Props, Get State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componentWillMount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render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compenentDidMount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State Change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shouldComponentUpdate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componentWillUpdate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render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componentDidUpdate</a:t>
            </a:r>
            <a:endParaRPr sz="2400"/>
          </a:p>
        </p:txBody>
      </p:sp>
      <p:sp>
        <p:nvSpPr>
          <p:cNvPr id="209" name="Google Shape;209;p37"/>
          <p:cNvSpPr txBox="1"/>
          <p:nvPr/>
        </p:nvSpPr>
        <p:spPr>
          <a:xfrm>
            <a:off x="5026975" y="4461025"/>
            <a:ext cx="5994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Introducing </a:t>
            </a:r>
            <a:r>
              <a:rPr b="1" lang="en-IN" sz="3200">
                <a:solidFill>
                  <a:srgbClr val="FFFCF9"/>
                </a:solidFill>
              </a:rPr>
              <a:t>Components life cycle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4700" y="991725"/>
            <a:ext cx="91065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Props Change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componentWillReceiveProps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shouldComponentUpdate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componentWillUpdate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render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componentDidUpdate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Unmount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componentWillUnmount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Example - static-react.html</a:t>
            </a:r>
            <a:endParaRPr sz="2400"/>
          </a:p>
        </p:txBody>
      </p:sp>
      <p:sp>
        <p:nvSpPr>
          <p:cNvPr id="219" name="Google Shape;219;p38"/>
          <p:cNvSpPr txBox="1"/>
          <p:nvPr/>
        </p:nvSpPr>
        <p:spPr>
          <a:xfrm>
            <a:off x="5026975" y="4461025"/>
            <a:ext cx="5994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React Example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Pros &amp; Cons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Pros</a:t>
            </a:r>
            <a:endParaRPr sz="30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Easy to learn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Virtual DOM in ReactJS makes user experience better and developer’s work faster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Permission to reuse React components significantly saves time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One-direction data flow in ReactJS provides a stable code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An open-source Facebook library: constantly developing and open to the community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Wide React and Redux toolset.</a:t>
            </a:r>
            <a:endParaRPr sz="1800"/>
          </a:p>
          <a:p>
            <a:pPr indent="-3175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React developer tool - </a:t>
            </a:r>
            <a:r>
              <a:rPr lang="en-IN" u="sng">
                <a:solidFill>
                  <a:schemeClr val="hlink"/>
                </a:solidFill>
                <a:hlinkClick r:id="rId4"/>
              </a:rPr>
              <a:t>https://chrome.google.com/webstore/detail/react-developer-tools/fmkadmapgofadopljbjfkapdkoienihi?hl=en</a:t>
            </a:r>
            <a:endParaRPr/>
          </a:p>
          <a:p>
            <a:pPr indent="-3175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Many more react developer tool - </a:t>
            </a:r>
            <a:r>
              <a:rPr lang="en-IN" u="sng">
                <a:solidFill>
                  <a:schemeClr val="hlink"/>
                </a:solidFill>
                <a:hlinkClick r:id="rId5"/>
              </a:rPr>
              <a:t>https://medium.com/@jondot/10-react-developer-tools-you-might-have-missed-6c7575cc27eb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Pros &amp; Cons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Cons</a:t>
            </a:r>
            <a:endParaRPr sz="30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High pace of development </a:t>
            </a:r>
            <a:r>
              <a:rPr lang="en-IN" sz="1800"/>
              <a:t>- The environment constantly changes, and developers must regularly relearn the new ways of doing things. like react hooks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 ‘HTML in my JavaScript!’ – JSX as a barrier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Additional SEO h</a:t>
            </a:r>
            <a:r>
              <a:rPr lang="en-IN" sz="1800"/>
              <a:t>assle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Not an framework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1596960" y="1733400"/>
            <a:ext cx="6577920" cy="21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3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Q&amp;A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"/>
          <p:cNvSpPr/>
          <p:nvPr/>
        </p:nvSpPr>
        <p:spPr>
          <a:xfrm>
            <a:off x="0" y="5595480"/>
            <a:ext cx="9143640" cy="126216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800" strike="noStrike">
                <a:solidFill>
                  <a:srgbClr val="0081B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What next ?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React Hooks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React example with Hooks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React JS with Drupal &amp; sites</a:t>
            </a:r>
            <a:endParaRPr sz="24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What we’ll cover together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Our mission is to be the leader in enabling the global publishing and educational institu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tions to deliver online and offline learning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2305800" y="1462680"/>
            <a:ext cx="4571640" cy="38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Introduction to React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Installing React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Introducing JSX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Components, Props &amp; State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Components life cycle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React Example</a:t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Pros &amp; Cons</a:t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rgbClr val="5F5F5F"/>
                </a:solidFill>
              </a:rPr>
            </a:b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ReactJs Introduction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84250" y="946075"/>
            <a:ext cx="8951400" cy="5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 JavaScript </a:t>
            </a:r>
            <a:r>
              <a:rPr b="1" lang="en-IN" sz="1800"/>
              <a:t>library</a:t>
            </a:r>
            <a:r>
              <a:rPr lang="en-IN" sz="1800"/>
              <a:t> for building </a:t>
            </a:r>
            <a:r>
              <a:rPr b="1" lang="en-IN" sz="1800"/>
              <a:t>user interfaces.</a:t>
            </a:r>
            <a:endParaRPr b="1"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Developed by Facebook</a:t>
            </a:r>
            <a:endParaRPr sz="2250">
              <a:solidFill>
                <a:srgbClr val="11111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Declarative Language (Model UI &amp; State)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Component Based</a:t>
            </a:r>
            <a:endParaRPr sz="1800"/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84250" y="946075"/>
            <a:ext cx="89514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Who are using React?</a:t>
            </a:r>
            <a:endParaRPr b="1" sz="1800"/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Trillo</a:t>
            </a:r>
            <a:endParaRPr sz="1800"/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Mattermost</a:t>
            </a:r>
            <a:endParaRPr sz="1800"/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whatsapp web</a:t>
            </a:r>
            <a:endParaRPr sz="1800"/>
          </a:p>
          <a:p>
            <a:pPr indent="-342900" lvl="1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Flipkart</a:t>
            </a:r>
            <a:endParaRPr sz="1800"/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50" y="3393025"/>
            <a:ext cx="6934200" cy="3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Installing React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84240" y="946080"/>
            <a:ext cx="9106560" cy="60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/>
              <a:t>Using NPM - 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to have Node &gt;= 6 and npm &gt;= 5.2 on your machine</a:t>
            </a:r>
            <a:endParaRPr sz="1800"/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npx create-react-app my-app (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npx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package runner tool that comes with npm 5.2+</a:t>
            </a:r>
            <a:r>
              <a:rPr b="1" lang="en-I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Done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Configuring Your Own Environment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mkdir fulljs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cd fulljs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npm init</a:t>
            </a:r>
            <a:r>
              <a:rPr b="1" lang="en-IN" sz="1800"/>
              <a:t>  OR </a:t>
            </a:r>
            <a:r>
              <a:rPr lang="en-IN" sz="1800"/>
              <a:t>npm init -y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npm i express (For NodeJs webserver)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npm i react react-dom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npm i webpack webpack-cli </a:t>
            </a:r>
            <a:r>
              <a:rPr lang="en-IN" sz="1200"/>
              <a:t>(If writing your code in multiple files, You </a:t>
            </a:r>
            <a:r>
              <a:rPr lang="en-I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 a </a:t>
            </a:r>
            <a:r>
              <a:rPr i="1" lang="en-I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module bundler</a:t>
            </a:r>
            <a:r>
              <a:rPr lang="en-I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translate all these modules into something that can work in all browsers</a:t>
            </a:r>
            <a:r>
              <a:rPr lang="en-IN" sz="1200"/>
              <a:t>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Installing React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Own configuration continue…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>
                <a:solidFill>
                  <a:schemeClr val="dk1"/>
                </a:solidFill>
              </a:rPr>
              <a:t>npm i babel-loader @babel/core @babel/node @babel/preset-env @babel/preset-react </a:t>
            </a:r>
            <a:r>
              <a:rPr lang="en-IN"/>
              <a:t>(</a:t>
            </a:r>
            <a:r>
              <a:rPr lang="en-I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need to transform React’s JSX code into React’s API calls. The tool for that job is </a:t>
            </a:r>
            <a:r>
              <a:rPr b="1" lang="en-I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en-I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            Development </a:t>
            </a:r>
            <a:endParaRPr b="1" sz="1200">
              <a:solidFill>
                <a:srgbClr val="2C001E"/>
              </a:solidFill>
              <a:highlight>
                <a:srgbClr val="EEED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01E"/>
              </a:buClr>
              <a:buSzPts val="1400"/>
              <a:buFont typeface="Courier New"/>
              <a:buChar char="○"/>
            </a:pPr>
            <a:r>
              <a:rPr lang="en-IN">
                <a:solidFill>
                  <a:srgbClr val="2C001E"/>
                </a:solidFill>
                <a:latin typeface="Courier New"/>
                <a:ea typeface="Courier New"/>
                <a:cs typeface="Courier New"/>
                <a:sym typeface="Courier New"/>
              </a:rPr>
              <a:t>npm i -D nodemon (For restarting node server)</a:t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01E"/>
              </a:buClr>
              <a:buSzPts val="1400"/>
              <a:buFont typeface="Courier New"/>
              <a:buChar char="○"/>
            </a:pPr>
            <a:r>
              <a:rPr lang="en-IN">
                <a:solidFill>
                  <a:srgbClr val="2C001E"/>
                </a:solidFill>
                <a:latin typeface="Courier New"/>
                <a:ea typeface="Courier New"/>
                <a:cs typeface="Courier New"/>
                <a:sym typeface="Courier New"/>
              </a:rPr>
              <a:t>npm i -D eslint babel-eslint eslint-plugin-react (The pluggable linting utility for JavaScript and JSX)</a:t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01E"/>
              </a:buClr>
              <a:buSzPts val="1400"/>
              <a:buFont typeface="Courier New"/>
              <a:buChar char="○"/>
            </a:pPr>
            <a:r>
              <a:rPr lang="en-IN">
                <a:solidFill>
                  <a:srgbClr val="2C001E"/>
                </a:solidFill>
                <a:latin typeface="Courier New"/>
                <a:ea typeface="Courier New"/>
                <a:cs typeface="Courier New"/>
                <a:sym typeface="Courier New"/>
              </a:rPr>
              <a:t>npm i -D jest babel-jest react-test-renderer (Testing Framework)</a:t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2C001E"/>
                </a:solidFill>
                <a:latin typeface="Courier New"/>
                <a:ea typeface="Courier New"/>
                <a:cs typeface="Courier New"/>
                <a:sym typeface="Courier New"/>
              </a:rPr>
              <a:t>Full configuration documentation:</a:t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https://jscomplete.com/learn/1rd-reactful</a:t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00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</a:t>
            </a:r>
            <a:r>
              <a:rPr lang="en-IN" sz="1800">
                <a:solidFill>
                  <a:schemeClr val="dk1"/>
                </a:solidFill>
              </a:rPr>
              <a:t>There are many ways to install react as per your requirement. Check it on official site: </a:t>
            </a:r>
            <a:r>
              <a:rPr lang="en-IN" sz="1800" u="sng">
                <a:solidFill>
                  <a:schemeClr val="hlink"/>
                </a:solidFill>
                <a:hlinkClick r:id="rId5"/>
              </a:rPr>
              <a:t>https://reactjs.org/docs/create-a-new-react-app.html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Installing React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 txBox="1"/>
          <p:nvPr/>
        </p:nvSpPr>
        <p:spPr>
          <a:xfrm>
            <a:off x="275400" y="1008000"/>
            <a:ext cx="8580600" cy="51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172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IN" sz="1800">
                <a:solidFill>
                  <a:srgbClr val="FFFFFF"/>
                </a:solidFill>
              </a:rPr>
              <a:t>You can use React as a &lt;script&gt; tag from a CDN, or as a react package on npm.</a:t>
            </a:r>
            <a:endParaRPr sz="1800">
              <a:solidFill>
                <a:srgbClr val="FFFFFF"/>
              </a:solidFill>
            </a:endParaRPr>
          </a:p>
          <a:p>
            <a:pPr indent="-26172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IN" sz="1800">
                <a:solidFill>
                  <a:srgbClr val="FFFFFF"/>
                </a:solidFill>
              </a:rPr>
              <a:t>CDN URL:</a:t>
            </a:r>
            <a:endParaRPr sz="1800">
              <a:solidFill>
                <a:srgbClr val="FFFFFF"/>
              </a:solidFill>
            </a:endParaRPr>
          </a:p>
          <a:p>
            <a:pPr indent="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-I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IN" sz="180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https://unpkg.com/react@16/umd/react.development.js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-I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IN" sz="180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https://unpkg.com/react-dom@16/umd/react-dom.development.js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-I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IN" sz="180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https://unpkg.com/babel-standalone@6/babel.min.js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-I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I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rgbClr val="FFFCF9"/>
                </a:solidFill>
              </a:rPr>
              <a:t>Introducing JSX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 txBox="1"/>
          <p:nvPr/>
        </p:nvSpPr>
        <p:spPr>
          <a:xfrm>
            <a:off x="18750" y="846200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is a preprocessor step that adds XML syntax to JavaScript. You can definitely use </a:t>
            </a: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React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without </a:t>
            </a: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but </a:t>
            </a: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makes </a:t>
            </a: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React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a lot more elegant. Just like XML,</a:t>
            </a: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tags have a tag name, attributes, and children. If an attribute value is enclosed in quotes, the value is a string.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</a:t>
            </a: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 is simply converting XML-like markup into JavaScript.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n-IN" sz="1800">
                <a:solidFill>
                  <a:srgbClr val="D7DEE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IN" sz="1800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800">
              <a:solidFill>
                <a:srgbClr val="88C6B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IN" sz="1800">
                <a:solidFill>
                  <a:srgbClr val="222222"/>
                </a:solidFill>
                <a:highlight>
                  <a:srgbClr val="FFFFFF"/>
                </a:highlight>
              </a:rPr>
              <a:t>JSX Prevents Injection Attacks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DOM uses </a:t>
            </a:r>
            <a:r>
              <a:rPr lang="en-IN" sz="18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camelCase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property naming convention instead of HTML attribute names.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example, </a:t>
            </a:r>
            <a:r>
              <a:rPr lang="en-IN" sz="18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becomes </a:t>
            </a:r>
            <a:r>
              <a:rPr lang="en-IN" sz="18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className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JSX, and </a:t>
            </a:r>
            <a:r>
              <a:rPr lang="en-IN" sz="1800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</a:rPr>
              <a:t>tabindex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becomes </a:t>
            </a:r>
            <a:r>
              <a:rPr lang="en-IN" sz="1800" u="sng">
                <a:solidFill>
                  <a:srgbClr val="1A1A1A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tabIndex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2496850" y="5093575"/>
            <a:ext cx="56262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n-IN">
                <a:solidFill>
                  <a:srgbClr val="D7DEE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-IN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IN">
                <a:solidFill>
                  <a:srgbClr val="8DC89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Hello, world!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IN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88C6B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Components, Props &amp; State</a:t>
            </a:r>
            <a:endParaRPr b="1" sz="3200">
              <a:solidFill>
                <a:srgbClr val="FFFCF9"/>
              </a:solidFill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84250" y="946075"/>
            <a:ext cx="9106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Components let you split the UI into independent, reusable pieces, and think about each piece in isolation.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Components are like JavaScript functions. We can define component in 2 ways: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Function component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Class component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9" name="Google Shape;189;p35"/>
          <p:cNvSpPr txBox="1"/>
          <p:nvPr/>
        </p:nvSpPr>
        <p:spPr>
          <a:xfrm>
            <a:off x="332925" y="4220900"/>
            <a:ext cx="61755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Hello, 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-IN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80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88C6B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88C6B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434343"/>
              </a:highlight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610600" y="5078850"/>
            <a:ext cx="80538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FAC86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FAC86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FAC86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79B6F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Hello,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IN" sz="1800">
                <a:solidFill>
                  <a:srgbClr val="C5A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-IN" sz="1800">
                <a:solidFill>
                  <a:srgbClr val="FC92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88C6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88C6B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