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367" r:id="rId5"/>
    <p:sldId id="368" r:id="rId6"/>
    <p:sldId id="369" r:id="rId7"/>
    <p:sldId id="379" r:id="rId8"/>
    <p:sldId id="370" r:id="rId9"/>
    <p:sldId id="371" r:id="rId10"/>
    <p:sldId id="380" r:id="rId11"/>
    <p:sldId id="376" r:id="rId12"/>
    <p:sldId id="381"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5AD6894-2809-4C87-BD72-AAD34E0F1390}">
          <p14:sldIdLst>
            <p14:sldId id="367"/>
            <p14:sldId id="368"/>
          </p14:sldIdLst>
        </p14:section>
        <p14:section name="Untitled Section" id="{2D294CF4-48E1-437F-97C4-C208C7A38E11}">
          <p14:sldIdLst>
            <p14:sldId id="369"/>
            <p14:sldId id="379"/>
            <p14:sldId id="370"/>
            <p14:sldId id="371"/>
            <p14:sldId id="380"/>
            <p14:sldId id="376"/>
            <p14:sldId id="381"/>
            <p14:sldId id="348"/>
          </p14:sldIdLst>
        </p14:section>
      </p14:sectionLst>
    </p:ex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A8"/>
    <a:srgbClr val="0000FF"/>
    <a:srgbClr val="213163"/>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109" d="100"/>
          <a:sy n="109" d="100"/>
        </p:scale>
        <p:origin x="706" y="101"/>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15-03-2025</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11681"/>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989100" y="1151261"/>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6161649" y="3488788"/>
            <a:ext cx="1606387" cy="750264"/>
          </a:xfrm>
          <a:prstGeom prst="rect">
            <a:avLst/>
          </a:prstGeom>
          <a:noFill/>
          <a:ln>
            <a:noFill/>
          </a:ln>
        </p:spPr>
      </p:pic>
      <p:sp>
        <p:nvSpPr>
          <p:cNvPr id="7" name="TextBox 6">
            <a:extLst>
              <a:ext uri="{FF2B5EF4-FFF2-40B4-BE49-F238E27FC236}">
                <a16:creationId xmlns:a16="http://schemas.microsoft.com/office/drawing/2014/main" id="{5FD0626E-7FFA-F384-1DF5-056574800B20}"/>
              </a:ext>
            </a:extLst>
          </p:cNvPr>
          <p:cNvSpPr txBox="1"/>
          <p:nvPr/>
        </p:nvSpPr>
        <p:spPr>
          <a:xfrm>
            <a:off x="1140729" y="1319721"/>
            <a:ext cx="6677790" cy="3819956"/>
          </a:xfrm>
          <a:prstGeom prst="rect">
            <a:avLst/>
          </a:prstGeom>
          <a:noFill/>
        </p:spPr>
        <p:txBody>
          <a:bodyPr wrap="square">
            <a:spAutoFit/>
          </a:bodyPr>
          <a:lstStyle/>
          <a:p>
            <a:pPr algn="ctr"/>
            <a:r>
              <a:rPr lang="en-IN" sz="2000" b="1" kern="100" dirty="0">
                <a:effectLst/>
                <a:latin typeface="Times New Roman" panose="02020603050405020304" pitchFamily="18" charset="0"/>
                <a:ea typeface="Calibri" panose="020F0502020204030204" pitchFamily="34" charset="0"/>
                <a:cs typeface="Arial" panose="020B0604020202020204" pitchFamily="34" charset="0"/>
              </a:rPr>
              <a:t>DATA ANALYSIS ON POWER-CO DATA</a:t>
            </a:r>
            <a:endParaRPr lang="en-IN" sz="2000" kern="1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US" dirty="0"/>
          </a:p>
          <a:p>
            <a:endParaRPr lang="en-US" sz="1400" dirty="0"/>
          </a:p>
          <a:p>
            <a:pPr>
              <a:lnSpc>
                <a:spcPct val="107000"/>
              </a:lnSpc>
              <a:spcAft>
                <a:spcPts val="800"/>
              </a:spcAft>
              <a:buNone/>
            </a:pPr>
            <a:r>
              <a:rPr lang="en-US" sz="1400" b="1" dirty="0"/>
              <a:t>Team Members:  </a:t>
            </a:r>
          </a:p>
          <a:p>
            <a:pPr marL="342900" indent="-342900">
              <a:lnSpc>
                <a:spcPct val="107000"/>
              </a:lnSpc>
              <a:spcAft>
                <a:spcPts val="800"/>
              </a:spcAft>
              <a:buFont typeface="+mj-lt"/>
              <a:buAutoNum type="arabicPeriod"/>
            </a:pPr>
            <a:r>
              <a:rPr lang="en-US" kern="100" dirty="0">
                <a:effectLst/>
                <a:latin typeface="+mj-lt"/>
                <a:ea typeface="Calibri" panose="020F0502020204030204" pitchFamily="34" charset="0"/>
                <a:cs typeface="Arial" panose="020B0604020202020204" pitchFamily="34" charset="0"/>
              </a:rPr>
              <a:t>Jainam Dilip Porwal (230090107172)</a:t>
            </a:r>
            <a:endParaRPr lang="en-IN" kern="100" dirty="0">
              <a:effectLst/>
              <a:latin typeface="+mj-lt"/>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r>
              <a:rPr lang="en-US" kern="100" dirty="0">
                <a:effectLst/>
                <a:latin typeface="+mj-lt"/>
                <a:ea typeface="Calibri" panose="020F0502020204030204" pitchFamily="34" charset="0"/>
                <a:cs typeface="Arial" panose="020B0604020202020204" pitchFamily="34" charset="0"/>
              </a:rPr>
              <a:t>Bhavesh S Patil (240093116002)</a:t>
            </a:r>
            <a:endParaRPr lang="en-IN" kern="100" dirty="0">
              <a:effectLst/>
              <a:latin typeface="+mj-lt"/>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r>
              <a:rPr lang="en-US" kern="100" dirty="0">
                <a:effectLst/>
                <a:latin typeface="+mj-lt"/>
                <a:ea typeface="Calibri" panose="020F0502020204030204" pitchFamily="34" charset="0"/>
                <a:cs typeface="Arial" panose="020B0604020202020204" pitchFamily="34" charset="0"/>
              </a:rPr>
              <a:t>Patel Vini A (230090107168)</a:t>
            </a:r>
            <a:endParaRPr lang="en-IN" kern="100" dirty="0">
              <a:effectLst/>
              <a:latin typeface="+mj-lt"/>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pPr>
            <a:r>
              <a:rPr lang="en-US" kern="100" dirty="0">
                <a:effectLst/>
                <a:latin typeface="+mj-lt"/>
                <a:ea typeface="Calibri" panose="020F0502020204030204" pitchFamily="34" charset="0"/>
                <a:cs typeface="Arial" panose="020B0604020202020204" pitchFamily="34" charset="0"/>
              </a:rPr>
              <a:t>Devendra </a:t>
            </a:r>
            <a:r>
              <a:rPr lang="en-US" kern="100" dirty="0" err="1">
                <a:effectLst/>
                <a:latin typeface="+mj-lt"/>
                <a:ea typeface="Calibri" panose="020F0502020204030204" pitchFamily="34" charset="0"/>
                <a:cs typeface="Arial" panose="020B0604020202020204" pitchFamily="34" charset="0"/>
              </a:rPr>
              <a:t>Patill</a:t>
            </a:r>
            <a:r>
              <a:rPr lang="en-US" kern="100" dirty="0">
                <a:effectLst/>
                <a:latin typeface="+mj-lt"/>
                <a:ea typeface="Calibri" panose="020F0502020204030204" pitchFamily="34" charset="0"/>
                <a:cs typeface="Arial" panose="020B0604020202020204" pitchFamily="34" charset="0"/>
              </a:rPr>
              <a:t> (230090116054)</a:t>
            </a:r>
            <a:endParaRPr lang="en-IN" kern="100" dirty="0">
              <a:effectLst/>
              <a:latin typeface="+mj-lt"/>
              <a:ea typeface="Calibri" panose="020F0502020204030204" pitchFamily="34" charset="0"/>
              <a:cs typeface="Arial" panose="020B0604020202020204" pitchFamily="34" charset="0"/>
            </a:endParaRPr>
          </a:p>
          <a:p>
            <a:r>
              <a:rPr lang="en-US" sz="1400" b="1" dirty="0"/>
              <a:t>Guide:</a:t>
            </a:r>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US" kern="100" dirty="0">
                <a:effectLst/>
                <a:latin typeface="+mj-lt"/>
                <a:ea typeface="Calibri" panose="020F0502020204030204" pitchFamily="34" charset="0"/>
                <a:cs typeface="Arial" panose="020B0604020202020204" pitchFamily="34" charset="0"/>
              </a:rPr>
              <a:t>Praful </a:t>
            </a:r>
            <a:r>
              <a:rPr lang="en-US" kern="100" dirty="0" err="1">
                <a:latin typeface="+mj-lt"/>
                <a:ea typeface="Calibri" panose="020F0502020204030204" pitchFamily="34" charset="0"/>
                <a:cs typeface="Arial" panose="020B0604020202020204" pitchFamily="34" charset="0"/>
              </a:rPr>
              <a:t>V</a:t>
            </a:r>
            <a:r>
              <a:rPr lang="en-US" kern="100" dirty="0" err="1">
                <a:effectLst/>
                <a:latin typeface="+mj-lt"/>
                <a:ea typeface="Calibri" panose="020F0502020204030204" pitchFamily="34" charset="0"/>
                <a:cs typeface="Arial" panose="020B0604020202020204" pitchFamily="34" charset="0"/>
              </a:rPr>
              <a:t>inyak</a:t>
            </a:r>
            <a:r>
              <a:rPr lang="en-US" kern="100" dirty="0">
                <a:effectLst/>
                <a:latin typeface="+mj-lt"/>
                <a:ea typeface="Calibri" panose="020F0502020204030204" pitchFamily="34" charset="0"/>
                <a:cs typeface="Arial" panose="020B0604020202020204" pitchFamily="34" charset="0"/>
              </a:rPr>
              <a:t> </a:t>
            </a:r>
            <a:r>
              <a:rPr lang="en-US" kern="100" dirty="0">
                <a:latin typeface="+mj-lt"/>
                <a:ea typeface="Calibri" panose="020F0502020204030204" pitchFamily="34" charset="0"/>
                <a:cs typeface="Arial" panose="020B0604020202020204" pitchFamily="34" charset="0"/>
              </a:rPr>
              <a:t>B</a:t>
            </a:r>
            <a:r>
              <a:rPr lang="en-US" kern="100" dirty="0">
                <a:effectLst/>
                <a:latin typeface="+mj-lt"/>
                <a:ea typeface="Calibri" panose="020F0502020204030204" pitchFamily="34" charset="0"/>
                <a:cs typeface="Arial" panose="020B0604020202020204" pitchFamily="34" charset="0"/>
              </a:rPr>
              <a:t>hoyar</a:t>
            </a:r>
            <a:endParaRPr lang="en-IN" kern="100" dirty="0">
              <a:effectLst/>
              <a:latin typeface="+mj-lt"/>
              <a:ea typeface="Calibri" panose="020F0502020204030204" pitchFamily="34" charset="0"/>
              <a:cs typeface="Arial" panose="020B0604020202020204" pitchFamily="34" charset="0"/>
            </a:endParaRPr>
          </a:p>
          <a:p>
            <a:r>
              <a:rPr lang="en-US" sz="1400" b="1" dirty="0"/>
              <a:t>			</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Rectangle 1">
            <a:extLst>
              <a:ext uri="{FF2B5EF4-FFF2-40B4-BE49-F238E27FC236}">
                <a16:creationId xmlns:a16="http://schemas.microsoft.com/office/drawing/2014/main" id="{5DBB6136-E9F3-D1B1-B8AB-F98107508345}"/>
              </a:ext>
            </a:extLst>
          </p:cNvPr>
          <p:cNvSpPr/>
          <p:nvPr/>
        </p:nvSpPr>
        <p:spPr>
          <a:xfrm>
            <a:off x="0" y="0"/>
            <a:ext cx="1441938" cy="31652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462883" y="1134068"/>
            <a:ext cx="6935087" cy="3347840"/>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ea typeface="+mn-lt"/>
              </a:rPr>
              <a:t>Acknowledgement</a:t>
            </a:r>
            <a:endParaRPr lang="en-US" sz="2400" dirty="0">
              <a:latin typeface="Arial"/>
              <a:ea typeface="+mn-lt"/>
              <a:cs typeface="Arial"/>
            </a:endParaRPr>
          </a:p>
          <a:p>
            <a:pPr marL="342900" indent="-342900">
              <a:lnSpc>
                <a:spcPct val="150000"/>
              </a:lnSpc>
              <a:buFont typeface="Wingdings" panose="05000000000000000000" pitchFamily="2" charset="2"/>
              <a:buChar char="q"/>
            </a:pPr>
            <a:r>
              <a:rPr lang="en-US" sz="2400" dirty="0">
                <a:latin typeface="Arial"/>
                <a:ea typeface="+mn-lt"/>
                <a:cs typeface="Arial"/>
              </a:rPr>
              <a:t>Abstract  </a:t>
            </a:r>
            <a:endParaRPr lang="en-US" sz="2400" dirty="0">
              <a:ea typeface="+mn-lt"/>
            </a:endParaRPr>
          </a:p>
          <a:p>
            <a:pPr marL="342900" indent="-342900">
              <a:lnSpc>
                <a:spcPct val="150000"/>
              </a:lnSpc>
              <a:buFont typeface="Wingdings" panose="05000000000000000000" pitchFamily="2" charset="2"/>
              <a:buChar char="q"/>
            </a:pPr>
            <a:r>
              <a:rPr lang="en-US" sz="2400" dirty="0">
                <a:solidFill>
                  <a:schemeClr val="tx1">
                    <a:lumMod val="95000"/>
                    <a:lumOff val="5000"/>
                  </a:schemeClr>
                </a:solidFill>
                <a:latin typeface="+mj-lt"/>
                <a:cs typeface="Arial" panose="020B0604020202020204" pitchFamily="34" charset="0"/>
              </a:rPr>
              <a:t>Problem </a:t>
            </a:r>
            <a:r>
              <a:rPr lang="en-US" sz="2400" dirty="0" err="1">
                <a:solidFill>
                  <a:schemeClr val="tx1">
                    <a:lumMod val="95000"/>
                    <a:lumOff val="5000"/>
                  </a:schemeClr>
                </a:solidFill>
                <a:latin typeface="+mj-lt"/>
                <a:cs typeface="Arial" panose="020B0604020202020204" pitchFamily="34" charset="0"/>
              </a:rPr>
              <a:t>Defination</a:t>
            </a:r>
            <a:r>
              <a:rPr lang="en-US" sz="2400" dirty="0">
                <a:solidFill>
                  <a:schemeClr val="tx1">
                    <a:lumMod val="95000"/>
                    <a:lumOff val="5000"/>
                  </a:schemeClr>
                </a:solidFill>
                <a:latin typeface="+mj-lt"/>
                <a:ea typeface="+mn-lt"/>
                <a:cs typeface="Arial"/>
              </a:rPr>
              <a:t>  </a:t>
            </a:r>
            <a:r>
              <a:rPr lang="en-US" sz="2400" dirty="0">
                <a:latin typeface="+mj-lt"/>
                <a:ea typeface="+mn-lt"/>
                <a:cs typeface="Arial"/>
              </a:rPr>
              <a:t> </a:t>
            </a:r>
            <a:endParaRPr lang="en-US" sz="2400" dirty="0">
              <a:effectLst/>
              <a:latin typeface="+mj-lt"/>
              <a:ea typeface="Calibri" panose="020F0502020204030204" pitchFamily="34" charset="0"/>
            </a:endParaRPr>
          </a:p>
          <a:p>
            <a:pPr marL="342900" indent="-342900">
              <a:lnSpc>
                <a:spcPct val="150000"/>
              </a:lnSpc>
              <a:buFont typeface="Wingdings" panose="05000000000000000000" pitchFamily="2" charset="2"/>
              <a:buChar char="q"/>
            </a:pPr>
            <a:r>
              <a:rPr lang="en-IN" sz="2400" dirty="0">
                <a:effectLst/>
                <a:latin typeface="+mj-lt"/>
                <a:ea typeface="Calibri" panose="020F0502020204030204" pitchFamily="34" charset="0"/>
              </a:rPr>
              <a:t>Objective</a:t>
            </a:r>
            <a:endParaRPr lang="en-US" sz="2400" dirty="0">
              <a:effectLst/>
              <a:latin typeface="+mj-lt"/>
              <a:ea typeface="Calibri" panose="020F0502020204030204" pitchFamily="34" charset="0"/>
            </a:endParaRPr>
          </a:p>
          <a:p>
            <a:pPr marL="342900" indent="-342900">
              <a:lnSpc>
                <a:spcPct val="150000"/>
              </a:lnSpc>
              <a:buFont typeface="Wingdings" panose="05000000000000000000" pitchFamily="2" charset="2"/>
              <a:buChar char="q"/>
            </a:pPr>
            <a:r>
              <a:rPr lang="en-IN" sz="2400" dirty="0">
                <a:effectLst/>
                <a:latin typeface="+mj-lt"/>
                <a:ea typeface="Calibri" panose="020F0502020204030204" pitchFamily="34" charset="0"/>
              </a:rPr>
              <a:t>Key findings</a:t>
            </a:r>
            <a:endParaRPr lang="en-US" sz="2400" dirty="0">
              <a:latin typeface="+mj-lt"/>
              <a:ea typeface="Calibri" panose="020F0502020204030204" pitchFamily="34" charset="0"/>
            </a:endParaRPr>
          </a:p>
          <a:p>
            <a:pPr marL="342900" indent="-342900">
              <a:lnSpc>
                <a:spcPct val="150000"/>
              </a:lnSpc>
              <a:buFont typeface="Wingdings" panose="05000000000000000000" pitchFamily="2" charset="2"/>
              <a:buChar char="q"/>
            </a:pPr>
            <a:r>
              <a:rPr lang="en-IN" sz="2400" dirty="0">
                <a:effectLst/>
                <a:latin typeface="+mj-lt"/>
                <a:ea typeface="Calibri" panose="020F0502020204030204" pitchFamily="34" charset="0"/>
              </a:rPr>
              <a:t>Conclusion</a:t>
            </a:r>
            <a:endParaRPr lang="en-US" sz="2400" dirty="0">
              <a:latin typeface="+mj-lt"/>
              <a:cs typeface="Arial"/>
            </a:endParaRPr>
          </a:p>
        </p:txBody>
      </p:sp>
      <p:sp>
        <p:nvSpPr>
          <p:cNvPr id="2" name="Rectangle 1">
            <a:extLst>
              <a:ext uri="{FF2B5EF4-FFF2-40B4-BE49-F238E27FC236}">
                <a16:creationId xmlns:a16="http://schemas.microsoft.com/office/drawing/2014/main" id="{F25CB405-F513-5F91-A535-DD9FCB288958}"/>
              </a:ext>
            </a:extLst>
          </p:cNvPr>
          <p:cNvSpPr/>
          <p:nvPr/>
        </p:nvSpPr>
        <p:spPr>
          <a:xfrm>
            <a:off x="0" y="0"/>
            <a:ext cx="1441938" cy="31652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Acknowledgement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7176AB3-E918-F46A-C6A1-AADF4ECAC8FF}"/>
              </a:ext>
            </a:extLst>
          </p:cNvPr>
          <p:cNvSpPr txBox="1"/>
          <p:nvPr/>
        </p:nvSpPr>
        <p:spPr>
          <a:xfrm>
            <a:off x="457200" y="1170432"/>
            <a:ext cx="8165592" cy="1915204"/>
          </a:xfrm>
          <a:prstGeom prst="rect">
            <a:avLst/>
          </a:prstGeom>
          <a:noFill/>
        </p:spPr>
        <p:txBody>
          <a:bodyPr wrap="square" rtlCol="0">
            <a:spAutoFit/>
          </a:bodyPr>
          <a:lstStyle/>
          <a:p>
            <a:pPr marL="457200" indent="457200">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Arial" panose="020B0604020202020204" pitchFamily="34" charset="0"/>
              </a:rPr>
              <a:t>We, would like to express our sincere gratitude to out project guide, Praful Vinayak Bhoyar, whose invaluable insights, constructive feedback, and unwavering support were instrumental in the successful completion of this report.</a:t>
            </a:r>
            <a:endParaRPr lang="en-IN" sz="16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kern="100" dirty="0">
                <a:effectLst/>
                <a:latin typeface="+mj-lt"/>
                <a:ea typeface="Calibri" panose="020F0502020204030204" pitchFamily="34" charset="0"/>
                <a:cs typeface="Arial" panose="020B0604020202020204" pitchFamily="34" charset="0"/>
              </a:rPr>
              <a:t> </a:t>
            </a:r>
          </a:p>
          <a:p>
            <a:endParaRPr lang="en-IN" sz="1600" dirty="0">
              <a:latin typeface="+mj-lt"/>
            </a:endParaRPr>
          </a:p>
        </p:txBody>
      </p:sp>
      <p:sp>
        <p:nvSpPr>
          <p:cNvPr id="5" name="Rectangle 4">
            <a:extLst>
              <a:ext uri="{FF2B5EF4-FFF2-40B4-BE49-F238E27FC236}">
                <a16:creationId xmlns:a16="http://schemas.microsoft.com/office/drawing/2014/main" id="{0F54737D-E54E-5D44-726B-8D69B71005EA}"/>
              </a:ext>
            </a:extLst>
          </p:cNvPr>
          <p:cNvSpPr/>
          <p:nvPr/>
        </p:nvSpPr>
        <p:spPr>
          <a:xfrm>
            <a:off x="0" y="0"/>
            <a:ext cx="1441938" cy="31652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44718-066D-C287-4B63-E37C8413B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CF58E-F7F9-2AB1-B581-791649076B87}"/>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54865CA-5B80-0E4F-4319-1D84E9491314}"/>
              </a:ext>
            </a:extLst>
          </p:cNvPr>
          <p:cNvSpPr txBox="1"/>
          <p:nvPr/>
        </p:nvSpPr>
        <p:spPr>
          <a:xfrm>
            <a:off x="630936" y="1170432"/>
            <a:ext cx="7927848" cy="3968843"/>
          </a:xfrm>
          <a:prstGeom prst="rect">
            <a:avLst/>
          </a:prstGeom>
          <a:noFill/>
        </p:spPr>
        <p:txBody>
          <a:bodyPr wrap="square" rtlCol="0">
            <a:spAutoFit/>
          </a:bodyPr>
          <a:lstStyle/>
          <a:p>
            <a:pPr indent="457200">
              <a:lnSpc>
                <a:spcPct val="107000"/>
              </a:lnSpc>
              <a:spcAft>
                <a:spcPts val="800"/>
              </a:spcAft>
              <a:buNone/>
            </a:pPr>
            <a:r>
              <a:rPr lang="en-IN" sz="1600" kern="100" dirty="0">
                <a:effectLst/>
                <a:latin typeface="+mj-lt"/>
                <a:ea typeface="Calibri" panose="020F0502020204030204" pitchFamily="34" charset="0"/>
                <a:cs typeface="Arial" panose="020B0604020202020204" pitchFamily="34" charset="0"/>
              </a:rPr>
              <a:t>In the evolving energy sector, data-driven decision-making is crucial for optimizing operations, improving customer retention, and maximizing profitability. This report presents a comprehensive data analysis of </a:t>
            </a:r>
            <a:r>
              <a:rPr lang="en-IN" sz="1600" kern="100" dirty="0" err="1">
                <a:effectLst/>
                <a:latin typeface="+mj-lt"/>
                <a:ea typeface="Calibri" panose="020F0502020204030204" pitchFamily="34" charset="0"/>
                <a:cs typeface="Arial" panose="020B0604020202020204" pitchFamily="34" charset="0"/>
              </a:rPr>
              <a:t>PowerCo’s</a:t>
            </a:r>
            <a:r>
              <a:rPr lang="en-IN" sz="1600" kern="100" dirty="0">
                <a:effectLst/>
                <a:latin typeface="+mj-lt"/>
                <a:ea typeface="Calibri" panose="020F0502020204030204" pitchFamily="34" charset="0"/>
                <a:cs typeface="Arial" panose="020B0604020202020204" pitchFamily="34" charset="0"/>
              </a:rPr>
              <a:t> energy consumption patterns, pricing structures, and customer </a:t>
            </a:r>
            <a:r>
              <a:rPr lang="en-IN" sz="1600" kern="100" dirty="0" err="1">
                <a:effectLst/>
                <a:latin typeface="+mj-lt"/>
                <a:ea typeface="Calibri" panose="020F0502020204030204" pitchFamily="34" charset="0"/>
                <a:cs typeface="Arial" panose="020B0604020202020204" pitchFamily="34" charset="0"/>
              </a:rPr>
              <a:t>behavior</a:t>
            </a:r>
            <a:r>
              <a:rPr lang="en-IN" sz="1600" kern="100" dirty="0">
                <a:effectLst/>
                <a:latin typeface="+mj-lt"/>
                <a:ea typeface="Calibri" panose="020F0502020204030204" pitchFamily="34" charset="0"/>
                <a:cs typeface="Arial" panose="020B0604020202020204" pitchFamily="34" charset="0"/>
              </a:rPr>
              <a:t> to uncover critical insights. The study involves data preprocessing, trend analysis, margin evaluation, and predictive </a:t>
            </a:r>
            <a:r>
              <a:rPr lang="en-IN" sz="1600" kern="100" dirty="0" err="1">
                <a:effectLst/>
                <a:latin typeface="+mj-lt"/>
                <a:ea typeface="Calibri" panose="020F0502020204030204" pitchFamily="34" charset="0"/>
                <a:cs typeface="Arial" panose="020B0604020202020204" pitchFamily="34" charset="0"/>
              </a:rPr>
              <a:t>modeling</a:t>
            </a:r>
            <a:r>
              <a:rPr lang="en-IN" sz="1600" kern="100" dirty="0">
                <a:effectLst/>
                <a:latin typeface="+mj-lt"/>
                <a:ea typeface="Calibri" panose="020F0502020204030204" pitchFamily="34" charset="0"/>
                <a:cs typeface="Arial" panose="020B0604020202020204" pitchFamily="34" charset="0"/>
              </a:rPr>
              <a:t> to identify factors influencing energy demand and customer churn. Key findings reveal seasonal fluctuations in consumption, disparities in profit margins across different customer segments, and forecasted trends in energy demand and retention. The analysis provides actionable recommendations for enhancing pricing strategies, optimizing resource allocation, and improving customer satisfaction. This report serves as a foundation for future predictive </a:t>
            </a:r>
            <a:r>
              <a:rPr lang="en-IN" sz="1600" kern="100" dirty="0" err="1">
                <a:effectLst/>
                <a:latin typeface="+mj-lt"/>
                <a:ea typeface="Calibri" panose="020F0502020204030204" pitchFamily="34" charset="0"/>
                <a:cs typeface="Arial" panose="020B0604020202020204" pitchFamily="34" charset="0"/>
              </a:rPr>
              <a:t>modeling</a:t>
            </a:r>
            <a:r>
              <a:rPr lang="en-IN" sz="1600" kern="100" dirty="0">
                <a:effectLst/>
                <a:latin typeface="+mj-lt"/>
                <a:ea typeface="Calibri" panose="020F0502020204030204" pitchFamily="34" charset="0"/>
                <a:cs typeface="Arial" panose="020B0604020202020204" pitchFamily="34" charset="0"/>
              </a:rPr>
              <a:t> and strategic decision-making at </a:t>
            </a:r>
            <a:r>
              <a:rPr lang="en-IN" sz="1600" kern="100" dirty="0" err="1">
                <a:effectLst/>
                <a:latin typeface="+mj-lt"/>
                <a:ea typeface="Calibri" panose="020F0502020204030204" pitchFamily="34" charset="0"/>
                <a:cs typeface="Arial" panose="020B0604020202020204" pitchFamily="34" charset="0"/>
              </a:rPr>
              <a:t>PowerCo</a:t>
            </a:r>
            <a:r>
              <a:rPr lang="en-IN" sz="1600" kern="100" dirty="0">
                <a:effectLst/>
                <a:latin typeface="+mj-lt"/>
                <a:ea typeface="Calibri" panose="020F0502020204030204" pitchFamily="34" charset="0"/>
                <a:cs typeface="Arial" panose="020B0604020202020204" pitchFamily="34" charset="0"/>
              </a:rPr>
              <a:t>.</a:t>
            </a:r>
          </a:p>
          <a:p>
            <a:pPr>
              <a:lnSpc>
                <a:spcPct val="107000"/>
              </a:lnSpc>
              <a:spcAft>
                <a:spcPts val="800"/>
              </a:spcAft>
            </a:pPr>
            <a:r>
              <a:rPr lang="en-IN" sz="1600" kern="100" dirty="0">
                <a:effectLst/>
                <a:latin typeface="+mj-lt"/>
                <a:ea typeface="Calibri" panose="020F0502020204030204" pitchFamily="34" charset="0"/>
                <a:cs typeface="Arial" panose="020B0604020202020204" pitchFamily="34" charset="0"/>
              </a:rPr>
              <a:t> </a:t>
            </a:r>
          </a:p>
          <a:p>
            <a:endParaRPr lang="en-IN" sz="1600" dirty="0">
              <a:latin typeface="+mj-lt"/>
            </a:endParaRPr>
          </a:p>
        </p:txBody>
      </p:sp>
      <p:sp>
        <p:nvSpPr>
          <p:cNvPr id="4" name="Rectangle 3">
            <a:extLst>
              <a:ext uri="{FF2B5EF4-FFF2-40B4-BE49-F238E27FC236}">
                <a16:creationId xmlns:a16="http://schemas.microsoft.com/office/drawing/2014/main" id="{08D2F1D8-F1F1-2B6B-882E-20FF82FE33EC}"/>
              </a:ext>
            </a:extLst>
          </p:cNvPr>
          <p:cNvSpPr/>
          <p:nvPr/>
        </p:nvSpPr>
        <p:spPr>
          <a:xfrm>
            <a:off x="0" y="0"/>
            <a:ext cx="1441938" cy="31652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5266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err="1">
                <a:solidFill>
                  <a:srgbClr val="002060"/>
                </a:solidFill>
                <a:latin typeface="Arial" panose="020B0604020202020204" pitchFamily="34" charset="0"/>
                <a:cs typeface="Arial" panose="020B0604020202020204" pitchFamily="34" charset="0"/>
              </a:rPr>
              <a:t>Defination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800CD47-646C-B626-A31D-3ABAFE9AD95A}"/>
              </a:ext>
            </a:extLst>
          </p:cNvPr>
          <p:cNvSpPr txBox="1"/>
          <p:nvPr/>
        </p:nvSpPr>
        <p:spPr>
          <a:xfrm>
            <a:off x="475488" y="1188720"/>
            <a:ext cx="8211312" cy="1200329"/>
          </a:xfrm>
          <a:prstGeom prst="rect">
            <a:avLst/>
          </a:prstGeom>
          <a:noFill/>
        </p:spPr>
        <p:txBody>
          <a:bodyPr wrap="square" rtlCol="0">
            <a:spAutoFit/>
          </a:bodyPr>
          <a:lstStyle/>
          <a:p>
            <a:r>
              <a:rPr lang="en-IN" sz="1800" dirty="0" err="1">
                <a:effectLst/>
                <a:latin typeface="Times New Roman" panose="02020603050405020304" pitchFamily="18" charset="0"/>
                <a:ea typeface="Calibri" panose="020F0502020204030204" pitchFamily="34" charset="0"/>
              </a:rPr>
              <a:t>PowerCo</a:t>
            </a:r>
            <a:r>
              <a:rPr lang="en-IN" sz="1800" dirty="0">
                <a:effectLst/>
                <a:latin typeface="Times New Roman" panose="02020603050405020304" pitchFamily="18" charset="0"/>
                <a:ea typeface="Calibri" panose="020F0502020204030204" pitchFamily="34" charset="0"/>
              </a:rPr>
              <a:t> collects extensive data on energy consumption, customer demographics, and operational metrics. However, the company faces challenges in extracting meaningful insights from this raw data. The lack of proper data analysis can result in inefficient resource allocation, high operational costs, and suboptimal customer service</a:t>
            </a:r>
            <a:endParaRPr lang="en-IN" dirty="0"/>
          </a:p>
        </p:txBody>
      </p:sp>
      <p:sp>
        <p:nvSpPr>
          <p:cNvPr id="4" name="Rectangle 3">
            <a:extLst>
              <a:ext uri="{FF2B5EF4-FFF2-40B4-BE49-F238E27FC236}">
                <a16:creationId xmlns:a16="http://schemas.microsoft.com/office/drawing/2014/main" id="{3584360B-BD04-B5A9-264A-B65CB890CC5C}"/>
              </a:ext>
            </a:extLst>
          </p:cNvPr>
          <p:cNvSpPr/>
          <p:nvPr/>
        </p:nvSpPr>
        <p:spPr>
          <a:xfrm>
            <a:off x="0" y="0"/>
            <a:ext cx="1441938" cy="31652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0169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B7FD8E0-D05B-655D-9172-4D4F2B933394}"/>
              </a:ext>
            </a:extLst>
          </p:cNvPr>
          <p:cNvSpPr txBox="1"/>
          <p:nvPr/>
        </p:nvSpPr>
        <p:spPr>
          <a:xfrm>
            <a:off x="311700" y="1117249"/>
            <a:ext cx="8411676" cy="2909001"/>
          </a:xfrm>
          <a:prstGeom prst="rect">
            <a:avLst/>
          </a:prstGeom>
          <a:noFill/>
        </p:spPr>
        <p:txBody>
          <a:bodyPr wrap="square" rtlCol="0">
            <a:spAutoFit/>
          </a:bodyPr>
          <a:lstStyle/>
          <a:p>
            <a:r>
              <a:rPr lang="en-IN" sz="1800" b="1" kern="100" dirty="0">
                <a:effectLst/>
                <a:latin typeface="+mj-lt"/>
                <a:ea typeface="Calibri" panose="020F0502020204030204" pitchFamily="34" charset="0"/>
                <a:cs typeface="Arial" panose="020B0604020202020204" pitchFamily="34" charset="0"/>
              </a:rPr>
              <a:t>The primary objectives of this analysis are</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q"/>
            </a:pPr>
            <a:r>
              <a:rPr lang="en-IN" sz="1600" dirty="0">
                <a:effectLst/>
                <a:latin typeface="+mn-lt"/>
                <a:ea typeface="Calibri" panose="020F0502020204030204" pitchFamily="34" charset="0"/>
              </a:rPr>
              <a:t>Data Exploration and Cleaning</a:t>
            </a:r>
          </a:p>
          <a:p>
            <a:pPr marL="285750" indent="-285750">
              <a:lnSpc>
                <a:spcPct val="150000"/>
              </a:lnSpc>
              <a:buFont typeface="Wingdings" panose="05000000000000000000" pitchFamily="2" charset="2"/>
              <a:buChar char="q"/>
            </a:pPr>
            <a:r>
              <a:rPr lang="en-IN" sz="1600" dirty="0">
                <a:effectLst/>
                <a:latin typeface="+mn-lt"/>
                <a:ea typeface="Calibri" panose="020F0502020204030204" pitchFamily="34" charset="0"/>
              </a:rPr>
              <a:t>Energy Consumption Analysis</a:t>
            </a:r>
            <a:endParaRPr lang="en-IN" sz="1600" dirty="0">
              <a:latin typeface="+mn-lt"/>
              <a:ea typeface="Calibri" panose="020F0502020204030204" pitchFamily="34" charset="0"/>
            </a:endParaRPr>
          </a:p>
          <a:p>
            <a:pPr marL="285750" indent="-285750">
              <a:lnSpc>
                <a:spcPct val="150000"/>
              </a:lnSpc>
              <a:buFont typeface="Wingdings" panose="05000000000000000000" pitchFamily="2" charset="2"/>
              <a:buChar char="q"/>
            </a:pPr>
            <a:r>
              <a:rPr lang="en-IN" sz="1600" dirty="0">
                <a:effectLst/>
                <a:latin typeface="+mn-lt"/>
                <a:ea typeface="Calibri" panose="020F0502020204030204" pitchFamily="34" charset="0"/>
              </a:rPr>
              <a:t>Pricing Strategy</a:t>
            </a:r>
          </a:p>
          <a:p>
            <a:pPr marL="285750" indent="-285750">
              <a:lnSpc>
                <a:spcPct val="150000"/>
              </a:lnSpc>
              <a:buFont typeface="Wingdings" panose="05000000000000000000" pitchFamily="2" charset="2"/>
              <a:buChar char="q"/>
            </a:pPr>
            <a:r>
              <a:rPr lang="en-IN" sz="1600" dirty="0">
                <a:effectLst/>
                <a:latin typeface="+mn-lt"/>
                <a:ea typeface="Calibri" panose="020F0502020204030204" pitchFamily="34" charset="0"/>
              </a:rPr>
              <a:t>Churn Analysis</a:t>
            </a:r>
            <a:endParaRPr lang="en-IN" sz="1600" dirty="0">
              <a:latin typeface="+mn-lt"/>
              <a:ea typeface="Calibri" panose="020F0502020204030204" pitchFamily="34" charset="0"/>
            </a:endParaRPr>
          </a:p>
          <a:p>
            <a:pPr marL="285750" indent="-285750">
              <a:lnSpc>
                <a:spcPct val="150000"/>
              </a:lnSpc>
              <a:buFont typeface="Wingdings" panose="05000000000000000000" pitchFamily="2" charset="2"/>
              <a:buChar char="q"/>
            </a:pPr>
            <a:r>
              <a:rPr lang="en-IN" sz="1600" dirty="0">
                <a:effectLst/>
                <a:latin typeface="+mn-lt"/>
                <a:ea typeface="Calibri" panose="020F0502020204030204" pitchFamily="34" charset="0"/>
              </a:rPr>
              <a:t>Predictive </a:t>
            </a:r>
            <a:r>
              <a:rPr lang="en-IN" sz="1600" dirty="0" err="1">
                <a:effectLst/>
                <a:latin typeface="+mn-lt"/>
                <a:ea typeface="Calibri" panose="020F0502020204030204" pitchFamily="34" charset="0"/>
              </a:rPr>
              <a:t>Modeling</a:t>
            </a:r>
            <a:r>
              <a:rPr lang="en-IN" sz="1600" dirty="0">
                <a:effectLst/>
                <a:latin typeface="+mn-lt"/>
                <a:ea typeface="Calibri" panose="020F0502020204030204" pitchFamily="34" charset="0"/>
              </a:rPr>
              <a:t> Foundations</a:t>
            </a:r>
          </a:p>
          <a:p>
            <a:pPr marL="285750" indent="-285750">
              <a:lnSpc>
                <a:spcPct val="150000"/>
              </a:lnSpc>
              <a:buFont typeface="Wingdings" panose="05000000000000000000" pitchFamily="2" charset="2"/>
              <a:buChar char="q"/>
            </a:pPr>
            <a:r>
              <a:rPr lang="en-IN" sz="1600" dirty="0">
                <a:effectLst/>
                <a:latin typeface="+mn-lt"/>
                <a:ea typeface="Calibri" panose="020F0502020204030204" pitchFamily="34" charset="0"/>
              </a:rPr>
              <a:t>Operational Efficiency Improvement</a:t>
            </a:r>
            <a:endParaRPr lang="en-IN" sz="1600" dirty="0">
              <a:latin typeface="+mn-lt"/>
              <a:ea typeface="Calibri" panose="020F0502020204030204" pitchFamily="34" charset="0"/>
            </a:endParaRPr>
          </a:p>
          <a:p>
            <a:pPr marL="285750" indent="-285750">
              <a:lnSpc>
                <a:spcPct val="150000"/>
              </a:lnSpc>
              <a:buFont typeface="Wingdings" panose="05000000000000000000" pitchFamily="2" charset="2"/>
              <a:buChar char="q"/>
            </a:pPr>
            <a:r>
              <a:rPr lang="en-IN" sz="1600" dirty="0">
                <a:effectLst/>
                <a:latin typeface="+mn-lt"/>
                <a:ea typeface="Calibri" panose="020F0502020204030204" pitchFamily="34" charset="0"/>
              </a:rPr>
              <a:t>Customer Experience Enhancement</a:t>
            </a:r>
            <a:endParaRPr lang="en-IN" sz="1600" dirty="0">
              <a:latin typeface="+mn-lt"/>
            </a:endParaRPr>
          </a:p>
        </p:txBody>
      </p:sp>
      <p:sp>
        <p:nvSpPr>
          <p:cNvPr id="4" name="Rectangle 3">
            <a:extLst>
              <a:ext uri="{FF2B5EF4-FFF2-40B4-BE49-F238E27FC236}">
                <a16:creationId xmlns:a16="http://schemas.microsoft.com/office/drawing/2014/main" id="{EEDE1A83-0153-F8E5-813F-D8610519778A}"/>
              </a:ext>
            </a:extLst>
          </p:cNvPr>
          <p:cNvSpPr/>
          <p:nvPr/>
        </p:nvSpPr>
        <p:spPr>
          <a:xfrm>
            <a:off x="0" y="0"/>
            <a:ext cx="1441938" cy="31652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7329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40F86-9BBF-0214-F8C6-6155257CD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99A31-35FB-AA86-0EC1-F002D6227361}"/>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Key Findings</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F5B8DBC-90FE-1F82-155A-881F02B01CBB}"/>
              </a:ext>
            </a:extLst>
          </p:cNvPr>
          <p:cNvSpPr txBox="1"/>
          <p:nvPr/>
        </p:nvSpPr>
        <p:spPr>
          <a:xfrm>
            <a:off x="457200" y="1287194"/>
            <a:ext cx="8375100" cy="2459071"/>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IN" sz="2000" dirty="0">
                <a:effectLst/>
                <a:latin typeface="+mj-lt"/>
                <a:ea typeface="Calibri" panose="020F0502020204030204" pitchFamily="34" charset="0"/>
              </a:rPr>
              <a:t>Consumption Trend Analysis</a:t>
            </a:r>
          </a:p>
          <a:p>
            <a:pPr marL="342900" indent="-342900">
              <a:lnSpc>
                <a:spcPct val="200000"/>
              </a:lnSpc>
              <a:buFont typeface="Wingdings" panose="05000000000000000000" pitchFamily="2" charset="2"/>
              <a:buChar char="q"/>
            </a:pPr>
            <a:r>
              <a:rPr lang="en-IN" sz="2000" kern="100" dirty="0">
                <a:effectLst/>
                <a:latin typeface="+mj-lt"/>
                <a:ea typeface="Calibri" panose="020F0502020204030204" pitchFamily="34" charset="0"/>
                <a:cs typeface="Arial" panose="020B0604020202020204" pitchFamily="34" charset="0"/>
              </a:rPr>
              <a:t>Margin Analysis</a:t>
            </a:r>
          </a:p>
          <a:p>
            <a:pPr marL="342900" indent="-342900">
              <a:lnSpc>
                <a:spcPct val="200000"/>
              </a:lnSpc>
              <a:buFont typeface="Wingdings" panose="05000000000000000000" pitchFamily="2" charset="2"/>
              <a:buChar char="q"/>
            </a:pPr>
            <a:r>
              <a:rPr lang="en-IN" sz="2000" kern="100" dirty="0">
                <a:effectLst/>
                <a:latin typeface="+mj-lt"/>
                <a:ea typeface="Calibri" panose="020F0502020204030204" pitchFamily="34" charset="0"/>
                <a:cs typeface="Arial" panose="020B0604020202020204" pitchFamily="34" charset="0"/>
              </a:rPr>
              <a:t>Forecast Analysis</a:t>
            </a:r>
          </a:p>
          <a:p>
            <a:pPr marL="342900" indent="-342900">
              <a:lnSpc>
                <a:spcPct val="200000"/>
              </a:lnSpc>
              <a:buFont typeface="Wingdings" panose="05000000000000000000" pitchFamily="2" charset="2"/>
              <a:buChar char="q"/>
            </a:pPr>
            <a:r>
              <a:rPr lang="en-IN" sz="2000" dirty="0">
                <a:effectLst/>
                <a:latin typeface="+mj-lt"/>
                <a:ea typeface="Calibri" panose="020F0502020204030204" pitchFamily="34" charset="0"/>
              </a:rPr>
              <a:t>Churn Analysis</a:t>
            </a:r>
            <a:endParaRPr lang="en-IN" sz="2000" dirty="0">
              <a:latin typeface="+mj-lt"/>
            </a:endParaRPr>
          </a:p>
        </p:txBody>
      </p:sp>
      <p:sp>
        <p:nvSpPr>
          <p:cNvPr id="5" name="Rectangle 4">
            <a:extLst>
              <a:ext uri="{FF2B5EF4-FFF2-40B4-BE49-F238E27FC236}">
                <a16:creationId xmlns:a16="http://schemas.microsoft.com/office/drawing/2014/main" id="{782A2859-7CA5-BE36-8364-97FFA52FCA21}"/>
              </a:ext>
            </a:extLst>
          </p:cNvPr>
          <p:cNvSpPr/>
          <p:nvPr/>
        </p:nvSpPr>
        <p:spPr>
          <a:xfrm>
            <a:off x="0" y="0"/>
            <a:ext cx="1441938" cy="31652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853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8A1285F-73CD-823A-FD10-3B91B8A5F7F6}"/>
              </a:ext>
            </a:extLst>
          </p:cNvPr>
          <p:cNvSpPr txBox="1"/>
          <p:nvPr/>
        </p:nvSpPr>
        <p:spPr>
          <a:xfrm>
            <a:off x="484632" y="1252728"/>
            <a:ext cx="8156448" cy="1524007"/>
          </a:xfrm>
          <a:prstGeom prst="rect">
            <a:avLst/>
          </a:prstGeom>
          <a:noFill/>
        </p:spPr>
        <p:txBody>
          <a:bodyPr wrap="square" rtlCol="0">
            <a:spAutoFit/>
          </a:bodyPr>
          <a:lstStyle/>
          <a:p>
            <a:pPr>
              <a:lnSpc>
                <a:spcPct val="150000"/>
              </a:lnSpc>
              <a:spcAft>
                <a:spcPts val="800"/>
              </a:spcAft>
            </a:pPr>
            <a:r>
              <a:rPr lang="en-IN" sz="1600" kern="100">
                <a:effectLst/>
                <a:latin typeface="+mj-lt"/>
                <a:ea typeface="Calibri" panose="020F0502020204030204" pitchFamily="34" charset="0"/>
                <a:cs typeface="Arial" panose="020B0604020202020204" pitchFamily="34" charset="0"/>
              </a:rPr>
              <a:t>This analysis provides a data-driven approach to understanding PowerCo’s customer behaviour, pricing impact, and churn risks. By leveraging these insights, PowerCo can make informed decisions to enhance operational efficiency, improve customer satisfaction, and ensure sustainable growth in the competitive energy market.</a:t>
            </a:r>
          </a:p>
        </p:txBody>
      </p:sp>
      <p:sp>
        <p:nvSpPr>
          <p:cNvPr id="4" name="Rectangle 3">
            <a:extLst>
              <a:ext uri="{FF2B5EF4-FFF2-40B4-BE49-F238E27FC236}">
                <a16:creationId xmlns:a16="http://schemas.microsoft.com/office/drawing/2014/main" id="{84D3FCC1-CB4C-9503-FDB0-34BFD280F9E5}"/>
              </a:ext>
            </a:extLst>
          </p:cNvPr>
          <p:cNvSpPr/>
          <p:nvPr/>
        </p:nvSpPr>
        <p:spPr>
          <a:xfrm>
            <a:off x="0" y="0"/>
            <a:ext cx="1441938" cy="31652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7478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93AFD-E867-52A7-07A9-900A535DCF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5BA76-B3A7-BEC6-D59D-A092AB26BE75}"/>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Project Link</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12A0291-7E1F-90FD-8F96-E1C0E2195D27}"/>
              </a:ext>
            </a:extLst>
          </p:cNvPr>
          <p:cNvSpPr txBox="1"/>
          <p:nvPr/>
        </p:nvSpPr>
        <p:spPr>
          <a:xfrm>
            <a:off x="484632" y="1252728"/>
            <a:ext cx="8156448" cy="335156"/>
          </a:xfrm>
          <a:prstGeom prst="rect">
            <a:avLst/>
          </a:prstGeom>
          <a:noFill/>
        </p:spPr>
        <p:txBody>
          <a:bodyPr wrap="square" rtlCol="0">
            <a:spAutoFit/>
          </a:bodyPr>
          <a:lstStyle/>
          <a:p>
            <a:pPr>
              <a:lnSpc>
                <a:spcPct val="150000"/>
              </a:lnSpc>
              <a:spcAft>
                <a:spcPts val="800"/>
              </a:spcAft>
            </a:pPr>
            <a:r>
              <a:rPr lang="en-IN" sz="1200" kern="100" dirty="0">
                <a:solidFill>
                  <a:srgbClr val="002060"/>
                </a:solidFill>
                <a:effectLst/>
                <a:latin typeface="+mj-lt"/>
                <a:ea typeface="Calibri" panose="020F0502020204030204" pitchFamily="34" charset="0"/>
                <a:cs typeface="Arial" panose="020B0604020202020204" pitchFamily="34" charset="0"/>
              </a:rPr>
              <a:t>https://github.com/porwaljainam/Data-Analysis-on-Powerco-Data</a:t>
            </a:r>
          </a:p>
        </p:txBody>
      </p:sp>
      <p:sp>
        <p:nvSpPr>
          <p:cNvPr id="4" name="Rectangle 3">
            <a:extLst>
              <a:ext uri="{FF2B5EF4-FFF2-40B4-BE49-F238E27FC236}">
                <a16:creationId xmlns:a16="http://schemas.microsoft.com/office/drawing/2014/main" id="{A64C7C23-C500-792D-CF97-0E0A3DA2B691}"/>
              </a:ext>
            </a:extLst>
          </p:cNvPr>
          <p:cNvSpPr/>
          <p:nvPr/>
        </p:nvSpPr>
        <p:spPr>
          <a:xfrm>
            <a:off x="0" y="0"/>
            <a:ext cx="1441938" cy="31652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65832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3366"/>
        </a:solidFill>
        <a:ln>
          <a:solidFill>
            <a:srgbClr val="223366"/>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TotalTime>
  <Words>438</Words>
  <Application>Microsoft Office PowerPoint</Application>
  <PresentationFormat>On-screen Show (16:9)</PresentationFormat>
  <Paragraphs>51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Simple Light</vt:lpstr>
      <vt:lpstr>PowerPoint Presentation</vt:lpstr>
      <vt:lpstr>PowerPoint Presentation</vt:lpstr>
      <vt:lpstr>Acknowledgement</vt:lpstr>
      <vt:lpstr>Abstract</vt:lpstr>
      <vt:lpstr>Problem Defination</vt:lpstr>
      <vt:lpstr>Objective</vt:lpstr>
      <vt:lpstr>Key Findings</vt:lpstr>
      <vt:lpstr>Conclusion</vt:lpstr>
      <vt:lpstr>Project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jainamporwal123@gmail.com</cp:lastModifiedBy>
  <cp:revision>161</cp:revision>
  <dcterms:modified xsi:type="dcterms:W3CDTF">2025-03-15T19:11:53Z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