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90" r:id="rId2"/>
    <p:sldId id="280" r:id="rId3"/>
    <p:sldId id="269" r:id="rId4"/>
    <p:sldId id="268" r:id="rId5"/>
    <p:sldId id="274" r:id="rId6"/>
    <p:sldId id="278" r:id="rId7"/>
    <p:sldId id="279" r:id="rId8"/>
    <p:sldId id="271" r:id="rId9"/>
    <p:sldId id="281" r:id="rId10"/>
    <p:sldId id="272" r:id="rId11"/>
    <p:sldId id="285" r:id="rId12"/>
    <p:sldId id="284" r:id="rId13"/>
    <p:sldId id="286" r:id="rId14"/>
    <p:sldId id="287" r:id="rId15"/>
    <p:sldId id="288" r:id="rId16"/>
    <p:sldId id="289" r:id="rId17"/>
    <p:sldId id="283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4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4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7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0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0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64BA-EC75-463F-898D-9F671D440348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127" y="429344"/>
            <a:ext cx="9144000" cy="2387600"/>
          </a:xfrm>
        </p:spPr>
        <p:txBody>
          <a:bodyPr/>
          <a:lstStyle/>
          <a:p>
            <a:r>
              <a:rPr lang="en-IN" dirty="0" smtClean="0"/>
              <a:t>TAIWANESE CREDIT CARD FAULT ANALYSIS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544" y="5690720"/>
            <a:ext cx="4876800" cy="1655762"/>
          </a:xfrm>
        </p:spPr>
        <p:txBody>
          <a:bodyPr/>
          <a:lstStyle/>
          <a:p>
            <a:r>
              <a:rPr lang="en-IN" dirty="0" smtClean="0"/>
              <a:t>CREATED BY: </a:t>
            </a:r>
            <a:r>
              <a:rPr lang="en-IN" smtClean="0"/>
              <a:t>NISHANT </a:t>
            </a:r>
            <a:r>
              <a:rPr lang="en-IN" smtClean="0"/>
              <a:t>PORWAL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7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Effect of </a:t>
            </a:r>
            <a:r>
              <a:rPr lang="en-IN" dirty="0" smtClean="0"/>
              <a:t>Marital Status, </a:t>
            </a:r>
            <a:r>
              <a:rPr lang="en-IN" dirty="0"/>
              <a:t>on Returning the Credit.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proportion of people either married or single. </a:t>
            </a:r>
            <a:r>
              <a:rPr lang="en-US" dirty="0" smtClean="0"/>
              <a:t>Further </a:t>
            </a:r>
            <a:r>
              <a:rPr lang="en-US" dirty="0"/>
              <a:t>proportion of singles is more than </a:t>
            </a:r>
            <a:r>
              <a:rPr lang="en-US" dirty="0" smtClean="0"/>
              <a:t>married.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non-defaulters - singles and married in higher proportion. But in case of defaulters both singles and married show almost similar proportion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proportion of people with divorced marital status show lower </a:t>
            </a:r>
            <a:r>
              <a:rPr lang="en-US" dirty="0" err="1"/>
              <a:t>df</a:t>
            </a:r>
            <a:r>
              <a:rPr lang="en-US" dirty="0"/>
              <a:t> limit. While other statues show similar proportion.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603211"/>
            <a:ext cx="3357421" cy="2094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23" y="603211"/>
            <a:ext cx="3357421" cy="2094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91" y="3551388"/>
            <a:ext cx="6400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4807" y="2617436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             Summary </a:t>
            </a:r>
            <a:r>
              <a:rPr lang="en-IN" dirty="0"/>
              <a:t>of Payment History</a:t>
            </a:r>
          </a:p>
        </p:txBody>
      </p:sp>
    </p:spTree>
    <p:extLst>
      <p:ext uri="{BB962C8B-B14F-4D97-AF65-F5344CB8AC3E}">
        <p14:creationId xmlns:p14="http://schemas.microsoft.com/office/powerpoint/2010/main" val="18630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69" y="616017"/>
            <a:ext cx="10058400" cy="51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4806" y="252118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	</a:t>
            </a:r>
            <a:r>
              <a:rPr lang="en-IN" dirty="0" smtClean="0"/>
              <a:t>   Summary </a:t>
            </a:r>
            <a:r>
              <a:rPr lang="en-IN" dirty="0"/>
              <a:t>of Bill Amount</a:t>
            </a:r>
          </a:p>
        </p:txBody>
      </p:sp>
    </p:spTree>
    <p:extLst>
      <p:ext uri="{BB962C8B-B14F-4D97-AF65-F5344CB8AC3E}">
        <p14:creationId xmlns:p14="http://schemas.microsoft.com/office/powerpoint/2010/main" val="11374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" y="567890"/>
            <a:ext cx="10809170" cy="53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7451" y="224205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Summary of Payment Amount</a:t>
            </a:r>
          </a:p>
        </p:txBody>
      </p:sp>
    </p:spTree>
    <p:extLst>
      <p:ext uri="{BB962C8B-B14F-4D97-AF65-F5344CB8AC3E}">
        <p14:creationId xmlns:p14="http://schemas.microsoft.com/office/powerpoint/2010/main" val="37521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03" y="789272"/>
            <a:ext cx="10443411" cy="50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199" y="1164657"/>
            <a:ext cx="8111707" cy="4184567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all cases - people used revolving </a:t>
            </a:r>
            <a:r>
              <a:rPr lang="en-US" dirty="0" smtClean="0"/>
              <a:t>credit(category </a:t>
            </a:r>
            <a:r>
              <a:rPr lang="en-US" dirty="0"/>
              <a:t>0) followed by paid </a:t>
            </a:r>
            <a:r>
              <a:rPr lang="en-US" dirty="0" smtClean="0"/>
              <a:t>on </a:t>
            </a:r>
            <a:r>
              <a:rPr lang="en-US" dirty="0"/>
              <a:t>time (category </a:t>
            </a:r>
            <a:r>
              <a:rPr lang="en-US" dirty="0" smtClean="0"/>
              <a:t>1</a:t>
            </a:r>
            <a:r>
              <a:rPr lang="en-US" dirty="0"/>
              <a:t>) and no consumption (category -2). This implies that people who make payments regularly or ahead of time are likely not to default next month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While Maximum people found in billing amount ranging from 0 to $100,000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Per billing amount maximum number of people paid </a:t>
            </a:r>
            <a:r>
              <a:rPr lang="en-US" dirty="0" smtClean="0"/>
              <a:t>previous </a:t>
            </a:r>
            <a:r>
              <a:rPr lang="en-US" dirty="0"/>
              <a:t>payments ranging between 0 to $10000 in all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25" y="2636687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8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77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default credit card clients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6636 </a:t>
            </a:r>
            <a:r>
              <a:rPr lang="en-US" dirty="0"/>
              <a:t>people out of 30000 people will default next </a:t>
            </a:r>
            <a:r>
              <a:rPr lang="en-US" dirty="0" smtClean="0"/>
              <a:t>month, while rest are assured to pay on time.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61" y="714689"/>
            <a:ext cx="6335009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19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 BALANCE FREQUENCY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Potential </a:t>
            </a:r>
            <a:r>
              <a:rPr lang="en-US" dirty="0"/>
              <a:t>defaulters show higher frequency of lower limit of amount of credit limit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78" y="2057400"/>
            <a:ext cx="6067044" cy="25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 BALANCE HISTOGRAM BY class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Overall </a:t>
            </a:r>
            <a:r>
              <a:rPr lang="en-US" dirty="0"/>
              <a:t>most credit card defaults are by clients with </a:t>
            </a:r>
            <a:r>
              <a:rPr lang="en-US" dirty="0" smtClean="0"/>
              <a:t>credit limit </a:t>
            </a:r>
            <a:r>
              <a:rPr lang="en-US" dirty="0"/>
              <a:t>balance </a:t>
            </a:r>
            <a:r>
              <a:rPr lang="en-US" dirty="0" smtClean="0"/>
              <a:t>up to </a:t>
            </a:r>
            <a:r>
              <a:rPr lang="en-US" dirty="0"/>
              <a:t>100,000 NT.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37" y="457198"/>
            <a:ext cx="6565832" cy="49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Frequency distribution of 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Higher </a:t>
            </a:r>
            <a:r>
              <a:rPr lang="en-US" dirty="0"/>
              <a:t>density of people found in age group 25 to 40. With highest density around 30 years old.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17" y="992116"/>
            <a:ext cx="6565832" cy="49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885" y="689770"/>
            <a:ext cx="3932237" cy="1600200"/>
          </a:xfrm>
        </p:spPr>
        <p:txBody>
          <a:bodyPr>
            <a:normAutofit/>
          </a:bodyPr>
          <a:lstStyle/>
          <a:p>
            <a:r>
              <a:rPr lang="en-IN" dirty="0" smtClean="0"/>
              <a:t>Relationship Between AGE &amp; CLASS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533884" y="2624223"/>
            <a:ext cx="3932237" cy="381158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Higher proportion of non </a:t>
            </a:r>
            <a:r>
              <a:rPr lang="en-US" dirty="0" smtClean="0"/>
              <a:t>– defaulters are </a:t>
            </a:r>
            <a:r>
              <a:rPr lang="en-US" dirty="0"/>
              <a:t>in 25 to 40 years of age group.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72" y="0"/>
            <a:ext cx="6416624" cy="34073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26" y="3916639"/>
            <a:ext cx="5271516" cy="2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406" y="385850"/>
            <a:ext cx="3357421" cy="2094739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12933" cy="3167347"/>
          </a:xfrm>
        </p:spPr>
        <p:txBody>
          <a:bodyPr>
            <a:normAutofit/>
          </a:bodyPr>
          <a:lstStyle/>
          <a:p>
            <a:r>
              <a:rPr lang="en-IN" sz="3200" dirty="0"/>
              <a:t>E</a:t>
            </a:r>
            <a:r>
              <a:rPr lang="en-IN" sz="3200" dirty="0" smtClean="0"/>
              <a:t>ffect of Gender, on Returning the Credit.</a:t>
            </a:r>
            <a:endParaRPr lang="en-IN" sz="3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33" y="365125"/>
            <a:ext cx="3357421" cy="2094739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918896" y="3147159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Higher proportion of female as compared to </a:t>
            </a:r>
            <a:r>
              <a:rPr lang="en-US" sz="1600" dirty="0" smtClean="0"/>
              <a:t>males</a:t>
            </a:r>
            <a:endParaRPr lang="en-US" sz="1600" dirty="0"/>
          </a:p>
          <a:p>
            <a:r>
              <a:rPr lang="en-US" sz="1600" dirty="0" smtClean="0"/>
              <a:t>In </a:t>
            </a:r>
            <a:r>
              <a:rPr lang="en-US" sz="1600" dirty="0"/>
              <a:t>both </a:t>
            </a:r>
            <a:r>
              <a:rPr lang="en-US" sz="1600" dirty="0" smtClean="0"/>
              <a:t>the classes (non </a:t>
            </a:r>
            <a:r>
              <a:rPr lang="en-US" sz="1600" dirty="0"/>
              <a:t>defaulters and defaulters) proportion of females is more than </a:t>
            </a:r>
            <a:r>
              <a:rPr lang="en-US" sz="1600" dirty="0" smtClean="0"/>
              <a:t>males. Hence Females are more likely to  default.</a:t>
            </a:r>
          </a:p>
          <a:p>
            <a:r>
              <a:rPr lang="en-US" sz="1600" dirty="0" smtClean="0"/>
              <a:t>There are higher </a:t>
            </a:r>
            <a:r>
              <a:rPr lang="en-US" sz="1600" dirty="0"/>
              <a:t>proportion of males with </a:t>
            </a:r>
            <a:r>
              <a:rPr lang="en-US" sz="1600" dirty="0" smtClean="0"/>
              <a:t>higher credit limit </a:t>
            </a:r>
            <a:r>
              <a:rPr lang="en-US" sz="1600" dirty="0"/>
              <a:t>balance.</a:t>
            </a:r>
            <a:endParaRPr lang="en-I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00" y="3657601"/>
            <a:ext cx="6039612" cy="25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Effect of Education </a:t>
            </a:r>
            <a:r>
              <a:rPr lang="en-IN" dirty="0"/>
              <a:t>on Returning the Credit.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Highest </a:t>
            </a:r>
            <a:r>
              <a:rPr lang="en-US" dirty="0"/>
              <a:t>proportion of people with </a:t>
            </a:r>
            <a:r>
              <a:rPr lang="en-US" dirty="0" smtClean="0"/>
              <a:t>university </a:t>
            </a:r>
            <a:r>
              <a:rPr lang="en-US" dirty="0"/>
              <a:t>and graduate school </a:t>
            </a:r>
            <a:r>
              <a:rPr lang="en-US" dirty="0" smtClean="0"/>
              <a:t>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proportion of non-defaulters </a:t>
            </a:r>
            <a:r>
              <a:rPr lang="en-US" dirty="0" smtClean="0"/>
              <a:t>to defaulters </a:t>
            </a:r>
            <a:r>
              <a:rPr lang="en-US" dirty="0"/>
              <a:t>with university and graduate level education.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438" y="786090"/>
            <a:ext cx="3357421" cy="2094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657" y="786090"/>
            <a:ext cx="3357421" cy="20583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9" y="3849771"/>
            <a:ext cx="6489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Relationship between Age and Education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Higher proportion of people with graduate and university level are in age group 20 to 40. While high school and other levels show lower proportion.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6"/>
            <a:ext cx="6172200" cy="48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403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TAIWANESE CREDIT CARD FAULT ANALYSIS </vt:lpstr>
      <vt:lpstr>Distribution of default credit card clients </vt:lpstr>
      <vt:lpstr>LIMIT BALANCE FREQUENCY</vt:lpstr>
      <vt:lpstr>LIMIT BALANCE HISTOGRAM BY class</vt:lpstr>
      <vt:lpstr>Frequency distribution of Age</vt:lpstr>
      <vt:lpstr>Relationship Between AGE &amp; CLASS</vt:lpstr>
      <vt:lpstr>Effect of Gender, on Returning the Credit.</vt:lpstr>
      <vt:lpstr>Effect of Education on Returning the Credit.</vt:lpstr>
      <vt:lpstr>Relationship between Age and Education</vt:lpstr>
      <vt:lpstr>Effect of Marital Status, on Returning the Credit.</vt:lpstr>
      <vt:lpstr>             Summary of Payment History</vt:lpstr>
      <vt:lpstr>PowerPoint Presentation</vt:lpstr>
      <vt:lpstr>    Summary of Bill Amount</vt:lpstr>
      <vt:lpstr>PowerPoint Presentation</vt:lpstr>
      <vt:lpstr>Summary of Payment Amount</vt:lpstr>
      <vt:lpstr>PowerPoint Presentation</vt:lpstr>
      <vt:lpstr>PowerPoint Presentation</vt:lpstr>
      <vt:lpstr>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2021-06-04T01:45:37Z</dcterms:created>
  <dcterms:modified xsi:type="dcterms:W3CDTF">2021-06-04T13:48:08Z</dcterms:modified>
</cp:coreProperties>
</file>