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65" r:id="rId3"/>
    <p:sldId id="266" r:id="rId4"/>
    <p:sldId id="268" r:id="rId5"/>
    <p:sldId id="269" r:id="rId6"/>
    <p:sldId id="270" r:id="rId7"/>
    <p:sldId id="271" r:id="rId8"/>
    <p:sldId id="272" r:id="rId9"/>
    <p:sldId id="273" r:id="rId10"/>
    <p:sldId id="267"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80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 dirty="0"/>
              <a:t>Approach &amp; Analysis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5546C-A387-A0A1-F22C-B8DC275A769F}"/>
              </a:ext>
            </a:extLst>
          </p:cNvPr>
          <p:cNvSpPr>
            <a:spLocks noGrp="1"/>
          </p:cNvSpPr>
          <p:nvPr>
            <p:ph type="title"/>
          </p:nvPr>
        </p:nvSpPr>
        <p:spPr/>
        <p:txBody>
          <a:bodyPr>
            <a:normAutofit fontScale="90000"/>
          </a:bodyPr>
          <a:lstStyle/>
          <a:p>
            <a:r>
              <a:rPr lang="en-US" dirty="0"/>
              <a:t>Results in business terms</a:t>
            </a:r>
            <a:endParaRPr lang="en-IN" dirty="0"/>
          </a:p>
        </p:txBody>
      </p:sp>
      <p:sp>
        <p:nvSpPr>
          <p:cNvPr id="3" name="Text Placeholder 2">
            <a:extLst>
              <a:ext uri="{FF2B5EF4-FFF2-40B4-BE49-F238E27FC236}">
                <a16:creationId xmlns:a16="http://schemas.microsoft.com/office/drawing/2014/main" id="{33A046BA-60D6-BCB8-44E9-97C920E7E8CA}"/>
              </a:ext>
            </a:extLst>
          </p:cNvPr>
          <p:cNvSpPr>
            <a:spLocks noGrp="1"/>
          </p:cNvSpPr>
          <p:nvPr>
            <p:ph type="body" idx="1"/>
          </p:nvPr>
        </p:nvSpPr>
        <p:spPr/>
        <p:txBody>
          <a:bodyPr>
            <a:normAutofit lnSpcReduction="10000"/>
          </a:bodyPr>
          <a:lstStyle/>
          <a:p>
            <a:pPr marL="114300" indent="0">
              <a:buNone/>
            </a:pPr>
            <a:r>
              <a:rPr lang="en-US" sz="1200" dirty="0"/>
              <a:t>ROC details are:</a:t>
            </a:r>
          </a:p>
          <a:p>
            <a:r>
              <a:rPr lang="en-US" sz="1200" dirty="0"/>
              <a:t>ROC = 0.86</a:t>
            </a:r>
          </a:p>
          <a:p>
            <a:r>
              <a:rPr lang="en-US" sz="1200" dirty="0"/>
              <a:t>Accuracy = 78%</a:t>
            </a:r>
          </a:p>
          <a:p>
            <a:r>
              <a:rPr lang="en-US" sz="1200" dirty="0"/>
              <a:t>Precision = 77%</a:t>
            </a:r>
          </a:p>
          <a:p>
            <a:r>
              <a:rPr lang="en-US" sz="1200" dirty="0"/>
              <a:t>Recall = 77%</a:t>
            </a:r>
          </a:p>
          <a:p>
            <a:pPr marL="114300" indent="0">
              <a:buNone/>
            </a:pPr>
            <a:endParaRPr lang="en-US" sz="1200" dirty="0"/>
          </a:p>
          <a:p>
            <a:pPr marL="114300" indent="0">
              <a:buNone/>
            </a:pPr>
            <a:r>
              <a:rPr lang="en-US" sz="1200" dirty="0"/>
              <a:t>Some of the top 3 variables are</a:t>
            </a:r>
          </a:p>
          <a:p>
            <a:r>
              <a:rPr lang="en-US" sz="1200" dirty="0"/>
              <a:t>Total Visits</a:t>
            </a:r>
          </a:p>
          <a:p>
            <a:r>
              <a:rPr lang="en-US" sz="1200" dirty="0"/>
              <a:t>Total Time Spent on Website</a:t>
            </a:r>
          </a:p>
          <a:p>
            <a:r>
              <a:rPr lang="en-US" sz="1200" dirty="0"/>
              <a:t>Lead Source</a:t>
            </a:r>
          </a:p>
          <a:p>
            <a:endParaRPr lang="en-US" dirty="0"/>
          </a:p>
          <a:p>
            <a:pPr marL="114300" indent="0">
              <a:buNone/>
            </a:pPr>
            <a:r>
              <a:rPr lang="en-US" sz="1200" dirty="0"/>
              <a:t>Some of the top 3 categorical/dummy variables </a:t>
            </a:r>
          </a:p>
          <a:p>
            <a:r>
              <a:rPr lang="en-US" sz="1200" dirty="0"/>
              <a:t>Lead Source</a:t>
            </a:r>
          </a:p>
          <a:p>
            <a:r>
              <a:rPr lang="en-US" sz="1200" dirty="0"/>
              <a:t>Lead Origin</a:t>
            </a:r>
          </a:p>
          <a:p>
            <a:r>
              <a:rPr lang="en-US" sz="1200" dirty="0"/>
              <a:t>Last Activity</a:t>
            </a:r>
          </a:p>
          <a:p>
            <a:endParaRPr lang="en-US" dirty="0"/>
          </a:p>
          <a:p>
            <a:endParaRPr lang="en-IN" dirty="0"/>
          </a:p>
        </p:txBody>
      </p:sp>
    </p:spTree>
    <p:extLst>
      <p:ext uri="{BB962C8B-B14F-4D97-AF65-F5344CB8AC3E}">
        <p14:creationId xmlns:p14="http://schemas.microsoft.com/office/powerpoint/2010/main" val="3076207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5AEC-85C9-B1E4-655B-3821B577364E}"/>
              </a:ext>
            </a:extLst>
          </p:cNvPr>
          <p:cNvSpPr>
            <a:spLocks noGrp="1"/>
          </p:cNvSpPr>
          <p:nvPr>
            <p:ph type="title"/>
          </p:nvPr>
        </p:nvSpPr>
        <p:spPr/>
        <p:txBody>
          <a:bodyPr>
            <a:normAutofit/>
          </a:bodyPr>
          <a:lstStyle/>
          <a:p>
            <a:r>
              <a:rPr lang="en-IN" sz="2500" dirty="0">
                <a:solidFill>
                  <a:srgbClr val="1F2328"/>
                </a:solidFill>
                <a:latin typeface="+mj-lt"/>
              </a:rPr>
              <a:t>Problem Statement</a:t>
            </a:r>
          </a:p>
        </p:txBody>
      </p:sp>
      <p:sp>
        <p:nvSpPr>
          <p:cNvPr id="3" name="Text Placeholder 2">
            <a:extLst>
              <a:ext uri="{FF2B5EF4-FFF2-40B4-BE49-F238E27FC236}">
                <a16:creationId xmlns:a16="http://schemas.microsoft.com/office/drawing/2014/main" id="{D013E105-8DB5-4B37-1AB3-2D198755BA7B}"/>
              </a:ext>
            </a:extLst>
          </p:cNvPr>
          <p:cNvSpPr>
            <a:spLocks noGrp="1"/>
          </p:cNvSpPr>
          <p:nvPr>
            <p:ph type="body" idx="1"/>
          </p:nvPr>
        </p:nvSpPr>
        <p:spPr/>
        <p:txBody>
          <a:bodyPr/>
          <a:lstStyle/>
          <a:p>
            <a:pPr>
              <a:buFont typeface="+mj-lt"/>
              <a:buAutoNum type="arabicPeriod"/>
            </a:pPr>
            <a:r>
              <a:rPr lang="en-US" dirty="0"/>
              <a:t>An education company named X wants to improve its lead conversion from the current 30% to around 80% by identifying the most potential leads.</a:t>
            </a:r>
          </a:p>
          <a:p>
            <a:pPr>
              <a:buFont typeface="+mj-lt"/>
              <a:buAutoNum type="arabicPeriod"/>
            </a:pPr>
            <a:r>
              <a:rPr lang="en-US" dirty="0"/>
              <a:t>The company wants to build a model wherein one need to assign a lead score to each of the leads such that the customers with a higher lead score have a higher conversion chance.</a:t>
            </a:r>
          </a:p>
          <a:p>
            <a:endParaRPr lang="en-IN" dirty="0"/>
          </a:p>
        </p:txBody>
      </p:sp>
    </p:spTree>
    <p:extLst>
      <p:ext uri="{BB962C8B-B14F-4D97-AF65-F5344CB8AC3E}">
        <p14:creationId xmlns:p14="http://schemas.microsoft.com/office/powerpoint/2010/main" val="3494090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87EA0-3D5D-3AEB-6793-470E68B4DADF}"/>
              </a:ext>
            </a:extLst>
          </p:cNvPr>
          <p:cNvSpPr>
            <a:spLocks noGrp="1"/>
          </p:cNvSpPr>
          <p:nvPr>
            <p:ph type="title"/>
          </p:nvPr>
        </p:nvSpPr>
        <p:spPr/>
        <p:txBody>
          <a:bodyPr>
            <a:normAutofit fontScale="90000"/>
          </a:bodyPr>
          <a:lstStyle/>
          <a:p>
            <a:r>
              <a:rPr lang="en-US" dirty="0"/>
              <a:t>Analysis Approach</a:t>
            </a:r>
            <a:endParaRPr lang="en-IN" dirty="0"/>
          </a:p>
        </p:txBody>
      </p:sp>
      <p:sp>
        <p:nvSpPr>
          <p:cNvPr id="3" name="Text Placeholder 2">
            <a:extLst>
              <a:ext uri="{FF2B5EF4-FFF2-40B4-BE49-F238E27FC236}">
                <a16:creationId xmlns:a16="http://schemas.microsoft.com/office/drawing/2014/main" id="{55286A33-19F5-426D-E48F-66D758699778}"/>
              </a:ext>
            </a:extLst>
          </p:cNvPr>
          <p:cNvSpPr>
            <a:spLocks noGrp="1"/>
          </p:cNvSpPr>
          <p:nvPr>
            <p:ph type="body" idx="1"/>
          </p:nvPr>
        </p:nvSpPr>
        <p:spPr/>
        <p:txBody>
          <a:bodyPr>
            <a:normAutofit/>
          </a:bodyPr>
          <a:lstStyle/>
          <a:p>
            <a:pPr>
              <a:buFont typeface="+mj-lt"/>
              <a:buAutoNum type="arabicPeriod"/>
            </a:pPr>
            <a:r>
              <a:rPr lang="en-US" dirty="0"/>
              <a:t>Import the data and inspect the data frame</a:t>
            </a:r>
          </a:p>
          <a:p>
            <a:pPr>
              <a:buFont typeface="+mj-lt"/>
              <a:buAutoNum type="arabicPeriod"/>
            </a:pPr>
            <a:r>
              <a:rPr lang="en-US" dirty="0"/>
              <a:t>EDA &amp; Data Prep/Analysis</a:t>
            </a:r>
          </a:p>
          <a:p>
            <a:pPr lvl="1"/>
            <a:r>
              <a:rPr lang="en-US" dirty="0"/>
              <a:t>Prepare the Data (e.g. handling nulls etc.)</a:t>
            </a:r>
          </a:p>
          <a:p>
            <a:pPr lvl="1"/>
            <a:r>
              <a:rPr lang="en-US" dirty="0"/>
              <a:t>Dummy variable creation</a:t>
            </a:r>
          </a:p>
          <a:p>
            <a:pPr lvl="1"/>
            <a:r>
              <a:rPr lang="en-US" dirty="0"/>
              <a:t>Visualization</a:t>
            </a:r>
          </a:p>
          <a:p>
            <a:pPr lvl="1"/>
            <a:r>
              <a:rPr lang="en-US" dirty="0"/>
              <a:t>Correlation</a:t>
            </a:r>
          </a:p>
          <a:p>
            <a:pPr lvl="1"/>
            <a:r>
              <a:rPr lang="en-US" dirty="0"/>
              <a:t>Dummy Variables &amp; Feature scaling</a:t>
            </a:r>
          </a:p>
          <a:p>
            <a:pPr>
              <a:buFont typeface="+mj-lt"/>
              <a:buAutoNum type="arabicPeriod"/>
            </a:pPr>
            <a:r>
              <a:rPr lang="en-US" dirty="0"/>
              <a:t>Model Building (RFE </a:t>
            </a:r>
            <a:r>
              <a:rPr lang="en-US" dirty="0" err="1"/>
              <a:t>Rsquared</a:t>
            </a:r>
            <a:r>
              <a:rPr lang="en-US" dirty="0"/>
              <a:t> VIF and </a:t>
            </a:r>
            <a:r>
              <a:rPr lang="en-US" dirty="0" err="1"/>
              <a:t>pvalues</a:t>
            </a:r>
            <a:r>
              <a:rPr lang="en-US" dirty="0"/>
              <a:t>)</a:t>
            </a:r>
          </a:p>
          <a:p>
            <a:pPr>
              <a:buFont typeface="+mj-lt"/>
              <a:buAutoNum type="arabicPeriod"/>
            </a:pPr>
            <a:r>
              <a:rPr lang="en-US" dirty="0"/>
              <a:t>Model Evaluation</a:t>
            </a:r>
          </a:p>
          <a:p>
            <a:pPr>
              <a:buFont typeface="+mj-lt"/>
              <a:buAutoNum type="arabicPeriod"/>
            </a:pPr>
            <a:r>
              <a:rPr lang="en-US" dirty="0"/>
              <a:t>Making predictions on test set</a:t>
            </a:r>
            <a:endParaRPr lang="en-IN" dirty="0"/>
          </a:p>
        </p:txBody>
      </p:sp>
    </p:spTree>
    <p:extLst>
      <p:ext uri="{BB962C8B-B14F-4D97-AF65-F5344CB8AC3E}">
        <p14:creationId xmlns:p14="http://schemas.microsoft.com/office/powerpoint/2010/main" val="95834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40007-91C8-924E-1054-78331FCBCF70}"/>
              </a:ext>
            </a:extLst>
          </p:cNvPr>
          <p:cNvSpPr>
            <a:spLocks noGrp="1"/>
          </p:cNvSpPr>
          <p:nvPr>
            <p:ph type="title"/>
          </p:nvPr>
        </p:nvSpPr>
        <p:spPr/>
        <p:txBody>
          <a:bodyPr>
            <a:normAutofit fontScale="90000"/>
          </a:bodyPr>
          <a:lstStyle/>
          <a:p>
            <a:r>
              <a:rPr lang="en-US" dirty="0"/>
              <a:t>Visualization outcomes - 1</a:t>
            </a:r>
            <a:endParaRPr lang="en-IN" dirty="0"/>
          </a:p>
        </p:txBody>
      </p:sp>
      <p:pic>
        <p:nvPicPr>
          <p:cNvPr id="5" name="Picture 4">
            <a:extLst>
              <a:ext uri="{FF2B5EF4-FFF2-40B4-BE49-F238E27FC236}">
                <a16:creationId xmlns:a16="http://schemas.microsoft.com/office/drawing/2014/main" id="{135416A5-EA15-7CFF-63DD-44472F92E67F}"/>
              </a:ext>
            </a:extLst>
          </p:cNvPr>
          <p:cNvPicPr>
            <a:picLocks noChangeAspect="1"/>
          </p:cNvPicPr>
          <p:nvPr/>
        </p:nvPicPr>
        <p:blipFill>
          <a:blip r:embed="rId2"/>
          <a:stretch>
            <a:fillRect/>
          </a:stretch>
        </p:blipFill>
        <p:spPr>
          <a:xfrm>
            <a:off x="257175" y="1161805"/>
            <a:ext cx="4905453" cy="3224457"/>
          </a:xfrm>
          <a:prstGeom prst="rect">
            <a:avLst/>
          </a:prstGeom>
        </p:spPr>
      </p:pic>
      <p:sp>
        <p:nvSpPr>
          <p:cNvPr id="6" name="TextBox 5">
            <a:extLst>
              <a:ext uri="{FF2B5EF4-FFF2-40B4-BE49-F238E27FC236}">
                <a16:creationId xmlns:a16="http://schemas.microsoft.com/office/drawing/2014/main" id="{47B381A4-A026-5B24-6905-228C6659DA5B}"/>
              </a:ext>
            </a:extLst>
          </p:cNvPr>
          <p:cNvSpPr txBox="1"/>
          <p:nvPr/>
        </p:nvSpPr>
        <p:spPr>
          <a:xfrm>
            <a:off x="2822744" y="3119921"/>
            <a:ext cx="5063097" cy="584775"/>
          </a:xfrm>
          <a:prstGeom prst="rect">
            <a:avLst/>
          </a:prstGeom>
          <a:noFill/>
        </p:spPr>
        <p:txBody>
          <a:bodyPr wrap="square" rtlCol="0">
            <a:spAutoFit/>
          </a:bodyPr>
          <a:lstStyle/>
          <a:p>
            <a:r>
              <a:rPr lang="en-US" sz="800" dirty="0"/>
              <a:t>As it can be seen that the levels of "Lead Profile" and "How did you hear about X Education" have a lot of rows which have the value Select which is of no use to the analysis</a:t>
            </a:r>
          </a:p>
          <a:p>
            <a:endParaRPr lang="en-US" sz="800" dirty="0"/>
          </a:p>
          <a:p>
            <a:r>
              <a:rPr lang="en-US" sz="800" dirty="0"/>
              <a:t>So it's best that we drop them.</a:t>
            </a:r>
            <a:endParaRPr lang="en-IN" sz="800" dirty="0"/>
          </a:p>
        </p:txBody>
      </p:sp>
    </p:spTree>
    <p:extLst>
      <p:ext uri="{BB962C8B-B14F-4D97-AF65-F5344CB8AC3E}">
        <p14:creationId xmlns:p14="http://schemas.microsoft.com/office/powerpoint/2010/main" val="4253084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DF533-E8EC-1FF8-73D5-49239AC0D5B1}"/>
              </a:ext>
            </a:extLst>
          </p:cNvPr>
          <p:cNvSpPr>
            <a:spLocks noGrp="1"/>
          </p:cNvSpPr>
          <p:nvPr>
            <p:ph type="title"/>
          </p:nvPr>
        </p:nvSpPr>
        <p:spPr/>
        <p:txBody>
          <a:bodyPr>
            <a:normAutofit fontScale="90000"/>
          </a:bodyPr>
          <a:lstStyle/>
          <a:p>
            <a:r>
              <a:rPr lang="en-US" dirty="0"/>
              <a:t>Visualization outcomes - 2</a:t>
            </a:r>
            <a:endParaRPr lang="en-IN" dirty="0"/>
          </a:p>
        </p:txBody>
      </p:sp>
      <p:pic>
        <p:nvPicPr>
          <p:cNvPr id="2050" name="Picture 2">
            <a:extLst>
              <a:ext uri="{FF2B5EF4-FFF2-40B4-BE49-F238E27FC236}">
                <a16:creationId xmlns:a16="http://schemas.microsoft.com/office/drawing/2014/main" id="{4714C4E8-5C38-4E65-48D6-B84AD22E0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762" y="1017725"/>
            <a:ext cx="3781354" cy="34356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0B2CC89-EA8F-C40D-D56C-5EC2371B5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3955" y="1017724"/>
            <a:ext cx="3882091" cy="343566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52DC560-2550-7612-85A3-921580553099}"/>
              </a:ext>
            </a:extLst>
          </p:cNvPr>
          <p:cNvSpPr txBox="1"/>
          <p:nvPr/>
        </p:nvSpPr>
        <p:spPr>
          <a:xfrm>
            <a:off x="453762" y="4601425"/>
            <a:ext cx="7242733" cy="461665"/>
          </a:xfrm>
          <a:prstGeom prst="rect">
            <a:avLst/>
          </a:prstGeom>
          <a:noFill/>
        </p:spPr>
        <p:txBody>
          <a:bodyPr wrap="square" rtlCol="0">
            <a:spAutoFit/>
          </a:bodyPr>
          <a:lstStyle/>
          <a:p>
            <a:r>
              <a:rPr lang="en-US" sz="800" dirty="0"/>
              <a:t>Columns that can be dropped: 'Do Not Call', 'Search', 'Magazine', 'Newspaper Article', 'X Education Forums', 'Newspaper’, 'Digital Advertisement', 'Through Recommendations', 'Receive More Updates About Our Courses', 'Update me on Supply Chain Content', 'Get updates on DM Content',  'I agree to pay the amount through cheque' </a:t>
            </a:r>
            <a:endParaRPr lang="en-IN" sz="800" dirty="0"/>
          </a:p>
        </p:txBody>
      </p:sp>
    </p:spTree>
    <p:extLst>
      <p:ext uri="{BB962C8B-B14F-4D97-AF65-F5344CB8AC3E}">
        <p14:creationId xmlns:p14="http://schemas.microsoft.com/office/powerpoint/2010/main" val="2206218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00DDF-D6A3-1F3C-25FE-05C284751B78}"/>
              </a:ext>
            </a:extLst>
          </p:cNvPr>
          <p:cNvSpPr>
            <a:spLocks noGrp="1"/>
          </p:cNvSpPr>
          <p:nvPr>
            <p:ph type="title"/>
          </p:nvPr>
        </p:nvSpPr>
        <p:spPr/>
        <p:txBody>
          <a:bodyPr>
            <a:normAutofit fontScale="90000"/>
          </a:bodyPr>
          <a:lstStyle/>
          <a:p>
            <a:r>
              <a:rPr lang="en-US" dirty="0"/>
              <a:t>Correlation (Quants)</a:t>
            </a:r>
            <a:endParaRPr lang="en-IN" dirty="0"/>
          </a:p>
        </p:txBody>
      </p:sp>
      <p:pic>
        <p:nvPicPr>
          <p:cNvPr id="3074" name="Picture 2">
            <a:extLst>
              <a:ext uri="{FF2B5EF4-FFF2-40B4-BE49-F238E27FC236}">
                <a16:creationId xmlns:a16="http://schemas.microsoft.com/office/drawing/2014/main" id="{1C50D6C3-0983-E9AD-0BA5-CABA76FD3F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256" y="1291354"/>
            <a:ext cx="4413871" cy="38672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6CC4D17-EB1F-3474-7527-3EF840DC45F2}"/>
              </a:ext>
            </a:extLst>
          </p:cNvPr>
          <p:cNvSpPr txBox="1"/>
          <p:nvPr/>
        </p:nvSpPr>
        <p:spPr>
          <a:xfrm>
            <a:off x="4778255" y="1931928"/>
            <a:ext cx="4262617" cy="461665"/>
          </a:xfrm>
          <a:prstGeom prst="rect">
            <a:avLst/>
          </a:prstGeom>
          <a:noFill/>
        </p:spPr>
        <p:txBody>
          <a:bodyPr wrap="square" rtlCol="0">
            <a:spAutoFit/>
          </a:bodyPr>
          <a:lstStyle/>
          <a:p>
            <a:r>
              <a:rPr lang="en-US" sz="800" dirty="0" err="1"/>
              <a:t>Eventhough</a:t>
            </a:r>
            <a:r>
              <a:rPr lang="en-US" sz="800" dirty="0"/>
              <a:t> the Total Visits and Page Views per visit are showing a relationship, they are not that big. Besides, each tell a different story. Hence continue to include both in the modeling. </a:t>
            </a:r>
            <a:endParaRPr lang="en-IN" sz="800" dirty="0"/>
          </a:p>
        </p:txBody>
      </p:sp>
    </p:spTree>
    <p:extLst>
      <p:ext uri="{BB962C8B-B14F-4D97-AF65-F5344CB8AC3E}">
        <p14:creationId xmlns:p14="http://schemas.microsoft.com/office/powerpoint/2010/main" val="2213171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6A95C-0C00-4312-1161-2A891272B5F3}"/>
              </a:ext>
            </a:extLst>
          </p:cNvPr>
          <p:cNvSpPr>
            <a:spLocks noGrp="1"/>
          </p:cNvSpPr>
          <p:nvPr>
            <p:ph type="title"/>
          </p:nvPr>
        </p:nvSpPr>
        <p:spPr/>
        <p:txBody>
          <a:bodyPr>
            <a:normAutofit fontScale="90000"/>
          </a:bodyPr>
          <a:lstStyle/>
          <a:p>
            <a:r>
              <a:rPr lang="en-US" dirty="0"/>
              <a:t>Categorical Features Visualization</a:t>
            </a:r>
            <a:endParaRPr lang="en-IN" dirty="0"/>
          </a:p>
        </p:txBody>
      </p:sp>
      <p:pic>
        <p:nvPicPr>
          <p:cNvPr id="4" name="Picture 3">
            <a:extLst>
              <a:ext uri="{FF2B5EF4-FFF2-40B4-BE49-F238E27FC236}">
                <a16:creationId xmlns:a16="http://schemas.microsoft.com/office/drawing/2014/main" id="{AE6A3443-1359-9E3C-389A-936D2361D752}"/>
              </a:ext>
            </a:extLst>
          </p:cNvPr>
          <p:cNvPicPr>
            <a:picLocks noChangeAspect="1"/>
          </p:cNvPicPr>
          <p:nvPr/>
        </p:nvPicPr>
        <p:blipFill>
          <a:blip r:embed="rId2"/>
          <a:stretch>
            <a:fillRect/>
          </a:stretch>
        </p:blipFill>
        <p:spPr>
          <a:xfrm>
            <a:off x="479224" y="957497"/>
            <a:ext cx="4092776" cy="2082404"/>
          </a:xfrm>
          <a:prstGeom prst="rect">
            <a:avLst/>
          </a:prstGeom>
        </p:spPr>
      </p:pic>
      <p:pic>
        <p:nvPicPr>
          <p:cNvPr id="5" name="Picture 4">
            <a:extLst>
              <a:ext uri="{FF2B5EF4-FFF2-40B4-BE49-F238E27FC236}">
                <a16:creationId xmlns:a16="http://schemas.microsoft.com/office/drawing/2014/main" id="{26056B9C-E298-B0AD-7411-8FBCFFA3D892}"/>
              </a:ext>
            </a:extLst>
          </p:cNvPr>
          <p:cNvPicPr>
            <a:picLocks noChangeAspect="1"/>
          </p:cNvPicPr>
          <p:nvPr/>
        </p:nvPicPr>
        <p:blipFill>
          <a:blip r:embed="rId3"/>
          <a:stretch>
            <a:fillRect/>
          </a:stretch>
        </p:blipFill>
        <p:spPr>
          <a:xfrm>
            <a:off x="311700" y="3039901"/>
            <a:ext cx="4260300" cy="1976779"/>
          </a:xfrm>
          <a:prstGeom prst="rect">
            <a:avLst/>
          </a:prstGeom>
        </p:spPr>
      </p:pic>
      <p:sp>
        <p:nvSpPr>
          <p:cNvPr id="6" name="TextBox 5">
            <a:extLst>
              <a:ext uri="{FF2B5EF4-FFF2-40B4-BE49-F238E27FC236}">
                <a16:creationId xmlns:a16="http://schemas.microsoft.com/office/drawing/2014/main" id="{7AFB9DF1-9C90-53BE-75EA-C71BB94CC2AF}"/>
              </a:ext>
            </a:extLst>
          </p:cNvPr>
          <p:cNvSpPr txBox="1"/>
          <p:nvPr/>
        </p:nvSpPr>
        <p:spPr>
          <a:xfrm>
            <a:off x="4696949" y="1998699"/>
            <a:ext cx="4447051" cy="1631216"/>
          </a:xfrm>
          <a:prstGeom prst="rect">
            <a:avLst/>
          </a:prstGeom>
          <a:noFill/>
        </p:spPr>
        <p:txBody>
          <a:bodyPr wrap="none" rtlCol="0">
            <a:spAutoFit/>
          </a:bodyPr>
          <a:lstStyle/>
          <a:p>
            <a:endParaRPr lang="en-US" sz="1000" dirty="0"/>
          </a:p>
          <a:p>
            <a:endParaRPr lang="en-US" sz="1000" dirty="0"/>
          </a:p>
          <a:p>
            <a:pPr marL="171450" indent="-171450">
              <a:buFont typeface="Arial" panose="020B0604020202020204" pitchFamily="34" charset="0"/>
              <a:buChar char="•"/>
            </a:pPr>
            <a:r>
              <a:rPr lang="en-US" sz="1000" dirty="0"/>
              <a:t>High conversion leads are high on landing page submission.</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Leads through google and direct traffic has higher probability to convert.</a:t>
            </a:r>
          </a:p>
          <a:p>
            <a:endParaRPr lang="en-US" sz="1000" dirty="0"/>
          </a:p>
          <a:p>
            <a:endParaRPr lang="en-US" sz="1000" dirty="0"/>
          </a:p>
          <a:p>
            <a:endParaRPr lang="en-US" sz="1000" dirty="0"/>
          </a:p>
          <a:p>
            <a:r>
              <a:rPr lang="en-US" sz="1000" dirty="0">
                <a:solidFill>
                  <a:srgbClr val="0000FF"/>
                </a:solidFill>
              </a:rPr>
              <a:t>There are multiple other graphs, which can be seen in the </a:t>
            </a:r>
            <a:r>
              <a:rPr lang="en-US" sz="1000" dirty="0" err="1">
                <a:solidFill>
                  <a:srgbClr val="0000FF"/>
                </a:solidFill>
              </a:rPr>
              <a:t>jupyter</a:t>
            </a:r>
            <a:r>
              <a:rPr lang="en-US" sz="1000" dirty="0">
                <a:solidFill>
                  <a:srgbClr val="0000FF"/>
                </a:solidFill>
              </a:rPr>
              <a:t> notebook.</a:t>
            </a:r>
          </a:p>
          <a:p>
            <a:r>
              <a:rPr lang="en-US" sz="1000" dirty="0"/>
              <a:t> </a:t>
            </a:r>
          </a:p>
        </p:txBody>
      </p:sp>
    </p:spTree>
    <p:extLst>
      <p:ext uri="{BB962C8B-B14F-4D97-AF65-F5344CB8AC3E}">
        <p14:creationId xmlns:p14="http://schemas.microsoft.com/office/powerpoint/2010/main" val="594128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552DC-CD71-C40A-4081-00E829F22DCE}"/>
              </a:ext>
            </a:extLst>
          </p:cNvPr>
          <p:cNvSpPr>
            <a:spLocks noGrp="1"/>
          </p:cNvSpPr>
          <p:nvPr>
            <p:ph type="title"/>
          </p:nvPr>
        </p:nvSpPr>
        <p:spPr/>
        <p:txBody>
          <a:bodyPr>
            <a:normAutofit fontScale="90000"/>
          </a:bodyPr>
          <a:lstStyle/>
          <a:p>
            <a:r>
              <a:rPr lang="en-US" dirty="0"/>
              <a:t>ROC Curve</a:t>
            </a:r>
            <a:endParaRPr lang="en-IN" dirty="0"/>
          </a:p>
        </p:txBody>
      </p:sp>
      <p:pic>
        <p:nvPicPr>
          <p:cNvPr id="5122" name="Picture 2">
            <a:extLst>
              <a:ext uri="{FF2B5EF4-FFF2-40B4-BE49-F238E27FC236}">
                <a16:creationId xmlns:a16="http://schemas.microsoft.com/office/drawing/2014/main" id="{8738C80C-8B2D-8FF3-D8B1-535157C926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260" y="1414534"/>
            <a:ext cx="3283941" cy="32839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0A3E330-AB83-94A7-0116-5BA92C5F5F9C}"/>
              </a:ext>
            </a:extLst>
          </p:cNvPr>
          <p:cNvSpPr txBox="1"/>
          <p:nvPr/>
        </p:nvSpPr>
        <p:spPr>
          <a:xfrm>
            <a:off x="4572000" y="2571750"/>
            <a:ext cx="2315057" cy="400110"/>
          </a:xfrm>
          <a:prstGeom prst="rect">
            <a:avLst/>
          </a:prstGeom>
          <a:noFill/>
        </p:spPr>
        <p:txBody>
          <a:bodyPr wrap="none" rtlCol="0">
            <a:spAutoFit/>
          </a:bodyPr>
          <a:lstStyle/>
          <a:p>
            <a:pPr marL="171450" indent="-171450">
              <a:buFont typeface="Arial" panose="020B0604020202020204" pitchFamily="34" charset="0"/>
              <a:buChar char="•"/>
            </a:pPr>
            <a:r>
              <a:rPr lang="en-US" sz="1000" dirty="0"/>
              <a:t>ROC Curve is decent</a:t>
            </a:r>
          </a:p>
          <a:p>
            <a:pPr marL="171450" indent="-171450">
              <a:buFont typeface="Arial" panose="020B0604020202020204" pitchFamily="34" charset="0"/>
              <a:buChar char="•"/>
            </a:pPr>
            <a:r>
              <a:rPr lang="en-US" sz="1000" dirty="0"/>
              <a:t>Probability &amp; Recall is also decent.</a:t>
            </a:r>
          </a:p>
        </p:txBody>
      </p:sp>
    </p:spTree>
    <p:extLst>
      <p:ext uri="{BB962C8B-B14F-4D97-AF65-F5344CB8AC3E}">
        <p14:creationId xmlns:p14="http://schemas.microsoft.com/office/powerpoint/2010/main" val="1571506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3DF6E-863E-E85C-5543-A6907FCDE4C3}"/>
              </a:ext>
            </a:extLst>
          </p:cNvPr>
          <p:cNvSpPr>
            <a:spLocks noGrp="1"/>
          </p:cNvSpPr>
          <p:nvPr>
            <p:ph type="title"/>
          </p:nvPr>
        </p:nvSpPr>
        <p:spPr/>
        <p:txBody>
          <a:bodyPr>
            <a:normAutofit fontScale="90000"/>
          </a:bodyPr>
          <a:lstStyle/>
          <a:p>
            <a:r>
              <a:rPr lang="en-US" dirty="0"/>
              <a:t>Cut Off</a:t>
            </a:r>
            <a:endParaRPr lang="en-IN" dirty="0"/>
          </a:p>
        </p:txBody>
      </p:sp>
      <p:pic>
        <p:nvPicPr>
          <p:cNvPr id="6146" name="Picture 2">
            <a:extLst>
              <a:ext uri="{FF2B5EF4-FFF2-40B4-BE49-F238E27FC236}">
                <a16:creationId xmlns:a16="http://schemas.microsoft.com/office/drawing/2014/main" id="{EB0F2949-8348-9724-60A8-E48694F92E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578" y="1085943"/>
            <a:ext cx="3923416" cy="31173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7CDFD6A-E4E8-C71D-8556-021A7B2D1396}"/>
              </a:ext>
            </a:extLst>
          </p:cNvPr>
          <p:cNvSpPr txBox="1"/>
          <p:nvPr/>
        </p:nvSpPr>
        <p:spPr>
          <a:xfrm>
            <a:off x="2206863" y="4575364"/>
            <a:ext cx="4008307" cy="246221"/>
          </a:xfrm>
          <a:prstGeom prst="rect">
            <a:avLst/>
          </a:prstGeom>
          <a:noFill/>
        </p:spPr>
        <p:txBody>
          <a:bodyPr wrap="square">
            <a:spAutoFit/>
          </a:bodyPr>
          <a:lstStyle/>
          <a:p>
            <a:r>
              <a:rPr lang="en-US" sz="1000" dirty="0"/>
              <a:t>Around 0.42-0.44, you get the optimal values of the three metrics. </a:t>
            </a:r>
            <a:endParaRPr lang="en-IN" sz="1000" dirty="0"/>
          </a:p>
        </p:txBody>
      </p:sp>
      <p:pic>
        <p:nvPicPr>
          <p:cNvPr id="6" name="Picture 5">
            <a:extLst>
              <a:ext uri="{FF2B5EF4-FFF2-40B4-BE49-F238E27FC236}">
                <a16:creationId xmlns:a16="http://schemas.microsoft.com/office/drawing/2014/main" id="{8D33772F-7647-3814-E5DB-32C89644221F}"/>
              </a:ext>
            </a:extLst>
          </p:cNvPr>
          <p:cNvPicPr>
            <a:picLocks noChangeAspect="1"/>
          </p:cNvPicPr>
          <p:nvPr/>
        </p:nvPicPr>
        <p:blipFill>
          <a:blip r:embed="rId3"/>
          <a:stretch>
            <a:fillRect/>
          </a:stretch>
        </p:blipFill>
        <p:spPr>
          <a:xfrm>
            <a:off x="4847006" y="1087985"/>
            <a:ext cx="3923416" cy="2967529"/>
          </a:xfrm>
          <a:prstGeom prst="rect">
            <a:avLst/>
          </a:prstGeom>
        </p:spPr>
      </p:pic>
    </p:spTree>
    <p:extLst>
      <p:ext uri="{BB962C8B-B14F-4D97-AF65-F5344CB8AC3E}">
        <p14:creationId xmlns:p14="http://schemas.microsoft.com/office/powerpoint/2010/main" val="197686940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400</Words>
  <Application>Microsoft Office PowerPoint</Application>
  <PresentationFormat>On-screen Show (16:9)</PresentationFormat>
  <Paragraphs>55</Paragraphs>
  <Slides>10</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Light</vt:lpstr>
      <vt:lpstr>Approach &amp; Analysis</vt:lpstr>
      <vt:lpstr>Problem Statement</vt:lpstr>
      <vt:lpstr>Analysis Approach</vt:lpstr>
      <vt:lpstr>Visualization outcomes - 1</vt:lpstr>
      <vt:lpstr>Visualization outcomes - 2</vt:lpstr>
      <vt:lpstr>Correlation (Quants)</vt:lpstr>
      <vt:lpstr>Categorical Features Visualization</vt:lpstr>
      <vt:lpstr>ROC Curve</vt:lpstr>
      <vt:lpstr>Cut Off</vt:lpstr>
      <vt:lpstr>Results in business terms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Vishal Augustine</cp:lastModifiedBy>
  <cp:revision>3</cp:revision>
  <dcterms:modified xsi:type="dcterms:W3CDTF">2024-10-20T19:40:04Z</dcterms:modified>
</cp:coreProperties>
</file>