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FF"/>
    <a:srgbClr val="CCFFCC"/>
    <a:srgbClr val="FF9999"/>
    <a:srgbClr val="009900"/>
    <a:srgbClr val="FF9933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생산성이 뛰어나다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초보자한테</a:t>
            </a:r>
            <a:r>
              <a:rPr lang="ko-KR" altLang="en-US" dirty="0" smtClean="0"/>
              <a:t> </a:t>
            </a:r>
            <a:r>
              <a:rPr lang="ko-KR" altLang="en-US" dirty="0"/>
              <a:t>좋은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979065"/>
            <a:ext cx="724852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69" y="3415036"/>
            <a:ext cx="1906889" cy="14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문법이 쉬워서 코드를 보면 직관적으로 알 수 있는 부분이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다양한 플랫폼에서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라이브러리가 풍부</a:t>
            </a:r>
            <a:endParaRPr lang="en-US" altLang="ko-KR" dirty="0" smtClean="0"/>
          </a:p>
          <a:p>
            <a:r>
              <a:rPr lang="ko-KR" altLang="en-US" dirty="0" smtClean="0"/>
              <a:t>애니메이션이나 </a:t>
            </a:r>
            <a:r>
              <a:rPr lang="ko-KR" altLang="en-US" dirty="0"/>
              <a:t>그래픽을 쉽게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9532" y="2518474"/>
            <a:ext cx="6413935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포도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"]:   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설치하려면 </a:t>
            </a:r>
            <a:r>
              <a:rPr lang="en-US" altLang="ko-KR" dirty="0"/>
              <a:t>http://www.python.org/</a:t>
            </a:r>
            <a:r>
              <a:rPr lang="ko-KR" altLang="en-US" dirty="0"/>
              <a:t>에 접속하여 </a:t>
            </a:r>
            <a:r>
              <a:rPr lang="en-US" altLang="ko-KR" dirty="0"/>
              <a:t>Download </a:t>
            </a:r>
            <a:r>
              <a:rPr lang="ko-KR" altLang="en-US" dirty="0"/>
              <a:t>메뉴에서 </a:t>
            </a:r>
            <a:r>
              <a:rPr lang="en-US" altLang="ko-KR" dirty="0"/>
              <a:t>"Python 3.5.0"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55" y="2588216"/>
            <a:ext cx="6624104" cy="40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반드시 다음을 체크할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2" y="2229011"/>
            <a:ext cx="5838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ea"/>
              <a:buAutoNum type="circleNumDbPlain"/>
            </a:pPr>
            <a:r>
              <a:rPr lang="en-US" altLang="ko-KR" dirty="0"/>
              <a:t>DOS </a:t>
            </a:r>
            <a:r>
              <a:rPr lang="ko-KR" altLang="en-US" dirty="0"/>
              <a:t>명령 프롬프트에서 </a:t>
            </a:r>
            <a:r>
              <a:rPr lang="en-US" altLang="ko-KR" dirty="0"/>
              <a:t>"python"</a:t>
            </a:r>
            <a:r>
              <a:rPr lang="ko-KR" altLang="en-US" dirty="0"/>
              <a:t>이라고 입력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ko-KR" altLang="en-US" dirty="0"/>
              <a:t>윈도우의 시작 메뉴에서 </a:t>
            </a:r>
            <a:r>
              <a:rPr lang="en-US" altLang="ko-KR" dirty="0"/>
              <a:t>"IDLE" </a:t>
            </a:r>
            <a:r>
              <a:rPr lang="ko-KR" altLang="en-US" dirty="0"/>
              <a:t>프로그램을 찾아서 실행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pic>
        <p:nvPicPr>
          <p:cNvPr id="492545" name="_x409525176" descr="EMB00000c501e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83" y="3285639"/>
            <a:ext cx="7445452" cy="21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86" y="2641492"/>
            <a:ext cx="5638800" cy="35433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쉘에서는 </a:t>
            </a:r>
            <a:r>
              <a:rPr lang="en-US" altLang="ko-KR" dirty="0" smtClean="0"/>
              <a:t>&gt;&gt;&gt; </a:t>
            </a:r>
            <a:r>
              <a:rPr lang="ko-KR" altLang="en-US" dirty="0" smtClean="0"/>
              <a:t>뒤에 우리가 </a:t>
            </a:r>
            <a:r>
              <a:rPr lang="ko-KR" altLang="en-US" dirty="0"/>
              <a:t>명령어를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명령어가 실행되고 실행 결과가 화면에 출력된다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r>
              <a:rPr lang="ko-KR" altLang="en-US" dirty="0"/>
              <a:t> </a:t>
            </a:r>
            <a:r>
              <a:rPr lang="en-US" altLang="ko-KR" dirty="0" smtClean="0"/>
              <a:t>World!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93569" name="_x409508184" descr="EMB00000c501e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0" y="2076770"/>
            <a:ext cx="8154549" cy="23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94593" name="_x409518192" descr="EMB00000c501e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8" y="2122337"/>
            <a:ext cx="8109405" cy="23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사칙 계산</a:t>
            </a:r>
            <a:endParaRPr lang="ko-KR" altLang="en-US" dirty="0"/>
          </a:p>
        </p:txBody>
      </p:sp>
      <p:pic>
        <p:nvPicPr>
          <p:cNvPr id="495617" name="_x409518408" descr="EMB00000c501e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3" y="2358686"/>
            <a:ext cx="8035085" cy="22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프로그램은 여러 줄의 명령어로 이루어진다</a:t>
            </a:r>
            <a:r>
              <a:rPr lang="en-US" altLang="ko-KR" dirty="0"/>
              <a:t>. </a:t>
            </a:r>
            <a:r>
              <a:rPr lang="ko-KR" altLang="en-US" dirty="0"/>
              <a:t>한 줄의 명령어를 문장</a:t>
            </a:r>
            <a:r>
              <a:rPr lang="en-US" altLang="ko-KR" dirty="0"/>
              <a:t>(statement) 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문장들은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인터프리터에 </a:t>
            </a:r>
            <a:r>
              <a:rPr lang="ko-KR" altLang="en-US" dirty="0"/>
              <a:t>의하여 </a:t>
            </a:r>
            <a:r>
              <a:rPr lang="ko-KR" altLang="en-US" dirty="0" smtClean="0"/>
              <a:t>순차적으로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프로그램 분석하기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43" y="3331206"/>
            <a:ext cx="7334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우리는 일상생활에서 컴퓨터를 많이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컴퓨터의 최대 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반복적인 작업을 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일상생활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06" y="2803336"/>
            <a:ext cx="5553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큰따옴표</a:t>
            </a:r>
            <a:r>
              <a:rPr lang="en-US" altLang="ko-KR" dirty="0"/>
              <a:t>("...")</a:t>
            </a:r>
            <a:r>
              <a:rPr lang="ko-KR" altLang="en-US" dirty="0"/>
              <a:t>나 작은따옴표</a:t>
            </a:r>
            <a:r>
              <a:rPr lang="en-US" altLang="ko-KR" dirty="0"/>
              <a:t>('...') </a:t>
            </a:r>
            <a:r>
              <a:rPr lang="ko-KR" altLang="en-US" dirty="0"/>
              <a:t>안에 들어 </a:t>
            </a:r>
            <a:r>
              <a:rPr lang="ko-KR" altLang="en-US" dirty="0" smtClean="0"/>
              <a:t>있는 텍스트 데이터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반드시 따옴표가 있어야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739487"/>
            <a:ext cx="62579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037" y="4827722"/>
            <a:ext cx="47532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&gt;&gt;&gt; print(Hello World!)</a:t>
            </a:r>
            <a:endParaRPr lang="en-US" altLang="ko-KR" sz="2400" dirty="0"/>
          </a:p>
          <a:p>
            <a:r>
              <a:rPr lang="en-US" altLang="ko-KR" sz="2400" i="1" dirty="0"/>
              <a:t>	</a:t>
            </a:r>
            <a:r>
              <a:rPr lang="en-US" altLang="ko-KR" sz="24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</a:rPr>
              <a:t>: invalid syntax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값들을 </a:t>
            </a:r>
            <a:r>
              <a:rPr lang="ko-KR" altLang="en-US" dirty="0" smtClean="0"/>
              <a:t>화면에 </a:t>
            </a:r>
            <a:r>
              <a:rPr lang="ko-KR" altLang="en-US" dirty="0"/>
              <a:t>차례대로 출력할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2*7, 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5828" y="1801291"/>
            <a:ext cx="8229600" cy="4526280"/>
          </a:xfrm>
        </p:spPr>
        <p:txBody>
          <a:bodyPr/>
          <a:lstStyle/>
          <a:p>
            <a:r>
              <a:rPr lang="ko-KR" altLang="en-US" dirty="0" smtClean="0"/>
              <a:t>코드가 </a:t>
            </a:r>
            <a:r>
              <a:rPr lang="ko-KR" altLang="en-US" dirty="0"/>
              <a:t>복잡해지면 </a:t>
            </a:r>
            <a:r>
              <a:rPr lang="ko-KR" altLang="en-US" dirty="0" err="1" smtClean="0"/>
              <a:t>인터프리트</a:t>
            </a:r>
            <a:r>
              <a:rPr lang="ko-KR" altLang="en-US" dirty="0" smtClean="0"/>
              <a:t> 모드는 번거롭다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모</a:t>
            </a:r>
            <a:r>
              <a:rPr lang="ko-KR" altLang="en-US" dirty="0" smtClean="0"/>
              <a:t>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64" y="2861375"/>
            <a:ext cx="2886075" cy="2514600"/>
          </a:xfrm>
          <a:prstGeom prst="rect">
            <a:avLst/>
          </a:prstGeom>
        </p:spPr>
      </p:pic>
      <p:pic>
        <p:nvPicPr>
          <p:cNvPr id="496647" name="_x409505304" descr="EMB00000c501e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24" y="3218444"/>
            <a:ext cx="2892074" cy="21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에디터를 이용하여 명령어들을 파일에 저장한 후에 파일을 읽어서 명령어들을 하나씩 실행하는 방법이 있다</a:t>
            </a:r>
            <a:r>
              <a:rPr lang="en-US" altLang="ko-KR" dirty="0"/>
              <a:t>. </a:t>
            </a:r>
            <a:r>
              <a:rPr lang="ko-KR" altLang="en-US" dirty="0"/>
              <a:t>명령어들이 저장된 파일을 </a:t>
            </a:r>
            <a:r>
              <a:rPr lang="ko-KR" altLang="en-US" b="1" dirty="0"/>
              <a:t>소스 파일</a:t>
            </a:r>
            <a:r>
              <a:rPr lang="en-US" altLang="ko-KR" b="1" dirty="0"/>
              <a:t>(source file)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70" y="3439817"/>
            <a:ext cx="5433792" cy="23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화씨온도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섭씨온도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온도 변환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ftemp = 90.0 </a:t>
            </a:r>
            <a:endParaRPr lang="fr-FR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fr-F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ctemp </a:t>
            </a:r>
            <a:r>
              <a:rPr lang="fr-F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(ftemp-32.0)*5.0/9.0 </a:t>
            </a:r>
            <a:endParaRPr lang="fr-FR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fr-F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print(ctemp</a:t>
            </a:r>
            <a:r>
              <a:rPr lang="fr-F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26" y="4214329"/>
            <a:ext cx="2858357" cy="16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중에서 </a:t>
            </a:r>
            <a:r>
              <a:rPr lang="en-US" altLang="ko-KR" dirty="0"/>
              <a:t>[File] </a:t>
            </a:r>
            <a:r>
              <a:rPr lang="en-US" altLang="ko-KR" dirty="0" smtClean="0"/>
              <a:t>-&gt; </a:t>
            </a:r>
            <a:r>
              <a:rPr lang="en-US" altLang="ko-KR" dirty="0"/>
              <a:t>[New File]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86" y="2403122"/>
            <a:ext cx="7248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</a:t>
            </a:r>
            <a:r>
              <a:rPr lang="ko-KR" altLang="en-US" dirty="0" smtClean="0"/>
              <a:t>중에서 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en-US" altLang="ko-KR" dirty="0" smtClean="0"/>
              <a:t>Run]-&gt;[</a:t>
            </a:r>
            <a:r>
              <a:rPr lang="en-US" altLang="ko-KR" dirty="0"/>
              <a:t>Run Module]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750060"/>
            <a:ext cx="5819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88" y="1756998"/>
            <a:ext cx="6134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간단한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96" y="1920447"/>
            <a:ext cx="7844160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</a:t>
            </a:r>
            <a:r>
              <a:rPr lang="ko-KR" altLang="en-US" dirty="0" smtClean="0"/>
              <a:t>컴퓨터의 </a:t>
            </a:r>
            <a:r>
              <a:rPr lang="ko-KR" altLang="en-US" dirty="0"/>
              <a:t>메모리 안에 만들어지는 공간으로 우리는 여기에 숫자나 문자를 저장할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06" y="2861132"/>
            <a:ext cx="6010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컴퓨터의 핵심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범용성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스마트폰</a:t>
            </a:r>
            <a:r>
              <a:rPr lang="en-US" altLang="ko-KR" dirty="0" smtClean="0"/>
              <a:t>: </a:t>
            </a:r>
            <a:r>
              <a:rPr lang="ko-KR" altLang="en-US" dirty="0"/>
              <a:t>우리는 스마트폰에 </a:t>
            </a:r>
            <a:r>
              <a:rPr lang="ko-KR" altLang="en-US" dirty="0" smtClean="0"/>
              <a:t>다양한 </a:t>
            </a:r>
            <a:r>
              <a:rPr lang="ko-KR" altLang="en-US" dirty="0"/>
              <a:t>기능을 하는 앱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을 설치하여 여러가지 작업을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범용성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90" y="3228813"/>
            <a:ext cx="4219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값을 저장할 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3" y="1960374"/>
            <a:ext cx="8107147" cy="19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출력하는 소스를 </a:t>
            </a:r>
            <a:r>
              <a:rPr lang="ko-KR" altLang="en-US" dirty="0" smtClean="0"/>
              <a:t>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print() </a:t>
            </a:r>
            <a:r>
              <a:rPr lang="ko-KR" altLang="en-US" dirty="0"/>
              <a:t>함수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" y="2238536"/>
            <a:ext cx="746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10" y="1960536"/>
            <a:ext cx="683475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print("9*8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9*8,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계세요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카테시안</a:t>
            </a:r>
            <a:r>
              <a:rPr lang="ko-KR" altLang="en-US" dirty="0" smtClean="0"/>
              <a:t> </a:t>
            </a:r>
            <a:r>
              <a:rPr lang="ko-KR" altLang="en-US" dirty="0"/>
              <a:t>공간에서 커서</a:t>
            </a:r>
            <a:r>
              <a:rPr lang="en-US" altLang="ko-KR" dirty="0"/>
              <a:t>(</a:t>
            </a:r>
            <a:r>
              <a:rPr lang="ko-KR" altLang="en-US" dirty="0" err="1"/>
              <a:t>터틀</a:t>
            </a:r>
            <a:r>
              <a:rPr lang="en-US" altLang="ko-KR" dirty="0"/>
              <a:t>)</a:t>
            </a:r>
            <a:r>
              <a:rPr lang="ko-KR" altLang="en-US" dirty="0"/>
              <a:t>를 이용하여서 그림을 그 리는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803740"/>
            <a:ext cx="5848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 윈도우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1694965"/>
            <a:ext cx="69723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10" y="1960536"/>
            <a:ext cx="6834753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/>
              <a:t>import turtle</a:t>
            </a:r>
          </a:p>
          <a:p>
            <a:r>
              <a:rPr lang="en-US" altLang="ko-KR" sz="2400" i="1" dirty="0"/>
              <a:t>t=</a:t>
            </a:r>
            <a:r>
              <a:rPr lang="en-US" altLang="ko-KR" sz="2400" i="1" dirty="0" err="1"/>
              <a:t>turtle.Pen</a:t>
            </a:r>
            <a:r>
              <a:rPr lang="en-US" altLang="ko-KR" sz="2400" i="1" dirty="0"/>
              <a:t>() </a:t>
            </a:r>
            <a:r>
              <a:rPr lang="en-US" altLang="ko-KR" sz="2400" i="1" dirty="0" smtClean="0"/>
              <a:t>		# </a:t>
            </a:r>
            <a:r>
              <a:rPr lang="ko-KR" altLang="en-US" sz="2400" i="1" dirty="0" smtClean="0"/>
              <a:t>또는 </a:t>
            </a:r>
            <a:r>
              <a:rPr lang="en-US" altLang="ko-KR" sz="2400" i="1" dirty="0" smtClean="0"/>
              <a:t>t=</a:t>
            </a:r>
            <a:r>
              <a:rPr lang="en-US" altLang="ko-KR" sz="2400" i="1" dirty="0" err="1" smtClean="0"/>
              <a:t>turtle.Turtle</a:t>
            </a:r>
            <a:r>
              <a:rPr lang="en-US" altLang="ko-KR" sz="2400" i="1" dirty="0" smtClean="0"/>
              <a:t>()</a:t>
            </a:r>
            <a:endParaRPr lang="en-US" altLang="ko-KR" sz="2400" i="1" dirty="0"/>
          </a:p>
          <a:p>
            <a:r>
              <a:rPr lang="en-US" altLang="ko-KR" sz="2400" i="1" dirty="0" err="1"/>
              <a:t>t.pencolor</a:t>
            </a:r>
            <a:r>
              <a:rPr lang="en-US" altLang="ko-KR" sz="2400" i="1" dirty="0"/>
              <a:t>("red")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  <a:p>
            <a:r>
              <a:rPr lang="en-US" altLang="ko-KR" sz="2400" i="1" dirty="0" err="1"/>
              <a:t>t.right</a:t>
            </a:r>
            <a:r>
              <a:rPr lang="en-US" altLang="ko-KR" sz="2400" i="1" dirty="0"/>
              <a:t>(90)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  <a:p>
            <a:r>
              <a:rPr lang="en-US" altLang="ko-KR" sz="2400" i="1" dirty="0" err="1"/>
              <a:t>t.right</a:t>
            </a:r>
            <a:r>
              <a:rPr lang="en-US" altLang="ko-KR" sz="2400" i="1" dirty="0"/>
              <a:t>(90)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  <a:p>
            <a:r>
              <a:rPr lang="en-US" altLang="ko-KR" sz="2400" i="1" dirty="0" err="1"/>
              <a:t>t.right</a:t>
            </a:r>
            <a:r>
              <a:rPr lang="en-US" altLang="ko-KR" sz="2400" i="1" dirty="0"/>
              <a:t>(90)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</p:txBody>
      </p:sp>
      <p:pic>
        <p:nvPicPr>
          <p:cNvPr id="497665" name="_x409517400" descr="EMB00000c501e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5" t="40611" r="34743" b="13991"/>
          <a:stretch>
            <a:fillRect/>
          </a:stretch>
        </p:blipFill>
        <p:spPr bwMode="auto">
          <a:xfrm>
            <a:off x="4386019" y="3045417"/>
            <a:ext cx="2832477" cy="24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들면 날씨에 따라서 옷을 선택해주는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9" y="2397879"/>
            <a:ext cx="7067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43112"/>
            <a:ext cx="7353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7" y="2084641"/>
            <a:ext cx="90963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410" y="1960536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 = 10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 &gt; 20 :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얇은 옷을 입으세요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  <a:r>
              <a:rPr lang="ko-KR" altLang="en-US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두꺼운 옷을 입으세요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 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 일을 시키려면 인간이 </a:t>
            </a:r>
            <a:r>
              <a:rPr lang="ko-KR" altLang="en-US" dirty="0" smtClean="0"/>
              <a:t>컴퓨터에게 </a:t>
            </a:r>
            <a:r>
              <a:rPr lang="ko-KR" altLang="en-US" dirty="0"/>
              <a:t>자세한 명령어</a:t>
            </a:r>
            <a:r>
              <a:rPr lang="en-US" altLang="ko-KR" dirty="0"/>
              <a:t>(instruction)</a:t>
            </a:r>
            <a:r>
              <a:rPr lang="ko-KR" altLang="en-US" dirty="0"/>
              <a:t>들의 리스트를 주어야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 </a:t>
            </a:r>
            <a:r>
              <a:rPr lang="en-US" altLang="ko-KR" dirty="0"/>
              <a:t>(program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컴퓨터가 </a:t>
            </a:r>
            <a:r>
              <a:rPr lang="ko-KR" altLang="en-US" dirty="0"/>
              <a:t>수행할 명령어를 </a:t>
            </a:r>
            <a:r>
              <a:rPr lang="ko-KR" altLang="en-US" dirty="0" smtClean="0"/>
              <a:t>적어놓은 문서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87" y="3352800"/>
            <a:ext cx="582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015587"/>
            <a:ext cx="8029575" cy="2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047875"/>
            <a:ext cx="7829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410" y="1301859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sign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"stop"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sign == "stop":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sign = 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	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print("OK!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진행합니다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410" y="3476788"/>
            <a:ext cx="6834753" cy="267765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go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OK!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진행합니다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반복문을</a:t>
            </a:r>
            <a:r>
              <a:rPr lang="ko-KR" altLang="en-US" i="1" dirty="0">
                <a:effectLst/>
              </a:rPr>
              <a:t> 사용하는 </a:t>
            </a:r>
            <a:r>
              <a:rPr lang="ko-KR" altLang="en-US" i="1" dirty="0" err="1">
                <a:effectLst/>
              </a:rPr>
              <a:t>터틀</a:t>
            </a:r>
            <a:r>
              <a:rPr lang="ko-KR" altLang="en-US" i="1" dirty="0">
                <a:effectLst/>
              </a:rPr>
              <a:t> 그래픽 </a:t>
            </a:r>
            <a:r>
              <a:rPr lang="en-US" altLang="ko-KR" i="1" dirty="0" smtClean="0">
                <a:effectLst/>
              </a:rPr>
              <a:t>#1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414" y="1720313"/>
            <a:ext cx="6834753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[ 0, 1, 2,  3 ]: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t.right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98689" name="_x409537488" descr="EMB00000c501e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21" y="2064666"/>
            <a:ext cx="2237568" cy="19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반복문을</a:t>
            </a:r>
            <a:r>
              <a:rPr lang="ko-KR" altLang="en-US" i="1" dirty="0">
                <a:effectLst/>
              </a:rPr>
              <a:t> 사용하는 </a:t>
            </a:r>
            <a:r>
              <a:rPr lang="ko-KR" altLang="en-US" i="1" dirty="0" err="1">
                <a:effectLst/>
              </a:rPr>
              <a:t>터틀</a:t>
            </a:r>
            <a:r>
              <a:rPr lang="ko-KR" altLang="en-US" i="1" dirty="0">
                <a:effectLst/>
              </a:rPr>
              <a:t> 그래픽 </a:t>
            </a:r>
            <a:r>
              <a:rPr lang="en-US" altLang="ko-KR" i="1" dirty="0" smtClean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414" y="1720313"/>
            <a:ext cx="6834753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[ 0, 1, 2, 3, 4 ]: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t.right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(144)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01761" name="_x409512504" descr="EMB00000c501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2" y="2225514"/>
            <a:ext cx="2817580" cy="204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학습한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사용하여서 간단한 숫자 맞추기 게임을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추측 게임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6" y="2753934"/>
            <a:ext cx="5682954" cy="31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숫자게임에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62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input("1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숫자를 추측해보세요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guess == number: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맞았습니다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틀렸습니다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게임이 종료되었습니다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쉘에서 </a:t>
            </a:r>
            <a:r>
              <a:rPr lang="en-US" altLang="ko-KR" dirty="0"/>
              <a:t>[Help] </a:t>
            </a:r>
            <a:r>
              <a:rPr lang="en-US" altLang="ko-KR" dirty="0" smtClean="0"/>
              <a:t>-&gt;[</a:t>
            </a:r>
            <a:r>
              <a:rPr lang="en-US" altLang="ko-KR" dirty="0"/>
              <a:t>Turtle Demo]</a:t>
            </a:r>
            <a:r>
              <a:rPr lang="ko-KR" altLang="en-US" dirty="0"/>
              <a:t>를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파이썬과</a:t>
            </a:r>
            <a:r>
              <a:rPr lang="ko-KR" altLang="en-US" dirty="0" smtClean="0"/>
              <a:t> 놀아보자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13" y="2293249"/>
            <a:ext cx="6874709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프로그램은 </a:t>
            </a:r>
            <a:r>
              <a:rPr lang="ko-KR" altLang="en-US" dirty="0"/>
              <a:t>명령어들로 이루어진 텍스트 파일 형태로 작성된다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smtClean="0"/>
              <a:t>소스파일 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인터프리터는 소스 파일을 해석하여서 컴퓨터가 이해할 수 있는 기계어 </a:t>
            </a:r>
            <a:r>
              <a:rPr lang="ko-KR" altLang="en-US" dirty="0" smtClean="0"/>
              <a:t>파일로 </a:t>
            </a:r>
            <a:r>
              <a:rPr lang="ko-KR" altLang="en-US" dirty="0"/>
              <a:t>변환하여 생성한다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문장들은 </a:t>
            </a:r>
            <a:r>
              <a:rPr lang="ko-KR" altLang="en-US" dirty="0"/>
              <a:t>기본적으로 순차적으로 실행되지만 조건에 따라서 서로 다른 경로로 </a:t>
            </a:r>
            <a:r>
              <a:rPr lang="ko-KR" altLang="en-US" dirty="0" smtClean="0"/>
              <a:t>실행되거나 </a:t>
            </a:r>
            <a:r>
              <a:rPr lang="ko-KR" altLang="en-US" dirty="0"/>
              <a:t>반복될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프로그램은 컴퓨터에만 설치되는 것이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(embedded program</a:t>
            </a:r>
            <a:r>
              <a:rPr lang="en-US" altLang="ko-KR" dirty="0" smtClean="0"/>
              <a:t>):</a:t>
            </a:r>
            <a:r>
              <a:rPr lang="ko-KR" altLang="en-US" dirty="0" smtClean="0"/>
              <a:t> 전자기기에 </a:t>
            </a:r>
            <a:r>
              <a:rPr lang="ko-KR" altLang="en-US" dirty="0"/>
              <a:t>내장되는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9" y="3418102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사람의 언어를 이해할 수 없다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98" y="2566261"/>
            <a:ext cx="4781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64" y="3552663"/>
            <a:ext cx="3390900" cy="31623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기계어</a:t>
            </a:r>
            <a:r>
              <a:rPr lang="en-US" altLang="ko-KR" dirty="0"/>
              <a:t> (machine language)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컴퓨터가 </a:t>
            </a:r>
            <a:r>
              <a:rPr lang="ko-KR" altLang="en-US" dirty="0"/>
              <a:t>알아듣는 </a:t>
            </a:r>
            <a:r>
              <a:rPr lang="ko-KR" altLang="en-US" dirty="0" smtClean="0"/>
              <a:t>유일한 언어</a:t>
            </a:r>
            <a:endParaRPr lang="en-US" altLang="ko-KR" dirty="0" smtClean="0"/>
          </a:p>
          <a:p>
            <a:r>
              <a:rPr lang="ko-KR" altLang="en-US" dirty="0" smtClean="0"/>
              <a:t>기계어는 </a:t>
            </a:r>
            <a:r>
              <a:rPr lang="en-US" altLang="ko-KR" dirty="0" smtClean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구성된다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초기의 </a:t>
            </a:r>
            <a:r>
              <a:rPr lang="ko-KR" altLang="en-US" dirty="0"/>
              <a:t>컴퓨터에서는 기계어를 사용하여 프로그램을 </a:t>
            </a:r>
            <a:r>
              <a:rPr lang="ko-KR" altLang="en-US" dirty="0" smtClean="0"/>
              <a:t>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9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51" y="3394127"/>
            <a:ext cx="3811140" cy="323946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인간의 </a:t>
            </a:r>
            <a:r>
              <a:rPr lang="ko-KR" altLang="en-US" dirty="0"/>
              <a:t>언어에 근접한 프로그래밍 </a:t>
            </a:r>
            <a:r>
              <a:rPr lang="ko-KR" altLang="en-US" dirty="0" smtClean="0"/>
              <a:t>언어가 개발된다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인간이 </a:t>
            </a:r>
            <a:r>
              <a:rPr lang="ko-KR" altLang="en-US" dirty="0"/>
              <a:t>프로그래밍 언어를 배워서 프로그램을 작성하면 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(</a:t>
            </a:r>
            <a:r>
              <a:rPr lang="en-US" altLang="ko-KR" dirty="0"/>
              <a:t>compiler)</a:t>
            </a:r>
            <a:r>
              <a:rPr lang="ko-KR" altLang="en-US" dirty="0"/>
              <a:t>라고 하는 </a:t>
            </a:r>
            <a:r>
              <a:rPr lang="ko-KR" altLang="en-US" dirty="0" smtClean="0"/>
              <a:t>통역을 </a:t>
            </a:r>
            <a:r>
              <a:rPr lang="ko-KR" altLang="en-US" dirty="0"/>
              <a:t>담당하는 소프트웨어가 프로그램을 기계어로 </a:t>
            </a:r>
            <a:r>
              <a:rPr lang="ko-KR" altLang="en-US" dirty="0" smtClean="0"/>
              <a:t>번역한다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8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8" y="2667887"/>
            <a:ext cx="6153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806</Words>
  <Application>Microsoft Office PowerPoint</Application>
  <PresentationFormat>화면 슬라이드 쇼(4:3)</PresentationFormat>
  <Paragraphs>161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굴림</vt:lpstr>
      <vt:lpstr>맑은 고딕</vt:lpstr>
      <vt:lpstr>Arial</vt:lpstr>
      <vt:lpstr>Tahoma</vt:lpstr>
      <vt:lpstr>Wingdings</vt:lpstr>
      <vt:lpstr>New_Natural01</vt:lpstr>
      <vt:lpstr>1장 파이썬 소개</vt:lpstr>
      <vt:lpstr>컴퓨터와 일상생활</vt:lpstr>
      <vt:lpstr>범용성</vt:lpstr>
      <vt:lpstr>컴퓨터 프로그램</vt:lpstr>
      <vt:lpstr>임베디드 프로그램</vt:lpstr>
      <vt:lpstr>프로그래밍 언어</vt:lpstr>
      <vt:lpstr>기계어</vt:lpstr>
      <vt:lpstr>프로그래밍 언어란?</vt:lpstr>
      <vt:lpstr>파이썬</vt:lpstr>
      <vt:lpstr>파이썬의 특징</vt:lpstr>
      <vt:lpstr>파이썬의 특징</vt:lpstr>
      <vt:lpstr>파이썬 설치하기</vt:lpstr>
      <vt:lpstr>파이썬 설치하기</vt:lpstr>
      <vt:lpstr>파이썬 시작하기</vt:lpstr>
      <vt:lpstr>파이썬 쉘</vt:lpstr>
      <vt:lpstr>Hello World! 출력하기 </vt:lpstr>
      <vt:lpstr>한글 출력</vt:lpstr>
      <vt:lpstr>사칙 계산</vt:lpstr>
      <vt:lpstr>첫 번째 프로그램 분석하기</vt:lpstr>
      <vt:lpstr>문자열</vt:lpstr>
      <vt:lpstr>print() 함수 </vt:lpstr>
      <vt:lpstr>스크립트 모드</vt:lpstr>
      <vt:lpstr>소스 파일 작성하기</vt:lpstr>
      <vt:lpstr>온도 변환 프로그램</vt:lpstr>
      <vt:lpstr>IDLE를 이용한 소스 파일 작성</vt:lpstr>
      <vt:lpstr>IDLE를 이용한 소스 파일 실행</vt:lpstr>
      <vt:lpstr>실행 결과</vt:lpstr>
      <vt:lpstr>프로그램의 간단한 분석</vt:lpstr>
      <vt:lpstr>변수</vt:lpstr>
      <vt:lpstr>변수에 값을 저장할 때</vt:lpstr>
      <vt:lpstr>Lab: print() 함수 실습</vt:lpstr>
      <vt:lpstr>Solution</vt:lpstr>
      <vt:lpstr>터틀 그래픽</vt:lpstr>
      <vt:lpstr>터틀 그래픽 윈도우</vt:lpstr>
      <vt:lpstr>PowerPoint 프레젠테이션</vt:lpstr>
      <vt:lpstr>조건문</vt:lpstr>
      <vt:lpstr>PowerPoint 프레젠테이션</vt:lpstr>
      <vt:lpstr>조건문의 구조</vt:lpstr>
      <vt:lpstr>PowerPoint 프레젠테이션</vt:lpstr>
      <vt:lpstr>반복문 </vt:lpstr>
      <vt:lpstr>PowerPoint 프레젠테이션</vt:lpstr>
      <vt:lpstr>PowerPoint 프레젠테이션</vt:lpstr>
      <vt:lpstr>반복문을 사용하는 터틀 그래픽 #1</vt:lpstr>
      <vt:lpstr>반복문을 사용하는 터틀 그래픽 #2</vt:lpstr>
      <vt:lpstr>Lab: 숫자 추측 게임</vt:lpstr>
      <vt:lpstr>Solution</vt:lpstr>
      <vt:lpstr>파이썬과 놀아보자.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192</cp:revision>
  <dcterms:created xsi:type="dcterms:W3CDTF">2007-06-29T06:43:39Z</dcterms:created>
  <dcterms:modified xsi:type="dcterms:W3CDTF">2016-08-14T04:48:04Z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