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4"/>
  </p:notesMasterIdLst>
  <p:handoutMasterIdLst>
    <p:handoutMasterId r:id="rId55"/>
  </p:handoutMasterIdLst>
  <p:sldIdLst>
    <p:sldId id="256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77" r:id="rId18"/>
    <p:sldId id="378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303" r:id="rId52"/>
    <p:sldId id="305" r:id="rId5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10</a:t>
            </a:r>
            <a:r>
              <a:rPr lang="ko-KR" altLang="en-US" dirty="0" smtClean="0"/>
              <a:t>장 내장 함수와 모듈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float() </a:t>
            </a:r>
            <a:r>
              <a:rPr lang="ko-KR" altLang="en-US" dirty="0"/>
              <a:t>함수는 문자열을 부동소수점수로 변환하는 기능을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float() </a:t>
            </a:r>
            <a:r>
              <a:rPr lang="ko-KR" altLang="en-US" dirty="0">
                <a:effectLst/>
              </a:rPr>
              <a:t>함수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2564970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</a:t>
            </a:r>
            <a:r>
              <a:rPr lang="en-US" altLang="ko-KR" i="1" dirty="0" err="1"/>
              <a:t>str</a:t>
            </a:r>
            <a:r>
              <a:rPr lang="en-US" altLang="ko-KR" i="1" dirty="0"/>
              <a:t> = input("</a:t>
            </a:r>
            <a:r>
              <a:rPr lang="ko-KR" altLang="en-US" i="1" dirty="0"/>
              <a:t>실수를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")</a:t>
            </a:r>
          </a:p>
          <a:p>
            <a:pPr latinLnBrk="1"/>
            <a:r>
              <a:rPr lang="ko-KR" altLang="en-US" i="1" dirty="0"/>
              <a:t>실수를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12.345</a:t>
            </a:r>
          </a:p>
          <a:p>
            <a:pPr latinLnBrk="1"/>
            <a:r>
              <a:rPr lang="en-US" altLang="ko-KR" i="1" dirty="0"/>
              <a:t>&gt;&gt;&gt; </a:t>
            </a:r>
            <a:r>
              <a:rPr lang="en-US" altLang="ko-KR" i="1" dirty="0" err="1"/>
              <a:t>str</a:t>
            </a:r>
            <a:endParaRPr lang="en-US" altLang="ko-KR" i="1" dirty="0"/>
          </a:p>
          <a:p>
            <a:pPr latinLnBrk="1"/>
            <a:r>
              <a:rPr lang="en-US" altLang="ko-KR" i="1" dirty="0"/>
              <a:t>'12.345'</a:t>
            </a:r>
          </a:p>
          <a:p>
            <a:pPr latinLnBrk="1"/>
            <a:r>
              <a:rPr lang="en-US" altLang="ko-KR" i="1" dirty="0"/>
              <a:t>&gt;&gt;&gt; value=float(</a:t>
            </a:r>
            <a:r>
              <a:rPr lang="en-US" altLang="ko-KR" i="1" dirty="0" err="1"/>
              <a:t>str</a:t>
            </a:r>
            <a:r>
              <a:rPr lang="en-US" altLang="ko-KR" i="1" dirty="0"/>
              <a:t>)</a:t>
            </a:r>
          </a:p>
          <a:p>
            <a:pPr latinLnBrk="1"/>
            <a:r>
              <a:rPr lang="en-US" altLang="ko-KR" i="1" dirty="0"/>
              <a:t>&gt;&gt;&gt; value</a:t>
            </a:r>
          </a:p>
          <a:p>
            <a:pPr latinLnBrk="1"/>
            <a:r>
              <a:rPr lang="en-US" altLang="ko-KR" i="1" dirty="0"/>
              <a:t>12.345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1636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max() </a:t>
            </a:r>
            <a:r>
              <a:rPr lang="ko-KR" altLang="en-US" dirty="0"/>
              <a:t>함수는 리스트나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문자열에서 가장 큰 항목을 반환한다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max() </a:t>
            </a:r>
            <a:r>
              <a:rPr lang="ko-KR" altLang="en-US" dirty="0">
                <a:effectLst/>
              </a:rPr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2564970"/>
            <a:ext cx="7927382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values = [ 1, 2, 3, 4, 5]</a:t>
            </a:r>
          </a:p>
          <a:p>
            <a:pPr latinLnBrk="1"/>
            <a:r>
              <a:rPr lang="en-US" altLang="ko-KR" i="1" dirty="0"/>
              <a:t>&gt;&gt;&gt; max(values)</a:t>
            </a:r>
          </a:p>
          <a:p>
            <a:pPr latinLnBrk="1"/>
            <a:r>
              <a:rPr lang="en-US" altLang="ko-KR" i="1" dirty="0"/>
              <a:t>5</a:t>
            </a:r>
          </a:p>
          <a:p>
            <a:pPr latinLnBrk="1"/>
            <a:r>
              <a:rPr lang="en-US" altLang="ko-KR" i="1" dirty="0"/>
              <a:t>&gt;&gt;&gt; min(values)</a:t>
            </a:r>
          </a:p>
          <a:p>
            <a:pPr latinLnBrk="1"/>
            <a:r>
              <a:rPr lang="en-US" altLang="ko-KR" i="1" dirty="0"/>
              <a:t>1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9109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max() </a:t>
            </a:r>
            <a:r>
              <a:rPr lang="ko-KR" altLang="en-US" dirty="0"/>
              <a:t>함수는 리스트나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문자열에서 가장 큰 항목을 반환한다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max() </a:t>
            </a:r>
            <a:r>
              <a:rPr lang="ko-KR" altLang="en-US" dirty="0">
                <a:effectLst/>
              </a:rPr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2564970"/>
            <a:ext cx="7927382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values = [ 1, 2, 3, 4, 5]</a:t>
            </a:r>
          </a:p>
          <a:p>
            <a:pPr latinLnBrk="1"/>
            <a:r>
              <a:rPr lang="en-US" altLang="ko-KR" i="1" dirty="0"/>
              <a:t>&gt;&gt;&gt; max(values)</a:t>
            </a:r>
          </a:p>
          <a:p>
            <a:pPr latinLnBrk="1"/>
            <a:r>
              <a:rPr lang="en-US" altLang="ko-KR" i="1" dirty="0"/>
              <a:t>5</a:t>
            </a:r>
          </a:p>
          <a:p>
            <a:pPr latinLnBrk="1"/>
            <a:r>
              <a:rPr lang="en-US" altLang="ko-KR" i="1" dirty="0"/>
              <a:t>&gt;&gt;&gt; min(values)</a:t>
            </a:r>
          </a:p>
          <a:p>
            <a:pPr latinLnBrk="1"/>
            <a:r>
              <a:rPr lang="en-US" altLang="ko-KR" i="1" dirty="0"/>
              <a:t>1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7500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정렬하기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1728061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sorted([4, 2, 3, 5, 1])</a:t>
            </a:r>
          </a:p>
          <a:p>
            <a:pPr latinLnBrk="1"/>
            <a:r>
              <a:rPr lang="en-US" altLang="ko-KR" i="1" dirty="0"/>
              <a:t>[1, 2, 3, 4, 5]</a:t>
            </a:r>
          </a:p>
          <a:p>
            <a:pPr latinLnBrk="1"/>
            <a:endParaRPr lang="en-US" altLang="ko-KR" i="1" dirty="0"/>
          </a:p>
          <a:p>
            <a:pPr latinLnBrk="1"/>
            <a:r>
              <a:rPr lang="en-US" altLang="ko-KR" i="1" dirty="0" smtClean="0"/>
              <a:t>&gt;&gt;&gt; </a:t>
            </a:r>
            <a:r>
              <a:rPr lang="en-US" altLang="ko-KR" i="1" dirty="0" err="1"/>
              <a:t>myList</a:t>
            </a:r>
            <a:r>
              <a:rPr lang="en-US" altLang="ko-KR" i="1" dirty="0"/>
              <a:t> = [4, 2, 3, 5, 1]</a:t>
            </a:r>
          </a:p>
          <a:p>
            <a:pPr latinLnBrk="1"/>
            <a:r>
              <a:rPr lang="en-US" altLang="ko-KR" i="1" dirty="0"/>
              <a:t>&gt;&gt;&gt; </a:t>
            </a:r>
            <a:r>
              <a:rPr lang="en-US" altLang="ko-KR" i="1" dirty="0" err="1"/>
              <a:t>myList.sort</a:t>
            </a:r>
            <a:r>
              <a:rPr lang="en-US" altLang="ko-KR" i="1" dirty="0"/>
              <a:t>()</a:t>
            </a:r>
          </a:p>
          <a:p>
            <a:pPr latinLnBrk="1"/>
            <a:r>
              <a:rPr lang="en-US" altLang="ko-KR" i="1" dirty="0"/>
              <a:t>&gt;&gt;&gt; </a:t>
            </a:r>
            <a:r>
              <a:rPr lang="en-US" altLang="ko-KR" i="1" dirty="0" err="1"/>
              <a:t>myList</a:t>
            </a:r>
            <a:endParaRPr lang="en-US" altLang="ko-KR" i="1" dirty="0"/>
          </a:p>
          <a:p>
            <a:pPr latinLnBrk="1"/>
            <a:r>
              <a:rPr lang="en-US" altLang="ko-KR" i="1" dirty="0"/>
              <a:t>[1, 2, 3, 4, 5]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37460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정렬을 </a:t>
            </a:r>
            <a:r>
              <a:rPr lang="ko-KR" altLang="en-US" dirty="0" err="1"/>
              <a:t>하다보면</a:t>
            </a:r>
            <a:r>
              <a:rPr lang="ko-KR" altLang="en-US" dirty="0"/>
              <a:t> 정렬에 사용되는 키를 개발자가 변경해주어야 하는 경우가 종종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key </a:t>
            </a:r>
            <a:r>
              <a:rPr lang="ko-KR" altLang="en-US" dirty="0">
                <a:effectLst/>
              </a:rPr>
              <a:t>매개변수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453" y="2743200"/>
            <a:ext cx="792738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sorted("The health know not of their health, but only the </a:t>
            </a:r>
            <a:r>
              <a:rPr lang="en-US" altLang="ko-KR" i="1" dirty="0" err="1"/>
              <a:t>sick".split</a:t>
            </a:r>
            <a:r>
              <a:rPr lang="en-US" altLang="ko-KR" i="1" dirty="0"/>
              <a:t>(), key=</a:t>
            </a:r>
            <a:r>
              <a:rPr lang="en-US" altLang="ko-KR" i="1" dirty="0" err="1"/>
              <a:t>str.lower</a:t>
            </a:r>
            <a:r>
              <a:rPr lang="en-US" altLang="ko-KR" i="1" dirty="0"/>
              <a:t>)</a:t>
            </a:r>
          </a:p>
          <a:p>
            <a:pPr latinLnBrk="1"/>
            <a:r>
              <a:rPr lang="en-US" altLang="ko-KR" i="1" dirty="0"/>
              <a:t>['but', 'health', 'health,', 'know', 'not', 'of', 'only', 'sick', 'The', 'the', 'their']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453" y="4064294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students = [</a:t>
            </a:r>
          </a:p>
          <a:p>
            <a:pPr latinLnBrk="1"/>
            <a:r>
              <a:rPr lang="en-US" altLang="ko-KR" i="1" dirty="0"/>
              <a:t>        ('</a:t>
            </a:r>
            <a:r>
              <a:rPr lang="ko-KR" altLang="en-US" i="1" dirty="0"/>
              <a:t>홍길동</a:t>
            </a:r>
            <a:r>
              <a:rPr lang="en-US" altLang="ko-KR" i="1" dirty="0"/>
              <a:t>', 3.9, 20160303),</a:t>
            </a:r>
          </a:p>
          <a:p>
            <a:pPr latinLnBrk="1"/>
            <a:r>
              <a:rPr lang="en-US" altLang="ko-KR" i="1" dirty="0"/>
              <a:t>        ('</a:t>
            </a:r>
            <a:r>
              <a:rPr lang="ko-KR" altLang="en-US" i="1" dirty="0"/>
              <a:t>김철수</a:t>
            </a:r>
            <a:r>
              <a:rPr lang="en-US" altLang="ko-KR" i="1" dirty="0"/>
              <a:t>', 3.0, 20160302),</a:t>
            </a:r>
          </a:p>
          <a:p>
            <a:pPr latinLnBrk="1"/>
            <a:r>
              <a:rPr lang="en-US" altLang="ko-KR" i="1" dirty="0"/>
              <a:t>        ('</a:t>
            </a:r>
            <a:r>
              <a:rPr lang="ko-KR" altLang="en-US" i="1" dirty="0" err="1"/>
              <a:t>최자영</a:t>
            </a:r>
            <a:r>
              <a:rPr lang="en-US" altLang="ko-KR" i="1" dirty="0"/>
              <a:t>', 4.3, 20160301),</a:t>
            </a:r>
          </a:p>
          <a:p>
            <a:pPr latinLnBrk="1"/>
            <a:r>
              <a:rPr lang="en-US" altLang="ko-KR" i="1" dirty="0"/>
              <a:t>]</a:t>
            </a:r>
          </a:p>
          <a:p>
            <a:pPr latinLnBrk="1"/>
            <a:r>
              <a:rPr lang="en-US" altLang="ko-KR" i="1" dirty="0"/>
              <a:t>&gt;&gt;&gt; sorted(students, key=lambda student: student[2])</a:t>
            </a:r>
          </a:p>
          <a:p>
            <a:pPr latinLnBrk="1"/>
            <a:r>
              <a:rPr lang="en-US" altLang="ko-KR" i="1" dirty="0"/>
              <a:t>[('</a:t>
            </a:r>
            <a:r>
              <a:rPr lang="ko-KR" altLang="en-US" i="1" dirty="0" err="1"/>
              <a:t>최자영</a:t>
            </a:r>
            <a:r>
              <a:rPr lang="en-US" altLang="ko-KR" i="1" dirty="0"/>
              <a:t>', 4.3, 20160301), ('</a:t>
            </a:r>
            <a:r>
              <a:rPr lang="ko-KR" altLang="en-US" i="1" dirty="0"/>
              <a:t>김철수</a:t>
            </a:r>
            <a:r>
              <a:rPr lang="en-US" altLang="ko-KR" i="1" dirty="0"/>
              <a:t>', 3.0, 20160302), ('</a:t>
            </a:r>
            <a:r>
              <a:rPr lang="ko-KR" altLang="en-US" i="1" dirty="0"/>
              <a:t>홍길동</a:t>
            </a:r>
            <a:r>
              <a:rPr lang="en-US" altLang="ko-KR" i="1" dirty="0"/>
              <a:t>', 3.9, 20160303)]</a:t>
            </a:r>
          </a:p>
        </p:txBody>
      </p:sp>
    </p:spTree>
    <p:extLst>
      <p:ext uri="{BB962C8B-B14F-4D97-AF65-F5344CB8AC3E}">
        <p14:creationId xmlns:p14="http://schemas.microsoft.com/office/powerpoint/2010/main" val="39123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예</a:t>
            </a:r>
            <a:r>
              <a:rPr lang="ko-KR" altLang="en-US" dirty="0" smtClean="0">
                <a:effectLst/>
              </a:rPr>
              <a:t>제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309" y="1667258"/>
            <a:ext cx="7927382" cy="452431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class Student:</a:t>
            </a:r>
          </a:p>
          <a:p>
            <a:pPr latinLnBrk="1"/>
            <a:r>
              <a:rPr lang="en-US" altLang="ko-KR" i="1" dirty="0"/>
              <a:t>        </a:t>
            </a:r>
            <a:r>
              <a:rPr lang="en-US" altLang="ko-KR" i="1" dirty="0" err="1"/>
              <a:t>def</a:t>
            </a:r>
            <a:r>
              <a:rPr lang="en-US" altLang="ko-KR" i="1" dirty="0"/>
              <a:t> __</a:t>
            </a:r>
            <a:r>
              <a:rPr lang="en-US" altLang="ko-KR" i="1" dirty="0" err="1"/>
              <a:t>init</a:t>
            </a:r>
            <a:r>
              <a:rPr lang="en-US" altLang="ko-KR" i="1" dirty="0"/>
              <a:t>__(self, name, grade, number):</a:t>
            </a:r>
          </a:p>
          <a:p>
            <a:pPr latinLnBrk="1"/>
            <a:r>
              <a:rPr lang="en-US" altLang="ko-KR" i="1" dirty="0"/>
              <a:t>                self.name = name</a:t>
            </a:r>
          </a:p>
          <a:p>
            <a:pPr latinLnBrk="1"/>
            <a:r>
              <a:rPr lang="en-US" altLang="ko-KR" i="1" dirty="0"/>
              <a:t>                </a:t>
            </a:r>
            <a:r>
              <a:rPr lang="en-US" altLang="ko-KR" i="1" dirty="0" err="1"/>
              <a:t>self.grade</a:t>
            </a:r>
            <a:r>
              <a:rPr lang="en-US" altLang="ko-KR" i="1" dirty="0"/>
              <a:t> = grade</a:t>
            </a:r>
          </a:p>
          <a:p>
            <a:pPr latinLnBrk="1"/>
            <a:r>
              <a:rPr lang="en-US" altLang="ko-KR" i="1" dirty="0"/>
              <a:t>                </a:t>
            </a:r>
            <a:r>
              <a:rPr lang="en-US" altLang="ko-KR" i="1" dirty="0" err="1"/>
              <a:t>self.number</a:t>
            </a:r>
            <a:r>
              <a:rPr lang="en-US" altLang="ko-KR" i="1" dirty="0"/>
              <a:t> = number</a:t>
            </a:r>
          </a:p>
          <a:p>
            <a:pPr latinLnBrk="1"/>
            <a:r>
              <a:rPr lang="en-US" altLang="ko-KR" i="1" dirty="0"/>
              <a:t>        </a:t>
            </a:r>
            <a:r>
              <a:rPr lang="en-US" altLang="ko-KR" i="1" dirty="0" err="1"/>
              <a:t>def</a:t>
            </a:r>
            <a:r>
              <a:rPr lang="en-US" altLang="ko-KR" i="1" dirty="0"/>
              <a:t> __</a:t>
            </a:r>
            <a:r>
              <a:rPr lang="en-US" altLang="ko-KR" i="1" dirty="0" err="1"/>
              <a:t>repr</a:t>
            </a:r>
            <a:r>
              <a:rPr lang="en-US" altLang="ko-KR" i="1" dirty="0"/>
              <a:t>__(self):</a:t>
            </a:r>
          </a:p>
          <a:p>
            <a:pPr latinLnBrk="1"/>
            <a:r>
              <a:rPr lang="en-US" altLang="ko-KR" i="1" dirty="0"/>
              <a:t>                return </a:t>
            </a:r>
            <a:r>
              <a:rPr lang="en-US" altLang="ko-KR" i="1" dirty="0" err="1"/>
              <a:t>repr</a:t>
            </a:r>
            <a:r>
              <a:rPr lang="en-US" altLang="ko-KR" i="1" dirty="0"/>
              <a:t>((self.name, </a:t>
            </a:r>
            <a:r>
              <a:rPr lang="en-US" altLang="ko-KR" i="1" dirty="0" err="1"/>
              <a:t>self.grade</a:t>
            </a:r>
            <a:r>
              <a:rPr lang="en-US" altLang="ko-KR" i="1" dirty="0"/>
              <a:t>, </a:t>
            </a:r>
            <a:r>
              <a:rPr lang="en-US" altLang="ko-KR" i="1" dirty="0" err="1"/>
              <a:t>self.number</a:t>
            </a:r>
            <a:r>
              <a:rPr lang="en-US" altLang="ko-KR" i="1" dirty="0"/>
              <a:t>))</a:t>
            </a:r>
          </a:p>
          <a:p>
            <a:pPr latinLnBrk="1"/>
            <a:endParaRPr lang="en-US" altLang="ko-KR" i="1" dirty="0"/>
          </a:p>
          <a:p>
            <a:pPr latinLnBrk="1"/>
            <a:r>
              <a:rPr lang="en-US" altLang="ko-KR" i="1" dirty="0"/>
              <a:t>&gt;&gt;&gt; students = [</a:t>
            </a:r>
          </a:p>
          <a:p>
            <a:pPr latinLnBrk="1"/>
            <a:r>
              <a:rPr lang="en-US" altLang="ko-KR" i="1" dirty="0"/>
              <a:t>        Student('</a:t>
            </a:r>
            <a:r>
              <a:rPr lang="ko-KR" altLang="en-US" i="1" dirty="0"/>
              <a:t>홍길동</a:t>
            </a:r>
            <a:r>
              <a:rPr lang="en-US" altLang="ko-KR" i="1" dirty="0"/>
              <a:t>', 3.9, 20160303),</a:t>
            </a:r>
          </a:p>
          <a:p>
            <a:pPr latinLnBrk="1"/>
            <a:r>
              <a:rPr lang="en-US" altLang="ko-KR" i="1" dirty="0"/>
              <a:t>        Student('</a:t>
            </a:r>
            <a:r>
              <a:rPr lang="ko-KR" altLang="en-US" i="1" dirty="0"/>
              <a:t>김철수</a:t>
            </a:r>
            <a:r>
              <a:rPr lang="en-US" altLang="ko-KR" i="1" dirty="0"/>
              <a:t>', 3.0, 20160302),</a:t>
            </a:r>
          </a:p>
          <a:p>
            <a:pPr latinLnBrk="1"/>
            <a:r>
              <a:rPr lang="en-US" altLang="ko-KR" i="1" dirty="0"/>
              <a:t>        Student('</a:t>
            </a:r>
            <a:r>
              <a:rPr lang="ko-KR" altLang="en-US" i="1" dirty="0" err="1"/>
              <a:t>최자영</a:t>
            </a:r>
            <a:r>
              <a:rPr lang="en-US" altLang="ko-KR" i="1" dirty="0"/>
              <a:t>', 4.3, 20160301),</a:t>
            </a:r>
          </a:p>
          <a:p>
            <a:pPr latinLnBrk="1"/>
            <a:r>
              <a:rPr lang="en-US" altLang="ko-KR" i="1" dirty="0"/>
              <a:t>]</a:t>
            </a:r>
          </a:p>
          <a:p>
            <a:pPr latinLnBrk="1"/>
            <a:r>
              <a:rPr lang="en-US" altLang="ko-KR" i="1" dirty="0"/>
              <a:t>&gt;&gt;&gt; sorted(students, key=lambda student: </a:t>
            </a:r>
            <a:r>
              <a:rPr lang="en-US" altLang="ko-KR" i="1" dirty="0" err="1"/>
              <a:t>student.number</a:t>
            </a:r>
            <a:r>
              <a:rPr lang="en-US" altLang="ko-KR" i="1" dirty="0"/>
              <a:t>)   </a:t>
            </a:r>
          </a:p>
          <a:p>
            <a:pPr latinLnBrk="1"/>
            <a:r>
              <a:rPr lang="en-US" altLang="ko-KR" i="1" dirty="0"/>
              <a:t>[('</a:t>
            </a:r>
            <a:r>
              <a:rPr lang="ko-KR" altLang="en-US" i="1" dirty="0" err="1"/>
              <a:t>최자영</a:t>
            </a:r>
            <a:r>
              <a:rPr lang="en-US" altLang="ko-KR" i="1" dirty="0"/>
              <a:t>', 4.3, 20160301), ('</a:t>
            </a:r>
            <a:r>
              <a:rPr lang="ko-KR" altLang="en-US" i="1" dirty="0"/>
              <a:t>김철수</a:t>
            </a:r>
            <a:r>
              <a:rPr lang="en-US" altLang="ko-KR" i="1" dirty="0"/>
              <a:t>', 3.0, 20160302), ('</a:t>
            </a:r>
            <a:r>
              <a:rPr lang="ko-KR" altLang="en-US" i="1" dirty="0"/>
              <a:t>홍길동</a:t>
            </a:r>
            <a:r>
              <a:rPr lang="en-US" altLang="ko-KR" i="1" dirty="0"/>
              <a:t>', 3.9, 20160303)]</a:t>
            </a:r>
          </a:p>
        </p:txBody>
      </p:sp>
    </p:spTree>
    <p:extLst>
      <p:ext uri="{BB962C8B-B14F-4D97-AF65-F5344CB8AC3E}">
        <p14:creationId xmlns:p14="http://schemas.microsoft.com/office/powerpoint/2010/main" val="32537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오름차순 정렬과 내림차순 </a:t>
            </a:r>
            <a:r>
              <a:rPr lang="ko-KR" altLang="en-US" dirty="0" smtClean="0">
                <a:effectLst/>
              </a:rPr>
              <a:t>정렬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667258"/>
            <a:ext cx="792738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sorted(students, key=lambda student: </a:t>
            </a:r>
            <a:r>
              <a:rPr lang="en-US" altLang="ko-KR" i="1" dirty="0" err="1"/>
              <a:t>student.number</a:t>
            </a:r>
            <a:r>
              <a:rPr lang="en-US" altLang="ko-KR" i="1" dirty="0"/>
              <a:t>, reverse=True) </a:t>
            </a:r>
          </a:p>
          <a:p>
            <a:pPr latinLnBrk="1"/>
            <a:r>
              <a:rPr lang="en-US" altLang="ko-KR" i="1" dirty="0"/>
              <a:t>[('</a:t>
            </a:r>
            <a:r>
              <a:rPr lang="ko-KR" altLang="en-US" i="1" dirty="0"/>
              <a:t>홍길동</a:t>
            </a:r>
            <a:r>
              <a:rPr lang="en-US" altLang="ko-KR" i="1" dirty="0"/>
              <a:t>', 3.9, 20160303), ('</a:t>
            </a:r>
            <a:r>
              <a:rPr lang="ko-KR" altLang="en-US" i="1" dirty="0"/>
              <a:t>김철수</a:t>
            </a:r>
            <a:r>
              <a:rPr lang="en-US" altLang="ko-KR" i="1" dirty="0"/>
              <a:t>', 3.0, 20160302), ('</a:t>
            </a:r>
            <a:r>
              <a:rPr lang="ko-KR" altLang="en-US" i="1" dirty="0" err="1"/>
              <a:t>최자영</a:t>
            </a:r>
            <a:r>
              <a:rPr lang="en-US" altLang="ko-KR" i="1" dirty="0"/>
              <a:t>', 4.3, 20160301)]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9945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주소록을 작성한다고 하자</a:t>
            </a:r>
            <a:r>
              <a:rPr lang="en-US" altLang="ko-KR" dirty="0"/>
              <a:t>. </a:t>
            </a:r>
            <a:r>
              <a:rPr lang="ko-KR" altLang="en-US" dirty="0"/>
              <a:t>간단하게 사람들의 이름과 나이만 저장하고자 한다</a:t>
            </a:r>
            <a:r>
              <a:rPr lang="en-US" altLang="ko-KR" dirty="0"/>
              <a:t>. </a:t>
            </a:r>
            <a:r>
              <a:rPr lang="ko-KR" altLang="en-US" dirty="0"/>
              <a:t>사람을 </a:t>
            </a:r>
            <a:r>
              <a:rPr lang="en-US" altLang="ko-KR" dirty="0"/>
              <a:t>Person </a:t>
            </a:r>
            <a:r>
              <a:rPr lang="ko-KR" altLang="en-US" dirty="0"/>
              <a:t>이라는 클래스로 나타낸다</a:t>
            </a:r>
            <a:r>
              <a:rPr lang="en-US" altLang="ko-KR" dirty="0"/>
              <a:t>. Person </a:t>
            </a:r>
            <a:r>
              <a:rPr lang="ko-KR" altLang="en-US" dirty="0"/>
              <a:t>클래스는 다음과 같은 인스턴스 변수를 가진다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name – </a:t>
            </a:r>
            <a:r>
              <a:rPr lang="ko-KR" altLang="en-US" dirty="0"/>
              <a:t>이름을 나타낸다</a:t>
            </a:r>
            <a:r>
              <a:rPr lang="en-US" altLang="ko-KR" dirty="0"/>
              <a:t>.(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en-US" altLang="ko-KR" dirty="0"/>
              <a:t>age – </a:t>
            </a:r>
            <a:r>
              <a:rPr lang="ko-KR" altLang="en-US" dirty="0"/>
              <a:t>나이를 </a:t>
            </a:r>
            <a:r>
              <a:rPr lang="ko-KR" altLang="en-US" dirty="0" err="1"/>
              <a:t>나타내낸다</a:t>
            </a:r>
            <a:r>
              <a:rPr lang="en-US" altLang="ko-KR" dirty="0"/>
              <a:t>.(</a:t>
            </a:r>
            <a:r>
              <a:rPr lang="ko-KR" altLang="en-US" dirty="0"/>
              <a:t>정수형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ko-KR" altLang="en-US" dirty="0" err="1"/>
              <a:t>나이순으로</a:t>
            </a:r>
            <a:r>
              <a:rPr lang="ko-KR" altLang="en-US" dirty="0"/>
              <a:t> 정렬하여 보여주는 프로그램을 작성하자</a:t>
            </a:r>
            <a:r>
              <a:rPr lang="en-US" altLang="ko-KR" dirty="0"/>
              <a:t>. </a:t>
            </a:r>
            <a:r>
              <a:rPr lang="ko-KR" altLang="en-US" dirty="0"/>
              <a:t>정렬의 기준의 사람의 나이이다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키를 이용한 정렬 예제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9418" y="4881966"/>
            <a:ext cx="7927382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[&lt;</a:t>
            </a:r>
            <a:r>
              <a:rPr lang="ko-KR" altLang="en-US" i="1" dirty="0"/>
              <a:t>이름</a:t>
            </a:r>
            <a:r>
              <a:rPr lang="en-US" altLang="ko-KR" i="1" dirty="0"/>
              <a:t>: </a:t>
            </a:r>
            <a:r>
              <a:rPr lang="ko-KR" altLang="en-US" i="1" dirty="0"/>
              <a:t>홍길동</a:t>
            </a:r>
            <a:r>
              <a:rPr lang="en-US" altLang="ko-KR" i="1" dirty="0"/>
              <a:t>, </a:t>
            </a:r>
            <a:r>
              <a:rPr lang="ko-KR" altLang="en-US" i="1" dirty="0"/>
              <a:t>나이</a:t>
            </a:r>
            <a:r>
              <a:rPr lang="en-US" altLang="ko-KR" i="1" dirty="0"/>
              <a:t>: 20&gt;, &lt;</a:t>
            </a:r>
            <a:r>
              <a:rPr lang="ko-KR" altLang="en-US" i="1" dirty="0"/>
              <a:t>이름</a:t>
            </a:r>
            <a:r>
              <a:rPr lang="en-US" altLang="ko-KR" i="1" dirty="0"/>
              <a:t>: </a:t>
            </a:r>
            <a:r>
              <a:rPr lang="ko-KR" altLang="en-US" i="1" dirty="0"/>
              <a:t>김철수</a:t>
            </a:r>
            <a:r>
              <a:rPr lang="en-US" altLang="ko-KR" i="1" dirty="0"/>
              <a:t>, </a:t>
            </a:r>
            <a:r>
              <a:rPr lang="ko-KR" altLang="en-US" i="1" dirty="0"/>
              <a:t>나이</a:t>
            </a:r>
            <a:r>
              <a:rPr lang="en-US" altLang="ko-KR" i="1" dirty="0"/>
              <a:t>: 35&gt;, &lt;</a:t>
            </a:r>
            <a:r>
              <a:rPr lang="ko-KR" altLang="en-US" i="1" dirty="0"/>
              <a:t>이름</a:t>
            </a:r>
            <a:r>
              <a:rPr lang="en-US" altLang="ko-KR" i="1" dirty="0"/>
              <a:t>: </a:t>
            </a:r>
            <a:r>
              <a:rPr lang="ko-KR" altLang="en-US" i="1" dirty="0" err="1"/>
              <a:t>최자영</a:t>
            </a:r>
            <a:r>
              <a:rPr lang="en-US" altLang="ko-KR" i="1" dirty="0"/>
              <a:t>, </a:t>
            </a:r>
            <a:r>
              <a:rPr lang="ko-KR" altLang="en-US" i="1" dirty="0"/>
              <a:t>나이</a:t>
            </a:r>
            <a:r>
              <a:rPr lang="en-US" altLang="ko-KR" i="1" dirty="0"/>
              <a:t>: 38&gt;]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7162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052" y="1681566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Person(object):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name, age):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self.name = name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self.age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age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repr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return "&lt;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%s,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%s&gt;" % (self.name,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self.age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keyAge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(person):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person.age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people = [Person("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20), Person("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김철수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35), Person("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최자영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38)]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print(sorted(people, key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keyAge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루프와 함께 사용할 수 있는 여러 종류의 객체가 있으며 이들 객체는 </a:t>
            </a:r>
            <a:r>
              <a:rPr lang="ko-KR" altLang="en-US" b="1" dirty="0" err="1"/>
              <a:t>이터러블</a:t>
            </a:r>
            <a:r>
              <a:rPr lang="ko-KR" altLang="en-US" b="1" dirty="0"/>
              <a:t> 객체 </a:t>
            </a:r>
            <a:r>
              <a:rPr lang="en-US" altLang="ko-KR" b="1" dirty="0"/>
              <a:t>(</a:t>
            </a:r>
            <a:r>
              <a:rPr lang="en-US" altLang="ko-KR" b="1" dirty="0" err="1"/>
              <a:t>iterable</a:t>
            </a:r>
            <a:r>
              <a:rPr lang="en-US" altLang="ko-KR" b="1" dirty="0"/>
              <a:t> object)</a:t>
            </a:r>
            <a:r>
              <a:rPr lang="ko-KR" altLang="en-US" dirty="0"/>
              <a:t>이라고 불린다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이터레이터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11" y="3526672"/>
            <a:ext cx="5943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함수는 대부분의 </a:t>
            </a:r>
            <a:r>
              <a:rPr lang="ko-KR" altLang="en-US" dirty="0"/>
              <a:t>객체에 </a:t>
            </a:r>
            <a:r>
              <a:rPr lang="ko-KR" altLang="en-US" dirty="0" smtClean="0"/>
              <a:t>대해서 </a:t>
            </a:r>
            <a:r>
              <a:rPr lang="ko-KR" altLang="en-US" dirty="0"/>
              <a:t>사용이 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68" y="2271713"/>
            <a:ext cx="6645577" cy="39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 ()</a:t>
            </a:r>
            <a:r>
              <a:rPr lang="ko-KR" altLang="en-US" dirty="0"/>
              <a:t>은 </a:t>
            </a:r>
            <a:r>
              <a:rPr lang="ko-KR" altLang="en-US" dirty="0" err="1"/>
              <a:t>이터러블</a:t>
            </a:r>
            <a:r>
              <a:rPr lang="ko-KR" altLang="en-US" dirty="0"/>
              <a:t> 객체 자신을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/>
              <a:t>__next__ ()</a:t>
            </a:r>
            <a:r>
              <a:rPr lang="ko-KR" altLang="en-US" dirty="0"/>
              <a:t>은 다음 반복을 위한 값을 반환한다</a:t>
            </a:r>
            <a:r>
              <a:rPr lang="en-US" altLang="ko-KR" dirty="0"/>
              <a:t>. </a:t>
            </a:r>
            <a:r>
              <a:rPr lang="ko-KR" altLang="en-US" dirty="0"/>
              <a:t>만약 더 이상의 값이 없으면 </a:t>
            </a:r>
            <a:r>
              <a:rPr lang="en-US" altLang="ko-KR" dirty="0" err="1"/>
              <a:t>StopIteration</a:t>
            </a:r>
            <a:r>
              <a:rPr lang="en-US" altLang="ko-KR" dirty="0"/>
              <a:t> </a:t>
            </a:r>
            <a:r>
              <a:rPr lang="ko-KR" altLang="en-US" dirty="0"/>
              <a:t>예외를 발생하면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객체가 </a:t>
            </a:r>
            <a:r>
              <a:rPr lang="ko-KR" altLang="en-US" dirty="0" err="1">
                <a:effectLst/>
              </a:rPr>
              <a:t>이터러블</a:t>
            </a:r>
            <a:r>
              <a:rPr lang="ko-KR" altLang="en-US" dirty="0">
                <a:effectLst/>
              </a:rPr>
              <a:t> 객체가 </a:t>
            </a:r>
            <a:r>
              <a:rPr lang="ko-KR" altLang="en-US" dirty="0" smtClean="0">
                <a:effectLst/>
              </a:rPr>
              <a:t>되려면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03" y="1348352"/>
            <a:ext cx="7927382" cy="507831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MyCounter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(object):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#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생성자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메소드를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정의한다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low, high):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self.current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low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self.high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high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#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이터레이터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객체로서 자신을 반환한다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self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__next__(self):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# current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high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보다 크면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StopIteration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예외를 발생한다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# current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high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보다 작으면 다음 값을 반환한다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self.current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self.high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raise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StopIteration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self.current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+=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self.current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- 1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03" y="1348352"/>
            <a:ext cx="792738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 = MyCounter(1, 10)</a:t>
            </a:r>
          </a:p>
          <a:p>
            <a:r>
              <a:rPr lang="da-DK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i in c:</a:t>
            </a:r>
          </a:p>
          <a:p>
            <a:r>
              <a:rPr lang="da-DK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print(i, end=' ')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0303" y="2825858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1 2 3 4 5 6 7 8 9 10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6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제너레이터</a:t>
            </a:r>
            <a:r>
              <a:rPr lang="en-US" altLang="ko-KR" b="1" dirty="0"/>
              <a:t>(generators)</a:t>
            </a:r>
            <a:r>
              <a:rPr lang="ko-KR" altLang="en-US" dirty="0"/>
              <a:t>는 키워드 </a:t>
            </a:r>
            <a:r>
              <a:rPr lang="en-US" altLang="ko-KR" dirty="0"/>
              <a:t>yield</a:t>
            </a:r>
            <a:r>
              <a:rPr lang="ko-KR" altLang="en-US" dirty="0"/>
              <a:t>를 사용하여서 </a:t>
            </a:r>
            <a:r>
              <a:rPr lang="ko-KR" altLang="en-US" dirty="0" err="1"/>
              <a:t>함수로부터</a:t>
            </a:r>
            <a:r>
              <a:rPr lang="ko-KR" altLang="en-US" dirty="0"/>
              <a:t> </a:t>
            </a:r>
            <a:r>
              <a:rPr lang="ko-KR" altLang="en-US" dirty="0" err="1"/>
              <a:t>이터레이터를</a:t>
            </a:r>
            <a:r>
              <a:rPr lang="ko-KR" altLang="en-US" dirty="0"/>
              <a:t> 생성하는 하나의 방법이다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제너레이터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562" y="2880574"/>
            <a:ext cx="7927382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myGenerator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yield 'first'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yield 'second'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yield 'third'</a:t>
            </a:r>
            <a:endParaRPr lang="da-DK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59" y="1914040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myGenerator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yield 'first'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yield 'second'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yield 'third'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myGenerator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print(word)</a:t>
            </a:r>
            <a:endParaRPr lang="da-DK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059" y="4318641"/>
            <a:ext cx="792738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first</a:t>
            </a:r>
          </a:p>
          <a:p>
            <a:pPr latinLnBrk="1"/>
            <a:r>
              <a:rPr lang="en-US" altLang="ko-KR" i="1" dirty="0"/>
              <a:t>second</a:t>
            </a:r>
          </a:p>
          <a:p>
            <a:pPr latinLnBrk="1"/>
            <a:r>
              <a:rPr lang="en-US" altLang="ko-KR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27305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클로저</a:t>
            </a:r>
            <a:r>
              <a:rPr lang="en-US" altLang="ko-KR" b="1" dirty="0"/>
              <a:t>(closure)</a:t>
            </a:r>
            <a:r>
              <a:rPr lang="ko-KR" altLang="en-US" dirty="0"/>
              <a:t>는 함수에 의하여 반환되는 함수이다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클로저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2386738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addNumber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fixedNum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add(number):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fixedNum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number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return add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func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addNumber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func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(20))</a:t>
            </a:r>
            <a:endParaRPr lang="da-DK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453" y="4884330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0626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피보나치 수열이란 앞의 두 수의 합이 바로 뒤의 수가 되는 수열을 의미한다</a:t>
            </a:r>
            <a:r>
              <a:rPr lang="en-US" altLang="ko-KR" dirty="0"/>
              <a:t>. </a:t>
            </a:r>
            <a:r>
              <a:rPr lang="ko-KR" altLang="en-US" dirty="0"/>
              <a:t>피보나치 수열의 수들을 생성하는 </a:t>
            </a:r>
            <a:r>
              <a:rPr lang="ko-KR" altLang="en-US" dirty="0" err="1"/>
              <a:t>이터레이터</a:t>
            </a:r>
            <a:r>
              <a:rPr lang="ko-KR" altLang="en-US" dirty="0"/>
              <a:t> 클래스를 정의해보자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피보나치 </a:t>
            </a:r>
            <a:r>
              <a:rPr lang="ko-KR" altLang="en-US" dirty="0" err="1">
                <a:effectLst/>
              </a:rPr>
              <a:t>이터레이터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05" y="2909807"/>
            <a:ext cx="2794941" cy="18170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7453" y="4884330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 smtClean="0"/>
              <a:t>1 </a:t>
            </a:r>
            <a:r>
              <a:rPr lang="en-US" altLang="ko-KR" i="1" dirty="0"/>
              <a:t>1 2 3 5 8 13 21 34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94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948690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FibIterator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a=1, b=0,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maxValue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=50):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a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self.maxValue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maxValue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self  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__next__(self):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n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n 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self.maxValue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raise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StopIteration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n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n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FibIterator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end=" ")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연산자를 </a:t>
            </a:r>
            <a:r>
              <a:rPr lang="ko-KR" altLang="en-US" dirty="0" err="1"/>
              <a:t>메소드로</a:t>
            </a:r>
            <a:r>
              <a:rPr lang="ko-KR" altLang="en-US" dirty="0"/>
              <a:t> 정의하는 것을 </a:t>
            </a:r>
            <a:r>
              <a:rPr lang="ko-KR" altLang="en-US" b="1" dirty="0"/>
              <a:t>연산자 오버로딩</a:t>
            </a:r>
            <a:r>
              <a:rPr lang="en-US" altLang="ko-KR" b="1" dirty="0"/>
              <a:t>(operator overloading)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오버로딩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28" y="2815451"/>
            <a:ext cx="5933752" cy="27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오버로딩할</a:t>
            </a:r>
            <a:r>
              <a:rPr lang="ko-KR" altLang="en-US" dirty="0" smtClean="0"/>
              <a:t> 수 있는 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81" y="1619251"/>
            <a:ext cx="70199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abs(x)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52" y="1681566"/>
            <a:ext cx="7927382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abs(-3)</a:t>
            </a:r>
          </a:p>
          <a:p>
            <a:r>
              <a:rPr lang="de-D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r>
              <a:rPr lang="de-D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abs(3+4j)</a:t>
            </a:r>
          </a:p>
          <a:p>
            <a:r>
              <a:rPr lang="de-D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5.0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442" y="1281904"/>
            <a:ext cx="7927382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s1="Impossible 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s2="Dream"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s3 = s1.__add__(s2)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s3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'Impossible Dream'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2" y="3295090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class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Point: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self,x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0,y = 0):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x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y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p1 = Point(1, 2)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p2 = Point(3, 4)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p1 + p2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...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TypeError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unsupported operand type(s) for +: 'Point' and 'Point’</a:t>
            </a:r>
          </a:p>
        </p:txBody>
      </p:sp>
    </p:spTree>
    <p:extLst>
      <p:ext uri="{BB962C8B-B14F-4D97-AF65-F5344CB8AC3E}">
        <p14:creationId xmlns:p14="http://schemas.microsoft.com/office/powerpoint/2010/main" val="31415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309" y="1621273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class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Point: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self,x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0,y = 0):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x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y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__add__(self, other):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x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other.x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y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other.y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Point(x, y)</a:t>
            </a:r>
          </a:p>
          <a:p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'Point('+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)+', '+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)+')'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p1 = Point(1, 2)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p2 = Point(3, 4)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print(p1+p2)</a:t>
            </a:r>
          </a:p>
          <a:p>
            <a:pPr latinLnBrk="1"/>
            <a:r>
              <a:rPr lang="en-US" altLang="ko-KR" i="1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37461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책을 나타내는 </a:t>
            </a:r>
            <a:r>
              <a:rPr lang="en-US" altLang="ko-KR" dirty="0"/>
              <a:t>Book </a:t>
            </a:r>
            <a:r>
              <a:rPr lang="ko-KR" altLang="en-US" dirty="0"/>
              <a:t>클래스를 작성하고 </a:t>
            </a:r>
            <a:r>
              <a:rPr lang="en-US" altLang="ko-KR" dirty="0"/>
              <a:t>Book </a:t>
            </a:r>
            <a:r>
              <a:rPr lang="ko-KR" altLang="en-US" dirty="0"/>
              <a:t>클래스 내부에 </a:t>
            </a:r>
            <a:r>
              <a:rPr lang="en-US" altLang="ko-KR" dirty="0"/>
              <a:t>__add__() </a:t>
            </a:r>
            <a:r>
              <a:rPr lang="ko-KR" altLang="en-US" dirty="0"/>
              <a:t>함수를 정의하여서 </a:t>
            </a:r>
            <a:r>
              <a:rPr lang="en-US" altLang="ko-KR" dirty="0"/>
              <a:t>Book </a:t>
            </a:r>
            <a:r>
              <a:rPr lang="ko-KR" altLang="en-US" dirty="0"/>
              <a:t>클래스의 객체들을 서로 합할 수 있게 하라</a:t>
            </a:r>
            <a:r>
              <a:rPr lang="en-US" altLang="ko-KR" dirty="0"/>
              <a:t>. __add__() </a:t>
            </a:r>
            <a:r>
              <a:rPr lang="ko-KR" altLang="en-US" dirty="0"/>
              <a:t>함수는 책의 페이지들을 합쳐서 반환한다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피보나치 </a:t>
            </a:r>
            <a:r>
              <a:rPr lang="ko-KR" altLang="en-US" dirty="0" err="1">
                <a:effectLst/>
              </a:rPr>
              <a:t>이터레이터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9418" y="3543378"/>
            <a:ext cx="7927382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book1 = Book('</a:t>
            </a:r>
            <a:r>
              <a:rPr lang="ko-KR" altLang="en-US" i="1" dirty="0"/>
              <a:t>자료구조</a:t>
            </a:r>
            <a:r>
              <a:rPr lang="en-US" altLang="ko-KR" i="1" dirty="0"/>
              <a:t>', 600)</a:t>
            </a:r>
          </a:p>
          <a:p>
            <a:pPr latinLnBrk="1"/>
            <a:r>
              <a:rPr lang="en-US" altLang="ko-KR" i="1" dirty="0"/>
              <a:t>&gt;&gt;&gt; book2 = Book('C</a:t>
            </a:r>
            <a:r>
              <a:rPr lang="ko-KR" altLang="en-US" i="1" dirty="0"/>
              <a:t>언어</a:t>
            </a:r>
            <a:r>
              <a:rPr lang="en-US" altLang="ko-KR" i="1" dirty="0"/>
              <a:t>', 700)</a:t>
            </a:r>
          </a:p>
          <a:p>
            <a:pPr latinLnBrk="1"/>
            <a:r>
              <a:rPr lang="en-US" altLang="ko-KR" i="1" dirty="0"/>
              <a:t>&gt;&gt;&gt; book1+book2</a:t>
            </a:r>
          </a:p>
          <a:p>
            <a:pPr latinLnBrk="1"/>
            <a:r>
              <a:rPr lang="en-US" altLang="ko-KR" i="1" dirty="0"/>
              <a:t>1300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9271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948690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Book: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title = ''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pages = 0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title='', pages=0):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self.title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title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self.pages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pages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self.title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__add__(self, other):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self.pages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other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b="1" dirty="0"/>
              <a:t>모듈</a:t>
            </a:r>
            <a:r>
              <a:rPr lang="en-US" altLang="ko-KR" b="1" dirty="0"/>
              <a:t>(module)</a:t>
            </a:r>
            <a:r>
              <a:rPr lang="ko-KR" altLang="en-US" dirty="0"/>
              <a:t>이란 함수나 변수 또는 클래스 들을 모아 놓은 파일이다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59" y="2780088"/>
            <a:ext cx="5334565" cy="26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작성하기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715856"/>
            <a:ext cx="7927382" cy="452431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피보나치 수열 모듈</a:t>
            </a:r>
          </a:p>
          <a:p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fib(n):    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피보나치 수열 출력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a, b = 0,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while b &lt; n: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print(b, end=' ')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a, b = b,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a+b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fib2(n): 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피보나치 수열을 리스트로 반환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 = []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a, b = 0,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while b &lt; n: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result.append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(b)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a, b = b,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a+b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return 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939" y="13465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fibo.py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715856"/>
            <a:ext cx="7927382" cy="286232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fibo.fib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1 1 2 3 5 8 13 21 34 55 89 144 233 377 610 987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fibo.fib2(100)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[1, 1, 2, 3, 5, 8, 13, 21, 34, 55, 89]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.__name__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371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실행하기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540764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C&gt; python fibo.py &lt;arguments&gt;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2149809"/>
            <a:ext cx="7927382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...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__name__ == "__main__":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import sys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fib(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sys.argv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[1]))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309" y="3893923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C&gt; python fibo.py 50</a:t>
            </a:r>
          </a:p>
          <a:p>
            <a:pPr latinLnBrk="1"/>
            <a:r>
              <a:rPr lang="en-US" altLang="ko-KR" i="1" dirty="0"/>
              <a:t>1 1 2 3 5 8 13 21 34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7014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fontAlgn="base">
              <a:buFont typeface="+mj-ea"/>
              <a:buAutoNum type="circleNumDbPlain"/>
            </a:pPr>
            <a:r>
              <a:rPr lang="ko-KR" altLang="en-US" dirty="0"/>
              <a:t>입력 스크립트가 있는 디렉토리</a:t>
            </a:r>
            <a:r>
              <a:rPr lang="en-US" altLang="ko-KR" dirty="0"/>
              <a:t>(</a:t>
            </a:r>
            <a:r>
              <a:rPr lang="ko-KR" altLang="en-US" dirty="0"/>
              <a:t>파일이 지정되지 않으면 현재 디렉토리</a:t>
            </a:r>
            <a:r>
              <a:rPr lang="en-US" altLang="ko-KR" dirty="0"/>
              <a:t>)</a:t>
            </a:r>
            <a:endParaRPr lang="ko-KR" altLang="en-US" dirty="0"/>
          </a:p>
          <a:p>
            <a:pPr marL="457200" lvl="0" indent="-457200" fontAlgn="base">
              <a:buFont typeface="+mj-ea"/>
              <a:buAutoNum type="circleNumDbPlain"/>
            </a:pPr>
            <a:r>
              <a:rPr lang="en-US" altLang="ko-KR" dirty="0"/>
              <a:t>PYTHONPATH </a:t>
            </a:r>
            <a:r>
              <a:rPr lang="ko-KR" altLang="en-US" dirty="0"/>
              <a:t>환경 변수</a:t>
            </a:r>
          </a:p>
          <a:p>
            <a:pPr marL="457200" lvl="0" indent="-457200" fontAlgn="base">
              <a:buFont typeface="+mj-ea"/>
              <a:buAutoNum type="circleNumDbPlain"/>
            </a:pPr>
            <a:r>
              <a:rPr lang="ko-KR" altLang="en-US" dirty="0"/>
              <a:t>설치에 의존하는 </a:t>
            </a:r>
            <a:r>
              <a:rPr lang="ko-KR" altLang="en-US" dirty="0" err="1"/>
              <a:t>디폴트값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탐색 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9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프로그래밍에서 중요한 하나의 원칙은 이전에 개발된 코드를 적극적으로 재활용하자는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유용한 모듈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796314"/>
            <a:ext cx="4324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err="1">
                <a:effectLst/>
              </a:rPr>
              <a:t>chr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i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52" y="1681566"/>
            <a:ext cx="7927382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chr(65)</a:t>
            </a:r>
          </a:p>
          <a:p>
            <a:r>
              <a:rPr lang="de-D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'A'</a:t>
            </a:r>
          </a:p>
          <a:p>
            <a:r>
              <a:rPr lang="de-D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ord('A')</a:t>
            </a:r>
          </a:p>
          <a:p>
            <a:r>
              <a:rPr lang="de-D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65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copy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2149809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copy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colors = ["red", "blue", "green"]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clone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copy.deepcopy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(colors)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clone[0] = "white"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print(colors)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print(clone)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4790179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['red', 'blue', 'green']</a:t>
            </a:r>
          </a:p>
          <a:p>
            <a:pPr latinLnBrk="1"/>
            <a:r>
              <a:rPr lang="en-US" altLang="ko-KR" i="1" dirty="0"/>
              <a:t>['white', 'blue', 'green']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5969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</a:t>
            </a:r>
            <a:r>
              <a:rPr lang="ko-KR" altLang="en-US" dirty="0"/>
              <a:t>모듈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390392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keyword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이름을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keyword.iskeyword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 (name,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예약어임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 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아래는 키워드의 전체 리스트임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 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keyword.kwlist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 (name,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사용할 수 있는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변수이름임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4790179"/>
            <a:ext cx="7927382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변수 이름을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for</a:t>
            </a:r>
          </a:p>
          <a:p>
            <a:pPr latinLnBrk="1"/>
            <a:r>
              <a:rPr lang="en-US" altLang="ko-KR" i="1" dirty="0"/>
              <a:t>for </a:t>
            </a:r>
            <a:r>
              <a:rPr lang="ko-KR" altLang="en-US" i="1" dirty="0"/>
              <a:t>은 </a:t>
            </a:r>
            <a:r>
              <a:rPr lang="ko-KR" altLang="en-US" i="1" dirty="0" err="1"/>
              <a:t>예약어임</a:t>
            </a:r>
            <a:r>
              <a:rPr lang="en-US" altLang="ko-KR" i="1" dirty="0"/>
              <a:t>.</a:t>
            </a:r>
          </a:p>
          <a:p>
            <a:pPr latinLnBrk="1"/>
            <a:r>
              <a:rPr lang="ko-KR" altLang="en-US" i="1" dirty="0"/>
              <a:t>아래는 키워드의 전체 리스트임</a:t>
            </a:r>
            <a:r>
              <a:rPr lang="en-US" altLang="ko-KR" i="1" dirty="0"/>
              <a:t>: </a:t>
            </a:r>
          </a:p>
          <a:p>
            <a:pPr latinLnBrk="1"/>
            <a:r>
              <a:rPr lang="en-US" altLang="ko-KR" i="1" dirty="0"/>
              <a:t>['False', 'None', 'True', 'and', 'as', 'assert', 'break', 'class', 'continue', '</a:t>
            </a:r>
            <a:r>
              <a:rPr lang="en-US" altLang="ko-KR" i="1" dirty="0" err="1"/>
              <a:t>def</a:t>
            </a:r>
            <a:r>
              <a:rPr lang="en-US" altLang="ko-KR" i="1" dirty="0"/>
              <a:t>', 'del', '</a:t>
            </a:r>
            <a:r>
              <a:rPr lang="en-US" altLang="ko-KR" i="1" dirty="0" err="1"/>
              <a:t>elif</a:t>
            </a:r>
            <a:r>
              <a:rPr lang="en-US" altLang="ko-KR" i="1" dirty="0"/>
              <a:t>', 'else', 'except', 'finally', 'for', 'from', 'global', 'if', 'import', 'in', 'is', 'lambda', 'nonlocal', 'not', 'or', 'pass', 'raise', 'return', 'try', 'while', 'with', 'yield']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9115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390392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import random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6))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6))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random.random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()*100)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81.1618515880431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 "red", "green", "blue" 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random.choice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'blue'</a:t>
            </a:r>
          </a:p>
        </p:txBody>
      </p:sp>
    </p:spTree>
    <p:extLst>
      <p:ext uri="{BB962C8B-B14F-4D97-AF65-F5344CB8AC3E}">
        <p14:creationId xmlns:p14="http://schemas.microsoft.com/office/powerpoint/2010/main" val="29886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390392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 [x] for x in range(10) 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random.shuffle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myList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[[3], [2], [7], [9], [8], [1], [4], [6], [0], [5]]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range(3):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random.randrange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101, 3))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7637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390392"/>
            <a:ext cx="7927382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os.system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calc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453" y="2511829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os.getcwd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'D:\\'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os.chdir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("D:\\tmp")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os.getcwd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'D:\\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’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os.listdir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 'chap01', 'chap02', 'chap03', 'chap04', 'chap05', 'chap06', 'chap07', 'chap08', 'chap09', 'chap10', 'chap11', 'chap12', 'chap13', 'chap14', 'chap15', 'chap16', 'chap17', 'chap18', 'chap19', 'chap20' ]</a:t>
            </a:r>
          </a:p>
        </p:txBody>
      </p:sp>
    </p:spTree>
    <p:extLst>
      <p:ext uri="{BB962C8B-B14F-4D97-AF65-F5344CB8AC3E}">
        <p14:creationId xmlns:p14="http://schemas.microsoft.com/office/powerpoint/2010/main" val="1050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 </a:t>
            </a:r>
            <a:r>
              <a:rPr lang="ko-KR" altLang="en-US" dirty="0"/>
              <a:t>모듈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453" y="2511829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import sys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sys.prefix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#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파이썬이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설치된 경로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'C:\\Users\\chun\\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AppData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\\Local\\Programs\\Python\\Python35-32’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sys.executable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'C:\\Users\\chun\\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AppData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\\Local\\Programs\\Python\\Python35-32\\pythonw.exe’</a:t>
            </a:r>
          </a:p>
        </p:txBody>
      </p:sp>
    </p:spTree>
    <p:extLst>
      <p:ext uri="{BB962C8B-B14F-4D97-AF65-F5344CB8AC3E}">
        <p14:creationId xmlns:p14="http://schemas.microsoft.com/office/powerpoint/2010/main" val="10485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/>
              <a:t>모듈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453" y="2511829"/>
            <a:ext cx="792738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import time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time.time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1461203464.6591916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69" y="3606746"/>
            <a:ext cx="62388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309" y="1364955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time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fib(n):  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피보나치 수열 출력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a, b = 0,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while b &lt; n: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print(b, end=' ')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a, b = b,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a+b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time.time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fib(1000)	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end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time.time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print(end-start)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309" y="5247379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1 1 2 3 5 8 13 21 34 55 89 144 233 377 610 987 </a:t>
            </a:r>
          </a:p>
          <a:p>
            <a:pPr latinLnBrk="1"/>
            <a:r>
              <a:rPr lang="en-US" altLang="ko-KR" i="1" dirty="0"/>
              <a:t>0.03500199317932129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8483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모듈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446" y="1752412"/>
            <a:ext cx="7927382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calendar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calendar.month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(2016, 8)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446" y="3767291"/>
            <a:ext cx="7927382" cy="20313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    August 2016</a:t>
            </a:r>
          </a:p>
          <a:p>
            <a:pPr latinLnBrk="1"/>
            <a:r>
              <a:rPr lang="en-US" altLang="ko-KR" i="1" dirty="0"/>
              <a:t>Mo </a:t>
            </a:r>
            <a:r>
              <a:rPr lang="en-US" altLang="ko-KR" i="1" dirty="0" err="1"/>
              <a:t>Tu</a:t>
            </a:r>
            <a:r>
              <a:rPr lang="en-US" altLang="ko-KR" i="1" dirty="0"/>
              <a:t> We </a:t>
            </a:r>
            <a:r>
              <a:rPr lang="en-US" altLang="ko-KR" i="1" dirty="0" err="1"/>
              <a:t>Th</a:t>
            </a:r>
            <a:r>
              <a:rPr lang="en-US" altLang="ko-KR" i="1" dirty="0"/>
              <a:t> Fr Sa Su</a:t>
            </a:r>
          </a:p>
          <a:p>
            <a:pPr latinLnBrk="1"/>
            <a:r>
              <a:rPr lang="en-US" altLang="ko-KR" i="1" dirty="0"/>
              <a:t> 1  2  3  4  5  6  7</a:t>
            </a:r>
          </a:p>
          <a:p>
            <a:pPr latinLnBrk="1"/>
            <a:r>
              <a:rPr lang="en-US" altLang="ko-KR" i="1" dirty="0"/>
              <a:t> 8  9 10 11 12 13 14</a:t>
            </a:r>
          </a:p>
          <a:p>
            <a:pPr latinLnBrk="1"/>
            <a:r>
              <a:rPr lang="en-US" altLang="ko-KR" i="1" dirty="0"/>
              <a:t>15 16 17 18 19 20 21</a:t>
            </a:r>
          </a:p>
          <a:p>
            <a:pPr latinLnBrk="1"/>
            <a:r>
              <a:rPr lang="en-US" altLang="ko-KR" i="1" dirty="0"/>
              <a:t>22 23 24 25 26 27 28</a:t>
            </a:r>
          </a:p>
          <a:p>
            <a:pPr latinLnBrk="1"/>
            <a:r>
              <a:rPr lang="en-US" altLang="ko-KR" i="1" dirty="0"/>
              <a:t>29 30 31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5027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하나의 예제로 동전 던지기 게임을 </a:t>
            </a:r>
            <a:r>
              <a:rPr lang="ko-KR" altLang="en-US" dirty="0" err="1"/>
              <a:t>파이썬으로</a:t>
            </a:r>
            <a:r>
              <a:rPr lang="ko-KR" altLang="en-US" dirty="0"/>
              <a:t> 작성해보자</a:t>
            </a:r>
            <a:r>
              <a:rPr lang="en-US" altLang="ko-KR" dirty="0"/>
              <a:t>. random </a:t>
            </a:r>
            <a:r>
              <a:rPr lang="ko-KR" altLang="en-US" dirty="0"/>
              <a:t>모듈을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동전 </a:t>
            </a:r>
            <a:r>
              <a:rPr lang="ko-KR" altLang="en-US" dirty="0" err="1">
                <a:effectLst/>
              </a:rPr>
              <a:t>던기지</a:t>
            </a:r>
            <a:r>
              <a:rPr lang="ko-KR" altLang="en-US" dirty="0">
                <a:effectLst/>
              </a:rPr>
              <a:t> 게임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9418" y="2681207"/>
            <a:ext cx="7927382" cy="313932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동전 던지기를 계속하시겠습니까</a:t>
            </a:r>
            <a:r>
              <a:rPr lang="en-US" altLang="ko-KR" i="1" dirty="0"/>
              <a:t>?( yes, no) yes</a:t>
            </a:r>
          </a:p>
          <a:p>
            <a:pPr latinLnBrk="1"/>
            <a:r>
              <a:rPr lang="en-US" altLang="ko-KR" i="1" dirty="0"/>
              <a:t>head</a:t>
            </a:r>
          </a:p>
          <a:p>
            <a:pPr latinLnBrk="1"/>
            <a:r>
              <a:rPr lang="ko-KR" altLang="en-US" i="1" dirty="0"/>
              <a:t>동전 던지기를 계속하시겠습니까</a:t>
            </a:r>
            <a:r>
              <a:rPr lang="en-US" altLang="ko-KR" i="1" dirty="0"/>
              <a:t>?( yes, no) yes</a:t>
            </a:r>
          </a:p>
          <a:p>
            <a:pPr latinLnBrk="1"/>
            <a:r>
              <a:rPr lang="en-US" altLang="ko-KR" i="1" dirty="0"/>
              <a:t>head</a:t>
            </a:r>
          </a:p>
          <a:p>
            <a:pPr latinLnBrk="1"/>
            <a:r>
              <a:rPr lang="ko-KR" altLang="en-US" i="1" dirty="0"/>
              <a:t>동전 던지기를 계속하시겠습니까</a:t>
            </a:r>
            <a:r>
              <a:rPr lang="en-US" altLang="ko-KR" i="1" dirty="0"/>
              <a:t>?( yes, no) yes</a:t>
            </a:r>
          </a:p>
          <a:p>
            <a:pPr latinLnBrk="1"/>
            <a:r>
              <a:rPr lang="en-US" altLang="ko-KR" i="1" dirty="0"/>
              <a:t>tail</a:t>
            </a:r>
          </a:p>
          <a:p>
            <a:pPr latinLnBrk="1"/>
            <a:r>
              <a:rPr lang="ko-KR" altLang="en-US" i="1" dirty="0"/>
              <a:t>동전 던지기를 계속하시겠습니까</a:t>
            </a:r>
            <a:r>
              <a:rPr lang="en-US" altLang="ko-KR" i="1" dirty="0"/>
              <a:t>?( yes, no) yes</a:t>
            </a:r>
          </a:p>
          <a:p>
            <a:pPr latinLnBrk="1"/>
            <a:r>
              <a:rPr lang="en-US" altLang="ko-KR" i="1" dirty="0"/>
              <a:t>tail</a:t>
            </a:r>
          </a:p>
          <a:p>
            <a:pPr latinLnBrk="1"/>
            <a:r>
              <a:rPr lang="ko-KR" altLang="en-US" i="1" dirty="0"/>
              <a:t>동전 던지기를 계속하시겠습니까</a:t>
            </a:r>
            <a:r>
              <a:rPr lang="en-US" altLang="ko-KR" i="1" dirty="0"/>
              <a:t>?( yes, no) yes</a:t>
            </a:r>
          </a:p>
          <a:p>
            <a:pPr latinLnBrk="1"/>
            <a:r>
              <a:rPr lang="en-US" altLang="ko-KR" i="1" dirty="0"/>
              <a:t>head</a:t>
            </a:r>
          </a:p>
          <a:p>
            <a:pPr latinLnBrk="1"/>
            <a:r>
              <a:rPr lang="ko-KR" altLang="en-US" i="1" dirty="0"/>
              <a:t>동전 던지기를 계속하시겠습니까</a:t>
            </a:r>
            <a:r>
              <a:rPr lang="en-US" altLang="ko-KR" i="1" dirty="0"/>
              <a:t>?( yes, no) no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175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compile(source, filename, mode) </a:t>
            </a:r>
            <a:r>
              <a:rPr lang="ko-KR" altLang="en-US" dirty="0">
                <a:effectLst/>
              </a:rPr>
              <a:t>함수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52" y="1681566"/>
            <a:ext cx="7927382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with open('mymodule.py') as f:</a:t>
            </a:r>
          </a:p>
          <a:p>
            <a:pPr latinLnBrk="1"/>
            <a:r>
              <a:rPr lang="en-US" altLang="ko-KR" i="1" dirty="0"/>
              <a:t>     lines = </a:t>
            </a:r>
            <a:r>
              <a:rPr lang="en-US" altLang="ko-KR" i="1" dirty="0" err="1"/>
              <a:t>f.read</a:t>
            </a:r>
            <a:r>
              <a:rPr lang="en-US" altLang="ko-KR" i="1" dirty="0"/>
              <a:t>()</a:t>
            </a:r>
          </a:p>
          <a:p>
            <a:pPr latinLnBrk="1"/>
            <a:endParaRPr lang="en-US" altLang="ko-KR" i="1" dirty="0"/>
          </a:p>
          <a:p>
            <a:pPr latinLnBrk="1"/>
            <a:r>
              <a:rPr lang="en-US" altLang="ko-KR" i="1" dirty="0"/>
              <a:t>&gt;&gt;&gt; </a:t>
            </a:r>
            <a:r>
              <a:rPr lang="en-US" altLang="ko-KR" i="1" dirty="0" err="1"/>
              <a:t>code_obj</a:t>
            </a:r>
            <a:r>
              <a:rPr lang="en-US" altLang="ko-KR" i="1" dirty="0"/>
              <a:t> = compile(lines, 'mymodule.py', 'exec')</a:t>
            </a:r>
          </a:p>
          <a:p>
            <a:pPr latinLnBrk="1"/>
            <a:r>
              <a:rPr lang="en-US" altLang="ko-KR" i="1" dirty="0"/>
              <a:t>&gt;&gt;&gt; exec(</a:t>
            </a:r>
            <a:r>
              <a:rPr lang="en-US" altLang="ko-KR" i="1" dirty="0" err="1"/>
              <a:t>code_obj</a:t>
            </a:r>
            <a:r>
              <a:rPr lang="en-US" altLang="ko-KR" i="1" dirty="0"/>
              <a:t>)</a:t>
            </a:r>
          </a:p>
          <a:p>
            <a:pPr latinLnBrk="1"/>
            <a:r>
              <a:rPr lang="en-US" altLang="ko-KR" i="1" dirty="0"/>
              <a:t>...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3159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8902" y="1886337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 "head", "tail" 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(True):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response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동전 던지기를 계속하시겠습니까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?( yes, no) ");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if response == "yes":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coin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random.choice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print (coin)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else 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break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 err="1"/>
              <a:t>파이썬에는</a:t>
            </a:r>
            <a:r>
              <a:rPr lang="ko-KR" altLang="en-US" dirty="0"/>
              <a:t> 어떤 객체에도 적용이 가능한 내장 함수가 있다</a:t>
            </a:r>
            <a:r>
              <a:rPr lang="en-US" altLang="ko-KR" dirty="0"/>
              <a:t>.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나 </a:t>
            </a:r>
            <a:r>
              <a:rPr lang="en-US" altLang="ko-KR" dirty="0"/>
              <a:t>max()</a:t>
            </a:r>
            <a:r>
              <a:rPr lang="ko-KR" altLang="en-US" dirty="0"/>
              <a:t>와 같은 함수들을 잘 사용하면 프로그래밍이 쉬워진다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클래스를 정의할 때 </a:t>
            </a: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__(self)</a:t>
            </a:r>
            <a:r>
              <a:rPr lang="ko-KR" altLang="en-US" dirty="0"/>
              <a:t>와 </a:t>
            </a:r>
            <a:r>
              <a:rPr lang="en-US" altLang="ko-KR" dirty="0"/>
              <a:t>__next__(self) </a:t>
            </a:r>
            <a:r>
              <a:rPr lang="ko-KR" altLang="en-US" dirty="0" err="1"/>
              <a:t>메소드만</a:t>
            </a:r>
            <a:r>
              <a:rPr lang="ko-KR" altLang="en-US" dirty="0"/>
              <a:t> 정의하면 </a:t>
            </a:r>
            <a:r>
              <a:rPr lang="ko-KR" altLang="en-US" dirty="0" err="1"/>
              <a:t>이터레이터가</a:t>
            </a:r>
            <a:r>
              <a:rPr lang="ko-KR" altLang="en-US" dirty="0"/>
              <a:t> 된다</a:t>
            </a:r>
            <a:r>
              <a:rPr lang="en-US" altLang="ko-KR" dirty="0"/>
              <a:t>. </a:t>
            </a:r>
            <a:r>
              <a:rPr lang="ko-KR" altLang="en-US" dirty="0" err="1"/>
              <a:t>이터레이터는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루프에서 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연산자 오버로딩은 </a:t>
            </a:r>
            <a:r>
              <a:rPr lang="en-US" altLang="ko-KR" dirty="0"/>
              <a:t>+</a:t>
            </a:r>
            <a:r>
              <a:rPr lang="ko-KR" altLang="en-US" dirty="0"/>
              <a:t>나 </a:t>
            </a:r>
            <a:r>
              <a:rPr lang="en-US" altLang="ko-KR" dirty="0"/>
              <a:t>–</a:t>
            </a:r>
            <a:r>
              <a:rPr lang="ko-KR" altLang="en-US" dirty="0"/>
              <a:t>와 같은 연산자들을 클래스에 맞추어서 다시 정의하는 것이다</a:t>
            </a:r>
            <a:r>
              <a:rPr lang="en-US" altLang="ko-KR" dirty="0"/>
              <a:t>. </a:t>
            </a:r>
            <a:r>
              <a:rPr lang="ko-KR" altLang="en-US" dirty="0"/>
              <a:t>연산자에 해당되는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예를 들어서 </a:t>
            </a:r>
            <a:r>
              <a:rPr lang="en-US" altLang="ko-KR" dirty="0"/>
              <a:t>__add__(self, other))</a:t>
            </a:r>
            <a:r>
              <a:rPr lang="ko-KR" altLang="en-US" dirty="0"/>
              <a:t>를 클래스 안에서 정의하면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complex(real, </a:t>
            </a:r>
            <a:r>
              <a:rPr lang="en-US" altLang="ko-KR" dirty="0" err="1">
                <a:effectLst/>
              </a:rPr>
              <a:t>imag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함수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52" y="1681566"/>
            <a:ext cx="792738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x = complex(4, 2)</a:t>
            </a:r>
          </a:p>
          <a:p>
            <a:pPr latinLnBrk="1"/>
            <a:r>
              <a:rPr lang="en-US" altLang="ko-KR" i="1" dirty="0"/>
              <a:t>&gt;&gt;&gt; x</a:t>
            </a:r>
          </a:p>
          <a:p>
            <a:pPr latinLnBrk="1"/>
            <a:r>
              <a:rPr lang="en-US" altLang="ko-KR" i="1" dirty="0"/>
              <a:t>(4+2j)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29508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dir</a:t>
            </a:r>
            <a:r>
              <a:rPr lang="ko-KR" altLang="en-US" dirty="0"/>
              <a:t>은 객체가 가지고 있는 변수나 함수를 보여 준다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err="1">
                <a:effectLst/>
              </a:rPr>
              <a:t>dir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2564970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</a:t>
            </a:r>
            <a:r>
              <a:rPr lang="en-US" altLang="ko-KR" i="1" dirty="0" err="1"/>
              <a:t>dir</a:t>
            </a:r>
            <a:r>
              <a:rPr lang="en-US" altLang="ko-KR" i="1" dirty="0"/>
              <a:t>([1, 2, 3])</a:t>
            </a:r>
          </a:p>
          <a:p>
            <a:pPr latinLnBrk="1"/>
            <a:r>
              <a:rPr lang="en-US" altLang="ko-KR" i="1" dirty="0"/>
              <a:t>['__add__', '__class__', '__contains__', '__</a:t>
            </a:r>
            <a:r>
              <a:rPr lang="en-US" altLang="ko-KR" i="1" dirty="0" err="1"/>
              <a:t>delattr</a:t>
            </a:r>
            <a:r>
              <a:rPr lang="en-US" altLang="ko-KR" i="1" dirty="0"/>
              <a:t>__', '__</a:t>
            </a:r>
            <a:r>
              <a:rPr lang="en-US" altLang="ko-KR" i="1" dirty="0" err="1"/>
              <a:t>delitem</a:t>
            </a:r>
            <a:r>
              <a:rPr lang="en-US" altLang="ko-KR" i="1" dirty="0"/>
              <a:t>__', '__</a:t>
            </a:r>
            <a:r>
              <a:rPr lang="en-US" altLang="ko-KR" i="1" dirty="0" err="1"/>
              <a:t>dir</a:t>
            </a:r>
            <a:r>
              <a:rPr lang="en-US" altLang="ko-KR" i="1" dirty="0"/>
              <a:t>__', '__doc__', '__</a:t>
            </a:r>
            <a:r>
              <a:rPr lang="en-US" altLang="ko-KR" i="1" dirty="0" err="1"/>
              <a:t>eq</a:t>
            </a:r>
            <a:r>
              <a:rPr lang="en-US" altLang="ko-KR" i="1" dirty="0"/>
              <a:t>__', '__format__', '__</a:t>
            </a:r>
            <a:r>
              <a:rPr lang="en-US" altLang="ko-KR" i="1" dirty="0" err="1"/>
              <a:t>ge</a:t>
            </a:r>
            <a:r>
              <a:rPr lang="en-US" altLang="ko-KR" i="1" dirty="0"/>
              <a:t>__', '__</a:t>
            </a:r>
            <a:r>
              <a:rPr lang="en-US" altLang="ko-KR" i="1" dirty="0" err="1"/>
              <a:t>getattribute</a:t>
            </a:r>
            <a:r>
              <a:rPr lang="en-US" altLang="ko-KR" i="1" dirty="0"/>
              <a:t>__', '__</a:t>
            </a:r>
            <a:r>
              <a:rPr lang="en-US" altLang="ko-KR" i="1" dirty="0" err="1"/>
              <a:t>getitem</a:t>
            </a:r>
            <a:r>
              <a:rPr lang="en-US" altLang="ko-KR" i="1" dirty="0"/>
              <a:t>__', '__</a:t>
            </a:r>
            <a:r>
              <a:rPr lang="en-US" altLang="ko-KR" i="1" dirty="0" err="1"/>
              <a:t>gt</a:t>
            </a:r>
            <a:r>
              <a:rPr lang="en-US" altLang="ko-KR" i="1" dirty="0"/>
              <a:t>__', '__hash__', '__</a:t>
            </a:r>
            <a:r>
              <a:rPr lang="en-US" altLang="ko-KR" i="1" dirty="0" err="1"/>
              <a:t>iadd</a:t>
            </a:r>
            <a:r>
              <a:rPr lang="en-US" altLang="ko-KR" i="1" dirty="0"/>
              <a:t>__', '__</a:t>
            </a:r>
            <a:r>
              <a:rPr lang="en-US" altLang="ko-KR" i="1" dirty="0" err="1"/>
              <a:t>imul</a:t>
            </a:r>
            <a:r>
              <a:rPr lang="en-US" altLang="ko-KR" i="1" dirty="0"/>
              <a:t>__', '__</a:t>
            </a:r>
            <a:r>
              <a:rPr lang="en-US" altLang="ko-KR" i="1" dirty="0" err="1"/>
              <a:t>init</a:t>
            </a:r>
            <a:r>
              <a:rPr lang="en-US" altLang="ko-KR" i="1" dirty="0"/>
              <a:t>__', '__</a:t>
            </a:r>
            <a:r>
              <a:rPr lang="en-US" altLang="ko-KR" i="1" dirty="0" err="1"/>
              <a:t>iter</a:t>
            </a:r>
            <a:r>
              <a:rPr lang="en-US" altLang="ko-KR" i="1" dirty="0"/>
              <a:t>__', '__le__', '__</a:t>
            </a:r>
            <a:r>
              <a:rPr lang="en-US" altLang="ko-KR" i="1" dirty="0" err="1"/>
              <a:t>len</a:t>
            </a:r>
            <a:r>
              <a:rPr lang="en-US" altLang="ko-KR" i="1" dirty="0"/>
              <a:t>__', '__</a:t>
            </a:r>
            <a:r>
              <a:rPr lang="en-US" altLang="ko-KR" i="1" dirty="0" err="1"/>
              <a:t>lt</a:t>
            </a:r>
            <a:r>
              <a:rPr lang="en-US" altLang="ko-KR" i="1" dirty="0"/>
              <a:t>__', '__</a:t>
            </a:r>
            <a:r>
              <a:rPr lang="en-US" altLang="ko-KR" i="1" dirty="0" err="1"/>
              <a:t>mul</a:t>
            </a:r>
            <a:r>
              <a:rPr lang="en-US" altLang="ko-KR" i="1" dirty="0"/>
              <a:t>__', '__ne__', '__new__', '__reduce__', '__</a:t>
            </a:r>
            <a:r>
              <a:rPr lang="en-US" altLang="ko-KR" i="1" dirty="0" err="1"/>
              <a:t>reduce_ex</a:t>
            </a:r>
            <a:r>
              <a:rPr lang="en-US" altLang="ko-KR" i="1" dirty="0"/>
              <a:t>__', '__</a:t>
            </a:r>
            <a:r>
              <a:rPr lang="en-US" altLang="ko-KR" i="1" dirty="0" err="1"/>
              <a:t>repr</a:t>
            </a:r>
            <a:r>
              <a:rPr lang="en-US" altLang="ko-KR" i="1" dirty="0"/>
              <a:t>__', '__reversed__', '__</a:t>
            </a:r>
            <a:r>
              <a:rPr lang="en-US" altLang="ko-KR" i="1" dirty="0" err="1"/>
              <a:t>rmul</a:t>
            </a:r>
            <a:r>
              <a:rPr lang="en-US" altLang="ko-KR" i="1" dirty="0"/>
              <a:t>__', '__</a:t>
            </a:r>
            <a:r>
              <a:rPr lang="en-US" altLang="ko-KR" i="1" dirty="0" err="1"/>
              <a:t>setattr</a:t>
            </a:r>
            <a:r>
              <a:rPr lang="en-US" altLang="ko-KR" i="1" dirty="0"/>
              <a:t>__', '__</a:t>
            </a:r>
            <a:r>
              <a:rPr lang="en-US" altLang="ko-KR" i="1" dirty="0" err="1"/>
              <a:t>setitem</a:t>
            </a:r>
            <a:r>
              <a:rPr lang="en-US" altLang="ko-KR" i="1" dirty="0"/>
              <a:t>__', '__</a:t>
            </a:r>
            <a:r>
              <a:rPr lang="en-US" altLang="ko-KR" i="1" dirty="0" err="1"/>
              <a:t>sizeof</a:t>
            </a:r>
            <a:r>
              <a:rPr lang="en-US" altLang="ko-KR" i="1" dirty="0"/>
              <a:t>__', '__</a:t>
            </a:r>
            <a:r>
              <a:rPr lang="en-US" altLang="ko-KR" i="1" dirty="0" err="1"/>
              <a:t>str</a:t>
            </a:r>
            <a:r>
              <a:rPr lang="en-US" altLang="ko-KR" i="1" dirty="0"/>
              <a:t>__', '__</a:t>
            </a:r>
            <a:r>
              <a:rPr lang="en-US" altLang="ko-KR" i="1" dirty="0" err="1"/>
              <a:t>subclasshook</a:t>
            </a:r>
            <a:r>
              <a:rPr lang="en-US" altLang="ko-KR" i="1" dirty="0"/>
              <a:t>__', 'append', 'clear', 'copy', 'count', 'extend', 'index', 'insert', 'pop', 'remove', 'reverse', 'sort']</a:t>
            </a:r>
          </a:p>
        </p:txBody>
      </p:sp>
    </p:spTree>
    <p:extLst>
      <p:ext uri="{BB962C8B-B14F-4D97-AF65-F5344CB8AC3E}">
        <p14:creationId xmlns:p14="http://schemas.microsoft.com/office/powerpoint/2010/main" val="4135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eval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ko-KR" altLang="en-US" dirty="0" err="1"/>
              <a:t>파이썬의</a:t>
            </a:r>
            <a:r>
              <a:rPr lang="ko-KR" altLang="en-US" dirty="0"/>
              <a:t> 수식을 문자열로 받아서 실행하고 그 결과를 반환한다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err="1">
                <a:effectLst/>
              </a:rPr>
              <a:t>eval</a:t>
            </a:r>
            <a:r>
              <a:rPr lang="en-US" altLang="ko-KR" dirty="0">
                <a:effectLst/>
              </a:rPr>
              <a:t>() </a:t>
            </a:r>
            <a:r>
              <a:rPr lang="ko-KR" altLang="en-US" dirty="0">
                <a:effectLst/>
              </a:rPr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2564970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s-ES" altLang="ko-KR" i="1" dirty="0"/>
              <a:t>&gt;&gt;&gt; eval("1+2");</a:t>
            </a:r>
          </a:p>
          <a:p>
            <a:pPr latinLnBrk="1"/>
            <a:r>
              <a:rPr lang="es-ES" altLang="ko-KR" i="1" dirty="0"/>
              <a:t>3</a:t>
            </a:r>
          </a:p>
          <a:p>
            <a:pPr latinLnBrk="1"/>
            <a:endParaRPr lang="es-ES" altLang="ko-KR" i="1" dirty="0"/>
          </a:p>
          <a:p>
            <a:pPr latinLnBrk="1"/>
            <a:r>
              <a:rPr lang="es-ES" altLang="ko-KR" i="1" dirty="0"/>
              <a:t>&gt;&gt;&gt; x = 1</a:t>
            </a:r>
          </a:p>
          <a:p>
            <a:pPr latinLnBrk="1"/>
            <a:r>
              <a:rPr lang="es-ES" altLang="ko-KR" i="1" dirty="0"/>
              <a:t>&gt;&gt;&gt; y = 1</a:t>
            </a:r>
          </a:p>
          <a:p>
            <a:pPr latinLnBrk="1"/>
            <a:r>
              <a:rPr lang="es-ES" altLang="ko-KR" i="1" dirty="0"/>
              <a:t>&gt;&gt;&gt; eval('x+y')</a:t>
            </a:r>
          </a:p>
          <a:p>
            <a:pPr latinLnBrk="1"/>
            <a:r>
              <a:rPr lang="es-ES" altLang="ko-KR" i="1" dirty="0"/>
              <a:t>2</a:t>
            </a:r>
          </a:p>
          <a:p>
            <a:pPr latinLnBrk="1"/>
            <a:endParaRPr lang="es-ES" altLang="ko-KR" i="1" dirty="0"/>
          </a:p>
          <a:p>
            <a:pPr latinLnBrk="1"/>
            <a:r>
              <a:rPr lang="es-ES" altLang="ko-KR" i="1" dirty="0"/>
              <a:t>&gt;&gt;&gt; eval("print('Hi!')")</a:t>
            </a:r>
          </a:p>
          <a:p>
            <a:pPr latinLnBrk="1"/>
            <a:r>
              <a:rPr lang="es-ES" altLang="ko-KR" i="1" dirty="0"/>
              <a:t>Hi!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8400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exec() </a:t>
            </a:r>
            <a:r>
              <a:rPr lang="ko-KR" altLang="en-US" dirty="0"/>
              <a:t>함수는 </a:t>
            </a:r>
            <a:r>
              <a:rPr lang="ko-KR" altLang="en-US" dirty="0" err="1"/>
              <a:t>수식뿐만</a:t>
            </a:r>
            <a:r>
              <a:rPr lang="ko-KR" altLang="en-US" dirty="0"/>
              <a:t> 아니라 모든 </a:t>
            </a:r>
            <a:r>
              <a:rPr lang="ko-KR" altLang="en-US" dirty="0" err="1"/>
              <a:t>파이썬</a:t>
            </a:r>
            <a:r>
              <a:rPr lang="ko-KR" altLang="en-US" dirty="0"/>
              <a:t> 문장을 받아서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exec() </a:t>
            </a:r>
            <a:r>
              <a:rPr lang="ko-KR" altLang="en-US" dirty="0">
                <a:effectLst/>
              </a:rPr>
              <a:t>함수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2564970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&gt;&gt;&gt; exec("y=2+3")</a:t>
            </a:r>
          </a:p>
          <a:p>
            <a:pPr latinLnBrk="1"/>
            <a:r>
              <a:rPr lang="en-US" altLang="ko-KR" i="1" dirty="0"/>
              <a:t>&gt;&gt;&gt; y</a:t>
            </a:r>
          </a:p>
          <a:p>
            <a:pPr latinLnBrk="1"/>
            <a:r>
              <a:rPr lang="en-US" altLang="ko-KR" i="1" dirty="0"/>
              <a:t>5</a:t>
            </a:r>
          </a:p>
          <a:p>
            <a:pPr latinLnBrk="1"/>
            <a:endParaRPr lang="en-US" altLang="ko-KR" i="1" dirty="0"/>
          </a:p>
          <a:p>
            <a:pPr latinLnBrk="1"/>
            <a:r>
              <a:rPr lang="en-US" altLang="ko-KR" i="1" dirty="0"/>
              <a:t>&gt;&gt;&gt; statements = '''</a:t>
            </a:r>
          </a:p>
          <a:p>
            <a:pPr latinLnBrk="1"/>
            <a:r>
              <a:rPr lang="en-US" altLang="ko-KR" i="1" dirty="0"/>
              <a:t>import math</a:t>
            </a:r>
          </a:p>
          <a:p>
            <a:pPr latinLnBrk="1"/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area_of_circle</a:t>
            </a:r>
            <a:r>
              <a:rPr lang="en-US" altLang="ko-KR" i="1" dirty="0"/>
              <a:t>(radius):</a:t>
            </a:r>
          </a:p>
          <a:p>
            <a:pPr latinLnBrk="1"/>
            <a:r>
              <a:rPr lang="en-US" altLang="ko-KR" i="1" dirty="0"/>
              <a:t>	return </a:t>
            </a:r>
            <a:r>
              <a:rPr lang="en-US" altLang="ko-KR" i="1" dirty="0" err="1"/>
              <a:t>math.pi</a:t>
            </a:r>
            <a:r>
              <a:rPr lang="en-US" altLang="ko-KR" i="1" dirty="0"/>
              <a:t> * radius * radius</a:t>
            </a:r>
          </a:p>
          <a:p>
            <a:pPr latinLnBrk="1"/>
            <a:r>
              <a:rPr lang="en-US" altLang="ko-KR" i="1" dirty="0"/>
              <a:t>		</a:t>
            </a:r>
          </a:p>
          <a:p>
            <a:pPr latinLnBrk="1"/>
            <a:r>
              <a:rPr lang="en-US" altLang="ko-KR" i="1" dirty="0"/>
              <a:t>'''</a:t>
            </a:r>
          </a:p>
          <a:p>
            <a:pPr latinLnBrk="1"/>
            <a:r>
              <a:rPr lang="en-US" altLang="ko-KR" i="1" dirty="0"/>
              <a:t>&gt;&gt;&gt; exec(statements)</a:t>
            </a:r>
          </a:p>
          <a:p>
            <a:pPr latinLnBrk="1"/>
            <a:r>
              <a:rPr lang="en-US" altLang="ko-KR" i="1" dirty="0"/>
              <a:t>&gt;&gt;&gt; </a:t>
            </a:r>
            <a:r>
              <a:rPr lang="en-US" altLang="ko-KR" i="1" dirty="0" err="1"/>
              <a:t>area_of_circle</a:t>
            </a:r>
            <a:r>
              <a:rPr lang="en-US" altLang="ko-KR" i="1" dirty="0"/>
              <a:t>(5)</a:t>
            </a:r>
          </a:p>
          <a:p>
            <a:pPr latinLnBrk="1"/>
            <a:r>
              <a:rPr lang="en-US" altLang="ko-KR" i="1" dirty="0"/>
              <a:t>78.53981633974483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2056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</TotalTime>
  <Words>2393</Words>
  <Application>Microsoft Office PowerPoint</Application>
  <PresentationFormat>화면 슬라이드 쇼(4:3)</PresentationFormat>
  <Paragraphs>446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굴림</vt:lpstr>
      <vt:lpstr>맑은 고딕</vt:lpstr>
      <vt:lpstr>Arial</vt:lpstr>
      <vt:lpstr>Tahoma</vt:lpstr>
      <vt:lpstr>Wingdings</vt:lpstr>
      <vt:lpstr>New_Natural01</vt:lpstr>
      <vt:lpstr>10장 내장 함수와 모듈</vt:lpstr>
      <vt:lpstr>내장 함수</vt:lpstr>
      <vt:lpstr>abs(x) 함수</vt:lpstr>
      <vt:lpstr>chr(i) 함수</vt:lpstr>
      <vt:lpstr>compile(source, filename, mode) 함수 </vt:lpstr>
      <vt:lpstr>complex(real, imag) 함수 </vt:lpstr>
      <vt:lpstr>dir 함수 </vt:lpstr>
      <vt:lpstr>eval() 함수</vt:lpstr>
      <vt:lpstr>exec() 함수 </vt:lpstr>
      <vt:lpstr>float() 함수 </vt:lpstr>
      <vt:lpstr>max() 함수</vt:lpstr>
      <vt:lpstr>max() 함수</vt:lpstr>
      <vt:lpstr>파이썬에서 정렬하기</vt:lpstr>
      <vt:lpstr>key 매개변수</vt:lpstr>
      <vt:lpstr>예제 </vt:lpstr>
      <vt:lpstr>오름차순 정렬과 내림차순 정렬</vt:lpstr>
      <vt:lpstr>Lab: 키를 이용한 정렬 예제</vt:lpstr>
      <vt:lpstr>Solution</vt:lpstr>
      <vt:lpstr> 이터레이터</vt:lpstr>
      <vt:lpstr>객체가 이터러블 객체가 되려면</vt:lpstr>
      <vt:lpstr>예제</vt:lpstr>
      <vt:lpstr>예제</vt:lpstr>
      <vt:lpstr>제너레이터</vt:lpstr>
      <vt:lpstr>예제</vt:lpstr>
      <vt:lpstr>클로저</vt:lpstr>
      <vt:lpstr>Lab: 피보나치 이터레이터</vt:lpstr>
      <vt:lpstr>Solution</vt:lpstr>
      <vt:lpstr>연산자 오버로딩</vt:lpstr>
      <vt:lpstr>오버로딩할 수 있는 연산자</vt:lpstr>
      <vt:lpstr>예제</vt:lpstr>
      <vt:lpstr>예제</vt:lpstr>
      <vt:lpstr>Lab: 피보나치 이터레이터</vt:lpstr>
      <vt:lpstr>Solution</vt:lpstr>
      <vt:lpstr>모듈</vt:lpstr>
      <vt:lpstr>모듈 작성하기</vt:lpstr>
      <vt:lpstr>모듈 사용하기</vt:lpstr>
      <vt:lpstr>모듈 실행하기</vt:lpstr>
      <vt:lpstr>모듈 탐색 경로</vt:lpstr>
      <vt:lpstr>유용한 모듈</vt:lpstr>
      <vt:lpstr>copy 모듈 </vt:lpstr>
      <vt:lpstr>keyword 모듈 </vt:lpstr>
      <vt:lpstr>random 모듈</vt:lpstr>
      <vt:lpstr>random 모듈</vt:lpstr>
      <vt:lpstr>os 모듈</vt:lpstr>
      <vt:lpstr>sys 모듈</vt:lpstr>
      <vt:lpstr>time 모듈</vt:lpstr>
      <vt:lpstr>예제 </vt:lpstr>
      <vt:lpstr>calendar 모듈</vt:lpstr>
      <vt:lpstr>Lab: 동전 던기지 게임</vt:lpstr>
      <vt:lpstr>Solution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613</cp:revision>
  <dcterms:created xsi:type="dcterms:W3CDTF">2007-06-29T06:43:39Z</dcterms:created>
  <dcterms:modified xsi:type="dcterms:W3CDTF">2016-08-17T07:19:07Z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