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5"/>
  </p:notesMasterIdLst>
  <p:handoutMasterIdLst>
    <p:handoutMasterId r:id="rId46"/>
  </p:handoutMasterIdLst>
  <p:sldIdLst>
    <p:sldId id="256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24" r:id="rId11"/>
    <p:sldId id="425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303" r:id="rId43"/>
    <p:sldId id="305" r:id="rId4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FF"/>
    <a:srgbClr val="CCFFCC"/>
    <a:srgbClr val="FFFFCC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23" d="100"/>
          <a:sy n="123" d="100"/>
        </p:scale>
        <p:origin x="1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11</a:t>
            </a:r>
            <a:r>
              <a:rPr lang="ko-KR" altLang="en-US" dirty="0" smtClean="0"/>
              <a:t>장 상속과 </a:t>
            </a:r>
            <a:r>
              <a:rPr lang="ko-KR" altLang="en-US" dirty="0" err="1" smtClean="0"/>
              <a:t>다형성</a:t>
            </a:r>
            <a:endParaRPr lang="ko-KR" altLang="en-US" dirty="0">
              <a:effectLst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일반적인 자동차를 나타내는 클래스인 </a:t>
            </a:r>
            <a:r>
              <a:rPr lang="en-US" altLang="ko-KR" dirty="0"/>
              <a:t>Car </a:t>
            </a:r>
            <a:r>
              <a:rPr lang="ko-KR" altLang="en-US" dirty="0"/>
              <a:t>클래스를 상속받아서 </a:t>
            </a:r>
            <a:r>
              <a:rPr lang="ko-KR" altLang="en-US" dirty="0" err="1"/>
              <a:t>수퍼카를</a:t>
            </a:r>
            <a:r>
              <a:rPr lang="ko-KR" altLang="en-US" dirty="0"/>
              <a:t> 나타내는 클래스인 </a:t>
            </a:r>
            <a:r>
              <a:rPr lang="en-US" altLang="ko-KR" dirty="0" err="1"/>
              <a:t>SportsCar</a:t>
            </a:r>
            <a:r>
              <a:rPr lang="ko-KR" altLang="en-US" dirty="0"/>
              <a:t>를 작성하는 것이 쉽다</a:t>
            </a:r>
            <a:r>
              <a:rPr lang="en-US" altLang="ko-KR" dirty="0"/>
              <a:t>. </a:t>
            </a:r>
            <a:r>
              <a:rPr lang="ko-KR" altLang="en-US" dirty="0"/>
              <a:t>다음 그림을 참조하여 </a:t>
            </a:r>
            <a:r>
              <a:rPr lang="en-US" altLang="ko-KR" dirty="0"/>
              <a:t>Car </a:t>
            </a:r>
            <a:r>
              <a:rPr lang="ko-KR" altLang="en-US" dirty="0"/>
              <a:t>클래스와 </a:t>
            </a:r>
            <a:r>
              <a:rPr lang="en-US" altLang="ko-KR" dirty="0" err="1"/>
              <a:t>SportsCar</a:t>
            </a:r>
            <a:r>
              <a:rPr lang="en-US" altLang="ko-KR" dirty="0"/>
              <a:t> </a:t>
            </a:r>
            <a:r>
              <a:rPr lang="ko-KR" altLang="en-US" dirty="0"/>
              <a:t>클래스를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en-US" altLang="ko-KR" dirty="0" err="1">
                <a:effectLst/>
              </a:rPr>
              <a:t>Sportscar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클래스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02" y="3448373"/>
            <a:ext cx="7200774" cy="2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908" y="1143000"/>
            <a:ext cx="7927382" cy="535531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Car 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speed):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self.speed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speed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setSpeed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(self, speed):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self.speed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speed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getDesc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return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차량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=("+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self.speed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+ ")"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SportsCar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(Car) 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speed, turbo):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super().__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__(speed)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self.turbo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=turbo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setTurbo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(self, turbo):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self.turbo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=turbo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obj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SportsCar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(100, True)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obj.getDesc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obj.setTurbo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(False)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상속의 예로 일반적인 다각형을 나타내는 </a:t>
            </a:r>
            <a:r>
              <a:rPr lang="en-US" altLang="ko-KR" dirty="0"/>
              <a:t>Shape </a:t>
            </a:r>
            <a:r>
              <a:rPr lang="ko-KR" altLang="en-US" dirty="0"/>
              <a:t>클래스</a:t>
            </a:r>
            <a:r>
              <a:rPr lang="en-US" altLang="ko-KR" dirty="0"/>
              <a:t>(x </a:t>
            </a:r>
            <a:r>
              <a:rPr lang="ko-KR" altLang="en-US" dirty="0"/>
              <a:t>좌표</a:t>
            </a:r>
            <a:r>
              <a:rPr lang="en-US" altLang="ko-KR" dirty="0"/>
              <a:t>, y</a:t>
            </a:r>
            <a:r>
              <a:rPr lang="ko-KR" altLang="en-US" dirty="0"/>
              <a:t>좌표</a:t>
            </a:r>
            <a:r>
              <a:rPr lang="en-US" altLang="ko-KR" dirty="0"/>
              <a:t>, area(), perimeter())</a:t>
            </a:r>
            <a:r>
              <a:rPr lang="ko-KR" altLang="en-US" dirty="0"/>
              <a:t>를 작성하고 이것을 상속받아서 사각형을 나타내는 </a:t>
            </a:r>
            <a:r>
              <a:rPr lang="en-US" altLang="ko-KR" dirty="0"/>
              <a:t>Rectangle </a:t>
            </a:r>
            <a:r>
              <a:rPr lang="ko-KR" altLang="en-US" dirty="0"/>
              <a:t>클래스</a:t>
            </a:r>
            <a:r>
              <a:rPr lang="en-US" altLang="ko-KR" dirty="0"/>
              <a:t>(x </a:t>
            </a:r>
            <a:r>
              <a:rPr lang="ko-KR" altLang="en-US" dirty="0"/>
              <a:t>좌표</a:t>
            </a:r>
            <a:r>
              <a:rPr lang="en-US" altLang="ko-KR" dirty="0"/>
              <a:t>, y</a:t>
            </a:r>
            <a:r>
              <a:rPr lang="ko-KR" altLang="en-US" dirty="0"/>
              <a:t>좌표</a:t>
            </a:r>
            <a:r>
              <a:rPr lang="en-US" altLang="ko-KR" dirty="0"/>
              <a:t>, </a:t>
            </a:r>
            <a:r>
              <a:rPr lang="ko-KR" altLang="en-US" dirty="0" err="1"/>
              <a:t>가로길이</a:t>
            </a:r>
            <a:r>
              <a:rPr lang="en-US" altLang="ko-KR" dirty="0"/>
              <a:t>, </a:t>
            </a:r>
            <a:r>
              <a:rPr lang="ko-KR" altLang="en-US" dirty="0" err="1"/>
              <a:t>세로길이</a:t>
            </a:r>
            <a:r>
              <a:rPr lang="en-US" altLang="ko-KR" dirty="0"/>
              <a:t>, area(), perimeter())</a:t>
            </a:r>
            <a:r>
              <a:rPr lang="ko-KR" altLang="en-US" dirty="0"/>
              <a:t>를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smtClean="0">
                <a:effectLst/>
              </a:rPr>
              <a:t>도형</a:t>
            </a:r>
            <a:endParaRPr lang="ko-KR" altLang="en-US" dirty="0"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7660" y="3952068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사각형의 면적 </a:t>
            </a:r>
            <a:r>
              <a:rPr lang="en-US" altLang="ko-KR" i="1" dirty="0"/>
              <a:t>20000</a:t>
            </a:r>
          </a:p>
          <a:p>
            <a:pPr latinLnBrk="1"/>
            <a:r>
              <a:rPr lang="ko-KR" altLang="en-US" i="1" dirty="0"/>
              <a:t>사각형의 둘레 </a:t>
            </a:r>
            <a:r>
              <a:rPr lang="en-US" altLang="ko-KR" i="1" dirty="0"/>
              <a:t>600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73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1925" y="732295"/>
            <a:ext cx="7927382" cy="600164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Shape: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x, y):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x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y</a:t>
            </a:r>
          </a:p>
          <a:p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area(self):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print("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계산할 수 없음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perimeter(self):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print("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계산할 수 없음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Rectangle(Shape):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x, y, w, h):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super().__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__(x, y)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self.w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w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self.h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h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area(self):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self.w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self.h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perimeter(self):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2*(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self.w+self.h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 = Rectangle(0, 0, 100, 200)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사각형의 면적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r.area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사각형의 둘레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r.perimeter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())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일반적인 사람을 나타내는 </a:t>
            </a:r>
            <a:r>
              <a:rPr lang="en-US" altLang="ko-KR" dirty="0"/>
              <a:t>Person </a:t>
            </a:r>
            <a:r>
              <a:rPr lang="ko-KR" altLang="en-US" dirty="0"/>
              <a:t>클래스를 정의한다</a:t>
            </a:r>
            <a:r>
              <a:rPr lang="en-US" altLang="ko-KR" dirty="0"/>
              <a:t>. Person </a:t>
            </a:r>
            <a:r>
              <a:rPr lang="ko-KR" altLang="en-US" dirty="0"/>
              <a:t>클래스를 상속받아서 학생을 나타내는 클래스 </a:t>
            </a:r>
            <a:r>
              <a:rPr lang="en-US" altLang="ko-KR" dirty="0"/>
              <a:t>Student</a:t>
            </a:r>
            <a:r>
              <a:rPr lang="ko-KR" altLang="en-US" dirty="0"/>
              <a:t>와 선생님을 나타내는 클래스 </a:t>
            </a:r>
            <a:r>
              <a:rPr lang="en-US" altLang="ko-KR" dirty="0"/>
              <a:t>Teacher</a:t>
            </a:r>
            <a:r>
              <a:rPr lang="ko-KR" altLang="en-US" dirty="0"/>
              <a:t>를 정의한다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학생과 강사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49654" y="3367007"/>
            <a:ext cx="7927382" cy="2308324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홍길동</a:t>
            </a: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주민번호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=12345678</a:t>
            </a:r>
            <a:endParaRPr lang="ko-KR" altLang="en-US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수강과목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=['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']</a:t>
            </a:r>
            <a:endParaRPr lang="ko-KR" altLang="en-US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평점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=0</a:t>
            </a:r>
            <a:endParaRPr lang="ko-KR" altLang="en-US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김철수</a:t>
            </a: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주민번호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=123456790</a:t>
            </a:r>
            <a:endParaRPr lang="ko-KR" altLang="en-US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강의과목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=['Python']</a:t>
            </a:r>
            <a:endParaRPr lang="ko-KR" altLang="en-US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월급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=3000000</a:t>
            </a:r>
            <a:endParaRPr lang="ko-KR" altLang="en-US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5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1925" y="732295"/>
            <a:ext cx="7927382" cy="526297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Person: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name, number):</a:t>
            </a:r>
          </a:p>
          <a:p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self.name = name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self.number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number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Student(Person):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UNDERGRADUATE=0</a:t>
            </a:r>
          </a:p>
          <a:p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POSTGRADUATE = 1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name, number,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studentType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super().__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__(name, number)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self.studentType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studentType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self.gpa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=0</a:t>
            </a:r>
          </a:p>
          <a:p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self.classes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[]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enrollCourse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(self, course):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self.classes.append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(course)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 "\n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="+self.name+ "\n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주민번호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="+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self.number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+\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"\n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수강과목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="+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self.classes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)+ "\n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평점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="+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self.gpa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1925" y="732295"/>
            <a:ext cx="7927382" cy="501675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Teacher(Person):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name, number):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super().__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__(name, number)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self.courses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[]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self.salary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=3000000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assignTeaching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(self, course):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self.courses.append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(course)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 "\n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="+self.name+ "\n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주민번호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="+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self.number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+\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"\n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강의과목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="+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self.courses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)+ "\n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월급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="+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self.salary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hong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Student("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"12345678",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Student.UNDERGRADUATE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)</a:t>
            </a: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hong.enrollCourse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자료구조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hong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kim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= Teacher("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김철수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"123456790")</a:t>
            </a: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kim.assignTeaching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("Python")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kim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7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은행 계좌를 나타내는 클래스 </a:t>
            </a:r>
            <a:r>
              <a:rPr lang="en-US" altLang="ko-KR" dirty="0" err="1"/>
              <a:t>BankAccount</a:t>
            </a:r>
            <a:r>
              <a:rPr lang="en-US" altLang="ko-KR" dirty="0"/>
              <a:t> </a:t>
            </a:r>
            <a:r>
              <a:rPr lang="ko-KR" altLang="en-US" dirty="0"/>
              <a:t>클래스를 정의한다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학생과 강사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9418" y="2889840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저축예금의 잔액</a:t>
            </a:r>
            <a:r>
              <a:rPr lang="en-US" altLang="ko-KR" i="1" dirty="0"/>
              <a:t>= 10500.0</a:t>
            </a:r>
            <a:endParaRPr lang="ko-KR" altLang="en-US" i="1" dirty="0"/>
          </a:p>
          <a:p>
            <a:pPr latinLnBrk="1"/>
            <a:r>
              <a:rPr lang="ko-KR" altLang="en-US" i="1" dirty="0"/>
              <a:t>당좌예금의 잔액</a:t>
            </a:r>
            <a:r>
              <a:rPr lang="en-US" altLang="ko-KR" i="1" dirty="0"/>
              <a:t>= 1890000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3590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863671"/>
            <a:ext cx="7927382" cy="378565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BankAccount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name, number, balance):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self.balance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balance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self.name = name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self.number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number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withdraw(self, amount):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self.balance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-= amount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self.balance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deposit(self, amount):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self.balance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+= amount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self.balance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863671"/>
            <a:ext cx="7927382" cy="35394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SavingsAccount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BankAccount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 name, number, balance,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interest_rate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super().__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 name, number, balance)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self.interest_rate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interest_rate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set_interest_rate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interest_rate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self.interest_rate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interest_rate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get_interest_rate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self.interest_rate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add_interest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(self):		#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예금에 이자를 더한다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self.balance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self.balance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self.interest_rate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상속</a:t>
            </a:r>
            <a:r>
              <a:rPr lang="en-US" altLang="ko-KR" dirty="0"/>
              <a:t>(inheritance)</a:t>
            </a:r>
            <a:r>
              <a:rPr lang="ko-KR" altLang="en-US" dirty="0"/>
              <a:t>은 기존에 존 재하는 클래스로부터 코드와 데이터를 이어받고 자신이 필요한 기능을 추가하는 기 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51" y="2727701"/>
            <a:ext cx="5329134" cy="30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70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863671"/>
            <a:ext cx="7927382" cy="378565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CheckingAccount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BankAccount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 name, number, balance):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super().__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 name, number, balance)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self.withdraw_charge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10000	#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수표 발행 수수료</a:t>
            </a:r>
          </a:p>
          <a:p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withdraw(self, amount):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BankAccount.withdraw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(self, amount +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self.withdraw_charge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a1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SavingsAccount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123456, 10000, 0.05)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a1.add_interest()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저축예금의 잔액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a1.balance)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a2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CheckingAccount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김철수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123457, 2000000)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a2.withdraw(100000)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당좌예금의 잔액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a2.balance)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부모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51" y="1791815"/>
            <a:ext cx="6926208" cy="427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55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부모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명시적으로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863671"/>
            <a:ext cx="7927382" cy="10772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ChildClass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ParentClass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super().__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...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“</a:t>
            </a:r>
            <a:r>
              <a:rPr lang="en-US" altLang="ko-KR" b="1" dirty="0" err="1"/>
              <a:t>자식</a:t>
            </a:r>
            <a:r>
              <a:rPr lang="en-US" altLang="ko-KR" b="1" dirty="0"/>
              <a:t> </a:t>
            </a:r>
            <a:r>
              <a:rPr lang="en-US" altLang="ko-KR" b="1" dirty="0" err="1"/>
              <a:t>클래스의</a:t>
            </a:r>
            <a:r>
              <a:rPr lang="en-US" altLang="ko-KR" b="1" dirty="0"/>
              <a:t> </a:t>
            </a:r>
            <a:r>
              <a:rPr lang="en-US" altLang="ko-KR" b="1" dirty="0" err="1"/>
              <a:t>메소드가</a:t>
            </a:r>
            <a:r>
              <a:rPr lang="en-US" altLang="ko-KR" b="1" dirty="0"/>
              <a:t> </a:t>
            </a:r>
            <a:r>
              <a:rPr lang="en-US" altLang="ko-KR" b="1" dirty="0" err="1"/>
              <a:t>부모</a:t>
            </a:r>
            <a:r>
              <a:rPr lang="en-US" altLang="ko-KR" b="1" dirty="0"/>
              <a:t> </a:t>
            </a:r>
            <a:r>
              <a:rPr lang="en-US" altLang="ko-KR" b="1" dirty="0" err="1"/>
              <a:t>클래스의</a:t>
            </a:r>
            <a:r>
              <a:rPr lang="en-US" altLang="ko-KR" b="1" dirty="0"/>
              <a:t> </a:t>
            </a:r>
            <a:r>
              <a:rPr lang="en-US" altLang="ko-KR" b="1" dirty="0" err="1"/>
              <a:t>메소드를</a:t>
            </a:r>
            <a:r>
              <a:rPr lang="en-US" altLang="ko-KR" b="1" dirty="0"/>
              <a:t> </a:t>
            </a:r>
            <a:r>
              <a:rPr lang="en-US" altLang="ko-KR" b="1" dirty="0" err="1"/>
              <a:t>오버라이드</a:t>
            </a:r>
            <a:r>
              <a:rPr lang="en-US" altLang="ko-KR" b="1" dirty="0"/>
              <a:t>(</a:t>
            </a:r>
            <a:r>
              <a:rPr lang="en-US" altLang="ko-KR" b="1" dirty="0" err="1"/>
              <a:t>재정의</a:t>
            </a:r>
            <a:r>
              <a:rPr lang="en-US" altLang="ko-KR" b="1" dirty="0"/>
              <a:t>)</a:t>
            </a:r>
            <a:r>
              <a:rPr lang="en-US" altLang="ko-KR" b="1" dirty="0" err="1"/>
              <a:t>한다”</a:t>
            </a:r>
            <a:r>
              <a:rPr lang="en-US" altLang="ko-KR" dirty="0" err="1"/>
              <a:t>고</a:t>
            </a:r>
            <a:r>
              <a:rPr lang="en-US" altLang="ko-KR" dirty="0"/>
              <a:t> </a:t>
            </a:r>
            <a:r>
              <a:rPr lang="en-US" altLang="ko-KR" dirty="0" err="1"/>
              <a:t>말한다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49" y="2942844"/>
            <a:ext cx="59531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5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863671"/>
            <a:ext cx="7927382" cy="35394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Animal: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name=""):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self.name=name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eat(self):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print("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동물이 먹고 있습니다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")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Dog(Animal):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  super().__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eat(self):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print("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강아지가 먹고 있습니다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")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 = Dog();</a:t>
            </a: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d.eat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8309" y="5656288"/>
            <a:ext cx="792738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강아지가 먹고 있습니다</a:t>
            </a:r>
            <a:r>
              <a:rPr lang="en-US" altLang="ko-KR" i="1" dirty="0"/>
              <a:t>. 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7944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회사에 직원</a:t>
            </a:r>
            <a:r>
              <a:rPr lang="en-US" altLang="ko-KR" dirty="0"/>
              <a:t>(Employee)</a:t>
            </a:r>
            <a:r>
              <a:rPr lang="ko-KR" altLang="en-US" dirty="0"/>
              <a:t>과 매니저</a:t>
            </a:r>
            <a:r>
              <a:rPr lang="en-US" altLang="ko-KR" dirty="0"/>
              <a:t>(Manager)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직원은 월급만 있지만 매니저는 </a:t>
            </a:r>
            <a:r>
              <a:rPr lang="ko-KR" altLang="en-US" dirty="0" err="1"/>
              <a:t>월급외에</a:t>
            </a:r>
            <a:r>
              <a:rPr lang="ko-KR" altLang="en-US" dirty="0"/>
              <a:t> 보너스가 있다고 하자</a:t>
            </a:r>
            <a:r>
              <a:rPr lang="en-US" altLang="ko-KR" dirty="0"/>
              <a:t>. Employee </a:t>
            </a:r>
            <a:r>
              <a:rPr lang="ko-KR" altLang="en-US" dirty="0"/>
              <a:t>클래스를 상속받아서 </a:t>
            </a:r>
            <a:r>
              <a:rPr lang="en-US" altLang="ko-KR" dirty="0"/>
              <a:t>Manager </a:t>
            </a:r>
            <a:r>
              <a:rPr lang="ko-KR" altLang="en-US" dirty="0"/>
              <a:t>클래스를 작성한다</a:t>
            </a:r>
            <a:r>
              <a:rPr lang="en-US" altLang="ko-KR" dirty="0"/>
              <a:t>. Employee </a:t>
            </a:r>
            <a:r>
              <a:rPr lang="ko-KR" altLang="en-US" dirty="0"/>
              <a:t>클래스의 </a:t>
            </a:r>
            <a:r>
              <a:rPr lang="en-US" altLang="ko-KR" dirty="0" err="1"/>
              <a:t>getSalary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Manager </a:t>
            </a:r>
            <a:r>
              <a:rPr lang="ko-KR" altLang="en-US" dirty="0"/>
              <a:t>클래스에서 재정의된다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직원과 </a:t>
            </a:r>
            <a:r>
              <a:rPr lang="ko-KR" altLang="en-US" dirty="0" smtClean="0">
                <a:effectLst/>
              </a:rPr>
              <a:t>매니저</a:t>
            </a:r>
            <a:endParaRPr lang="ko-KR" altLang="en-US" dirty="0"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8562" y="3711250"/>
            <a:ext cx="792738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이름</a:t>
            </a:r>
            <a:r>
              <a:rPr lang="en-US" altLang="ko-KR" i="1" dirty="0"/>
              <a:t>: </a:t>
            </a:r>
            <a:r>
              <a:rPr lang="ko-KR" altLang="en-US" i="1" dirty="0"/>
              <a:t>김철수</a:t>
            </a:r>
            <a:r>
              <a:rPr lang="en-US" altLang="ko-KR" i="1" dirty="0"/>
              <a:t>; </a:t>
            </a:r>
            <a:r>
              <a:rPr lang="ko-KR" altLang="en-US" i="1" dirty="0"/>
              <a:t>월급</a:t>
            </a:r>
            <a:r>
              <a:rPr lang="en-US" altLang="ko-KR" i="1" dirty="0"/>
              <a:t>: 2000000; </a:t>
            </a:r>
            <a:r>
              <a:rPr lang="ko-KR" altLang="en-US" i="1" dirty="0"/>
              <a:t>보너스</a:t>
            </a:r>
            <a:r>
              <a:rPr lang="en-US" altLang="ko-KR" i="1" dirty="0"/>
              <a:t>: 1000000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2549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786539"/>
            <a:ext cx="7927382" cy="57554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Employee: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name, salary):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self.name = name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self.salary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salary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getSalary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salary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Manager(Employee):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name, salary, bonus):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super().__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__(name, salary)</a:t>
            </a:r>
          </a:p>
          <a:p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self.bonus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=bonus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getSalary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salary = super().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getSalary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salary +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self.bonus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repr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"+ self.name+ ";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월급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"+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self.salary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)+\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   ";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보너스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"+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self.bonus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kim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Manager("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김철수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2000000, 1000000)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kim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다형성</a:t>
            </a:r>
            <a:r>
              <a:rPr lang="en-US" altLang="ko-KR" b="1" dirty="0"/>
              <a:t>(polymorphism)</a:t>
            </a:r>
            <a:r>
              <a:rPr lang="ko-KR" altLang="en-US" dirty="0"/>
              <a:t>은 </a:t>
            </a:r>
            <a:r>
              <a:rPr lang="ko-KR" altLang="en-US" b="1" dirty="0"/>
              <a:t>“많은</a:t>
            </a:r>
            <a:r>
              <a:rPr lang="en-US" altLang="ko-KR" b="1" dirty="0"/>
              <a:t>(poly)+</a:t>
            </a:r>
            <a:r>
              <a:rPr lang="ko-KR" altLang="en-US" b="1" dirty="0"/>
              <a:t>모양</a:t>
            </a:r>
            <a:r>
              <a:rPr lang="en-US" altLang="ko-KR" b="1" dirty="0"/>
              <a:t>(morph)“</a:t>
            </a:r>
            <a:r>
              <a:rPr lang="ko-KR" altLang="en-US" dirty="0"/>
              <a:t>이라는 의미로서 주로 프로그래밍 언어에서 하나의 </a:t>
            </a:r>
            <a:r>
              <a:rPr lang="ko-KR" altLang="en-US" dirty="0" err="1"/>
              <a:t>식별자로</a:t>
            </a:r>
            <a:r>
              <a:rPr lang="ko-KR" altLang="en-US" dirty="0"/>
              <a:t> 다양한 타입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을 처리하는 것을 의미한다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34" y="3071028"/>
            <a:ext cx="5284034" cy="279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7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64" y="1757282"/>
            <a:ext cx="73533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26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550" y="2034153"/>
            <a:ext cx="7927382" cy="280076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list = [1, 2, 3]		#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리스트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(list)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 = "This is a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sentense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	#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18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d = {'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aaa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': 1, '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bbb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': 2}	# 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딕셔너리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(d)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상속의 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50" y="1949556"/>
            <a:ext cx="4161173" cy="37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34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418" y="1390974"/>
            <a:ext cx="7927382" cy="501675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Animal: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name):   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self.name = name</a:t>
            </a:r>
          </a:p>
          <a:p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speak(self):            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'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알 수 없음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Dog(Animal):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speak(self):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'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멍멍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!'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Cat(Animal):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speak(self):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'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야옹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!'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animalList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[Dog('dog1'),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 Dog('dog2'),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 Cat('cat1')]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a in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animalList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 (a.name + ': ' +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a.speak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일반적인 운송수단을 나타내는 </a:t>
            </a:r>
            <a:r>
              <a:rPr lang="en-US" altLang="ko-KR" dirty="0"/>
              <a:t>Vehicle </a:t>
            </a:r>
            <a:r>
              <a:rPr lang="ko-KR" altLang="en-US" dirty="0"/>
              <a:t>클래스를 상속받아서 </a:t>
            </a:r>
            <a:r>
              <a:rPr lang="en-US" altLang="ko-KR" dirty="0"/>
              <a:t>Car </a:t>
            </a:r>
            <a:r>
              <a:rPr lang="ko-KR" altLang="en-US" dirty="0"/>
              <a:t>클래스와 </a:t>
            </a:r>
            <a:r>
              <a:rPr lang="en-US" altLang="ko-KR" dirty="0"/>
              <a:t>Truck </a:t>
            </a:r>
            <a:r>
              <a:rPr lang="ko-KR" altLang="en-US" dirty="0"/>
              <a:t>클래스를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en-US" altLang="ko-KR" dirty="0">
                <a:effectLst/>
              </a:rPr>
              <a:t>Vehicle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>
                <a:effectLst/>
              </a:rPr>
              <a:t>Car, </a:t>
            </a:r>
            <a:r>
              <a:rPr lang="en-US" altLang="ko-KR" dirty="0" smtClean="0">
                <a:effectLst/>
              </a:rPr>
              <a:t>Truck</a:t>
            </a:r>
            <a:endParaRPr lang="ko-KR" altLang="en-US" dirty="0"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9418" y="2889840"/>
            <a:ext cx="792738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truck1: </a:t>
            </a:r>
            <a:r>
              <a:rPr lang="ko-KR" altLang="en-US" i="1" dirty="0"/>
              <a:t>트럭을 운전합니다</a:t>
            </a:r>
            <a:r>
              <a:rPr lang="en-US" altLang="ko-KR" i="1" dirty="0"/>
              <a:t>. </a:t>
            </a:r>
            <a:endParaRPr lang="ko-KR" altLang="en-US" i="1" dirty="0"/>
          </a:p>
          <a:p>
            <a:pPr latinLnBrk="1"/>
            <a:r>
              <a:rPr lang="en-US" altLang="ko-KR" i="1" dirty="0"/>
              <a:t>truck2: </a:t>
            </a:r>
            <a:r>
              <a:rPr lang="ko-KR" altLang="en-US" i="1" dirty="0"/>
              <a:t>트럭을 운전합니다</a:t>
            </a:r>
            <a:r>
              <a:rPr lang="en-US" altLang="ko-KR" i="1" dirty="0"/>
              <a:t>. </a:t>
            </a:r>
            <a:endParaRPr lang="ko-KR" altLang="en-US" i="1" dirty="0"/>
          </a:p>
          <a:p>
            <a:pPr latinLnBrk="1"/>
            <a:r>
              <a:rPr lang="en-US" altLang="ko-KR" i="1" dirty="0"/>
              <a:t>car1: </a:t>
            </a:r>
            <a:r>
              <a:rPr lang="ko-KR" altLang="en-US" i="1" dirty="0" err="1"/>
              <a:t>승용자를</a:t>
            </a:r>
            <a:r>
              <a:rPr lang="ko-KR" altLang="en-US" i="1" dirty="0"/>
              <a:t> 운전합니다</a:t>
            </a:r>
            <a:r>
              <a:rPr lang="en-US" altLang="ko-KR" i="1" dirty="0"/>
              <a:t>. 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2803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863671"/>
            <a:ext cx="7927382" cy="255454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Vehicle: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name):   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self.name = name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drive(self):            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raise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NotImplementedError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이것은 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추상메소드입니다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")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stop(self):            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raise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NotImplementedError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이것은 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추상메소드입니다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")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220491"/>
            <a:ext cx="7927382" cy="477053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Car(Vehicle):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drive(self):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'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승용자를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운전합니다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'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stop(self):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'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승용자를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정지합니다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'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Truck(Vehicle):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drive(self):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'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트럭을 운전합니다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'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stop(self):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'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트럭을 정지합니다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'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cars = [Truck('truck1'), Truck('truck2'),  Car('car1')]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car in cars: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 car.name + ': ' +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car.drive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클래스의 </a:t>
            </a:r>
            <a:r>
              <a:rPr lang="ko-KR" altLang="en-US" dirty="0" smtClean="0"/>
              <a:t>맨 위에는 </a:t>
            </a:r>
            <a:r>
              <a:rPr lang="en-US" altLang="ko-KR" dirty="0"/>
              <a:t>object </a:t>
            </a:r>
            <a:r>
              <a:rPr lang="ko-KR" altLang="en-US" dirty="0"/>
              <a:t>클래스가 있다고 생각하면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</a:t>
            </a:r>
            <a:r>
              <a:rPr lang="ko-KR" altLang="en-US" dirty="0"/>
              <a:t>클래스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823920"/>
            <a:ext cx="68770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96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 클래스의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941243"/>
            <a:ext cx="70485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12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220491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Book: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title,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isbn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self.__title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title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self.__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isbn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isbn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repr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return "ISBN: "+ self.__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isbn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+ "; TITLE: "+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self.__title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book = Book("The Python Tutorial", "0123456")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print(book)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8309" y="3912728"/>
            <a:ext cx="792738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 smtClean="0"/>
              <a:t>ISBN</a:t>
            </a:r>
            <a:r>
              <a:rPr lang="en-US" altLang="ko-KR" i="1" dirty="0"/>
              <a:t>: 0123456; TITLE: The Python Tutorial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7985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is-a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r>
              <a:rPr lang="en-US" altLang="ko-KR" dirty="0" smtClean="0"/>
              <a:t>has-a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관계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90" y="2958885"/>
            <a:ext cx="5638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45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793928"/>
            <a:ext cx="7927382" cy="403187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Animal(object):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pass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Dog(Animal):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name):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self.name = name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Person(object):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name):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self.name = name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self.pet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None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dog1 = Dog("dog1")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person1 = Person("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person1.pet = dog1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카드를 나타내는 </a:t>
            </a:r>
            <a:r>
              <a:rPr lang="en-US" altLang="ko-KR" dirty="0"/>
              <a:t>Card </a:t>
            </a:r>
            <a:r>
              <a:rPr lang="ko-KR" altLang="en-US" dirty="0"/>
              <a:t>클래스를 작성하고 </a:t>
            </a:r>
            <a:r>
              <a:rPr lang="en-US" altLang="ko-KR" dirty="0"/>
              <a:t>52</a:t>
            </a:r>
            <a:r>
              <a:rPr lang="ko-KR" altLang="en-US" dirty="0"/>
              <a:t>개의 </a:t>
            </a:r>
            <a:r>
              <a:rPr lang="en-US" altLang="ko-KR" dirty="0"/>
              <a:t>Card </a:t>
            </a:r>
            <a:r>
              <a:rPr lang="ko-KR" altLang="en-US" dirty="0"/>
              <a:t>객체를 가지고 있는 </a:t>
            </a:r>
            <a:r>
              <a:rPr lang="en-US" altLang="ko-KR" dirty="0"/>
              <a:t>Deck </a:t>
            </a:r>
            <a:r>
              <a:rPr lang="ko-KR" altLang="en-US" dirty="0"/>
              <a:t>클래스를 작성한다</a:t>
            </a:r>
            <a:r>
              <a:rPr lang="en-US" altLang="ko-KR" dirty="0"/>
              <a:t>. </a:t>
            </a:r>
            <a:r>
              <a:rPr lang="ko-KR" altLang="en-US" dirty="0"/>
              <a:t>각 클래스의 </a:t>
            </a:r>
            <a:r>
              <a:rPr lang="en-US" altLang="ko-KR" dirty="0"/>
              <a:t>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 err="1"/>
              <a:t>메소드를</a:t>
            </a:r>
            <a:r>
              <a:rPr lang="ko-KR" altLang="en-US" dirty="0"/>
              <a:t> 구현하여서 </a:t>
            </a:r>
            <a:r>
              <a:rPr lang="ko-KR" altLang="en-US" dirty="0" err="1"/>
              <a:t>덱</a:t>
            </a:r>
            <a:r>
              <a:rPr lang="ko-KR" altLang="en-US" dirty="0"/>
              <a:t> 안에 들어 있는 카드를 다음과 같이 출력한다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en-US" altLang="ko-KR" dirty="0">
                <a:effectLst/>
              </a:rPr>
              <a:t>Card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>
                <a:effectLst/>
              </a:rPr>
              <a:t>Deck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9418" y="3447779"/>
            <a:ext cx="7927382" cy="258532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['</a:t>
            </a:r>
            <a:r>
              <a:rPr lang="ko-KR" altLang="en-US" i="1" dirty="0"/>
              <a:t>클럽 에이스</a:t>
            </a:r>
            <a:r>
              <a:rPr lang="en-US" altLang="ko-KR" i="1" dirty="0"/>
              <a:t>', '</a:t>
            </a:r>
            <a:r>
              <a:rPr lang="ko-KR" altLang="en-US" i="1" dirty="0"/>
              <a:t>클럽 </a:t>
            </a:r>
            <a:r>
              <a:rPr lang="en-US" altLang="ko-KR" i="1" dirty="0"/>
              <a:t>2', '</a:t>
            </a:r>
            <a:r>
              <a:rPr lang="ko-KR" altLang="en-US" i="1" dirty="0"/>
              <a:t>클럽 </a:t>
            </a:r>
            <a:r>
              <a:rPr lang="en-US" altLang="ko-KR" i="1" dirty="0"/>
              <a:t>3', '</a:t>
            </a:r>
            <a:r>
              <a:rPr lang="ko-KR" altLang="en-US" i="1" dirty="0"/>
              <a:t>클럽 </a:t>
            </a:r>
            <a:r>
              <a:rPr lang="en-US" altLang="ko-KR" i="1" dirty="0"/>
              <a:t>4', '</a:t>
            </a:r>
            <a:r>
              <a:rPr lang="ko-KR" altLang="en-US" i="1" dirty="0"/>
              <a:t>클럽 </a:t>
            </a:r>
            <a:r>
              <a:rPr lang="en-US" altLang="ko-KR" i="1" dirty="0"/>
              <a:t>5', '</a:t>
            </a:r>
            <a:r>
              <a:rPr lang="ko-KR" altLang="en-US" i="1" dirty="0"/>
              <a:t>클럽 </a:t>
            </a:r>
            <a:r>
              <a:rPr lang="en-US" altLang="ko-KR" i="1" dirty="0"/>
              <a:t>6', '</a:t>
            </a:r>
            <a:r>
              <a:rPr lang="ko-KR" altLang="en-US" i="1" dirty="0"/>
              <a:t>클럽 </a:t>
            </a:r>
            <a:r>
              <a:rPr lang="en-US" altLang="ko-KR" i="1" dirty="0"/>
              <a:t>7', '</a:t>
            </a:r>
            <a:r>
              <a:rPr lang="ko-KR" altLang="en-US" i="1" dirty="0"/>
              <a:t>클럽 </a:t>
            </a:r>
            <a:r>
              <a:rPr lang="en-US" altLang="ko-KR" i="1" dirty="0"/>
              <a:t>8', '</a:t>
            </a:r>
            <a:r>
              <a:rPr lang="ko-KR" altLang="en-US" i="1" dirty="0"/>
              <a:t>클럽 </a:t>
            </a:r>
            <a:r>
              <a:rPr lang="en-US" altLang="ko-KR" i="1" dirty="0"/>
              <a:t>9', '</a:t>
            </a:r>
            <a:r>
              <a:rPr lang="ko-KR" altLang="en-US" i="1" dirty="0"/>
              <a:t>클럽 </a:t>
            </a:r>
            <a:r>
              <a:rPr lang="en-US" altLang="ko-KR" i="1" dirty="0"/>
              <a:t>10', '</a:t>
            </a:r>
            <a:r>
              <a:rPr lang="ko-KR" altLang="en-US" i="1" dirty="0"/>
              <a:t>클럽 잭</a:t>
            </a:r>
            <a:r>
              <a:rPr lang="en-US" altLang="ko-KR" i="1" dirty="0"/>
              <a:t>', '</a:t>
            </a:r>
            <a:r>
              <a:rPr lang="ko-KR" altLang="en-US" i="1" dirty="0"/>
              <a:t>클럽 퀸</a:t>
            </a:r>
            <a:r>
              <a:rPr lang="en-US" altLang="ko-KR" i="1" dirty="0"/>
              <a:t>', '</a:t>
            </a:r>
            <a:r>
              <a:rPr lang="ko-KR" altLang="en-US" i="1" dirty="0"/>
              <a:t>클럽 킹</a:t>
            </a:r>
            <a:r>
              <a:rPr lang="en-US" altLang="ko-KR" i="1" dirty="0"/>
              <a:t>', '</a:t>
            </a:r>
            <a:r>
              <a:rPr lang="ko-KR" altLang="en-US" i="1" dirty="0"/>
              <a:t>다이아몬드 에이스</a:t>
            </a:r>
            <a:r>
              <a:rPr lang="en-US" altLang="ko-KR" i="1" dirty="0"/>
              <a:t>', '</a:t>
            </a:r>
            <a:r>
              <a:rPr lang="ko-KR" altLang="en-US" i="1" dirty="0"/>
              <a:t>다이아몬드 </a:t>
            </a:r>
            <a:r>
              <a:rPr lang="en-US" altLang="ko-KR" i="1" dirty="0"/>
              <a:t>2', '</a:t>
            </a:r>
            <a:r>
              <a:rPr lang="ko-KR" altLang="en-US" i="1" dirty="0"/>
              <a:t>다이아몬드 </a:t>
            </a:r>
            <a:r>
              <a:rPr lang="en-US" altLang="ko-KR" i="1" dirty="0"/>
              <a:t>3', '</a:t>
            </a:r>
            <a:r>
              <a:rPr lang="ko-KR" altLang="en-US" i="1" dirty="0"/>
              <a:t>다이아몬드 </a:t>
            </a:r>
            <a:r>
              <a:rPr lang="en-US" altLang="ko-KR" i="1" dirty="0"/>
              <a:t>4', '</a:t>
            </a:r>
            <a:r>
              <a:rPr lang="ko-KR" altLang="en-US" i="1" dirty="0"/>
              <a:t>다이아몬드 </a:t>
            </a:r>
            <a:r>
              <a:rPr lang="en-US" altLang="ko-KR" i="1" dirty="0"/>
              <a:t>5', '</a:t>
            </a:r>
            <a:r>
              <a:rPr lang="ko-KR" altLang="en-US" i="1" dirty="0"/>
              <a:t>다이아몬드 </a:t>
            </a:r>
            <a:r>
              <a:rPr lang="en-US" altLang="ko-KR" i="1" dirty="0"/>
              <a:t>6', '</a:t>
            </a:r>
            <a:r>
              <a:rPr lang="ko-KR" altLang="en-US" i="1" dirty="0"/>
              <a:t>다이아몬드 </a:t>
            </a:r>
            <a:r>
              <a:rPr lang="en-US" altLang="ko-KR" i="1" dirty="0"/>
              <a:t>7', '</a:t>
            </a:r>
            <a:r>
              <a:rPr lang="ko-KR" altLang="en-US" i="1" dirty="0"/>
              <a:t>다이아몬드 </a:t>
            </a:r>
            <a:r>
              <a:rPr lang="en-US" altLang="ko-KR" i="1" dirty="0"/>
              <a:t>8', '</a:t>
            </a:r>
            <a:r>
              <a:rPr lang="ko-KR" altLang="en-US" i="1" dirty="0"/>
              <a:t>다이아몬드 </a:t>
            </a:r>
            <a:r>
              <a:rPr lang="en-US" altLang="ko-KR" i="1" dirty="0"/>
              <a:t>9', '</a:t>
            </a:r>
            <a:r>
              <a:rPr lang="ko-KR" altLang="en-US" i="1" dirty="0"/>
              <a:t>다이아몬드 </a:t>
            </a:r>
            <a:r>
              <a:rPr lang="en-US" altLang="ko-KR" i="1" dirty="0"/>
              <a:t>10', '</a:t>
            </a:r>
            <a:r>
              <a:rPr lang="ko-KR" altLang="en-US" i="1" dirty="0"/>
              <a:t>다이아몬드 잭</a:t>
            </a:r>
            <a:r>
              <a:rPr lang="en-US" altLang="ko-KR" i="1" dirty="0"/>
              <a:t>', '</a:t>
            </a:r>
            <a:r>
              <a:rPr lang="ko-KR" altLang="en-US" i="1" dirty="0"/>
              <a:t>다이아몬드 퀸</a:t>
            </a:r>
            <a:r>
              <a:rPr lang="en-US" altLang="ko-KR" i="1" dirty="0"/>
              <a:t>', '</a:t>
            </a:r>
            <a:r>
              <a:rPr lang="ko-KR" altLang="en-US" i="1" dirty="0"/>
              <a:t>다이아몬드 킹</a:t>
            </a:r>
            <a:r>
              <a:rPr lang="en-US" altLang="ko-KR" i="1" dirty="0"/>
              <a:t>', '</a:t>
            </a:r>
            <a:r>
              <a:rPr lang="ko-KR" altLang="en-US" i="1" dirty="0"/>
              <a:t>하트 에이스</a:t>
            </a:r>
            <a:r>
              <a:rPr lang="en-US" altLang="ko-KR" i="1" dirty="0"/>
              <a:t>', '</a:t>
            </a:r>
            <a:r>
              <a:rPr lang="ko-KR" altLang="en-US" i="1" dirty="0"/>
              <a:t>하트 </a:t>
            </a:r>
            <a:r>
              <a:rPr lang="en-US" altLang="ko-KR" i="1" dirty="0"/>
              <a:t>2', '</a:t>
            </a:r>
            <a:r>
              <a:rPr lang="ko-KR" altLang="en-US" i="1" dirty="0"/>
              <a:t>하트 </a:t>
            </a:r>
            <a:r>
              <a:rPr lang="en-US" altLang="ko-KR" i="1" dirty="0"/>
              <a:t>3', '</a:t>
            </a:r>
            <a:r>
              <a:rPr lang="ko-KR" altLang="en-US" i="1" dirty="0"/>
              <a:t>하트 </a:t>
            </a:r>
            <a:r>
              <a:rPr lang="en-US" altLang="ko-KR" i="1" dirty="0"/>
              <a:t>4', '</a:t>
            </a:r>
            <a:r>
              <a:rPr lang="ko-KR" altLang="en-US" i="1" dirty="0"/>
              <a:t>하트 </a:t>
            </a:r>
            <a:r>
              <a:rPr lang="en-US" altLang="ko-KR" i="1" dirty="0"/>
              <a:t>5', '</a:t>
            </a:r>
            <a:r>
              <a:rPr lang="ko-KR" altLang="en-US" i="1" dirty="0"/>
              <a:t>하트 </a:t>
            </a:r>
            <a:r>
              <a:rPr lang="en-US" altLang="ko-KR" i="1" dirty="0"/>
              <a:t>6', '</a:t>
            </a:r>
            <a:r>
              <a:rPr lang="ko-KR" altLang="en-US" i="1" dirty="0"/>
              <a:t>하트 </a:t>
            </a:r>
            <a:r>
              <a:rPr lang="en-US" altLang="ko-KR" i="1" dirty="0"/>
              <a:t>7', '</a:t>
            </a:r>
            <a:r>
              <a:rPr lang="ko-KR" altLang="en-US" i="1" dirty="0"/>
              <a:t>하트 </a:t>
            </a:r>
            <a:r>
              <a:rPr lang="en-US" altLang="ko-KR" i="1" dirty="0"/>
              <a:t>8', '</a:t>
            </a:r>
            <a:r>
              <a:rPr lang="ko-KR" altLang="en-US" i="1" dirty="0"/>
              <a:t>하트 </a:t>
            </a:r>
            <a:r>
              <a:rPr lang="en-US" altLang="ko-KR" i="1" dirty="0"/>
              <a:t>9', '</a:t>
            </a:r>
            <a:r>
              <a:rPr lang="ko-KR" altLang="en-US" i="1" dirty="0"/>
              <a:t>하트 </a:t>
            </a:r>
            <a:r>
              <a:rPr lang="en-US" altLang="ko-KR" i="1" dirty="0"/>
              <a:t>10', '</a:t>
            </a:r>
            <a:r>
              <a:rPr lang="ko-KR" altLang="en-US" i="1" dirty="0"/>
              <a:t>하트 잭</a:t>
            </a:r>
            <a:r>
              <a:rPr lang="en-US" altLang="ko-KR" i="1" dirty="0"/>
              <a:t>', '</a:t>
            </a:r>
            <a:r>
              <a:rPr lang="ko-KR" altLang="en-US" i="1" dirty="0"/>
              <a:t>하트 퀸</a:t>
            </a:r>
            <a:r>
              <a:rPr lang="en-US" altLang="ko-KR" i="1" dirty="0"/>
              <a:t>', '</a:t>
            </a:r>
            <a:r>
              <a:rPr lang="ko-KR" altLang="en-US" i="1" dirty="0"/>
              <a:t>하트 킹</a:t>
            </a:r>
            <a:r>
              <a:rPr lang="en-US" altLang="ko-KR" i="1" dirty="0"/>
              <a:t>', '</a:t>
            </a:r>
            <a:r>
              <a:rPr lang="ko-KR" altLang="en-US" i="1" dirty="0"/>
              <a:t>스페이드 에이스</a:t>
            </a:r>
            <a:r>
              <a:rPr lang="en-US" altLang="ko-KR" i="1" dirty="0"/>
              <a:t>', '</a:t>
            </a:r>
            <a:r>
              <a:rPr lang="ko-KR" altLang="en-US" i="1" dirty="0"/>
              <a:t>스페이드 </a:t>
            </a:r>
            <a:r>
              <a:rPr lang="en-US" altLang="ko-KR" i="1" dirty="0"/>
              <a:t>2', '</a:t>
            </a:r>
            <a:r>
              <a:rPr lang="ko-KR" altLang="en-US" i="1" dirty="0"/>
              <a:t>스페이드 </a:t>
            </a:r>
            <a:r>
              <a:rPr lang="en-US" altLang="ko-KR" i="1" dirty="0"/>
              <a:t>3', '</a:t>
            </a:r>
            <a:r>
              <a:rPr lang="ko-KR" altLang="en-US" i="1" dirty="0"/>
              <a:t>스페이드 </a:t>
            </a:r>
            <a:r>
              <a:rPr lang="en-US" altLang="ko-KR" i="1" dirty="0"/>
              <a:t>4', '</a:t>
            </a:r>
            <a:r>
              <a:rPr lang="ko-KR" altLang="en-US" i="1" dirty="0"/>
              <a:t>스페이드 </a:t>
            </a:r>
            <a:r>
              <a:rPr lang="en-US" altLang="ko-KR" i="1" dirty="0"/>
              <a:t>5', '</a:t>
            </a:r>
            <a:r>
              <a:rPr lang="ko-KR" altLang="en-US" i="1" dirty="0"/>
              <a:t>스페이드 </a:t>
            </a:r>
            <a:r>
              <a:rPr lang="en-US" altLang="ko-KR" i="1" dirty="0"/>
              <a:t>6', '</a:t>
            </a:r>
            <a:r>
              <a:rPr lang="ko-KR" altLang="en-US" i="1" dirty="0"/>
              <a:t>스페이드 </a:t>
            </a:r>
            <a:r>
              <a:rPr lang="en-US" altLang="ko-KR" i="1" dirty="0"/>
              <a:t>7', '</a:t>
            </a:r>
            <a:r>
              <a:rPr lang="ko-KR" altLang="en-US" i="1" dirty="0"/>
              <a:t>스페이드 </a:t>
            </a:r>
            <a:r>
              <a:rPr lang="en-US" altLang="ko-KR" i="1" dirty="0"/>
              <a:t>8', '</a:t>
            </a:r>
            <a:r>
              <a:rPr lang="ko-KR" altLang="en-US" i="1" dirty="0"/>
              <a:t>스페이드 </a:t>
            </a:r>
            <a:r>
              <a:rPr lang="en-US" altLang="ko-KR" i="1" dirty="0"/>
              <a:t>9', '</a:t>
            </a:r>
            <a:r>
              <a:rPr lang="ko-KR" altLang="en-US" i="1" dirty="0"/>
              <a:t>스페이드 </a:t>
            </a:r>
            <a:r>
              <a:rPr lang="en-US" altLang="ko-KR" i="1" dirty="0"/>
              <a:t>10', '</a:t>
            </a:r>
            <a:r>
              <a:rPr lang="ko-KR" altLang="en-US" i="1" dirty="0"/>
              <a:t>스페이드 잭</a:t>
            </a:r>
            <a:r>
              <a:rPr lang="en-US" altLang="ko-KR" i="1" dirty="0"/>
              <a:t>', '</a:t>
            </a:r>
            <a:r>
              <a:rPr lang="ko-KR" altLang="en-US" i="1" dirty="0"/>
              <a:t>스페이드 퀸</a:t>
            </a:r>
            <a:r>
              <a:rPr lang="en-US" altLang="ko-KR" i="1" dirty="0"/>
              <a:t>', '</a:t>
            </a:r>
            <a:r>
              <a:rPr lang="ko-KR" altLang="en-US" i="1" dirty="0"/>
              <a:t>스페이드 킹</a:t>
            </a:r>
            <a:r>
              <a:rPr lang="en-US" altLang="ko-KR" i="1" dirty="0"/>
              <a:t>']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24062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객체 지향 프로그래밍에서는 상속이 클래스 간의 “</a:t>
            </a:r>
            <a:r>
              <a:rPr lang="en-US" altLang="ko-KR" dirty="0"/>
              <a:t>is-a” </a:t>
            </a:r>
            <a:r>
              <a:rPr lang="ko-KR" altLang="en-US" dirty="0"/>
              <a:t>관계를 생성하는데 사용된다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endParaRPr lang="en-US" altLang="ko-KR" dirty="0" smtClean="0"/>
          </a:p>
          <a:p>
            <a:pPr lvl="1" fontAlgn="base"/>
            <a:r>
              <a:rPr lang="ko-KR" altLang="en-US" dirty="0" smtClean="0"/>
              <a:t>푸들은 </a:t>
            </a:r>
            <a:r>
              <a:rPr lang="ko-KR" altLang="en-US" dirty="0"/>
              <a:t>강아지이다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/>
              <a:t>자동차는 차량이다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/>
              <a:t>꽃은 식물이다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사각형은 모양이다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>
                <a:effectLst/>
              </a:rPr>
              <a:t>상속과 </a:t>
            </a:r>
            <a:r>
              <a:rPr lang="en-US" altLang="ko-KR" i="1" dirty="0">
                <a:effectLst/>
              </a:rPr>
              <a:t>is-a </a:t>
            </a:r>
            <a:r>
              <a:rPr lang="ko-KR" altLang="en-US" i="1" dirty="0" smtClean="0">
                <a:effectLst/>
              </a:rPr>
              <a:t>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068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863671"/>
            <a:ext cx="7927382" cy="304698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Card: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suitNames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['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클럽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'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다이아몬드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'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하트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'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스페이드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']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rankNames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[None, '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에이스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'2', '3', '4', '5', '6', '7',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  '8', '9', '10', '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잭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'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퀸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'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킹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']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suit, rank):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self.suit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suit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self.rank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rank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Card.suitNames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self.suit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]+" "+\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         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Card.rankNames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self.rank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863671"/>
            <a:ext cx="7927382" cy="35394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Deck: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self.cards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[]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suit in range(4):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for rank in range(1, 14):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    card = Card(suit, rank)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self.cards.append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(card)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lst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(card) for card in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self.cards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lst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deck = Deck()		# 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덱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객체를 생성한다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print(deck)		# 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덱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객체를 출력한다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__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__()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호출된다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상속은 다른 클래스를 재사용하는 탁월한 방법이다</a:t>
            </a:r>
            <a:r>
              <a:rPr lang="en-US" altLang="ko-KR" dirty="0"/>
              <a:t>. </a:t>
            </a:r>
            <a:r>
              <a:rPr lang="ko-KR" altLang="en-US" dirty="0"/>
              <a:t>객체와 객체간의 </a:t>
            </a:r>
            <a:r>
              <a:rPr lang="en-US" altLang="ko-KR" dirty="0"/>
              <a:t>is-a </a:t>
            </a:r>
            <a:r>
              <a:rPr lang="ko-KR" altLang="en-US" dirty="0"/>
              <a:t>관계가 성립된다면 상속을 이용하도록 하자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상속을 사용하면 중복된 코드를 줄일 수 있다</a:t>
            </a:r>
            <a:r>
              <a:rPr lang="en-US" altLang="ko-KR" dirty="0"/>
              <a:t>. </a:t>
            </a:r>
            <a:r>
              <a:rPr lang="ko-KR" altLang="en-US" dirty="0"/>
              <a:t>공통적인 코드는 부모 클래스를 작성하여 한 곳으로 모으도록 하자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상속에서는 부모 클래스의 </a:t>
            </a:r>
            <a:r>
              <a:rPr lang="ko-KR" altLang="en-US" dirty="0" err="1"/>
              <a:t>메소드를</a:t>
            </a:r>
            <a:r>
              <a:rPr lang="ko-KR" altLang="en-US" dirty="0"/>
              <a:t> 자식 클래스가 재정의할 수 있다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오버라이딩이라고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헥심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구현하기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685118"/>
            <a:ext cx="79914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7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697" y="863449"/>
            <a:ext cx="7927382" cy="563231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일반적인 운송수단을 나타내는 클래스이다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Vehicle: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make, model, color,  price):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self.make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make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메이커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self.model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model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모델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self.color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color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자동차의 색상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self.price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price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자동차의 가격</a:t>
            </a:r>
          </a:p>
          <a:p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setMake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(self, make):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설정자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메소드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self.make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make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getMake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(self):		#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접근자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메소드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self.make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차량에 대한 정보를 문자열로 요약하여서 반환한다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getDesc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return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차량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=("+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self.make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)+","+\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                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self.model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)+","+\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                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self.color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)+","+\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                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self.price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)+")"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0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7660" y="1328399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Truck(Vehicle) :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		# ①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__(self, make, model, color, price, payload):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super().__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__(make, model, color, price)	# ②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self.payload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=payload			# ③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setPayload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(self, payload):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설정자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메소드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self.payload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=payload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getPayload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(self):		#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접근자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메소드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self.payload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0" y="4376120"/>
            <a:ext cx="7428226" cy="20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0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7660" y="1328399"/>
            <a:ext cx="7927382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main():				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main()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함수 정의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myTruck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Truck("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Tisla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"Model S", "white", 10000, 2000)	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myTruck.setMake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("Tesla")		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설정자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메소드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호출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myTruck.setPayload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(2000)		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설정자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메소드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호출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myTruck.getDesc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())		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트럭 객체를 문자열로 출력</a:t>
            </a:r>
          </a:p>
          <a:p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main()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660" y="3952068"/>
            <a:ext cx="792738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차량 </a:t>
            </a:r>
            <a:r>
              <a:rPr lang="en-US" altLang="ko-KR" i="1" dirty="0"/>
              <a:t>=(</a:t>
            </a:r>
            <a:r>
              <a:rPr lang="en-US" altLang="ko-KR" i="1" dirty="0" err="1"/>
              <a:t>Tesla,Model</a:t>
            </a:r>
            <a:r>
              <a:rPr lang="en-US" altLang="ko-KR" i="1" dirty="0"/>
              <a:t> S,white,10000)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82856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상속을 사용하는가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94" y="1251004"/>
            <a:ext cx="6896100" cy="2000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63" y="3541014"/>
            <a:ext cx="6362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47256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2469</TotalTime>
  <Words>1829</Words>
  <Application>Microsoft Office PowerPoint</Application>
  <PresentationFormat>화면 슬라이드 쇼(4:3)</PresentationFormat>
  <Paragraphs>401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굴림</vt:lpstr>
      <vt:lpstr>맑은 고딕</vt:lpstr>
      <vt:lpstr>Arial</vt:lpstr>
      <vt:lpstr>Tahoma</vt:lpstr>
      <vt:lpstr>Wingdings</vt:lpstr>
      <vt:lpstr>New_Natural01</vt:lpstr>
      <vt:lpstr>11장 상속과 다형성</vt:lpstr>
      <vt:lpstr>PowerPoint 프레젠테이션</vt:lpstr>
      <vt:lpstr>상속의 예</vt:lpstr>
      <vt:lpstr>상속과 is-a 관계</vt:lpstr>
      <vt:lpstr>상속 구현하기</vt:lpstr>
      <vt:lpstr>예제</vt:lpstr>
      <vt:lpstr>예제</vt:lpstr>
      <vt:lpstr>예제</vt:lpstr>
      <vt:lpstr>왜 상속을 사용하는가?</vt:lpstr>
      <vt:lpstr>Lab: Sportscar 클래스 </vt:lpstr>
      <vt:lpstr>Solution</vt:lpstr>
      <vt:lpstr>Lab: 도형</vt:lpstr>
      <vt:lpstr>Solution</vt:lpstr>
      <vt:lpstr>Lab: 학생과 강사 </vt:lpstr>
      <vt:lpstr>Solution</vt:lpstr>
      <vt:lpstr>Solution</vt:lpstr>
      <vt:lpstr>Lab: 학생과 강사 </vt:lpstr>
      <vt:lpstr>Solution</vt:lpstr>
      <vt:lpstr>Solution</vt:lpstr>
      <vt:lpstr>Solution</vt:lpstr>
      <vt:lpstr>부모 클래스의 생성자 호출</vt:lpstr>
      <vt:lpstr>부모 클래스의 생성자를 명시적으로 호출한다.</vt:lpstr>
      <vt:lpstr>메소드 오버라이딩</vt:lpstr>
      <vt:lpstr>예제</vt:lpstr>
      <vt:lpstr>Lab: 직원과 매니저</vt:lpstr>
      <vt:lpstr>Solution</vt:lpstr>
      <vt:lpstr>다형성</vt:lpstr>
      <vt:lpstr>다형성의 예</vt:lpstr>
      <vt:lpstr>내장 함수와 다형성</vt:lpstr>
      <vt:lpstr>상속과 다형성</vt:lpstr>
      <vt:lpstr>Lab: Vehicle와 Car, Truck</vt:lpstr>
      <vt:lpstr>Solution</vt:lpstr>
      <vt:lpstr>Solution</vt:lpstr>
      <vt:lpstr>Object 클래스</vt:lpstr>
      <vt:lpstr>Object 클래스의 메소드</vt:lpstr>
      <vt:lpstr>예</vt:lpstr>
      <vt:lpstr>클래스 관계</vt:lpstr>
      <vt:lpstr>예</vt:lpstr>
      <vt:lpstr>Lab: Card와 Deck</vt:lpstr>
      <vt:lpstr>Solution</vt:lpstr>
      <vt:lpstr>Solution</vt:lpstr>
      <vt:lpstr>헥심 정리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chun</cp:lastModifiedBy>
  <cp:revision>647</cp:revision>
  <dcterms:created xsi:type="dcterms:W3CDTF">2007-06-29T06:43:39Z</dcterms:created>
  <dcterms:modified xsi:type="dcterms:W3CDTF">2016-08-17T08:14:54Z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