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49"/>
  </p:notesMasterIdLst>
  <p:handoutMasterIdLst>
    <p:handoutMasterId r:id="rId50"/>
  </p:handoutMasterIdLst>
  <p:sldIdLst>
    <p:sldId id="256" r:id="rId2"/>
    <p:sldId id="464" r:id="rId3"/>
    <p:sldId id="465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61" r:id="rId13"/>
    <p:sldId id="462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4" r:id="rId25"/>
    <p:sldId id="485" r:id="rId26"/>
    <p:sldId id="486" r:id="rId27"/>
    <p:sldId id="487" r:id="rId28"/>
    <p:sldId id="488" r:id="rId29"/>
    <p:sldId id="489" r:id="rId30"/>
    <p:sldId id="490" r:id="rId31"/>
    <p:sldId id="491" r:id="rId32"/>
    <p:sldId id="492" r:id="rId33"/>
    <p:sldId id="493" r:id="rId34"/>
    <p:sldId id="494" r:id="rId35"/>
    <p:sldId id="495" r:id="rId36"/>
    <p:sldId id="496" r:id="rId37"/>
    <p:sldId id="497" r:id="rId38"/>
    <p:sldId id="498" r:id="rId39"/>
    <p:sldId id="499" r:id="rId40"/>
    <p:sldId id="500" r:id="rId41"/>
    <p:sldId id="502" r:id="rId42"/>
    <p:sldId id="503" r:id="rId43"/>
    <p:sldId id="504" r:id="rId44"/>
    <p:sldId id="505" r:id="rId45"/>
    <p:sldId id="506" r:id="rId46"/>
    <p:sldId id="303" r:id="rId47"/>
    <p:sldId id="305" r:id="rId48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CCFF"/>
    <a:srgbClr val="CCFFCC"/>
    <a:srgbClr val="FFFFCC"/>
    <a:srgbClr val="CCFF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3514" autoAdjust="0"/>
  </p:normalViewPr>
  <p:slideViewPr>
    <p:cSldViewPr snapToGrid="0">
      <p:cViewPr varScale="1">
        <p:scale>
          <a:sx n="123" d="100"/>
          <a:sy n="123" d="100"/>
        </p:scale>
        <p:origin x="8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1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7440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348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66344" y="1540764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0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457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549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2371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3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47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3174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93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367972"/>
            <a:ext cx="8229600" cy="49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2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굴림" panose="020B0600000101010101" pitchFamily="50" charset="-127"/>
          <a:ea typeface="굴림" panose="020B0600000101010101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12</a:t>
            </a:r>
            <a:r>
              <a:rPr lang="ko-KR" altLang="en-US" dirty="0" smtClean="0"/>
              <a:t>장 파일과 예외처리</a:t>
            </a:r>
            <a:endParaRPr lang="ko-KR" altLang="en-US" dirty="0">
              <a:effectLst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863671"/>
            <a:ext cx="7927382" cy="147732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infile</a:t>
            </a:r>
            <a:r>
              <a:rPr lang="en-US" altLang="ko-KR" dirty="0"/>
              <a:t> = open("phones.txt", "r")</a:t>
            </a:r>
          </a:p>
          <a:p>
            <a:r>
              <a:rPr lang="en-US" altLang="ko-KR" dirty="0"/>
              <a:t>for line  in </a:t>
            </a:r>
            <a:r>
              <a:rPr lang="en-US" altLang="ko-KR" dirty="0" err="1"/>
              <a:t>infile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line = </a:t>
            </a:r>
            <a:r>
              <a:rPr lang="en-US" altLang="ko-KR" dirty="0" err="1"/>
              <a:t>line.rstrip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	print(line)</a:t>
            </a:r>
          </a:p>
          <a:p>
            <a:r>
              <a:rPr lang="en-US" altLang="ko-KR" dirty="0" err="1"/>
              <a:t>infile.close</a:t>
            </a:r>
            <a:r>
              <a:rPr lang="en-US" altLang="ko-KR" dirty="0"/>
              <a:t>() 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608309" y="4643442"/>
            <a:ext cx="7927382" cy="830997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600" i="1" dirty="0" smtClean="0"/>
              <a:t>홍길동 </a:t>
            </a:r>
            <a:r>
              <a:rPr lang="en-US" altLang="ko-KR" sz="1600" i="1" dirty="0" smtClean="0"/>
              <a:t>010-1234-5678</a:t>
            </a:r>
          </a:p>
          <a:p>
            <a:pPr latinLnBrk="1"/>
            <a:r>
              <a:rPr lang="ko-KR" altLang="en-US" sz="1600" i="1" dirty="0" smtClean="0"/>
              <a:t>김철수 </a:t>
            </a:r>
            <a:r>
              <a:rPr lang="en-US" altLang="ko-KR" sz="1600" i="1" dirty="0" smtClean="0"/>
              <a:t>010-1234-5679</a:t>
            </a:r>
          </a:p>
          <a:p>
            <a:pPr latinLnBrk="1"/>
            <a:r>
              <a:rPr lang="ko-KR" altLang="en-US" sz="1600" i="1" dirty="0" smtClean="0"/>
              <a:t>김영희 </a:t>
            </a:r>
            <a:r>
              <a:rPr lang="en-US" altLang="ko-KR" sz="1600" i="1" dirty="0" smtClean="0"/>
              <a:t>010-1234-5680</a:t>
            </a:r>
            <a:endParaRPr lang="en-US" altLang="ko-KR" sz="1600" i="1" dirty="0"/>
          </a:p>
        </p:txBody>
      </p:sp>
    </p:spTree>
    <p:extLst>
      <p:ext uri="{BB962C8B-B14F-4D97-AF65-F5344CB8AC3E}">
        <p14:creationId xmlns:p14="http://schemas.microsoft.com/office/powerpoint/2010/main" val="1629035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파일에 데이터 쓰기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863671"/>
            <a:ext cx="7927382" cy="34163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os.path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outfile</a:t>
            </a:r>
            <a:r>
              <a:rPr lang="en-US" altLang="ko-KR" dirty="0"/>
              <a:t> = open("phones.txt", "w")</a:t>
            </a:r>
          </a:p>
          <a:p>
            <a:endParaRPr lang="en-US" altLang="ko-KR" dirty="0"/>
          </a:p>
          <a:p>
            <a:r>
              <a:rPr lang="en-US" altLang="ko-KR" dirty="0"/>
              <a:t>if </a:t>
            </a:r>
            <a:r>
              <a:rPr lang="en-US" altLang="ko-KR" dirty="0" err="1"/>
              <a:t>os.path.isfile</a:t>
            </a:r>
            <a:r>
              <a:rPr lang="en-US" altLang="ko-KR" dirty="0"/>
              <a:t>("phones.txt"):</a:t>
            </a:r>
          </a:p>
          <a:p>
            <a:r>
              <a:rPr lang="en-US" altLang="ko-KR" dirty="0"/>
              <a:t>	print("</a:t>
            </a:r>
            <a:r>
              <a:rPr lang="ko-KR" altLang="en-US" dirty="0"/>
              <a:t>동일한 이름의 파일이 이미 존재합니다</a:t>
            </a:r>
            <a:r>
              <a:rPr lang="en-US" altLang="ko-KR" dirty="0"/>
              <a:t>. ")</a:t>
            </a:r>
          </a:p>
          <a:p>
            <a:r>
              <a:rPr lang="en-US" altLang="ko-KR" dirty="0"/>
              <a:t>else 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outfile.write</a:t>
            </a:r>
            <a:r>
              <a:rPr lang="en-US" altLang="ko-KR" dirty="0"/>
              <a:t>("</a:t>
            </a:r>
            <a:r>
              <a:rPr lang="ko-KR" altLang="en-US" dirty="0"/>
              <a:t>홍길동 </a:t>
            </a:r>
            <a:r>
              <a:rPr lang="en-US" altLang="ko-KR" dirty="0"/>
              <a:t>010-1234-5678")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outfile.write</a:t>
            </a:r>
            <a:r>
              <a:rPr lang="en-US" altLang="ko-KR" dirty="0"/>
              <a:t>("</a:t>
            </a:r>
            <a:r>
              <a:rPr lang="ko-KR" altLang="en-US" dirty="0"/>
              <a:t>김철수 </a:t>
            </a:r>
            <a:r>
              <a:rPr lang="en-US" altLang="ko-KR" dirty="0"/>
              <a:t>010-1234-5679")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outfile.write</a:t>
            </a:r>
            <a:r>
              <a:rPr lang="en-US" altLang="ko-KR" dirty="0"/>
              <a:t>("</a:t>
            </a:r>
            <a:r>
              <a:rPr lang="ko-KR" altLang="en-US" dirty="0"/>
              <a:t>김영희 </a:t>
            </a:r>
            <a:r>
              <a:rPr lang="en-US" altLang="ko-KR" dirty="0"/>
              <a:t>010-1234-5680")</a:t>
            </a:r>
          </a:p>
          <a:p>
            <a:endParaRPr lang="en-US" altLang="ko-KR" dirty="0"/>
          </a:p>
          <a:p>
            <a:r>
              <a:rPr lang="en-US" altLang="ko-KR" dirty="0" err="1"/>
              <a:t>outfile.close</a:t>
            </a:r>
            <a:r>
              <a:rPr lang="en-US" altLang="ko-KR" dirty="0"/>
              <a:t>()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4456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매출 파일 </a:t>
            </a:r>
            <a:r>
              <a:rPr lang="ko-KR" altLang="en-US" dirty="0" smtClean="0">
                <a:effectLst/>
              </a:rPr>
              <a:t>처리</a:t>
            </a:r>
            <a:endParaRPr lang="en-US" altLang="ko-KR" dirty="0">
              <a:effectLst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60536" y="26812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71" y="1749694"/>
            <a:ext cx="69437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0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9418" y="571500"/>
            <a:ext cx="7927382" cy="600164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 파일 이름과 출력 파일 이름을 받는다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infilename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input("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 파일 이름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");</a:t>
            </a:r>
          </a:p>
          <a:p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outfilename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input("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출력 파일 이름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");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입력과 출력을 위한 파일을 연다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infile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open(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infilename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"r")</a:t>
            </a:r>
          </a:p>
          <a:p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outfile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open(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outfilename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"w")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합계와 횟수를 위한 변수를 정의한다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sum = 0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count = 0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 파일에서 한 줄을 읽어서 합계를 계산한다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line  in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infile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dailySale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(line)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sum = sum +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dailySale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count = count + 1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총매출과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일평균 매출을 출력 파일에 기록한다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outfile.write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</a:t>
            </a:r>
            <a:r>
              <a:rPr lang="ko-KR" altLang="en-US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총매출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"+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str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(sum)+"\n")</a:t>
            </a:r>
          </a:p>
          <a:p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outfile.write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평균 </a:t>
            </a:r>
            <a:r>
              <a:rPr lang="ko-KR" altLang="en-US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일매출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"+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str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(sum/count ))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infile.close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 </a:t>
            </a:r>
          </a:p>
          <a:p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outfile.close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 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66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추가하기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</a:t>
            </a:r>
            <a:r>
              <a:rPr lang="ko-KR" altLang="en-US" dirty="0"/>
              <a:t>입출력 기법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453" y="2234244"/>
            <a:ext cx="7927382" cy="156966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outfile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open("phones.txt", "a")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outfile.write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</a:t>
            </a:r>
            <a:r>
              <a:rPr lang="ko-KR" altLang="en-US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최무선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010-1111-2222")</a:t>
            </a:r>
          </a:p>
          <a:p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outfile.write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</a:t>
            </a:r>
            <a:r>
              <a:rPr lang="ko-KR" altLang="en-US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정중부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010-2222-3333")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outfile.close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 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04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i="1" dirty="0" err="1"/>
              <a:t>줄바꿈</a:t>
            </a:r>
            <a:r>
              <a:rPr lang="ko-KR" altLang="en-US" i="1" dirty="0"/>
              <a:t> 기호 삭제하기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</a:t>
            </a:r>
            <a:r>
              <a:rPr lang="ko-KR" altLang="en-US" dirty="0"/>
              <a:t>입출력 기법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453" y="2234244"/>
            <a:ext cx="7927382" cy="147732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infile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open("proverbs.txt", "r")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line  in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infile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</a:t>
            </a:r>
          </a:p>
          <a:p>
            <a:r>
              <a:rPr lang="en-US" altLang="ko-KR" i="1" dirty="0" smtClean="0"/>
              <a:t>	line </a:t>
            </a:r>
            <a:r>
              <a:rPr lang="en-US" altLang="ko-KR" i="1" dirty="0"/>
              <a:t>= </a:t>
            </a:r>
            <a:r>
              <a:rPr lang="en-US" altLang="ko-KR" i="1" dirty="0" err="1"/>
              <a:t>line.rstrip</a:t>
            </a:r>
            <a:r>
              <a:rPr lang="en-US" altLang="ko-KR" i="1" dirty="0"/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print(line);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infile.close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 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32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i="1" dirty="0"/>
              <a:t>파일에서 단어 읽기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</a:t>
            </a:r>
            <a:r>
              <a:rPr lang="ko-KR" altLang="en-US" dirty="0"/>
              <a:t>입출력 기법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192" y="2544547"/>
            <a:ext cx="6557336" cy="292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7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2213" y="1540764"/>
            <a:ext cx="7927382" cy="20313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infile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open("proverbs.txt", "r")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line  in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infile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line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line.rstrip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word_list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line.split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for word in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word_list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print(word);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infile.close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 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2213" y="3803904"/>
            <a:ext cx="7927382" cy="2308324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All's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well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that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ends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well.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...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flock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together.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017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대화 상자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2213" y="1540764"/>
            <a:ext cx="7927382" cy="369331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tkinter.filedialog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askopenfilename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tkinter.filedialog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asksaveasfilename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readFile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askopenfilename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if(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readFile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!= None):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infile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open(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readFile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"r")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line in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infile.readlines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line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line.strip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print(line)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infile.close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 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025" name="_x399212064" descr="EMB0000118c4a5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339" y="3933444"/>
            <a:ext cx="4302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536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텍스트 파일을 열어서 파일 안의 스페이스 문자의 개수와 탭의 개수를 세는 프로그램을 작성하여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스페이스 세기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60536" y="26812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79447" y="2486548"/>
            <a:ext cx="7927382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i="1" dirty="0"/>
              <a:t>파일 이름을 </a:t>
            </a:r>
            <a:r>
              <a:rPr lang="ko-KR" altLang="en-US" i="1" dirty="0" err="1"/>
              <a:t>입력하시오</a:t>
            </a:r>
            <a:r>
              <a:rPr lang="en-US" altLang="ko-KR" i="1" dirty="0"/>
              <a:t>: proverbs.txt</a:t>
            </a:r>
            <a:endParaRPr lang="ko-KR" altLang="en-US" i="1" dirty="0"/>
          </a:p>
          <a:p>
            <a:pPr latinLnBrk="1"/>
            <a:r>
              <a:rPr lang="ko-KR" altLang="en-US" i="1" dirty="0"/>
              <a:t>스페이스 수 </a:t>
            </a:r>
            <a:r>
              <a:rPr lang="en-US" altLang="ko-KR" i="1" dirty="0"/>
              <a:t>= 20, </a:t>
            </a:r>
            <a:r>
              <a:rPr lang="ko-KR" altLang="en-US" i="1" dirty="0" err="1"/>
              <a:t>탬의</a:t>
            </a:r>
            <a:r>
              <a:rPr lang="ko-KR" altLang="en-US" i="1" dirty="0"/>
              <a:t> 수 </a:t>
            </a:r>
            <a:r>
              <a:rPr lang="en-US" altLang="ko-KR" i="1" dirty="0"/>
              <a:t>= 0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00113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파일의 필요성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85" y="1975953"/>
            <a:ext cx="71913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32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2213" y="1540764"/>
            <a:ext cx="7927382" cy="397031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parse_file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(path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infile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open(path)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spaces = 0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tabs = 0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for line in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infile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spaces +=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line.count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(' ')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tabs +=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line.count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('\t')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infile.close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return spaces, tabs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filename = 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파일 이름을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");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spaces, tabs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parse_file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(filename)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스페이스 수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%d,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탬의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수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%d" % (spaces, tabs))</a:t>
            </a:r>
          </a:p>
        </p:txBody>
      </p:sp>
    </p:spTree>
    <p:extLst>
      <p:ext uri="{BB962C8B-B14F-4D97-AF65-F5344CB8AC3E}">
        <p14:creationId xmlns:p14="http://schemas.microsoft.com/office/powerpoint/2010/main" val="152176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텍스트 파일을 열어서 각 줄의 앞에 번호를 매겨서 다시 파일에 쓰는 프로그램을 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 err="1">
                <a:effectLst/>
              </a:rPr>
              <a:t>줄앞에</a:t>
            </a:r>
            <a:r>
              <a:rPr lang="ko-KR" altLang="en-US" dirty="0">
                <a:effectLst/>
              </a:rPr>
              <a:t> </a:t>
            </a:r>
            <a:r>
              <a:rPr lang="ko-KR" altLang="en-US" dirty="0" err="1">
                <a:effectLst/>
              </a:rPr>
              <a:t>번호붙이기</a:t>
            </a:r>
            <a:r>
              <a:rPr lang="ko-KR" altLang="en-US" dirty="0">
                <a:effectLst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60536" y="26812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79447" y="2486548"/>
            <a:ext cx="7927382" cy="1200329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/>
              <a:t>1: All's well that ends well. </a:t>
            </a:r>
          </a:p>
          <a:p>
            <a:pPr latinLnBrk="1"/>
            <a:r>
              <a:rPr lang="en-US" altLang="ko-KR" i="1" dirty="0"/>
              <a:t>2: Bad news travels fast. </a:t>
            </a:r>
          </a:p>
          <a:p>
            <a:pPr latinLnBrk="1"/>
            <a:r>
              <a:rPr lang="en-US" altLang="ko-KR" i="1" dirty="0"/>
              <a:t>3: Well begun is half done. </a:t>
            </a:r>
          </a:p>
          <a:p>
            <a:pPr latinLnBrk="1"/>
            <a:r>
              <a:rPr lang="en-US" altLang="ko-KR" i="1" dirty="0"/>
              <a:t>4: Birds of a feather flock together. 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737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2213" y="1540764"/>
            <a:ext cx="7927382" cy="230832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infile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= open("proverbs.txt")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outfile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open("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output.txt","w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1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line in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infile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outfile.write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 + ": " + line)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+ 1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infile.close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outfile.close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4588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파일 안의 각 문자들이 몇 번이나 나타나는지를 세는 프로그램을 작성하자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각 문자 횟수 </a:t>
            </a:r>
            <a:r>
              <a:rPr lang="ko-KR" altLang="en-US" dirty="0" smtClean="0">
                <a:effectLst/>
              </a:rPr>
              <a:t>세기</a:t>
            </a:r>
            <a:endParaRPr lang="ko-KR" altLang="en-US" dirty="0">
              <a:effectLst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60536" y="26812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79447" y="2486548"/>
            <a:ext cx="7927382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/>
              <a:t>{' ': 16, 'e': 12, 'o': 4, 'a': 7, 'u': 1, 'n': 4, 'k': 1, 'A': 1, 'r': 4, 'g': 2, 's': 7, 'b': 1, 'd': 4, 'v': 1, 'f': 5, 'w': 3, 'B': 2, 'h': 4, '</a:t>
            </a:r>
            <a:r>
              <a:rPr lang="en-US" altLang="ko-KR" i="1" dirty="0" err="1"/>
              <a:t>i</a:t>
            </a:r>
            <a:r>
              <a:rPr lang="en-US" altLang="ko-KR" i="1" dirty="0"/>
              <a:t>': 2, 't': 7, 'l': 11, 'W': 1, '.': 4, "'": 1, 'c': 1}</a:t>
            </a:r>
          </a:p>
        </p:txBody>
      </p:sp>
    </p:spTree>
    <p:extLst>
      <p:ext uri="{BB962C8B-B14F-4D97-AF65-F5344CB8AC3E}">
        <p14:creationId xmlns:p14="http://schemas.microsoft.com/office/powerpoint/2010/main" val="279277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2213" y="1540764"/>
            <a:ext cx="7927382" cy="397031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filename = 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파일명을 입력하세요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").strip()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infile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open(filename, "r") 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파일을 연다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freqs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{}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파일의 각 줄에 대하여 문자를 추출한다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각 문자를 사전에 추가한다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line in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infile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for char in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line.strip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if char in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freqs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freqs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[char] += 1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else: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freqs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[char] = 1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freqs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infile.close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945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sz="1800" b="1" dirty="0"/>
              <a:t>CSV(Comma Separated Values) </a:t>
            </a:r>
            <a:r>
              <a:rPr lang="ko-KR" altLang="en-US" sz="1800" b="1" dirty="0"/>
              <a:t>형식</a:t>
            </a:r>
            <a:r>
              <a:rPr lang="ko-KR" altLang="en-US" sz="1800" dirty="0"/>
              <a:t>은 엑셀과 같은 스프레드 </a:t>
            </a:r>
            <a:r>
              <a:rPr lang="ko-KR" altLang="en-US" sz="1800" dirty="0" err="1"/>
              <a:t>쉬트나</a:t>
            </a:r>
            <a:r>
              <a:rPr lang="ko-KR" altLang="en-US" sz="1800" dirty="0"/>
              <a:t> 데이터베이스에서 가장 널리 사용되는 입출력 형식이다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파이썬은</a:t>
            </a:r>
            <a:r>
              <a:rPr lang="ko-KR" altLang="en-US" sz="1800" dirty="0"/>
              <a:t> </a:t>
            </a:r>
            <a:r>
              <a:rPr lang="en-US" altLang="ko-KR" sz="1800" dirty="0"/>
              <a:t>CSV </a:t>
            </a:r>
            <a:r>
              <a:rPr lang="ko-KR" altLang="en-US" sz="1800" dirty="0"/>
              <a:t>형식을 읽기 위해서 </a:t>
            </a:r>
            <a:r>
              <a:rPr lang="en-US" altLang="ko-KR" sz="1800" dirty="0"/>
              <a:t>csv</a:t>
            </a:r>
            <a:r>
              <a:rPr lang="ko-KR" altLang="en-US" sz="1800" dirty="0"/>
              <a:t>라고 하는 모듈을 제공한다</a:t>
            </a:r>
            <a:r>
              <a:rPr lang="en-US" altLang="ko-KR" sz="1800" dirty="0"/>
              <a:t>. </a:t>
            </a:r>
            <a:r>
              <a:rPr lang="ko-KR" altLang="en-US" sz="1800" dirty="0"/>
              <a:t>이 모듈을 이용하면 </a:t>
            </a:r>
            <a:r>
              <a:rPr lang="en-US" altLang="ko-KR" sz="1800" dirty="0"/>
              <a:t>CSV </a:t>
            </a:r>
            <a:r>
              <a:rPr lang="ko-KR" altLang="en-US" sz="1800" dirty="0"/>
              <a:t>파일을 쉽게 읽을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우리는 연습 삼아서 </a:t>
            </a:r>
            <a:r>
              <a:rPr lang="en-US" altLang="ko-KR" sz="1800" dirty="0"/>
              <a:t>CSV </a:t>
            </a:r>
            <a:r>
              <a:rPr lang="ko-KR" altLang="en-US" sz="1800" dirty="0"/>
              <a:t>형식의 파일을 읽는 코드를 작성하여 보자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en-US" altLang="ko-KR" dirty="0">
                <a:effectLst/>
              </a:rPr>
              <a:t>CSV </a:t>
            </a:r>
            <a:r>
              <a:rPr lang="ko-KR" altLang="en-US" dirty="0">
                <a:effectLst/>
              </a:rPr>
              <a:t>파일 읽기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60536" y="26812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9418" y="3056850"/>
            <a:ext cx="7927382" cy="378565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i="1" dirty="0"/>
              <a:t>1/2/2014,5,8,red</a:t>
            </a:r>
          </a:p>
          <a:p>
            <a:pPr latinLnBrk="1"/>
            <a:r>
              <a:rPr lang="en-US" altLang="ko-KR" sz="1600" i="1" dirty="0"/>
              <a:t>    1/2/2014</a:t>
            </a:r>
          </a:p>
          <a:p>
            <a:pPr latinLnBrk="1"/>
            <a:r>
              <a:rPr lang="en-US" altLang="ko-KR" sz="1600" i="1" dirty="0"/>
              <a:t>    5</a:t>
            </a:r>
          </a:p>
          <a:p>
            <a:pPr latinLnBrk="1"/>
            <a:r>
              <a:rPr lang="en-US" altLang="ko-KR" sz="1600" i="1" dirty="0"/>
              <a:t>    8</a:t>
            </a:r>
          </a:p>
          <a:p>
            <a:pPr latinLnBrk="1"/>
            <a:r>
              <a:rPr lang="en-US" altLang="ko-KR" sz="1600" i="1" dirty="0"/>
              <a:t>    red</a:t>
            </a:r>
          </a:p>
          <a:p>
            <a:pPr latinLnBrk="1"/>
            <a:r>
              <a:rPr lang="en-US" altLang="ko-KR" sz="1600" i="1" dirty="0"/>
              <a:t>1/3/2014,5,2,green</a:t>
            </a:r>
          </a:p>
          <a:p>
            <a:pPr latinLnBrk="1"/>
            <a:r>
              <a:rPr lang="en-US" altLang="ko-KR" sz="1600" i="1" dirty="0"/>
              <a:t>    1/3/2014</a:t>
            </a:r>
          </a:p>
          <a:p>
            <a:pPr latinLnBrk="1"/>
            <a:r>
              <a:rPr lang="en-US" altLang="ko-KR" sz="1600" i="1" dirty="0"/>
              <a:t>    5</a:t>
            </a:r>
          </a:p>
          <a:p>
            <a:pPr latinLnBrk="1"/>
            <a:r>
              <a:rPr lang="en-US" altLang="ko-KR" sz="1600" i="1" dirty="0"/>
              <a:t>    2</a:t>
            </a:r>
          </a:p>
          <a:p>
            <a:pPr latinLnBrk="1"/>
            <a:r>
              <a:rPr lang="en-US" altLang="ko-KR" sz="1600" i="1" dirty="0"/>
              <a:t>    green</a:t>
            </a:r>
          </a:p>
          <a:p>
            <a:pPr latinLnBrk="1"/>
            <a:r>
              <a:rPr lang="en-US" altLang="ko-KR" sz="1600" i="1" dirty="0"/>
              <a:t>1/4/2014,9,1,blue</a:t>
            </a:r>
          </a:p>
          <a:p>
            <a:pPr latinLnBrk="1"/>
            <a:r>
              <a:rPr lang="en-US" altLang="ko-KR" sz="1600" i="1" dirty="0"/>
              <a:t>    1/4/2014</a:t>
            </a:r>
          </a:p>
          <a:p>
            <a:pPr latinLnBrk="1"/>
            <a:r>
              <a:rPr lang="en-US" altLang="ko-KR" sz="1600" i="1" dirty="0"/>
              <a:t>    9</a:t>
            </a:r>
          </a:p>
          <a:p>
            <a:pPr latinLnBrk="1"/>
            <a:r>
              <a:rPr lang="en-US" altLang="ko-KR" sz="1600" i="1" dirty="0"/>
              <a:t>    1</a:t>
            </a:r>
          </a:p>
          <a:p>
            <a:pPr latinLnBrk="1"/>
            <a:r>
              <a:rPr lang="en-US" altLang="ko-KR" sz="1600" i="1" dirty="0"/>
              <a:t>    blue</a:t>
            </a:r>
            <a:endParaRPr lang="en-US" altLang="ko-KR" sz="1600" i="1" dirty="0"/>
          </a:p>
        </p:txBody>
      </p:sp>
    </p:spTree>
    <p:extLst>
      <p:ext uri="{BB962C8B-B14F-4D97-AF65-F5344CB8AC3E}">
        <p14:creationId xmlns:p14="http://schemas.microsoft.com/office/powerpoint/2010/main" val="186630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2213" y="1540764"/>
            <a:ext cx="7927382" cy="507831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파일을 연다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 = open("C:\test.csv", "r")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파일 안의 각 줄을 처리한다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line in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f.readlines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():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공백 문자를 없앤다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line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line.strip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줄을 출력한다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print(line)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줄을 쉼표로 분리한다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parts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line.split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(",")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각 줄의 필드를 출력한다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for part in parts: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print("   ", part)</a:t>
            </a:r>
          </a:p>
        </p:txBody>
      </p:sp>
    </p:spTree>
    <p:extLst>
      <p:ext uri="{BB962C8B-B14F-4D97-AF65-F5344CB8AC3E}">
        <p14:creationId xmlns:p14="http://schemas.microsoft.com/office/powerpoint/2010/main" val="406938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예를 들어 </a:t>
            </a:r>
            <a:r>
              <a:rPr lang="ko-KR" altLang="en-US" dirty="0" err="1"/>
              <a:t>평문</a:t>
            </a:r>
            <a:r>
              <a:rPr lang="ko-KR" altLang="en-US" dirty="0"/>
              <a:t> “</a:t>
            </a:r>
            <a:r>
              <a:rPr lang="en-US" altLang="ko-KR" dirty="0"/>
              <a:t>come to me”</a:t>
            </a:r>
            <a:r>
              <a:rPr lang="ko-KR" altLang="en-US" dirty="0"/>
              <a:t>은 “</a:t>
            </a:r>
            <a:r>
              <a:rPr lang="en-US" altLang="ko-KR" dirty="0"/>
              <a:t>FRPH WR PH”</a:t>
            </a:r>
            <a:r>
              <a:rPr lang="ko-KR" altLang="en-US" dirty="0"/>
              <a:t>으로 바뀐다</a:t>
            </a:r>
            <a:r>
              <a:rPr lang="en-US" altLang="ko-KR" dirty="0"/>
              <a:t>. </a:t>
            </a:r>
            <a:r>
              <a:rPr lang="ko-KR" altLang="en-US" dirty="0" err="1"/>
              <a:t>시저</a:t>
            </a:r>
            <a:r>
              <a:rPr lang="ko-KR" altLang="en-US" dirty="0"/>
              <a:t> 암호 방식을 이용하여서 파일을 암호화하고 </a:t>
            </a:r>
            <a:r>
              <a:rPr lang="ko-KR" altLang="en-US" dirty="0" err="1"/>
              <a:t>복호화하는</a:t>
            </a:r>
            <a:r>
              <a:rPr lang="ko-KR" altLang="en-US" dirty="0"/>
              <a:t> 프로그램을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파일 암호화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60536" y="26812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9418" y="3056850"/>
            <a:ext cx="7927382" cy="92333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i="1" dirty="0"/>
              <a:t>원문</a:t>
            </a:r>
            <a:r>
              <a:rPr lang="en-US" altLang="ko-KR" i="1" dirty="0"/>
              <a:t>: the language of truth is simple.</a:t>
            </a:r>
          </a:p>
          <a:p>
            <a:pPr latinLnBrk="1"/>
            <a:r>
              <a:rPr lang="ko-KR" altLang="en-US" i="1" dirty="0"/>
              <a:t>암호문</a:t>
            </a:r>
            <a:r>
              <a:rPr lang="en-US" altLang="ko-KR" i="1" dirty="0"/>
              <a:t>: </a:t>
            </a:r>
            <a:r>
              <a:rPr lang="en-US" altLang="ko-KR" i="1" dirty="0" err="1"/>
              <a:t>wkh</a:t>
            </a:r>
            <a:r>
              <a:rPr lang="en-US" altLang="ko-KR" i="1" dirty="0"/>
              <a:t> </a:t>
            </a:r>
            <a:r>
              <a:rPr lang="en-US" altLang="ko-KR" i="1" dirty="0" err="1"/>
              <a:t>odqjxdjh</a:t>
            </a:r>
            <a:r>
              <a:rPr lang="en-US" altLang="ko-KR" i="1" dirty="0"/>
              <a:t> </a:t>
            </a:r>
            <a:r>
              <a:rPr lang="en-US" altLang="ko-KR" i="1" dirty="0" err="1"/>
              <a:t>ri</a:t>
            </a:r>
            <a:r>
              <a:rPr lang="en-US" altLang="ko-KR" i="1" dirty="0"/>
              <a:t> </a:t>
            </a:r>
            <a:r>
              <a:rPr lang="en-US" altLang="ko-KR" i="1" dirty="0" err="1"/>
              <a:t>wuxwk</a:t>
            </a:r>
            <a:r>
              <a:rPr lang="en-US" altLang="ko-KR" i="1" dirty="0"/>
              <a:t> lv </a:t>
            </a:r>
            <a:r>
              <a:rPr lang="en-US" altLang="ko-KR" i="1" dirty="0" err="1"/>
              <a:t>vlpsoh</a:t>
            </a:r>
            <a:r>
              <a:rPr lang="en-US" altLang="ko-KR" i="1" dirty="0"/>
              <a:t>.</a:t>
            </a:r>
          </a:p>
          <a:p>
            <a:pPr latinLnBrk="1"/>
            <a:r>
              <a:rPr lang="ko-KR" altLang="en-US" i="1" dirty="0" err="1"/>
              <a:t>복호문</a:t>
            </a:r>
            <a:r>
              <a:rPr lang="en-US" altLang="ko-KR" i="1" dirty="0"/>
              <a:t>: the language of truth is simple.</a:t>
            </a:r>
            <a:endParaRPr lang="en-US" altLang="ko-KR" i="1" dirty="0"/>
          </a:p>
        </p:txBody>
      </p:sp>
    </p:spTree>
    <p:extLst>
      <p:ext uri="{BB962C8B-B14F-4D97-AF65-F5344CB8AC3E}">
        <p14:creationId xmlns:p14="http://schemas.microsoft.com/office/powerpoint/2010/main" val="122055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2213" y="1540764"/>
            <a:ext cx="7927382" cy="397031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key = '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abcdefghijklmnopqrstuvwxyz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평문을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받아서 암호화하고 암호문을 반환한다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encrypt(n, plaintext):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result = ''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for l in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plaintext.lower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try: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key.index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(l) + n) % 26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result += key[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]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except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ValueError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result += l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return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result.lower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008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08309" y="998323"/>
            <a:ext cx="7927382" cy="563231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암호문을 받아서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복호화하고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평문을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반환한다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decrypt(n,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ciphertext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result = ''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for l in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ciphertext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try: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key.index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(l) - n) % 26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result += key[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]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except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ValueError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result += l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return result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 = 3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text = 'The language of truth is simple.'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encrypted = encrypt(n, text)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decrypted = decrypt(n, encrypted)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 ('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평문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' ,  text)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 ('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암호문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',  encrypted)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 ('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복호문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' , decrypted)</a:t>
            </a:r>
          </a:p>
        </p:txBody>
      </p:sp>
    </p:spTree>
    <p:extLst>
      <p:ext uri="{BB962C8B-B14F-4D97-AF65-F5344CB8AC3E}">
        <p14:creationId xmlns:p14="http://schemas.microsoft.com/office/powerpoint/2010/main" val="17590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안에는 바이트들이 순차적으로 저장되어 있고 맨 끝에는 </a:t>
            </a:r>
            <a:r>
              <a:rPr lang="en-US" altLang="ko-KR" b="1" dirty="0"/>
              <a:t>EOF(end-of-file) </a:t>
            </a:r>
            <a:r>
              <a:rPr lang="ko-KR" altLang="en-US" b="1" dirty="0" err="1"/>
              <a:t>마커</a:t>
            </a:r>
            <a:r>
              <a:rPr lang="ko-KR" altLang="en-US" dirty="0" err="1"/>
              <a:t>가</a:t>
            </a:r>
            <a:r>
              <a:rPr lang="ko-KR" altLang="en-US" dirty="0"/>
              <a:t>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모든 </a:t>
            </a:r>
            <a:r>
              <a:rPr lang="ko-KR" altLang="en-US" dirty="0"/>
              <a:t>파일은 입출력 동작이 발생하는 위치를 나타내는 </a:t>
            </a:r>
            <a:r>
              <a:rPr lang="ko-KR" altLang="en-US" b="1" dirty="0"/>
              <a:t>위치 표시자</a:t>
            </a:r>
            <a:r>
              <a:rPr lang="en-US" altLang="ko-KR" b="1" dirty="0"/>
              <a:t>(position indicator)</a:t>
            </a:r>
            <a:r>
              <a:rPr lang="ko-KR" altLang="en-US" dirty="0"/>
              <a:t>를 가지고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논리적인 파일 구조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261255"/>
            <a:ext cx="5111696" cy="280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40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이진 </a:t>
            </a:r>
            <a:r>
              <a:rPr lang="ko-KR" altLang="en-US" b="1" dirty="0"/>
              <a:t>파일</a:t>
            </a:r>
            <a:r>
              <a:rPr lang="en-US" altLang="ko-KR" b="1" dirty="0"/>
              <a:t>(binary file)</a:t>
            </a:r>
            <a:r>
              <a:rPr lang="ko-KR" altLang="en-US" dirty="0"/>
              <a:t>은 데이터가 직접 저장되어 있는 파일이다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파일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64" y="2785497"/>
            <a:ext cx="7373560" cy="252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6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예를 들어 </a:t>
            </a:r>
            <a:r>
              <a:rPr lang="ko-KR" altLang="en-US" dirty="0" err="1"/>
              <a:t>평문</a:t>
            </a:r>
            <a:r>
              <a:rPr lang="ko-KR" altLang="en-US" dirty="0"/>
              <a:t> “</a:t>
            </a:r>
            <a:r>
              <a:rPr lang="en-US" altLang="ko-KR" dirty="0"/>
              <a:t>come to me”</a:t>
            </a:r>
            <a:r>
              <a:rPr lang="ko-KR" altLang="en-US" dirty="0"/>
              <a:t>은 “</a:t>
            </a:r>
            <a:r>
              <a:rPr lang="en-US" altLang="ko-KR" dirty="0"/>
              <a:t>FRPH WR PH”</a:t>
            </a:r>
            <a:r>
              <a:rPr lang="ko-KR" altLang="en-US" dirty="0"/>
              <a:t>으로 바뀐다</a:t>
            </a:r>
            <a:r>
              <a:rPr lang="en-US" altLang="ko-KR" dirty="0"/>
              <a:t>. </a:t>
            </a:r>
            <a:r>
              <a:rPr lang="ko-KR" altLang="en-US" dirty="0" err="1"/>
              <a:t>시저</a:t>
            </a:r>
            <a:r>
              <a:rPr lang="ko-KR" altLang="en-US" dirty="0"/>
              <a:t> 암호 방식을 이용하여서 파일을 암호화하고 </a:t>
            </a:r>
            <a:r>
              <a:rPr lang="ko-KR" altLang="en-US" dirty="0" err="1"/>
              <a:t>복호화하는</a:t>
            </a:r>
            <a:r>
              <a:rPr lang="ko-KR" altLang="en-US" dirty="0"/>
              <a:t> 프로그램을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이미지 파일 복사하기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60536" y="26812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9418" y="3056850"/>
            <a:ext cx="7927382" cy="92333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i="1" dirty="0"/>
              <a:t>원본 파일 이름을 </a:t>
            </a:r>
            <a:r>
              <a:rPr lang="ko-KR" altLang="en-US" i="1" dirty="0" err="1"/>
              <a:t>입력하시오</a:t>
            </a:r>
            <a:r>
              <a:rPr lang="en-US" altLang="ko-KR" i="1" dirty="0"/>
              <a:t>: 123.png</a:t>
            </a:r>
            <a:endParaRPr lang="ko-KR" altLang="en-US" i="1" dirty="0"/>
          </a:p>
          <a:p>
            <a:pPr latinLnBrk="1"/>
            <a:r>
              <a:rPr lang="ko-KR" altLang="en-US" i="1" dirty="0"/>
              <a:t>복사 파일 이름을 </a:t>
            </a:r>
            <a:r>
              <a:rPr lang="ko-KR" altLang="en-US" i="1" dirty="0" err="1"/>
              <a:t>입력하시오</a:t>
            </a:r>
            <a:r>
              <a:rPr lang="en-US" altLang="ko-KR" i="1" dirty="0"/>
              <a:t>: kkk.png</a:t>
            </a:r>
            <a:endParaRPr lang="ko-KR" altLang="en-US" i="1" dirty="0"/>
          </a:p>
          <a:p>
            <a:pPr latinLnBrk="1"/>
            <a:r>
              <a:rPr lang="en-US" altLang="ko-KR" i="1" dirty="0"/>
              <a:t>123.png</a:t>
            </a:r>
            <a:r>
              <a:rPr lang="ko-KR" altLang="en-US" i="1" dirty="0"/>
              <a:t>를 </a:t>
            </a:r>
            <a:r>
              <a:rPr lang="en-US" altLang="ko-KR" i="1" dirty="0"/>
              <a:t>kkk.png</a:t>
            </a:r>
            <a:r>
              <a:rPr lang="ko-KR" altLang="en-US" i="1" dirty="0"/>
              <a:t>로 복사하였습니다</a:t>
            </a:r>
            <a:r>
              <a:rPr lang="en-US" altLang="ko-KR" i="1" dirty="0"/>
              <a:t>. </a:t>
            </a:r>
            <a:endParaRPr lang="ko-KR" altLang="en-US" i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430" y="4111087"/>
            <a:ext cx="57816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2213" y="1540764"/>
            <a:ext cx="7927382" cy="480131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filename1 = 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원본 파일 이름을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");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filename2 = 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복사 파일 이름을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");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infile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open(filename1, "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rb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outfile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open(filename2, "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wb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 파일에서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1024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바이트씩 읽어서 출력 파일에 쓴다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while True: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copy_buffer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infile.read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(1024)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not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copy_buffer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break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outfile.write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copy_buffer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infile.close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outfile.close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print(filename1+"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를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 +filename2+"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로 복사하였습니다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")</a:t>
            </a:r>
          </a:p>
        </p:txBody>
      </p:sp>
    </p:spTree>
    <p:extLst>
      <p:ext uri="{BB962C8B-B14F-4D97-AF65-F5344CB8AC3E}">
        <p14:creationId xmlns:p14="http://schemas.microsoft.com/office/powerpoint/2010/main" val="105335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포인터를 이동시켜서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읽는다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임의 접근 파일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31" y="2416524"/>
            <a:ext cx="54292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257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위치 </a:t>
            </a:r>
            <a:r>
              <a:rPr lang="ko-KR" altLang="en-US" dirty="0" err="1" smtClean="0"/>
              <a:t>표시자의</a:t>
            </a:r>
            <a:r>
              <a:rPr lang="ko-KR" altLang="en-US" dirty="0" smtClean="0"/>
              <a:t> 이동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임의 접근의 원리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30" y="2577643"/>
            <a:ext cx="68484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94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2213" y="1540764"/>
            <a:ext cx="7927382" cy="286232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infile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open("test.txt", "r+")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infile.read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(10);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읽은 문자열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position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infile.tell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();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현재 위치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 ", position)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position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infile.seek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(0, 0);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infile.read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(10);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다시 읽은 문자열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infile.close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2213" y="4544852"/>
            <a:ext cx="7927382" cy="92333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읽은 문자열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 All's well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현재 위치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  10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다시 읽은 문자열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 All's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wel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005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pickle </a:t>
            </a:r>
            <a:r>
              <a:rPr lang="ko-KR" altLang="en-US" dirty="0"/>
              <a:t>모듈의 </a:t>
            </a:r>
            <a:r>
              <a:rPr lang="en-US" altLang="ko-KR" dirty="0"/>
              <a:t>dump()</a:t>
            </a:r>
            <a:r>
              <a:rPr lang="ko-KR" altLang="en-US" dirty="0"/>
              <a:t>와 </a:t>
            </a:r>
            <a:r>
              <a:rPr lang="en-US" altLang="ko-KR" dirty="0"/>
              <a:t>load()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사용하면 객체를 쓰고 읽을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입출력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326" y="2815203"/>
            <a:ext cx="56769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326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2213" y="1540764"/>
            <a:ext cx="7927382" cy="286232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import pickle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myMovie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{ "Superman vs Batman ": 9.8, "Ironman": "9.6" }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딕셔너리를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피클 파일에 저장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pickle.dump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myMovie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open( "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save.p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"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wb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 ) 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피클 파일에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딕션너리를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로딩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myMovie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pickle.load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 open( "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save.p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"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rb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 ) 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myMovie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2213" y="4544852"/>
            <a:ext cx="7927382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{'Superman vs Batman ': 9.8, 'Ironman': '9.6'}</a:t>
            </a:r>
          </a:p>
        </p:txBody>
      </p:sp>
    </p:spTree>
    <p:extLst>
      <p:ext uri="{BB962C8B-B14F-4D97-AF65-F5344CB8AC3E}">
        <p14:creationId xmlns:p14="http://schemas.microsoft.com/office/powerpoint/2010/main" val="1238474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오류가 발생할 수 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에외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773" y="1619815"/>
            <a:ext cx="2263156" cy="1979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8309" y="3803904"/>
            <a:ext cx="7927382" cy="20313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(x, y)=(2, 0)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z=x/y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Traceback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(most recent call last):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File "&lt;pyshell#1&gt;", line 1, in &lt;module&gt;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z=x/y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ZeroDivisionError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division by zero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8013290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오류가 </a:t>
            </a:r>
            <a:r>
              <a:rPr lang="ko-KR" altLang="en-US" dirty="0"/>
              <a:t>발생 했을 때 오류를 사용자에게 알려주고 모든 데이터를 저장하게 한 후에 사용자가 우아 하게</a:t>
            </a:r>
            <a:r>
              <a:rPr lang="en-US" altLang="ko-KR" dirty="0"/>
              <a:t>(gracefully) </a:t>
            </a:r>
            <a:r>
              <a:rPr lang="ko-KR" altLang="en-US" dirty="0"/>
              <a:t>프로그램을 종료할 수 있도록 하는 것이 바람직하다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처리의 개념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273" y="3423833"/>
            <a:ext cx="49911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5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525265"/>
            <a:ext cx="8229600" cy="4526280"/>
          </a:xfrm>
        </p:spPr>
        <p:txBody>
          <a:bodyPr/>
          <a:lstStyle/>
          <a:p>
            <a:pPr lvl="0" fontAlgn="base"/>
            <a:r>
              <a:rPr lang="ko-KR" altLang="en-US" dirty="0"/>
              <a:t>텍스트 파일</a:t>
            </a:r>
            <a:r>
              <a:rPr lang="en-US" altLang="ko-KR" dirty="0"/>
              <a:t>(text file)</a:t>
            </a:r>
            <a:endParaRPr lang="ko-KR" altLang="en-US" dirty="0"/>
          </a:p>
          <a:p>
            <a:pPr lvl="0" fontAlgn="base"/>
            <a:r>
              <a:rPr lang="ko-KR" altLang="en-US" dirty="0"/>
              <a:t>이진 파일</a:t>
            </a:r>
            <a:r>
              <a:rPr lang="en-US" altLang="ko-KR" dirty="0"/>
              <a:t>(</a:t>
            </a:r>
            <a:r>
              <a:rPr lang="en-US" altLang="ko-KR" dirty="0" smtClean="0"/>
              <a:t>binary </a:t>
            </a:r>
            <a:r>
              <a:rPr lang="en-US" altLang="ko-KR" dirty="0"/>
              <a:t>file)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파일의 종류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728" y="2598468"/>
            <a:ext cx="4329032" cy="15359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825" y="4385935"/>
            <a:ext cx="4190839" cy="156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855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파이썬에서의</a:t>
            </a:r>
            <a:r>
              <a:rPr lang="ko-KR" altLang="en-US" dirty="0" smtClean="0"/>
              <a:t>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922355"/>
            <a:ext cx="80676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02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2213" y="1540764"/>
            <a:ext cx="7927382" cy="147732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x,y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 = (2,0)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try: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z = x/y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except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ZeroDivisionError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print ("0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으로 나누는 예외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2213" y="3415856"/>
            <a:ext cx="7927382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0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으로 나누는 예외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4116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2213" y="1540764"/>
            <a:ext cx="7927382" cy="230832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while True: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try: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n = 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숫자를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 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n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break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except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ValueError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print("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정수가 아닙니다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다시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 입력이 성공하였습니다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2213" y="4345754"/>
            <a:ext cx="7927382" cy="1200329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숫자를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 23.5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정수가 아닙니다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다시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숫자를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 10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 입력이 성공하였습니다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758729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2213" y="1540764"/>
            <a:ext cx="7927382" cy="147732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try: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fname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파일 이름을 입력하세요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infile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open(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fname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"r")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except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IOError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print("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파일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 +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fname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+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을 발견할 수 없습니다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2213" y="4345754"/>
            <a:ext cx="7927382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파일 이름을 입력하세요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kkk.py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파일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kkk.py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을 발견할 수 없습니다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80328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예외 처리 구조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524000"/>
            <a:ext cx="79724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752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2213" y="1540764"/>
            <a:ext cx="7927382" cy="230832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try: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fh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open("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testfile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"w")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fh.write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테스트 데이터를 파일에 씁니다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!!")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except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IOError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print("Error: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파일을 찾을 수 없거나 데이터를 쓸 수 없습니다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else: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print("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파일에 성공적으로 기록하였습니다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fh.close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2213" y="4345754"/>
            <a:ext cx="7927382" cy="338554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600" i="1" dirty="0"/>
              <a:t>파일에 성공적으로 기록하였습니다</a:t>
            </a:r>
            <a:r>
              <a:rPr lang="en-US" altLang="ko-KR" sz="1600" i="1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59044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파일은 텍스트 파일과 이진 파일로 나누어진다</a:t>
            </a:r>
            <a:r>
              <a:rPr lang="en-US" altLang="ko-KR" dirty="0"/>
              <a:t>. </a:t>
            </a:r>
            <a:r>
              <a:rPr lang="ko-KR" altLang="en-US" dirty="0"/>
              <a:t>파일은 연 후에 입출력이 끝나면 반드시 닫아야 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/>
              <a:t>파일에서 데이터를 읽거나 쓰는 함수는 </a:t>
            </a:r>
            <a:r>
              <a:rPr lang="en-US" altLang="ko-KR" dirty="0"/>
              <a:t>read()</a:t>
            </a:r>
            <a:r>
              <a:rPr lang="ko-KR" altLang="en-US" dirty="0"/>
              <a:t>와 </a:t>
            </a:r>
            <a:r>
              <a:rPr lang="en-US" altLang="ko-KR" dirty="0"/>
              <a:t>write() </a:t>
            </a:r>
            <a:r>
              <a:rPr lang="ko-KR" altLang="en-US" dirty="0"/>
              <a:t>함수이다</a:t>
            </a:r>
            <a:r>
              <a:rPr lang="en-US" altLang="ko-KR" dirty="0"/>
              <a:t>. </a:t>
            </a:r>
            <a:r>
              <a:rPr lang="ko-KR" altLang="en-US" dirty="0"/>
              <a:t>텍스트 파일에서 한 줄을 읽으려면 </a:t>
            </a:r>
            <a:r>
              <a:rPr lang="en-US" altLang="ko-KR" dirty="0"/>
              <a:t>for </a:t>
            </a:r>
            <a:r>
              <a:rPr lang="ko-KR" altLang="en-US" dirty="0"/>
              <a:t>루프를 사용한다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/>
              <a:t>예외 처리는 오류가 발생했을 때 프로그램을 </a:t>
            </a:r>
            <a:r>
              <a:rPr lang="ko-KR" altLang="en-US" dirty="0" err="1"/>
              <a:t>우아하기</a:t>
            </a:r>
            <a:r>
              <a:rPr lang="ko-KR" altLang="en-US" dirty="0"/>
              <a:t> 종료하는 방법이다</a:t>
            </a:r>
            <a:r>
              <a:rPr lang="en-US" altLang="ko-KR" dirty="0"/>
              <a:t>. try </a:t>
            </a:r>
            <a:r>
              <a:rPr lang="ko-KR" altLang="en-US" dirty="0"/>
              <a:t>블록과 </a:t>
            </a:r>
            <a:r>
              <a:rPr lang="en-US" altLang="ko-KR" dirty="0"/>
              <a:t>except </a:t>
            </a:r>
            <a:r>
              <a:rPr lang="ko-KR" altLang="en-US" dirty="0"/>
              <a:t>블록으로 이루어진다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</a:t>
            </a:r>
            <a:r>
              <a:rPr lang="ko-KR" altLang="en-US" dirty="0" smtClean="0"/>
              <a:t>심 </a:t>
            </a:r>
            <a:r>
              <a:rPr lang="ko-KR" altLang="en-US" dirty="0" smtClean="0"/>
              <a:t>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158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87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파일 읽고 </a:t>
            </a:r>
            <a:r>
              <a:rPr lang="ko-KR" altLang="en-US" dirty="0" smtClean="0"/>
              <a:t>쓰기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81" y="1584579"/>
            <a:ext cx="79343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45" y="1607949"/>
            <a:ext cx="6876000" cy="492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49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863671"/>
            <a:ext cx="7927382" cy="107721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infile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open("phones.txt", "r")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 =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infile.read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(10) 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print(s);</a:t>
            </a:r>
          </a:p>
          <a:p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infile.close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 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309" y="3261799"/>
            <a:ext cx="7927382" cy="338554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600" i="1" dirty="0"/>
              <a:t>홍길동 </a:t>
            </a:r>
            <a:r>
              <a:rPr lang="en-US" altLang="ko-KR" sz="1600" i="1" dirty="0"/>
              <a:t>010-12</a:t>
            </a:r>
            <a:endParaRPr lang="en-US" altLang="ko-KR" sz="1600" i="1" dirty="0"/>
          </a:p>
        </p:txBody>
      </p:sp>
    </p:spTree>
    <p:extLst>
      <p:ext uri="{BB962C8B-B14F-4D97-AF65-F5344CB8AC3E}">
        <p14:creationId xmlns:p14="http://schemas.microsoft.com/office/powerpoint/2010/main" val="3812335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863671"/>
            <a:ext cx="7927382" cy="206210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infile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open("phones.txt", "r")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 =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infile.readline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 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print(s);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 =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infile.readline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 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print(s);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 =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infile.readline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 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print(s);</a:t>
            </a:r>
          </a:p>
          <a:p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infile.close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 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309" y="4643442"/>
            <a:ext cx="7927382" cy="830997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600" i="1" dirty="0"/>
              <a:t>홍길동 </a:t>
            </a:r>
            <a:r>
              <a:rPr lang="en-US" altLang="ko-KR" sz="1600" i="1" dirty="0"/>
              <a:t>010-1234-5678</a:t>
            </a:r>
          </a:p>
          <a:p>
            <a:pPr latinLnBrk="1"/>
            <a:r>
              <a:rPr lang="ko-KR" altLang="en-US" sz="1600" i="1" dirty="0"/>
              <a:t>김철수 </a:t>
            </a:r>
            <a:r>
              <a:rPr lang="en-US" altLang="ko-KR" sz="1600" i="1" dirty="0"/>
              <a:t>010-1234-5679</a:t>
            </a:r>
          </a:p>
          <a:p>
            <a:pPr latinLnBrk="1"/>
            <a:r>
              <a:rPr lang="ko-KR" altLang="en-US" sz="1600" i="1" dirty="0"/>
              <a:t>김영희 </a:t>
            </a:r>
            <a:r>
              <a:rPr lang="en-US" altLang="ko-KR" sz="1600" i="1" dirty="0"/>
              <a:t>010-1234-5680</a:t>
            </a:r>
            <a:endParaRPr lang="en-US" altLang="ko-KR" sz="1600" i="1" dirty="0"/>
          </a:p>
        </p:txBody>
      </p:sp>
    </p:spTree>
    <p:extLst>
      <p:ext uri="{BB962C8B-B14F-4D97-AF65-F5344CB8AC3E}">
        <p14:creationId xmlns:p14="http://schemas.microsoft.com/office/powerpoint/2010/main" val="364263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863671"/>
            <a:ext cx="7927382" cy="175432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infile</a:t>
            </a:r>
            <a:r>
              <a:rPr lang="en-US" altLang="ko-KR" dirty="0"/>
              <a:t> = open("phones.txt", "r")</a:t>
            </a:r>
          </a:p>
          <a:p>
            <a:r>
              <a:rPr lang="en-US" altLang="ko-KR" dirty="0"/>
              <a:t>line = </a:t>
            </a:r>
            <a:r>
              <a:rPr lang="en-US" altLang="ko-KR" dirty="0" err="1"/>
              <a:t>infile.readline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while line != "":</a:t>
            </a:r>
          </a:p>
          <a:p>
            <a:r>
              <a:rPr lang="en-US" altLang="ko-KR" dirty="0"/>
              <a:t>	print(line);</a:t>
            </a:r>
          </a:p>
          <a:p>
            <a:r>
              <a:rPr lang="en-US" altLang="ko-KR" dirty="0"/>
              <a:t>	line = </a:t>
            </a:r>
            <a:r>
              <a:rPr lang="en-US" altLang="ko-KR" dirty="0" err="1"/>
              <a:t>infile.readline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infile.close</a:t>
            </a:r>
            <a:r>
              <a:rPr lang="en-US" altLang="ko-KR" dirty="0"/>
              <a:t>()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8309" y="4643442"/>
            <a:ext cx="7927382" cy="830997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600" i="1" dirty="0" smtClean="0"/>
              <a:t>홍길동 </a:t>
            </a:r>
            <a:r>
              <a:rPr lang="en-US" altLang="ko-KR" sz="1600" i="1" dirty="0" smtClean="0"/>
              <a:t>010-1234-5678</a:t>
            </a:r>
          </a:p>
          <a:p>
            <a:pPr latinLnBrk="1"/>
            <a:r>
              <a:rPr lang="ko-KR" altLang="en-US" sz="1600" i="1" dirty="0" smtClean="0"/>
              <a:t>김철수 </a:t>
            </a:r>
            <a:r>
              <a:rPr lang="en-US" altLang="ko-KR" sz="1600" i="1" dirty="0" smtClean="0"/>
              <a:t>010-1234-5679</a:t>
            </a:r>
          </a:p>
          <a:p>
            <a:pPr latinLnBrk="1"/>
            <a:r>
              <a:rPr lang="ko-KR" altLang="en-US" sz="1600" i="1" dirty="0" smtClean="0"/>
              <a:t>김영희 </a:t>
            </a:r>
            <a:r>
              <a:rPr lang="en-US" altLang="ko-KR" sz="1600" i="1" dirty="0" smtClean="0"/>
              <a:t>010-1234-5680</a:t>
            </a:r>
            <a:endParaRPr lang="en-US" altLang="ko-KR" sz="1600" i="1" dirty="0"/>
          </a:p>
        </p:txBody>
      </p:sp>
    </p:spTree>
    <p:extLst>
      <p:ext uri="{BB962C8B-B14F-4D97-AF65-F5344CB8AC3E}">
        <p14:creationId xmlns:p14="http://schemas.microsoft.com/office/powerpoint/2010/main" val="17936296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2497</TotalTime>
  <Words>1846</Words>
  <Application>Microsoft Office PowerPoint</Application>
  <PresentationFormat>화면 슬라이드 쇼(4:3)</PresentationFormat>
  <Paragraphs>374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3" baseType="lpstr">
      <vt:lpstr>굴림</vt:lpstr>
      <vt:lpstr>맑은 고딕</vt:lpstr>
      <vt:lpstr>Arial</vt:lpstr>
      <vt:lpstr>Tahoma</vt:lpstr>
      <vt:lpstr>Wingdings</vt:lpstr>
      <vt:lpstr>New_Natural01</vt:lpstr>
      <vt:lpstr>12장 파일과 예외처리</vt:lpstr>
      <vt:lpstr>파일의 필요성</vt:lpstr>
      <vt:lpstr>논리적인 파일 구조</vt:lpstr>
      <vt:lpstr>파일의 종류</vt:lpstr>
      <vt:lpstr>텍스트 파일 읽고 쓰기</vt:lpstr>
      <vt:lpstr>파일 모드</vt:lpstr>
      <vt:lpstr>예제</vt:lpstr>
      <vt:lpstr>예제</vt:lpstr>
      <vt:lpstr>예제</vt:lpstr>
      <vt:lpstr>예제</vt:lpstr>
      <vt:lpstr>파일에 데이터 쓰기</vt:lpstr>
      <vt:lpstr>Lab: 매출 파일 처리</vt:lpstr>
      <vt:lpstr>Solution</vt:lpstr>
      <vt:lpstr>텍스트 입출력 기법</vt:lpstr>
      <vt:lpstr>텍스트 입출력 기법</vt:lpstr>
      <vt:lpstr>텍스트 입출력 기법</vt:lpstr>
      <vt:lpstr>PowerPoint 프레젠테이션</vt:lpstr>
      <vt:lpstr>파일 대화 상자</vt:lpstr>
      <vt:lpstr>Lab: 스페이스 세기</vt:lpstr>
      <vt:lpstr>Solution</vt:lpstr>
      <vt:lpstr>Lab: 줄앞에 번호붙이기 </vt:lpstr>
      <vt:lpstr>Solution</vt:lpstr>
      <vt:lpstr>Lab: 각 문자 횟수 세기</vt:lpstr>
      <vt:lpstr>Solution</vt:lpstr>
      <vt:lpstr>Lab: CSV 파일 읽기</vt:lpstr>
      <vt:lpstr>Solution</vt:lpstr>
      <vt:lpstr>Lab: 파일 암호화</vt:lpstr>
      <vt:lpstr>Solution</vt:lpstr>
      <vt:lpstr>Solution</vt:lpstr>
      <vt:lpstr>이진 파일</vt:lpstr>
      <vt:lpstr>Lab: 이미지 파일 복사하기</vt:lpstr>
      <vt:lpstr>Solution</vt:lpstr>
      <vt:lpstr>임의 접근 파일</vt:lpstr>
      <vt:lpstr>임의 접근의 원리</vt:lpstr>
      <vt:lpstr>예제</vt:lpstr>
      <vt:lpstr>객체 입출력</vt:lpstr>
      <vt:lpstr>예제</vt:lpstr>
      <vt:lpstr>에외 처리</vt:lpstr>
      <vt:lpstr>예외 처리의 개념</vt:lpstr>
      <vt:lpstr>파이썬에서의 예외 처리</vt:lpstr>
      <vt:lpstr>예제</vt:lpstr>
      <vt:lpstr>예제</vt:lpstr>
      <vt:lpstr>예제</vt:lpstr>
      <vt:lpstr>다중 예외 처리 구조</vt:lpstr>
      <vt:lpstr>예제</vt:lpstr>
      <vt:lpstr>핵심 정리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chun</cp:lastModifiedBy>
  <cp:revision>690</cp:revision>
  <dcterms:created xsi:type="dcterms:W3CDTF">2007-06-29T06:43:39Z</dcterms:created>
  <dcterms:modified xsi:type="dcterms:W3CDTF">2016-08-17T09:43:45Z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