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34"/>
  </p:notesMasterIdLst>
  <p:handoutMasterIdLst>
    <p:handoutMasterId r:id="rId35"/>
  </p:handoutMasterIdLst>
  <p:sldIdLst>
    <p:sldId id="256" r:id="rId2"/>
    <p:sldId id="496" r:id="rId3"/>
    <p:sldId id="497" r:id="rId4"/>
    <p:sldId id="498" r:id="rId5"/>
    <p:sldId id="495" r:id="rId6"/>
    <p:sldId id="499" r:id="rId7"/>
    <p:sldId id="500" r:id="rId8"/>
    <p:sldId id="501" r:id="rId9"/>
    <p:sldId id="502" r:id="rId10"/>
    <p:sldId id="503" r:id="rId11"/>
    <p:sldId id="504" r:id="rId12"/>
    <p:sldId id="505" r:id="rId13"/>
    <p:sldId id="506" r:id="rId14"/>
    <p:sldId id="507" r:id="rId15"/>
    <p:sldId id="508" r:id="rId16"/>
    <p:sldId id="509" r:id="rId17"/>
    <p:sldId id="510" r:id="rId18"/>
    <p:sldId id="511" r:id="rId19"/>
    <p:sldId id="512" r:id="rId20"/>
    <p:sldId id="513" r:id="rId21"/>
    <p:sldId id="514" r:id="rId22"/>
    <p:sldId id="515" r:id="rId23"/>
    <p:sldId id="516" r:id="rId24"/>
    <p:sldId id="517" r:id="rId25"/>
    <p:sldId id="518" r:id="rId26"/>
    <p:sldId id="519" r:id="rId27"/>
    <p:sldId id="520" r:id="rId28"/>
    <p:sldId id="522" r:id="rId29"/>
    <p:sldId id="521" r:id="rId30"/>
    <p:sldId id="523" r:id="rId31"/>
    <p:sldId id="303" r:id="rId32"/>
    <p:sldId id="305" r:id="rId33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CCFF"/>
    <a:srgbClr val="CCFFCC"/>
    <a:srgbClr val="FFFFCC"/>
    <a:srgbClr val="CCFF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3514" autoAdjust="0"/>
  </p:normalViewPr>
  <p:slideViewPr>
    <p:cSldViewPr snapToGrid="0">
      <p:cViewPr varScale="1">
        <p:scale>
          <a:sx n="123" d="100"/>
          <a:sy n="123" d="100"/>
        </p:scale>
        <p:origin x="8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1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7440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48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66344" y="1540764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0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457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549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2371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17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367972"/>
            <a:ext cx="8229600" cy="49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13</a:t>
            </a:r>
            <a:r>
              <a:rPr lang="ko-KR" altLang="en-US" dirty="0" smtClean="0"/>
              <a:t>장 순환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탐색</a:t>
            </a:r>
            <a:endParaRPr lang="ko-KR" altLang="en-US" dirty="0">
              <a:effectLst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배수를 전부 찾아서 소수가 아니라고 표시한다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err="1">
                <a:effectLst/>
              </a:rPr>
              <a:t>에라스토스의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smtClean="0">
                <a:effectLst/>
              </a:rPr>
              <a:t>체</a:t>
            </a:r>
            <a:endParaRPr lang="ko-KR" altLang="en-US" dirty="0"/>
          </a:p>
        </p:txBody>
      </p:sp>
      <p:pic>
        <p:nvPicPr>
          <p:cNvPr id="1025" name="_x316911968" descr="EMB000004f04d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977" y="2092270"/>
            <a:ext cx="3448373" cy="287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7453" y="5192881"/>
            <a:ext cx="792738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[2, 3, 5, 7, 11, 13, 17, 19, 23, 29, 31, 37, 41, 43, 47, 53, 59, 61, 67, 71, 73, 79, 83, 89, 97]</a:t>
            </a:r>
          </a:p>
        </p:txBody>
      </p:sp>
    </p:spTree>
    <p:extLst>
      <p:ext uri="{BB962C8B-B14F-4D97-AF65-F5344CB8AC3E}">
        <p14:creationId xmlns:p14="http://schemas.microsoft.com/office/powerpoint/2010/main" val="4146463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213" y="1540764"/>
            <a:ext cx="7927382" cy="230832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eratosthenes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multiples = set()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for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range(2, n+1):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if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not in multiples: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yield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multiples.update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(range(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n+1,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print(list(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eratosthenes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(100)))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0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순환은 디렉토리의 용량을 계산하는데도 사용될 수 있다</a:t>
            </a:r>
            <a:r>
              <a:rPr lang="en-US" altLang="ko-KR" dirty="0"/>
              <a:t>. </a:t>
            </a:r>
            <a:r>
              <a:rPr lang="ko-KR" altLang="en-US" dirty="0"/>
              <a:t>예를 들어 다음과 같은 디렉토리 구조에서 루트 디렉토리의 용량을 알려면 어떻게 하여야 할까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디렉토리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 계산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42" y="3125492"/>
            <a:ext cx="60007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56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213" y="1540764"/>
            <a:ext cx="7927382" cy="480131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os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calcDirSize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(name):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totalSize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0 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os.path.isfile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(name):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totalSize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+=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os.path.getsize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(name)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fileList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os.listdir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(name)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서브 디렉토리의 용량을 계산하여 모두 합한다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for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subDir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fileList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totalSize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+=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calcDirSize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(name + "\\" +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subDir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return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totalSize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name = 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디렉터리 이름을 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calcDirSize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(name))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132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</a:t>
            </a:r>
            <a:r>
              <a:rPr lang="ko-KR" altLang="en-US" dirty="0"/>
              <a:t>번에 하나의 원판만 이동할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r>
              <a:rPr lang="ko-KR" altLang="en-US" dirty="0" smtClean="0"/>
              <a:t>맨 </a:t>
            </a:r>
            <a:r>
              <a:rPr lang="ko-KR" altLang="en-US" dirty="0"/>
              <a:t>위에 있는 원판만 이동할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크기가 </a:t>
            </a:r>
            <a:r>
              <a:rPr lang="ko-KR" altLang="en-US" dirty="0"/>
              <a:t>작은 </a:t>
            </a:r>
            <a:r>
              <a:rPr lang="ko-KR" altLang="en-US" dirty="0" err="1"/>
              <a:t>원판위에</a:t>
            </a:r>
            <a:r>
              <a:rPr lang="ko-KR" altLang="en-US" dirty="0"/>
              <a:t> 큰 원판이 쌓일 수 없다</a:t>
            </a:r>
            <a:r>
              <a:rPr lang="en-US" altLang="ko-KR" dirty="0"/>
              <a:t>.  </a:t>
            </a:r>
            <a:endParaRPr lang="en-US" altLang="ko-KR" dirty="0" smtClean="0"/>
          </a:p>
          <a:p>
            <a:r>
              <a:rPr lang="ko-KR" altLang="en-US" dirty="0" smtClean="0"/>
              <a:t>중간의 </a:t>
            </a:r>
            <a:r>
              <a:rPr lang="ko-KR" altLang="en-US" dirty="0"/>
              <a:t>막대를 임시적으로 이용할 수 있으나 앞의 조건들을 지켜야 한다</a:t>
            </a:r>
            <a:r>
              <a:rPr lang="en-US" altLang="ko-KR" dirty="0"/>
              <a:t>. 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하노이탑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006" y="3988230"/>
            <a:ext cx="38195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48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66344" y="1540764"/>
            <a:ext cx="5128544" cy="452628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개의 원판이 있는 경우에 대한 </a:t>
            </a:r>
            <a:r>
              <a:rPr lang="ko-KR" altLang="en-US" dirty="0" smtClean="0"/>
              <a:t>이동의 </a:t>
            </a:r>
            <a:r>
              <a:rPr lang="ko-KR" altLang="en-US" dirty="0"/>
              <a:t>순서이다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546" y="511445"/>
            <a:ext cx="2471199" cy="607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96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</a:t>
            </a:r>
            <a:r>
              <a:rPr lang="ko-KR" altLang="en-US" dirty="0" smtClean="0"/>
              <a:t>개의 원판이 있는 경우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982" y="1899278"/>
            <a:ext cx="4075247" cy="36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37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213" y="1540764"/>
            <a:ext cx="7927382" cy="313932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막대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에 쌓여있는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개의 원판을 막대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tmp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를 사용하여 막대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to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로 옮긴다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hanoi_tower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 n, org,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tmp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to):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if (n==1):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원판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org,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에서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to 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로 옮긴다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else: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hanoi_tower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(n-1, org, to,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tmp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);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원판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n,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org,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에서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to 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로 옮긴다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hanoi_tower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(n-1,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tmp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org, to);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hanoi_tower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(4, 'A', 'B', 'C');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48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9418" y="2124216"/>
            <a:ext cx="7927382" cy="4247317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원판 </a:t>
            </a:r>
            <a:r>
              <a:rPr lang="en-US" altLang="ko-KR" i="1" dirty="0"/>
              <a:t>1</a:t>
            </a:r>
            <a:r>
              <a:rPr lang="ko-KR" altLang="en-US" i="1" dirty="0"/>
              <a:t>을 </a:t>
            </a:r>
            <a:r>
              <a:rPr lang="en-US" altLang="ko-KR" i="1" dirty="0"/>
              <a:t>A </a:t>
            </a:r>
            <a:r>
              <a:rPr lang="ko-KR" altLang="en-US" i="1" dirty="0"/>
              <a:t>에서 </a:t>
            </a:r>
            <a:r>
              <a:rPr lang="en-US" altLang="ko-KR" i="1" dirty="0"/>
              <a:t>B </a:t>
            </a:r>
            <a:r>
              <a:rPr lang="ko-KR" altLang="en-US" i="1" dirty="0"/>
              <a:t>로 옮긴다</a:t>
            </a:r>
            <a:r>
              <a:rPr lang="en-US" altLang="ko-KR" i="1" dirty="0"/>
              <a:t>.</a:t>
            </a:r>
            <a:endParaRPr lang="ko-KR" altLang="en-US" dirty="0"/>
          </a:p>
          <a:p>
            <a:pPr latinLnBrk="1"/>
            <a:r>
              <a:rPr lang="ko-KR" altLang="en-US" i="1" dirty="0"/>
              <a:t>원판 </a:t>
            </a:r>
            <a:r>
              <a:rPr lang="en-US" altLang="ko-KR" i="1" dirty="0"/>
              <a:t>2 </a:t>
            </a:r>
            <a:r>
              <a:rPr lang="ko-KR" altLang="en-US" i="1" dirty="0"/>
              <a:t>을 </a:t>
            </a:r>
            <a:r>
              <a:rPr lang="en-US" altLang="ko-KR" i="1" dirty="0"/>
              <a:t>A </a:t>
            </a:r>
            <a:r>
              <a:rPr lang="ko-KR" altLang="en-US" i="1" dirty="0"/>
              <a:t>에서 </a:t>
            </a:r>
            <a:r>
              <a:rPr lang="en-US" altLang="ko-KR" i="1" dirty="0"/>
              <a:t>C </a:t>
            </a:r>
            <a:r>
              <a:rPr lang="ko-KR" altLang="en-US" i="1" dirty="0"/>
              <a:t>로 옮긴다</a:t>
            </a:r>
            <a:r>
              <a:rPr lang="en-US" altLang="ko-KR" i="1" dirty="0"/>
              <a:t>.</a:t>
            </a:r>
            <a:endParaRPr lang="ko-KR" altLang="en-US" dirty="0"/>
          </a:p>
          <a:p>
            <a:pPr latinLnBrk="1"/>
            <a:r>
              <a:rPr lang="ko-KR" altLang="en-US" i="1" dirty="0"/>
              <a:t>원판 </a:t>
            </a:r>
            <a:r>
              <a:rPr lang="en-US" altLang="ko-KR" i="1" dirty="0"/>
              <a:t>1</a:t>
            </a:r>
            <a:r>
              <a:rPr lang="ko-KR" altLang="en-US" i="1" dirty="0"/>
              <a:t>을 </a:t>
            </a:r>
            <a:r>
              <a:rPr lang="en-US" altLang="ko-KR" i="1" dirty="0"/>
              <a:t>B </a:t>
            </a:r>
            <a:r>
              <a:rPr lang="ko-KR" altLang="en-US" i="1" dirty="0"/>
              <a:t>에서 </a:t>
            </a:r>
            <a:r>
              <a:rPr lang="en-US" altLang="ko-KR" i="1" dirty="0"/>
              <a:t>C </a:t>
            </a:r>
            <a:r>
              <a:rPr lang="ko-KR" altLang="en-US" i="1" dirty="0"/>
              <a:t>로 옮긴다</a:t>
            </a:r>
            <a:r>
              <a:rPr lang="en-US" altLang="ko-KR" i="1" dirty="0"/>
              <a:t>.</a:t>
            </a:r>
            <a:endParaRPr lang="ko-KR" altLang="en-US" dirty="0"/>
          </a:p>
          <a:p>
            <a:pPr latinLnBrk="1"/>
            <a:r>
              <a:rPr lang="ko-KR" altLang="en-US" i="1" dirty="0"/>
              <a:t>원판 </a:t>
            </a:r>
            <a:r>
              <a:rPr lang="en-US" altLang="ko-KR" i="1" dirty="0"/>
              <a:t>3 </a:t>
            </a:r>
            <a:r>
              <a:rPr lang="ko-KR" altLang="en-US" i="1" dirty="0"/>
              <a:t>을 </a:t>
            </a:r>
            <a:r>
              <a:rPr lang="en-US" altLang="ko-KR" i="1" dirty="0"/>
              <a:t>A </a:t>
            </a:r>
            <a:r>
              <a:rPr lang="ko-KR" altLang="en-US" i="1" dirty="0"/>
              <a:t>에서 </a:t>
            </a:r>
            <a:r>
              <a:rPr lang="en-US" altLang="ko-KR" i="1" dirty="0"/>
              <a:t>B </a:t>
            </a:r>
            <a:r>
              <a:rPr lang="ko-KR" altLang="en-US" i="1" dirty="0"/>
              <a:t>로 옮긴다</a:t>
            </a:r>
            <a:r>
              <a:rPr lang="en-US" altLang="ko-KR" i="1" dirty="0"/>
              <a:t>.</a:t>
            </a:r>
            <a:endParaRPr lang="ko-KR" altLang="en-US" dirty="0"/>
          </a:p>
          <a:p>
            <a:pPr latinLnBrk="1"/>
            <a:r>
              <a:rPr lang="ko-KR" altLang="en-US" i="1" dirty="0"/>
              <a:t>원판 </a:t>
            </a:r>
            <a:r>
              <a:rPr lang="en-US" altLang="ko-KR" i="1" dirty="0"/>
              <a:t>1</a:t>
            </a:r>
            <a:r>
              <a:rPr lang="ko-KR" altLang="en-US" i="1" dirty="0"/>
              <a:t>을 </a:t>
            </a:r>
            <a:r>
              <a:rPr lang="en-US" altLang="ko-KR" i="1" dirty="0"/>
              <a:t>C </a:t>
            </a:r>
            <a:r>
              <a:rPr lang="ko-KR" altLang="en-US" i="1" dirty="0"/>
              <a:t>에서 </a:t>
            </a:r>
            <a:r>
              <a:rPr lang="en-US" altLang="ko-KR" i="1" dirty="0"/>
              <a:t>A </a:t>
            </a:r>
            <a:r>
              <a:rPr lang="ko-KR" altLang="en-US" i="1" dirty="0"/>
              <a:t>로 옮긴다</a:t>
            </a:r>
            <a:r>
              <a:rPr lang="en-US" altLang="ko-KR" i="1" dirty="0"/>
              <a:t>.</a:t>
            </a:r>
            <a:endParaRPr lang="ko-KR" altLang="en-US" dirty="0"/>
          </a:p>
          <a:p>
            <a:pPr latinLnBrk="1"/>
            <a:r>
              <a:rPr lang="ko-KR" altLang="en-US" i="1" dirty="0"/>
              <a:t>원판 </a:t>
            </a:r>
            <a:r>
              <a:rPr lang="en-US" altLang="ko-KR" i="1" dirty="0"/>
              <a:t>2 </a:t>
            </a:r>
            <a:r>
              <a:rPr lang="ko-KR" altLang="en-US" i="1" dirty="0"/>
              <a:t>을 </a:t>
            </a:r>
            <a:r>
              <a:rPr lang="en-US" altLang="ko-KR" i="1" dirty="0"/>
              <a:t>C </a:t>
            </a:r>
            <a:r>
              <a:rPr lang="ko-KR" altLang="en-US" i="1" dirty="0"/>
              <a:t>에서 </a:t>
            </a:r>
            <a:r>
              <a:rPr lang="en-US" altLang="ko-KR" i="1" dirty="0"/>
              <a:t>B </a:t>
            </a:r>
            <a:r>
              <a:rPr lang="ko-KR" altLang="en-US" i="1" dirty="0"/>
              <a:t>로 옮긴다</a:t>
            </a:r>
            <a:r>
              <a:rPr lang="en-US" altLang="ko-KR" i="1" dirty="0"/>
              <a:t>.</a:t>
            </a:r>
            <a:endParaRPr lang="ko-KR" altLang="en-US" dirty="0"/>
          </a:p>
          <a:p>
            <a:pPr latinLnBrk="1"/>
            <a:r>
              <a:rPr lang="ko-KR" altLang="en-US" i="1" dirty="0"/>
              <a:t>원판 </a:t>
            </a:r>
            <a:r>
              <a:rPr lang="en-US" altLang="ko-KR" i="1" dirty="0"/>
              <a:t>1</a:t>
            </a:r>
            <a:r>
              <a:rPr lang="ko-KR" altLang="en-US" i="1" dirty="0"/>
              <a:t>을 </a:t>
            </a:r>
            <a:r>
              <a:rPr lang="en-US" altLang="ko-KR" i="1" dirty="0"/>
              <a:t>A </a:t>
            </a:r>
            <a:r>
              <a:rPr lang="ko-KR" altLang="en-US" i="1" dirty="0"/>
              <a:t>에서 </a:t>
            </a:r>
            <a:r>
              <a:rPr lang="en-US" altLang="ko-KR" i="1" dirty="0"/>
              <a:t>B </a:t>
            </a:r>
            <a:r>
              <a:rPr lang="ko-KR" altLang="en-US" i="1" dirty="0"/>
              <a:t>로 옮긴다</a:t>
            </a:r>
            <a:r>
              <a:rPr lang="en-US" altLang="ko-KR" i="1" dirty="0"/>
              <a:t>.</a:t>
            </a:r>
            <a:endParaRPr lang="ko-KR" altLang="en-US" dirty="0"/>
          </a:p>
          <a:p>
            <a:pPr latinLnBrk="1"/>
            <a:r>
              <a:rPr lang="ko-KR" altLang="en-US" i="1" dirty="0"/>
              <a:t>원판 </a:t>
            </a:r>
            <a:r>
              <a:rPr lang="en-US" altLang="ko-KR" i="1" dirty="0"/>
              <a:t>4 </a:t>
            </a:r>
            <a:r>
              <a:rPr lang="ko-KR" altLang="en-US" i="1" dirty="0"/>
              <a:t>을 </a:t>
            </a:r>
            <a:r>
              <a:rPr lang="en-US" altLang="ko-KR" i="1" dirty="0"/>
              <a:t>A </a:t>
            </a:r>
            <a:r>
              <a:rPr lang="ko-KR" altLang="en-US" i="1" dirty="0"/>
              <a:t>에서 </a:t>
            </a:r>
            <a:r>
              <a:rPr lang="en-US" altLang="ko-KR" i="1" dirty="0"/>
              <a:t>C </a:t>
            </a:r>
            <a:r>
              <a:rPr lang="ko-KR" altLang="en-US" i="1" dirty="0"/>
              <a:t>로 옮긴다</a:t>
            </a:r>
            <a:r>
              <a:rPr lang="en-US" altLang="ko-KR" i="1" dirty="0"/>
              <a:t>.</a:t>
            </a:r>
            <a:endParaRPr lang="ko-KR" altLang="en-US" dirty="0"/>
          </a:p>
          <a:p>
            <a:pPr latinLnBrk="1"/>
            <a:r>
              <a:rPr lang="ko-KR" altLang="en-US" i="1" dirty="0"/>
              <a:t>원판 </a:t>
            </a:r>
            <a:r>
              <a:rPr lang="en-US" altLang="ko-KR" i="1" dirty="0"/>
              <a:t>1</a:t>
            </a:r>
            <a:r>
              <a:rPr lang="ko-KR" altLang="en-US" i="1" dirty="0"/>
              <a:t>을 </a:t>
            </a:r>
            <a:r>
              <a:rPr lang="en-US" altLang="ko-KR" i="1" dirty="0"/>
              <a:t>B </a:t>
            </a:r>
            <a:r>
              <a:rPr lang="ko-KR" altLang="en-US" i="1" dirty="0"/>
              <a:t>에서 </a:t>
            </a:r>
            <a:r>
              <a:rPr lang="en-US" altLang="ko-KR" i="1" dirty="0"/>
              <a:t>C </a:t>
            </a:r>
            <a:r>
              <a:rPr lang="ko-KR" altLang="en-US" i="1" dirty="0"/>
              <a:t>로 옮긴다</a:t>
            </a:r>
            <a:r>
              <a:rPr lang="en-US" altLang="ko-KR" i="1" dirty="0"/>
              <a:t>.</a:t>
            </a:r>
            <a:endParaRPr lang="ko-KR" altLang="en-US" dirty="0"/>
          </a:p>
          <a:p>
            <a:pPr latinLnBrk="1"/>
            <a:r>
              <a:rPr lang="ko-KR" altLang="en-US" i="1" dirty="0"/>
              <a:t>원판 </a:t>
            </a:r>
            <a:r>
              <a:rPr lang="en-US" altLang="ko-KR" i="1" dirty="0"/>
              <a:t>2 </a:t>
            </a:r>
            <a:r>
              <a:rPr lang="ko-KR" altLang="en-US" i="1" dirty="0"/>
              <a:t>을 </a:t>
            </a:r>
            <a:r>
              <a:rPr lang="en-US" altLang="ko-KR" i="1" dirty="0"/>
              <a:t>B </a:t>
            </a:r>
            <a:r>
              <a:rPr lang="ko-KR" altLang="en-US" i="1" dirty="0"/>
              <a:t>에서 </a:t>
            </a:r>
            <a:r>
              <a:rPr lang="en-US" altLang="ko-KR" i="1" dirty="0"/>
              <a:t>A </a:t>
            </a:r>
            <a:r>
              <a:rPr lang="ko-KR" altLang="en-US" i="1" dirty="0"/>
              <a:t>로 옮긴다</a:t>
            </a:r>
            <a:r>
              <a:rPr lang="en-US" altLang="ko-KR" i="1" dirty="0"/>
              <a:t>.</a:t>
            </a:r>
            <a:endParaRPr lang="ko-KR" altLang="en-US" dirty="0"/>
          </a:p>
          <a:p>
            <a:pPr latinLnBrk="1"/>
            <a:r>
              <a:rPr lang="ko-KR" altLang="en-US" i="1" dirty="0"/>
              <a:t>원판 </a:t>
            </a:r>
            <a:r>
              <a:rPr lang="en-US" altLang="ko-KR" i="1" dirty="0"/>
              <a:t>1</a:t>
            </a:r>
            <a:r>
              <a:rPr lang="ko-KR" altLang="en-US" i="1" dirty="0"/>
              <a:t>을 </a:t>
            </a:r>
            <a:r>
              <a:rPr lang="en-US" altLang="ko-KR" i="1" dirty="0"/>
              <a:t>C </a:t>
            </a:r>
            <a:r>
              <a:rPr lang="ko-KR" altLang="en-US" i="1" dirty="0"/>
              <a:t>에서 </a:t>
            </a:r>
            <a:r>
              <a:rPr lang="en-US" altLang="ko-KR" i="1" dirty="0"/>
              <a:t>A </a:t>
            </a:r>
            <a:r>
              <a:rPr lang="ko-KR" altLang="en-US" i="1" dirty="0"/>
              <a:t>로 옮긴다</a:t>
            </a:r>
            <a:r>
              <a:rPr lang="en-US" altLang="ko-KR" i="1" dirty="0"/>
              <a:t>.</a:t>
            </a:r>
            <a:endParaRPr lang="ko-KR" altLang="en-US" dirty="0"/>
          </a:p>
          <a:p>
            <a:pPr latinLnBrk="1"/>
            <a:r>
              <a:rPr lang="ko-KR" altLang="en-US" i="1" dirty="0"/>
              <a:t>원판 </a:t>
            </a:r>
            <a:r>
              <a:rPr lang="en-US" altLang="ko-KR" i="1" dirty="0"/>
              <a:t>3 </a:t>
            </a:r>
            <a:r>
              <a:rPr lang="ko-KR" altLang="en-US" i="1" dirty="0"/>
              <a:t>을 </a:t>
            </a:r>
            <a:r>
              <a:rPr lang="en-US" altLang="ko-KR" i="1" dirty="0"/>
              <a:t>B </a:t>
            </a:r>
            <a:r>
              <a:rPr lang="ko-KR" altLang="en-US" i="1" dirty="0"/>
              <a:t>에서 </a:t>
            </a:r>
            <a:r>
              <a:rPr lang="en-US" altLang="ko-KR" i="1" dirty="0"/>
              <a:t>C </a:t>
            </a:r>
            <a:r>
              <a:rPr lang="ko-KR" altLang="en-US" i="1" dirty="0"/>
              <a:t>로 옮긴다</a:t>
            </a:r>
            <a:r>
              <a:rPr lang="en-US" altLang="ko-KR" i="1" dirty="0"/>
              <a:t>.</a:t>
            </a:r>
            <a:endParaRPr lang="ko-KR" altLang="en-US" dirty="0"/>
          </a:p>
          <a:p>
            <a:pPr latinLnBrk="1"/>
            <a:r>
              <a:rPr lang="ko-KR" altLang="en-US" i="1" dirty="0"/>
              <a:t>원판 </a:t>
            </a:r>
            <a:r>
              <a:rPr lang="en-US" altLang="ko-KR" i="1" dirty="0"/>
              <a:t>1</a:t>
            </a:r>
            <a:r>
              <a:rPr lang="ko-KR" altLang="en-US" i="1" dirty="0"/>
              <a:t>을 </a:t>
            </a:r>
            <a:r>
              <a:rPr lang="en-US" altLang="ko-KR" i="1" dirty="0"/>
              <a:t>A </a:t>
            </a:r>
            <a:r>
              <a:rPr lang="ko-KR" altLang="en-US" i="1" dirty="0"/>
              <a:t>에서 </a:t>
            </a:r>
            <a:r>
              <a:rPr lang="en-US" altLang="ko-KR" i="1" dirty="0"/>
              <a:t>B </a:t>
            </a:r>
            <a:r>
              <a:rPr lang="ko-KR" altLang="en-US" i="1" dirty="0"/>
              <a:t>로 옮긴다</a:t>
            </a:r>
            <a:r>
              <a:rPr lang="en-US" altLang="ko-KR" i="1" dirty="0"/>
              <a:t>.</a:t>
            </a:r>
            <a:endParaRPr lang="ko-KR" altLang="en-US" dirty="0"/>
          </a:p>
          <a:p>
            <a:pPr latinLnBrk="1"/>
            <a:r>
              <a:rPr lang="ko-KR" altLang="en-US" i="1" dirty="0"/>
              <a:t>원판 </a:t>
            </a:r>
            <a:r>
              <a:rPr lang="en-US" altLang="ko-KR" i="1" dirty="0"/>
              <a:t>2 </a:t>
            </a:r>
            <a:r>
              <a:rPr lang="ko-KR" altLang="en-US" i="1" dirty="0"/>
              <a:t>을 </a:t>
            </a:r>
            <a:r>
              <a:rPr lang="en-US" altLang="ko-KR" i="1" dirty="0"/>
              <a:t>A </a:t>
            </a:r>
            <a:r>
              <a:rPr lang="ko-KR" altLang="en-US" i="1" dirty="0"/>
              <a:t>에서 </a:t>
            </a:r>
            <a:r>
              <a:rPr lang="en-US" altLang="ko-KR" i="1" dirty="0"/>
              <a:t>C </a:t>
            </a:r>
            <a:r>
              <a:rPr lang="ko-KR" altLang="en-US" i="1" dirty="0"/>
              <a:t>로 옮긴다</a:t>
            </a:r>
            <a:r>
              <a:rPr lang="en-US" altLang="ko-KR" i="1" dirty="0"/>
              <a:t>.</a:t>
            </a:r>
            <a:endParaRPr lang="ko-KR" altLang="en-US" dirty="0"/>
          </a:p>
          <a:p>
            <a:pPr latinLnBrk="1"/>
            <a:r>
              <a:rPr lang="ko-KR" altLang="en-US" i="1" dirty="0"/>
              <a:t>원판 </a:t>
            </a:r>
            <a:r>
              <a:rPr lang="en-US" altLang="ko-KR" i="1" dirty="0"/>
              <a:t>1</a:t>
            </a:r>
            <a:r>
              <a:rPr lang="ko-KR" altLang="en-US" i="1" dirty="0"/>
              <a:t>을 </a:t>
            </a:r>
            <a:r>
              <a:rPr lang="en-US" altLang="ko-KR" i="1" dirty="0"/>
              <a:t>B </a:t>
            </a:r>
            <a:r>
              <a:rPr lang="ko-KR" altLang="en-US" i="1" dirty="0"/>
              <a:t>에서 </a:t>
            </a:r>
            <a:r>
              <a:rPr lang="en-US" altLang="ko-KR" i="1" dirty="0"/>
              <a:t>C </a:t>
            </a:r>
            <a:r>
              <a:rPr lang="ko-KR" altLang="en-US" i="1" dirty="0"/>
              <a:t>로 옮긴다</a:t>
            </a:r>
            <a:r>
              <a:rPr lang="en-US" altLang="ko-KR" i="1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121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이번 장에서 학습한 내용을 바탕으로 순환적으로 나무를 그리는 </a:t>
            </a:r>
            <a:r>
              <a:rPr lang="ko-KR" altLang="en-US" dirty="0" err="1"/>
              <a:t>프랙탈</a:t>
            </a:r>
            <a:r>
              <a:rPr lang="en-US" altLang="ko-KR" dirty="0"/>
              <a:t>(fractal) </a:t>
            </a:r>
            <a:r>
              <a:rPr lang="ko-KR" altLang="en-US" dirty="0"/>
              <a:t>프로그램을 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 err="1">
                <a:effectLst/>
              </a:rPr>
              <a:t>프랙탈</a:t>
            </a:r>
            <a:r>
              <a:rPr lang="ko-KR" altLang="en-US" dirty="0">
                <a:effectLst/>
              </a:rPr>
              <a:t> 그래픽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08668704" descr="EMB000004f04d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780" y="2719953"/>
            <a:ext cx="5036949" cy="344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77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순환</a:t>
            </a:r>
            <a:r>
              <a:rPr lang="en-US" altLang="ko-KR" dirty="0"/>
              <a:t>(recursion)</a:t>
            </a:r>
            <a:r>
              <a:rPr lang="ko-KR" altLang="en-US" dirty="0"/>
              <a:t>이란 어떤 알고리즘이나 함수가 자기 자신을 호출하여 문제를 해결하는 프로그래밍 기법이다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순환이란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341" y="2836997"/>
            <a:ext cx="37719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52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671691"/>
            <a:ext cx="7927382" cy="618630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turtle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drawTree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branch,t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branch &gt; 5: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t.forward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(branch)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t.right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(20)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drawTree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(branch-15,t)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t.left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(40)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drawTree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(branch-15,t)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t.right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(20)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t.backward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(branch)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main():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t =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turtle.Turtle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window =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turtle.Screen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t.left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(90)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t.up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t.backward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(200)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t.down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t.color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("green")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drawTree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(100, t)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window.exitonclick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main()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395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물건을 </a:t>
            </a:r>
            <a:r>
              <a:rPr lang="ko-KR" altLang="en-US" dirty="0" err="1"/>
              <a:t>크기순으로</a:t>
            </a:r>
            <a:r>
              <a:rPr lang="ko-KR" altLang="en-US" dirty="0"/>
              <a:t> </a:t>
            </a:r>
            <a:r>
              <a:rPr lang="ko-KR" altLang="en-US" b="1" dirty="0"/>
              <a:t>오름차순</a:t>
            </a:r>
            <a:r>
              <a:rPr lang="en-US" altLang="ko-KR" b="1" dirty="0"/>
              <a:t>(ascending order)</a:t>
            </a:r>
            <a:r>
              <a:rPr lang="ko-KR" altLang="en-US" dirty="0"/>
              <a:t>이나 </a:t>
            </a:r>
            <a:r>
              <a:rPr lang="ko-KR" altLang="en-US" b="1" dirty="0"/>
              <a:t>내림차순</a:t>
            </a:r>
            <a:r>
              <a:rPr lang="en-US" altLang="ko-KR" b="1" dirty="0"/>
              <a:t>(descending order)</a:t>
            </a:r>
            <a:r>
              <a:rPr lang="ko-KR" altLang="en-US" dirty="0"/>
              <a:t>으로 나열하는 것을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정렬이란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29" y="2970265"/>
            <a:ext cx="47625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15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1693997"/>
            <a:ext cx="80010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61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 정렬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349" y="1740411"/>
            <a:ext cx="41433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6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 정렬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213" y="1291801"/>
            <a:ext cx="7927382" cy="480131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selectionSort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for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range(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len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minPos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getMinPos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temp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minPos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]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minPos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]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]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] = temp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getMinPos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start):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minPos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start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for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range(start+1,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len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if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] &lt;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minPos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]: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minPos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return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minPos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[1, 4, 5, 9, 8, 2, 7]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selectionSort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213" y="6241916"/>
            <a:ext cx="7927382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 smtClean="0"/>
              <a:t>[</a:t>
            </a:r>
            <a:r>
              <a:rPr lang="en-US" altLang="ko-KR" i="1" dirty="0"/>
              <a:t>1, 2, 4, 5, 7, 8, 9]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122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</a:t>
            </a:r>
            <a:r>
              <a:rPr lang="ko-KR" altLang="en-US" dirty="0" smtClean="0"/>
              <a:t>차</a:t>
            </a:r>
            <a:r>
              <a:rPr lang="ko-KR" altLang="en-US" dirty="0" smtClean="0"/>
              <a:t> 탐색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19300"/>
            <a:ext cx="6705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96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순차 탐색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213" y="1291801"/>
            <a:ext cx="7927382" cy="424731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sequentialSearch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item):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pos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0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found = False 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while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pos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&lt;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len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 and not found: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if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pos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] == item: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found = True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else: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pos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pos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+ 1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return found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testlist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[1, 2, 32, 8, 17, 19, 42, 13, 0]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sequentialSearch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testlist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3))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sequentialSearch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testlist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13)) 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213" y="5745970"/>
            <a:ext cx="792738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False</a:t>
            </a:r>
          </a:p>
          <a:p>
            <a:pPr latinLnBrk="1"/>
            <a:r>
              <a:rPr lang="en-US" altLang="ko-KR" i="1" dirty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63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탐색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862137"/>
            <a:ext cx="45148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40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탐색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25" y="1705055"/>
            <a:ext cx="60579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7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탐색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213" y="1291801"/>
            <a:ext cx="7927382" cy="369331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search_binary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(list, value):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low = 0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high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len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(list)-1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while low &lt;= high: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middle  = 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low+high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)//2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if list[middle] &gt; value: high = middle-1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elif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list[middle] &lt; value: low = middle+1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else: return middle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return -1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myList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[ 2, 6, 11, 13, 18, 20, 22, 27, 29, 30, 34, 38, 41, 42, 45, 47]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인덱스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search_binary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myList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34))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2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프랙탈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순환의 용도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2386012"/>
            <a:ext cx="66389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83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탐색의 동작 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425" y="1649681"/>
            <a:ext cx="52197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57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순환은 함수 안에서 자기 자신을 호출하는 기법이다</a:t>
            </a:r>
            <a:r>
              <a:rPr lang="en-US" altLang="ko-KR" dirty="0"/>
              <a:t>. </a:t>
            </a:r>
            <a:r>
              <a:rPr lang="ko-KR" altLang="en-US" dirty="0"/>
              <a:t>문제 자체가 순환적인 성격을 가지고 있으면 순환을 사용하는 것이 가장 쉽다</a:t>
            </a:r>
            <a:r>
              <a:rPr lang="en-US" altLang="ko-KR" dirty="0"/>
              <a:t>.</a:t>
            </a:r>
          </a:p>
          <a:p>
            <a:pPr lvl="0" fontAlgn="base"/>
            <a:r>
              <a:rPr lang="ko-KR" altLang="en-US" dirty="0" smtClean="0"/>
              <a:t>정렬은 </a:t>
            </a:r>
            <a:r>
              <a:rPr lang="ko-KR" altLang="en-US" dirty="0"/>
              <a:t>데이터를 순서대로 나열하는 것이다</a:t>
            </a:r>
            <a:r>
              <a:rPr lang="en-US" altLang="ko-KR" dirty="0"/>
              <a:t>. </a:t>
            </a:r>
            <a:r>
              <a:rPr lang="ko-KR" altLang="en-US" dirty="0"/>
              <a:t>많은 방법이 있지만 선택 정렬과 </a:t>
            </a:r>
            <a:r>
              <a:rPr lang="ko-KR" altLang="en-US" dirty="0" smtClean="0"/>
              <a:t>삽입 </a:t>
            </a:r>
            <a:r>
              <a:rPr lang="ko-KR" altLang="en-US" dirty="0"/>
              <a:t>정렬은 기본적인 방법이다</a:t>
            </a:r>
            <a:r>
              <a:rPr lang="en-US" altLang="ko-KR" dirty="0"/>
              <a:t>. </a:t>
            </a:r>
            <a:r>
              <a:rPr lang="ko-KR" altLang="en-US" dirty="0" err="1"/>
              <a:t>파이썬에서는</a:t>
            </a:r>
            <a:r>
              <a:rPr lang="ko-KR" altLang="en-US" dirty="0"/>
              <a:t> 내장 함수 </a:t>
            </a:r>
            <a:r>
              <a:rPr lang="en-US" altLang="ko-KR" dirty="0"/>
              <a:t>sorted()</a:t>
            </a:r>
            <a:r>
              <a:rPr lang="ko-KR" altLang="en-US" dirty="0"/>
              <a:t>를 통하여 정렬 을 지원한다</a:t>
            </a:r>
            <a:r>
              <a:rPr lang="en-US" altLang="ko-KR" dirty="0" smtClean="0"/>
              <a:t>.</a:t>
            </a:r>
          </a:p>
          <a:p>
            <a:pPr lvl="0" fontAlgn="base"/>
            <a:r>
              <a:rPr lang="ko-KR" altLang="en-US" dirty="0" smtClean="0"/>
              <a:t>탐색은 </a:t>
            </a:r>
            <a:r>
              <a:rPr lang="ko-KR" altLang="en-US" dirty="0"/>
              <a:t>데이터들이 나열된 리스트에서 특정한 값을 찾는 알고리즘이다</a:t>
            </a:r>
            <a:r>
              <a:rPr lang="en-US" altLang="ko-KR" dirty="0"/>
              <a:t>. </a:t>
            </a:r>
            <a:r>
              <a:rPr lang="ko-KR" altLang="en-US" dirty="0"/>
              <a:t>데이터가 정렬되어 있지 않으면 순차 </a:t>
            </a:r>
            <a:r>
              <a:rPr lang="ko-KR" altLang="en-US" dirty="0" err="1"/>
              <a:t>탐색만을</a:t>
            </a:r>
            <a:r>
              <a:rPr lang="ko-KR" altLang="en-US" dirty="0"/>
              <a:t> 이용한다</a:t>
            </a:r>
            <a:r>
              <a:rPr lang="en-US" altLang="ko-KR" dirty="0"/>
              <a:t>. </a:t>
            </a:r>
            <a:r>
              <a:rPr lang="ko-KR" altLang="en-US" dirty="0"/>
              <a:t>만약 데이터가 정렬되어 있으면 </a:t>
            </a:r>
            <a:r>
              <a:rPr lang="ko-KR" altLang="en-US" dirty="0" err="1"/>
              <a:t>훨</a:t>
            </a:r>
            <a:r>
              <a:rPr lang="ko-KR" altLang="en-US" dirty="0"/>
              <a:t> 씬 빠른 알고리즘인 이진 탐색을 적용할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</a:t>
            </a:r>
            <a:r>
              <a:rPr lang="ko-KR" altLang="en-US" dirty="0" smtClean="0"/>
              <a:t>심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5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87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팩토리얼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93" y="1705620"/>
            <a:ext cx="2838450" cy="781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9418" y="2669558"/>
            <a:ext cx="7927382" cy="147732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  factorial(n):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return 1</a:t>
            </a:r>
          </a:p>
          <a:p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pt-BR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return </a:t>
            </a:r>
            <a:r>
              <a:rPr lang="pt-BR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 * factorial(n-1)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192" y="4249361"/>
            <a:ext cx="4851615" cy="227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2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213" y="1540764"/>
            <a:ext cx="7927382" cy="230832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factorial(n):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 == 1 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return(1)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 n * factorial(n-1)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eval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:"))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print(n, "!= ", factorial(n))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213" y="4544852"/>
            <a:ext cx="792738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:10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 !=  3628800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00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피보나치 수열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85" y="1625384"/>
            <a:ext cx="6219825" cy="114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418" y="3250768"/>
            <a:ext cx="7927382" cy="20313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fib( n):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if( n==0 ):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 return 0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 if( n==1 ):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 return 1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else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	return fib(n-1) + fib(n-2)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50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213" y="1540764"/>
            <a:ext cx="7927382" cy="286232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fib( n):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n==0 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 0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elif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n==1 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 1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 fib(n-1) + fib(n-2)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:"))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print(n,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번째 피보나치 수는 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fib(n))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213" y="4544852"/>
            <a:ext cx="792738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:10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번째 피보나치 수는  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55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54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비효율적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81" y="2172346"/>
            <a:ext cx="54197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반복을 이용한 피보나치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213" y="1540764"/>
            <a:ext cx="7927382" cy="230832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fiboList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= {0:0, 1:1}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fibm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not n in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fiboList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fiboList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[n]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fibm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(n-1) +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fibm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(n-2)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return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fiboList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[n]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:"))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print(n,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번째 피보나치 수는 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fibm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(n))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213" y="4544852"/>
            <a:ext cx="792738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:30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30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번째 피보나치 수는  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832040</a:t>
            </a:r>
          </a:p>
        </p:txBody>
      </p:sp>
    </p:spTree>
    <p:extLst>
      <p:ext uri="{BB962C8B-B14F-4D97-AF65-F5344CB8AC3E}">
        <p14:creationId xmlns:p14="http://schemas.microsoft.com/office/powerpoint/2010/main" val="3270766293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2517</TotalTime>
  <Words>1189</Words>
  <Application>Microsoft Office PowerPoint</Application>
  <PresentationFormat>화면 슬라이드 쇼(4:3)</PresentationFormat>
  <Paragraphs>213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굴림</vt:lpstr>
      <vt:lpstr>맑은 고딕</vt:lpstr>
      <vt:lpstr>Arial</vt:lpstr>
      <vt:lpstr>Tahoma</vt:lpstr>
      <vt:lpstr>Wingdings</vt:lpstr>
      <vt:lpstr>New_Natural01</vt:lpstr>
      <vt:lpstr>13장 순환, 정렬, 탐색</vt:lpstr>
      <vt:lpstr>순환이란?</vt:lpstr>
      <vt:lpstr>순환의 용도</vt:lpstr>
      <vt:lpstr>팩토리얼</vt:lpstr>
      <vt:lpstr>예제</vt:lpstr>
      <vt:lpstr>피보나치 수열</vt:lpstr>
      <vt:lpstr>예제</vt:lpstr>
      <vt:lpstr>비효율적</vt:lpstr>
      <vt:lpstr>반복을 이용한 피보나치</vt:lpstr>
      <vt:lpstr>Lab: 에라스토스의 체</vt:lpstr>
      <vt:lpstr>Solution </vt:lpstr>
      <vt:lpstr>디렉토리 크기 계산</vt:lpstr>
      <vt:lpstr>Solution </vt:lpstr>
      <vt:lpstr>하노이탑</vt:lpstr>
      <vt:lpstr>Solution </vt:lpstr>
      <vt:lpstr>n개의 원판이 있는 경우</vt:lpstr>
      <vt:lpstr>Solution </vt:lpstr>
      <vt:lpstr>Solution </vt:lpstr>
      <vt:lpstr>Lab: 프랙탈 그래픽</vt:lpstr>
      <vt:lpstr>Solution </vt:lpstr>
      <vt:lpstr>정렬이란?</vt:lpstr>
      <vt:lpstr>선택 정렬</vt:lpstr>
      <vt:lpstr>선택 정렬</vt:lpstr>
      <vt:lpstr>선택 정렬</vt:lpstr>
      <vt:lpstr>순차 탐색</vt:lpstr>
      <vt:lpstr>순차 탐색</vt:lpstr>
      <vt:lpstr>이진 탐색</vt:lpstr>
      <vt:lpstr>이진 탐색</vt:lpstr>
      <vt:lpstr>이진 탐색</vt:lpstr>
      <vt:lpstr>이진 탐색의 동작 과정</vt:lpstr>
      <vt:lpstr>핵심 정리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chun</cp:lastModifiedBy>
  <cp:revision>720</cp:revision>
  <dcterms:created xsi:type="dcterms:W3CDTF">2007-06-29T06:43:39Z</dcterms:created>
  <dcterms:modified xsi:type="dcterms:W3CDTF">2016-08-17T10:04:45Z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