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77"/>
  </p:notesMasterIdLst>
  <p:handoutMasterIdLst>
    <p:handoutMasterId r:id="rId78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00" r:id="rId9"/>
    <p:sldId id="30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03" r:id="rId75"/>
    <p:sldId id="305" r:id="rId7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변수와 계산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와 변수 </a:t>
            </a:r>
            <a:r>
              <a:rPr lang="en-US" altLang="ko-KR" dirty="0"/>
              <a:t>y</a:t>
            </a:r>
            <a:r>
              <a:rPr lang="ko-KR" altLang="en-US" dirty="0"/>
              <a:t>의 값을 서로 바꾸는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다음과 같은 프로그램으로는 변수의 값을 교환할 수 없다</a:t>
            </a:r>
            <a:r>
              <a:rPr lang="en-US" altLang="ko-KR" dirty="0"/>
              <a:t>. </a:t>
            </a:r>
            <a:r>
              <a:rPr lang="ko-KR" altLang="en-US" dirty="0"/>
              <a:t>왜 그럴까</a:t>
            </a:r>
            <a:r>
              <a:rPr lang="en-US" altLang="ko-KR" dirty="0"/>
              <a:t>? </a:t>
            </a:r>
            <a:r>
              <a:rPr lang="ko-KR" altLang="en-US" dirty="0"/>
              <a:t>그리고 해결 방법은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변수 값 교환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67" y="3019074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		#(1)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		#(2)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y		#(3)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x		#(4)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79109"/>
            <a:ext cx="3476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temp= x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y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y= temp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23" y="3273290"/>
            <a:ext cx="3362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변수는 어떤 </a:t>
            </a:r>
            <a:r>
              <a:rPr lang="ko-KR" altLang="en-US" dirty="0" err="1"/>
              <a:t>데이터든지</a:t>
            </a:r>
            <a:r>
              <a:rPr lang="ko-KR" altLang="en-US" dirty="0"/>
              <a:t> 저장할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변수가 저장하는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662" y="2347994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= 3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3.14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"hello"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3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의미 </a:t>
            </a:r>
            <a:r>
              <a:rPr lang="ko-KR" altLang="en-US" dirty="0"/>
              <a:t>있는 이름을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소문자와 </a:t>
            </a:r>
            <a:r>
              <a:rPr lang="ko-KR" altLang="en-US" dirty="0"/>
              <a:t>대문자는 서로 다르게 취급된다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</a:t>
            </a:r>
            <a:r>
              <a:rPr lang="ko-KR" altLang="en-US" dirty="0"/>
              <a:t>이름은 영문자와 숫자</a:t>
            </a:r>
            <a:r>
              <a:rPr lang="en-US" altLang="ko-KR" dirty="0"/>
              <a:t>, </a:t>
            </a:r>
            <a:r>
              <a:rPr lang="ko-KR" altLang="en-US" dirty="0"/>
              <a:t>밑줄</a:t>
            </a:r>
            <a:r>
              <a:rPr lang="en-US" altLang="ko-KR" dirty="0"/>
              <a:t>(_)</a:t>
            </a:r>
            <a:r>
              <a:rPr lang="ko-KR" altLang="en-US" dirty="0"/>
              <a:t>로 이루어진다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</a:t>
            </a:r>
            <a:r>
              <a:rPr lang="ko-KR" altLang="en-US" dirty="0"/>
              <a:t>이름 중간에 공백이 들어가면 안 된다</a:t>
            </a:r>
            <a:r>
              <a:rPr lang="en-US" altLang="ko-KR" dirty="0"/>
              <a:t>. </a:t>
            </a:r>
            <a:r>
              <a:rPr lang="ko-KR" altLang="en-US" dirty="0"/>
              <a:t>단어를 구분하려면 밑줄</a:t>
            </a:r>
            <a:r>
              <a:rPr lang="en-US" altLang="ko-KR" dirty="0"/>
              <a:t>(_)</a:t>
            </a:r>
            <a:r>
              <a:rPr lang="ko-KR" altLang="en-US" dirty="0"/>
              <a:t>을 사용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50" y="3803904"/>
            <a:ext cx="4105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5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1" y="1619250"/>
            <a:ext cx="7400925" cy="1790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81" y="3803904"/>
            <a:ext cx="7620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낙타체는</a:t>
            </a:r>
            <a:r>
              <a:rPr lang="ko-KR" altLang="en-US" dirty="0"/>
              <a:t> 변수의 첫 글자는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 의 첫 글자는 대문자로 적는 방법이다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en-US" altLang="ko-KR" dirty="0" err="1"/>
              <a:t>myNewCar</a:t>
            </a:r>
            <a:r>
              <a:rPr lang="ko-KR" altLang="en-US" dirty="0"/>
              <a:t>처럼 첫 </a:t>
            </a:r>
            <a:r>
              <a:rPr lang="en-US" altLang="ko-KR" dirty="0"/>
              <a:t>'m'</a:t>
            </a:r>
            <a:r>
              <a:rPr lang="ko-KR" altLang="en-US" dirty="0"/>
              <a:t>은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단어들의 첫 글 자는 대문자로 표기한다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낙타체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48" y="3482840"/>
            <a:ext cx="2533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는 한번 값이 결정되면 절대로 변경되지 않는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603575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TAX_RATE = 0.35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 = 3.141592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MAX_SIZE = 100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603575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가로 길이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width = 10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세로 길이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height = 20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면적 계산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area = width * height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0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또 다른 용도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프로그램은 사용자로부터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정수를 받아서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합을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계산한다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#diff = x - y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908" y="5052364"/>
            <a:ext cx="7795648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9665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수식과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3 + 4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3.14 * 5.0 * 5.0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78.5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12" y="3483834"/>
            <a:ext cx="434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값을 저장하는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r>
              <a:rPr lang="ko-KR" altLang="en-US" dirty="0" smtClean="0"/>
              <a:t>변수는 </a:t>
            </a:r>
            <a:r>
              <a:rPr lang="ko-KR" altLang="en-US" dirty="0"/>
              <a:t>값을 저장하는 상자로 생각할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51" y="2896407"/>
            <a:ext cx="5124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(expression</a:t>
            </a:r>
            <a:r>
              <a:rPr lang="en-US" altLang="ko-KR" dirty="0" smtClean="0"/>
              <a:t>)=</a:t>
            </a:r>
            <a:r>
              <a:rPr lang="ko-KR" altLang="en-US" dirty="0" smtClean="0"/>
              <a:t>피연산자들과 </a:t>
            </a:r>
            <a:r>
              <a:rPr lang="ko-KR" altLang="en-US" dirty="0"/>
              <a:t>연산자의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는 </a:t>
            </a:r>
            <a:r>
              <a:rPr lang="ko-KR" altLang="en-US" dirty="0" smtClean="0"/>
              <a:t>연산을 </a:t>
            </a:r>
            <a:r>
              <a:rPr lang="ko-KR" altLang="en-US" dirty="0"/>
              <a:t>나타내는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r>
              <a:rPr lang="ko-KR" altLang="en-US" dirty="0" err="1" smtClean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는 연산의 대상이 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38" y="3473637"/>
            <a:ext cx="3390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8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ko-KR" altLang="en-US" dirty="0" smtClean="0"/>
              <a:t>연산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2307551"/>
            <a:ext cx="7248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2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// 4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3755110"/>
            <a:ext cx="4810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원리금 계산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296" y="2331177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2 ** 7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296" y="4467360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a=1000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r=0.05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n=10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a*(1+r)**n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1628.894626777442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2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예제로 </a:t>
            </a:r>
            <a:r>
              <a:rPr lang="ko-KR" altLang="en-US" dirty="0" smtClean="0"/>
              <a:t>초 단위의 </a:t>
            </a:r>
            <a:r>
              <a:rPr lang="ko-KR" altLang="en-US" dirty="0"/>
              <a:t>시간을 받아서 몇 분 몇 초인지를 계산하여 </a:t>
            </a:r>
            <a:r>
              <a:rPr lang="ko-KR" altLang="en-US" dirty="0" smtClean="0"/>
              <a:t>보자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54" y="1540764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7 % 4  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152" y="4156081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sec = 1000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min = 1000 // 60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remainder = 1000 % 60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print(min, remainder)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16 40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3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현재 </a:t>
            </a:r>
            <a:r>
              <a:rPr lang="en-US" altLang="ko-KR" dirty="0"/>
              <a:t>5000</a:t>
            </a:r>
            <a:r>
              <a:rPr lang="ko-KR" altLang="en-US" dirty="0"/>
              <a:t>원이 있고 사탕의 가격이 </a:t>
            </a:r>
            <a:r>
              <a:rPr lang="en-US" altLang="ko-KR" dirty="0"/>
              <a:t>120</a:t>
            </a:r>
            <a:r>
              <a:rPr lang="ko-KR" altLang="en-US" dirty="0"/>
              <a:t>원이라고 하자</a:t>
            </a:r>
            <a:r>
              <a:rPr lang="en-US" altLang="ko-KR" dirty="0"/>
              <a:t>. </a:t>
            </a:r>
            <a:r>
              <a:rPr lang="ko-KR" altLang="en-US" dirty="0"/>
              <a:t>최대한 살 수 있는 사탕의 개수와 나머지 돈은 얼마인가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807729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myMoney = 5000;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candyPrice = 120;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최대한 살 수 있는 사탕 수 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numCandies = myMoney//candyPrice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print(numCandies)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최대한 사탕을 구입하고 남은 돈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myMoney % candyPrice;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print(change)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96" y="5532812"/>
            <a:ext cx="7795648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63509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예를 들어서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사용하여서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에서 </a:t>
            </a:r>
            <a:r>
              <a:rPr lang="en-US" altLang="ko-KR" dirty="0"/>
              <a:t>x=2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함수의 값을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변수 값 교환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67" y="3019074"/>
            <a:ext cx="6834753" cy="4616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y = 3.0 * x**2 + 7.0 * x + 9.0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19" y="1590349"/>
            <a:ext cx="1838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2.0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 = 3.0 * x**2 + 7.0 * x + 9.0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print(y)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35.0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04" y="3302686"/>
            <a:ext cx="3276600" cy="29718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0">
              <a:spcBef>
                <a:spcPct val="0"/>
              </a:spcBef>
            </a:pPr>
            <a:r>
              <a:rPr lang="ko-KR" altLang="en-US" sz="3600" b="1" kern="12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연산자의 우선 </a:t>
            </a:r>
            <a:r>
              <a:rPr lang="ko-KR" altLang="en-US" sz="3600" b="1" kern="12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순위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421" y="1673818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1 + 2 * 3</a:t>
            </a:r>
          </a:p>
          <a:p>
            <a:r>
              <a:rPr lang="es-E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4 - 40 - 3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-39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2" y="1666069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10 + 20 /2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20.0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(10 + 20) /2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15.0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6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</a:t>
            </a:r>
            <a:r>
              <a:rPr lang="ko-KR" altLang="en-US" dirty="0" smtClean="0"/>
              <a:t>메모리</a:t>
            </a:r>
            <a:r>
              <a:rPr lang="en-US" altLang="ko-KR" dirty="0"/>
              <a:t>(memory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만들어진다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메모리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90" y="2660058"/>
            <a:ext cx="5895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우주인이 화성이 가서 자급자족하기 위하여 감자를 재배한다고 가정하자</a:t>
            </a:r>
            <a:r>
              <a:rPr lang="en-US" altLang="ko-KR" dirty="0"/>
              <a:t>. </a:t>
            </a:r>
            <a:r>
              <a:rPr lang="ko-KR" altLang="en-US" dirty="0"/>
              <a:t>처음에 </a:t>
            </a:r>
            <a:r>
              <a:rPr lang="en-US" altLang="ko-KR" dirty="0"/>
              <a:t>20</a:t>
            </a:r>
            <a:r>
              <a:rPr lang="ko-KR" altLang="en-US" dirty="0"/>
              <a:t>개의 감자가 있었고 매주 감자 </a:t>
            </a:r>
            <a:r>
              <a:rPr lang="en-US" altLang="ko-KR" dirty="0"/>
              <a:t>10</a:t>
            </a:r>
            <a:r>
              <a:rPr lang="ko-KR" altLang="en-US" dirty="0"/>
              <a:t>개를 심어서 </a:t>
            </a:r>
            <a:r>
              <a:rPr lang="en-US" altLang="ko-KR" dirty="0"/>
              <a:t>40</a:t>
            </a:r>
            <a:r>
              <a:rPr lang="ko-KR" altLang="en-US" dirty="0"/>
              <a:t>개를 수확한다고 하자</a:t>
            </a:r>
            <a:r>
              <a:rPr lang="en-US" altLang="ko-KR" dirty="0"/>
              <a:t>. </a:t>
            </a:r>
            <a:r>
              <a:rPr lang="ko-KR" altLang="en-US" dirty="0"/>
              <a:t>또 하루에 감자를 </a:t>
            </a:r>
            <a:r>
              <a:rPr lang="en-US" altLang="ko-KR" dirty="0"/>
              <a:t>3</a:t>
            </a:r>
            <a:r>
              <a:rPr lang="ko-KR" altLang="en-US" dirty="0"/>
              <a:t>개씩 먹는다고 가정하자</a:t>
            </a:r>
            <a:r>
              <a:rPr lang="en-US" altLang="ko-KR" dirty="0"/>
              <a:t>. 1</a:t>
            </a:r>
            <a:r>
              <a:rPr lang="ko-KR" altLang="en-US" dirty="0"/>
              <a:t>년</a:t>
            </a:r>
            <a:r>
              <a:rPr lang="en-US" altLang="ko-KR" dirty="0"/>
              <a:t>(52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이 흐르면 감자는 몇 개가 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감자 재배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19" y="1590349"/>
            <a:ext cx="1838325" cy="333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44" y="3744455"/>
            <a:ext cx="6105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20+52*30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1580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3*365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1095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1580-1095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485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1626</a:t>
            </a:r>
            <a:r>
              <a:rPr lang="ko-KR" altLang="en-US" dirty="0"/>
              <a:t>년에 아메리카 인디언들이 뉴욕의 </a:t>
            </a:r>
            <a:r>
              <a:rPr lang="ko-KR" altLang="en-US" dirty="0" err="1"/>
              <a:t>맨하탄섬을</a:t>
            </a:r>
            <a:r>
              <a:rPr lang="ko-KR" altLang="en-US" dirty="0"/>
              <a:t> 단돈 </a:t>
            </a:r>
            <a:r>
              <a:rPr lang="en-US" altLang="ko-KR" dirty="0"/>
              <a:t>60</a:t>
            </a:r>
            <a:r>
              <a:rPr lang="ko-KR" altLang="en-US" dirty="0" err="1"/>
              <a:t>길더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24</a:t>
            </a:r>
            <a:r>
              <a:rPr lang="ko-KR" altLang="en-US" dirty="0"/>
              <a:t>달러</a:t>
            </a:r>
            <a:r>
              <a:rPr lang="en-US" altLang="ko-KR" dirty="0"/>
              <a:t>)</a:t>
            </a:r>
            <a:r>
              <a:rPr lang="ko-KR" altLang="en-US" dirty="0"/>
              <a:t>에 탐험가 </a:t>
            </a:r>
            <a:r>
              <a:rPr lang="en-US" altLang="ko-KR" dirty="0"/>
              <a:t>Peter Minuit</a:t>
            </a:r>
            <a:r>
              <a:rPr lang="ko-KR" altLang="en-US" dirty="0"/>
              <a:t>에게 팔았다고 한다</a:t>
            </a:r>
            <a:r>
              <a:rPr lang="en-US" altLang="ko-KR" dirty="0"/>
              <a:t>. 382</a:t>
            </a:r>
            <a:r>
              <a:rPr lang="ko-KR" altLang="en-US" dirty="0"/>
              <a:t>년 정도 경과한 현재 </a:t>
            </a:r>
            <a:r>
              <a:rPr lang="ko-KR" altLang="en-US" dirty="0" err="1"/>
              <a:t>맨하탄</a:t>
            </a:r>
            <a:r>
              <a:rPr lang="ko-KR" altLang="en-US" dirty="0"/>
              <a:t> 땅값은 약 </a:t>
            </a:r>
            <a:r>
              <a:rPr lang="en-US" altLang="ko-KR" dirty="0"/>
              <a:t>600</a:t>
            </a:r>
            <a:r>
              <a:rPr lang="ko-KR" altLang="en-US" dirty="0" err="1"/>
              <a:t>억달러라고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하지만 만약 인디언이 </a:t>
            </a:r>
            <a:r>
              <a:rPr lang="en-US" altLang="ko-KR" dirty="0"/>
              <a:t>24</a:t>
            </a:r>
            <a:r>
              <a:rPr lang="ko-KR" altLang="en-US" dirty="0"/>
              <a:t>달러를 은행의 정기예금에 </a:t>
            </a:r>
            <a:r>
              <a:rPr lang="ko-KR" altLang="en-US" dirty="0" err="1"/>
              <a:t>입금해두었다면</a:t>
            </a:r>
            <a:r>
              <a:rPr lang="ko-KR" altLang="en-US" dirty="0"/>
              <a:t> 어떻게 되었을까</a:t>
            </a:r>
            <a:r>
              <a:rPr lang="en-US" altLang="ko-KR" dirty="0"/>
              <a:t>? </a:t>
            </a:r>
            <a:r>
              <a:rPr lang="ko-KR" altLang="en-US" dirty="0"/>
              <a:t>예금 금리는 복리로 </a:t>
            </a:r>
            <a:r>
              <a:rPr lang="en-US" altLang="ko-KR" dirty="0"/>
              <a:t>6%</a:t>
            </a:r>
            <a:r>
              <a:rPr lang="ko-KR" altLang="en-US" dirty="0"/>
              <a:t>라고 가정하자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382</a:t>
            </a:r>
            <a:r>
              <a:rPr lang="ko-KR" altLang="en-US" dirty="0"/>
              <a:t>년이 지난 후에는 원리금을 계산하여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복리 계산 </a:t>
            </a:r>
          </a:p>
        </p:txBody>
      </p:sp>
      <p:pic>
        <p:nvPicPr>
          <p:cNvPr id="2053" name="_x377558544" descr="EMB00001bbc2a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27" y="4618495"/>
            <a:ext cx="25415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init_money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interest=0.06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years=382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init_money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*(1+interest)**years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111442737812.28842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함수</a:t>
            </a:r>
            <a:r>
              <a:rPr lang="en-US" altLang="ko-KR" b="1" dirty="0"/>
              <a:t>(function)</a:t>
            </a:r>
            <a:r>
              <a:rPr lang="ko-KR" altLang="en-US" dirty="0"/>
              <a:t>란 특별한 작업을 담당하는 명령어들의 모임이다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기본으로 제공하는 내장 함수는 상당히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136953"/>
            <a:ext cx="6781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4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87" y="1611826"/>
            <a:ext cx="7795648" cy="440120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value=abs(-3)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value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endParaRPr lang="en-US" altLang="ko-KR" sz="20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round(1.2345)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round(1.9876)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max(10, 20)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min(10, 20, 30, 40, 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241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87" y="1611826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from math import *		 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한번만 하면 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(4.0)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2.0</a:t>
            </a:r>
          </a:p>
          <a:p>
            <a:endParaRPr lang="en-US" altLang="ko-KR" sz="20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x=2.0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y=3.0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(x**2+y**2)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3.605551275463989</a:t>
            </a:r>
          </a:p>
        </p:txBody>
      </p:sp>
    </p:spTree>
    <p:extLst>
      <p:ext uri="{BB962C8B-B14F-4D97-AF65-F5344CB8AC3E}">
        <p14:creationId xmlns:p14="http://schemas.microsoft.com/office/powerpoint/2010/main" val="127562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어떤 사람이 산악 자전거로 등산을 계획하고 있다</a:t>
            </a:r>
            <a:r>
              <a:rPr lang="en-US" altLang="ko-KR" dirty="0"/>
              <a:t>. </a:t>
            </a:r>
            <a:r>
              <a:rPr lang="ko-KR" altLang="en-US" dirty="0"/>
              <a:t>평지에서는 시속 </a:t>
            </a:r>
            <a:r>
              <a:rPr lang="en-US" altLang="ko-KR" dirty="0"/>
              <a:t>20km/h</a:t>
            </a:r>
            <a:r>
              <a:rPr lang="ko-KR" altLang="en-US" dirty="0"/>
              <a:t>가 가능 하고 오르막에서는 </a:t>
            </a:r>
            <a:r>
              <a:rPr lang="en-US" altLang="ko-KR" dirty="0"/>
              <a:t>10km/h, </a:t>
            </a:r>
            <a:r>
              <a:rPr lang="ko-KR" altLang="en-US" dirty="0"/>
              <a:t>내리막에서는 </a:t>
            </a:r>
            <a:r>
              <a:rPr lang="en-US" altLang="ko-KR" dirty="0"/>
              <a:t>30km/h</a:t>
            </a:r>
            <a:r>
              <a:rPr lang="ko-KR" altLang="en-US" dirty="0"/>
              <a:t>가 가능하다고 하자</a:t>
            </a:r>
            <a:r>
              <a:rPr lang="en-US" altLang="ko-KR" dirty="0"/>
              <a:t>. </a:t>
            </a:r>
            <a:r>
              <a:rPr lang="ko-KR" altLang="en-US" dirty="0"/>
              <a:t>위와 같은 경 로를 자전거로 주행한다면 시간이 얼마나 걸릴까</a:t>
            </a:r>
            <a:r>
              <a:rPr lang="en-US" altLang="ko-KR" dirty="0"/>
              <a:t>?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등산 시간 계산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72" y="3477351"/>
            <a:ext cx="59150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math import *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time1 = 10/20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height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(3**2+4**2)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time2 = height/10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time3 = height/30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time4 = 8/20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total = time1+time2+time3+time4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print(total)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사용자와의 상호작용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47" y="2291005"/>
            <a:ext cx="5543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243"/>
            <a:ext cx="7467600" cy="248602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만들려면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888" y="4152573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print(score)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91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7" y="1711594"/>
            <a:ext cx="8201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무엇인가요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만나서 반갑습니다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 + name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age = input("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나이는요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그러면 당신은 이미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 age + "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살이시군요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 + name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무엇인가요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만나서 반갑습니다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나이는요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21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그러면 당신은 이미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21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살이시군요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6605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4678" y="4946102"/>
            <a:ext cx="42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문자열로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간주하여 서로 합침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735810" y="4344035"/>
            <a:ext cx="1774556" cy="638670"/>
          </a:xfrm>
          <a:custGeom>
            <a:avLst/>
            <a:gdLst>
              <a:gd name="connsiteX0" fmla="*/ 1774556 w 1774556"/>
              <a:gd name="connsiteY0" fmla="*/ 638670 h 638670"/>
              <a:gd name="connsiteX1" fmla="*/ 1751309 w 1774556"/>
              <a:gd name="connsiteY1" fmla="*/ 592175 h 638670"/>
              <a:gd name="connsiteX2" fmla="*/ 1735810 w 1774556"/>
              <a:gd name="connsiteY2" fmla="*/ 483687 h 638670"/>
              <a:gd name="connsiteX3" fmla="*/ 1720312 w 1774556"/>
              <a:gd name="connsiteY3" fmla="*/ 460440 h 638670"/>
              <a:gd name="connsiteX4" fmla="*/ 1704814 w 1774556"/>
              <a:gd name="connsiteY4" fmla="*/ 429443 h 638670"/>
              <a:gd name="connsiteX5" fmla="*/ 1681566 w 1774556"/>
              <a:gd name="connsiteY5" fmla="*/ 413945 h 638670"/>
              <a:gd name="connsiteX6" fmla="*/ 1666068 w 1774556"/>
              <a:gd name="connsiteY6" fmla="*/ 398446 h 638670"/>
              <a:gd name="connsiteX7" fmla="*/ 1619573 w 1774556"/>
              <a:gd name="connsiteY7" fmla="*/ 359701 h 638670"/>
              <a:gd name="connsiteX8" fmla="*/ 1557580 w 1774556"/>
              <a:gd name="connsiteY8" fmla="*/ 328704 h 638670"/>
              <a:gd name="connsiteX9" fmla="*/ 1449092 w 1774556"/>
              <a:gd name="connsiteY9" fmla="*/ 289958 h 638670"/>
              <a:gd name="connsiteX10" fmla="*/ 1371600 w 1774556"/>
              <a:gd name="connsiteY10" fmla="*/ 266711 h 638670"/>
              <a:gd name="connsiteX11" fmla="*/ 1325105 w 1774556"/>
              <a:gd name="connsiteY11" fmla="*/ 251212 h 638670"/>
              <a:gd name="connsiteX12" fmla="*/ 1232115 w 1774556"/>
              <a:gd name="connsiteY12" fmla="*/ 227965 h 638670"/>
              <a:gd name="connsiteX13" fmla="*/ 1193370 w 1774556"/>
              <a:gd name="connsiteY13" fmla="*/ 212467 h 638670"/>
              <a:gd name="connsiteX14" fmla="*/ 1100380 w 1774556"/>
              <a:gd name="connsiteY14" fmla="*/ 189219 h 638670"/>
              <a:gd name="connsiteX15" fmla="*/ 1038387 w 1774556"/>
              <a:gd name="connsiteY15" fmla="*/ 173721 h 638670"/>
              <a:gd name="connsiteX16" fmla="*/ 1007390 w 1774556"/>
              <a:gd name="connsiteY16" fmla="*/ 150473 h 638670"/>
              <a:gd name="connsiteX17" fmla="*/ 960895 w 1774556"/>
              <a:gd name="connsiteY17" fmla="*/ 142724 h 638670"/>
              <a:gd name="connsiteX18" fmla="*/ 937648 w 1774556"/>
              <a:gd name="connsiteY18" fmla="*/ 134975 h 638670"/>
              <a:gd name="connsiteX19" fmla="*/ 867905 w 1774556"/>
              <a:gd name="connsiteY19" fmla="*/ 127226 h 638670"/>
              <a:gd name="connsiteX20" fmla="*/ 798163 w 1774556"/>
              <a:gd name="connsiteY20" fmla="*/ 103979 h 638670"/>
              <a:gd name="connsiteX21" fmla="*/ 743919 w 1774556"/>
              <a:gd name="connsiteY21" fmla="*/ 96229 h 638670"/>
              <a:gd name="connsiteX22" fmla="*/ 697424 w 1774556"/>
              <a:gd name="connsiteY22" fmla="*/ 88480 h 638670"/>
              <a:gd name="connsiteX23" fmla="*/ 588936 w 1774556"/>
              <a:gd name="connsiteY23" fmla="*/ 65233 h 638670"/>
              <a:gd name="connsiteX24" fmla="*/ 433953 w 1774556"/>
              <a:gd name="connsiteY24" fmla="*/ 49734 h 638670"/>
              <a:gd name="connsiteX25" fmla="*/ 302217 w 1774556"/>
              <a:gd name="connsiteY25" fmla="*/ 26487 h 638670"/>
              <a:gd name="connsiteX26" fmla="*/ 232475 w 1774556"/>
              <a:gd name="connsiteY26" fmla="*/ 18738 h 638670"/>
              <a:gd name="connsiteX27" fmla="*/ 0 w 1774556"/>
              <a:gd name="connsiteY27" fmla="*/ 3240 h 6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556" h="638670">
                <a:moveTo>
                  <a:pt x="1774556" y="638670"/>
                </a:moveTo>
                <a:cubicBezTo>
                  <a:pt x="1766807" y="623172"/>
                  <a:pt x="1755512" y="608985"/>
                  <a:pt x="1751309" y="592175"/>
                </a:cubicBezTo>
                <a:cubicBezTo>
                  <a:pt x="1745024" y="567037"/>
                  <a:pt x="1748819" y="514041"/>
                  <a:pt x="1735810" y="483687"/>
                </a:cubicBezTo>
                <a:cubicBezTo>
                  <a:pt x="1732141" y="475127"/>
                  <a:pt x="1724933" y="468526"/>
                  <a:pt x="1720312" y="460440"/>
                </a:cubicBezTo>
                <a:cubicBezTo>
                  <a:pt x="1714581" y="450410"/>
                  <a:pt x="1712209" y="438317"/>
                  <a:pt x="1704814" y="429443"/>
                </a:cubicBezTo>
                <a:cubicBezTo>
                  <a:pt x="1698852" y="422288"/>
                  <a:pt x="1688839" y="419763"/>
                  <a:pt x="1681566" y="413945"/>
                </a:cubicBezTo>
                <a:cubicBezTo>
                  <a:pt x="1675861" y="409381"/>
                  <a:pt x="1670745" y="404059"/>
                  <a:pt x="1666068" y="398446"/>
                </a:cubicBezTo>
                <a:cubicBezTo>
                  <a:pt x="1633590" y="359472"/>
                  <a:pt x="1657812" y="372447"/>
                  <a:pt x="1619573" y="359701"/>
                </a:cubicBezTo>
                <a:cubicBezTo>
                  <a:pt x="1584559" y="324685"/>
                  <a:pt x="1628814" y="364322"/>
                  <a:pt x="1557580" y="328704"/>
                </a:cubicBezTo>
                <a:cubicBezTo>
                  <a:pt x="1481534" y="290680"/>
                  <a:pt x="1518376" y="301505"/>
                  <a:pt x="1449092" y="289958"/>
                </a:cubicBezTo>
                <a:cubicBezTo>
                  <a:pt x="1366494" y="256920"/>
                  <a:pt x="1453929" y="289165"/>
                  <a:pt x="1371600" y="266711"/>
                </a:cubicBezTo>
                <a:cubicBezTo>
                  <a:pt x="1355839" y="262412"/>
                  <a:pt x="1340954" y="255174"/>
                  <a:pt x="1325105" y="251212"/>
                </a:cubicBezTo>
                <a:cubicBezTo>
                  <a:pt x="1294108" y="243463"/>
                  <a:pt x="1261780" y="239831"/>
                  <a:pt x="1232115" y="227965"/>
                </a:cubicBezTo>
                <a:cubicBezTo>
                  <a:pt x="1219200" y="222799"/>
                  <a:pt x="1206566" y="216866"/>
                  <a:pt x="1193370" y="212467"/>
                </a:cubicBezTo>
                <a:cubicBezTo>
                  <a:pt x="1133027" y="192352"/>
                  <a:pt x="1152967" y="201354"/>
                  <a:pt x="1100380" y="189219"/>
                </a:cubicBezTo>
                <a:cubicBezTo>
                  <a:pt x="1079625" y="184430"/>
                  <a:pt x="1038387" y="173721"/>
                  <a:pt x="1038387" y="173721"/>
                </a:cubicBezTo>
                <a:cubicBezTo>
                  <a:pt x="1028055" y="165972"/>
                  <a:pt x="1019382" y="155270"/>
                  <a:pt x="1007390" y="150473"/>
                </a:cubicBezTo>
                <a:cubicBezTo>
                  <a:pt x="992802" y="144638"/>
                  <a:pt x="976233" y="146132"/>
                  <a:pt x="960895" y="142724"/>
                </a:cubicBezTo>
                <a:cubicBezTo>
                  <a:pt x="952921" y="140952"/>
                  <a:pt x="945705" y="136318"/>
                  <a:pt x="937648" y="134975"/>
                </a:cubicBezTo>
                <a:cubicBezTo>
                  <a:pt x="914576" y="131130"/>
                  <a:pt x="891153" y="129809"/>
                  <a:pt x="867905" y="127226"/>
                </a:cubicBezTo>
                <a:cubicBezTo>
                  <a:pt x="844658" y="119477"/>
                  <a:pt x="821936" y="109922"/>
                  <a:pt x="798163" y="103979"/>
                </a:cubicBezTo>
                <a:cubicBezTo>
                  <a:pt x="780443" y="99549"/>
                  <a:pt x="761972" y="99006"/>
                  <a:pt x="743919" y="96229"/>
                </a:cubicBezTo>
                <a:cubicBezTo>
                  <a:pt x="728390" y="93840"/>
                  <a:pt x="712831" y="91561"/>
                  <a:pt x="697424" y="88480"/>
                </a:cubicBezTo>
                <a:cubicBezTo>
                  <a:pt x="661159" y="81227"/>
                  <a:pt x="625266" y="72153"/>
                  <a:pt x="588936" y="65233"/>
                </a:cubicBezTo>
                <a:cubicBezTo>
                  <a:pt x="538084" y="55547"/>
                  <a:pt x="485172" y="53674"/>
                  <a:pt x="433953" y="49734"/>
                </a:cubicBezTo>
                <a:cubicBezTo>
                  <a:pt x="382902" y="39524"/>
                  <a:pt x="364040" y="35319"/>
                  <a:pt x="302217" y="26487"/>
                </a:cubicBezTo>
                <a:cubicBezTo>
                  <a:pt x="279062" y="23179"/>
                  <a:pt x="255722" y="21321"/>
                  <a:pt x="232475" y="18738"/>
                </a:cubicBezTo>
                <a:cubicBezTo>
                  <a:pt x="115351" y="-10542"/>
                  <a:pt x="191782" y="3240"/>
                  <a:pt x="0" y="32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81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40205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</a:t>
            </a:r>
            <a:r>
              <a:rPr lang="en-US" altLang="ko-KR" dirty="0"/>
              <a:t>(integer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실수</a:t>
            </a:r>
            <a:r>
              <a:rPr lang="en-US" altLang="ko-KR" dirty="0"/>
              <a:t>(floating-point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06" y="3803904"/>
            <a:ext cx="3267075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8" y="2123808"/>
            <a:ext cx="7077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5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알고 싶으면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type("Hello World!")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type(3.2)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'float'&gt;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type(17)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816009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반지름이 </a:t>
            </a:r>
            <a:r>
              <a:rPr lang="en-US" altLang="ko-KR" dirty="0"/>
              <a:t>r</a:t>
            </a:r>
            <a:r>
              <a:rPr lang="ko-KR" altLang="en-US" dirty="0"/>
              <a:t>인 구의 부피는 다음과 같은 식으로 계산할 수 있다</a:t>
            </a:r>
            <a:r>
              <a:rPr lang="en-US" altLang="ko-KR" dirty="0"/>
              <a:t>.</a:t>
            </a:r>
          </a:p>
          <a:p>
            <a:pPr marL="0" indent="0" fontAlgn="base">
              <a:buNone/>
            </a:pPr>
            <a:r>
              <a:rPr lang="en-US" altLang="ko-KR" dirty="0" smtClean="0"/>
              <a:t>        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반지름이 </a:t>
            </a:r>
            <a:r>
              <a:rPr lang="en-US" altLang="ko-KR" dirty="0"/>
              <a:t>5</a:t>
            </a:r>
            <a:r>
              <a:rPr lang="ko-KR" altLang="en-US" dirty="0"/>
              <a:t>인 구의 부피를 계산하는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작성해보자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구의 부피 계산하기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58" y="2013407"/>
            <a:ext cx="4600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 = 5.0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volume = 4.0/3.0 * 3.141592 * r**3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print(volume)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523.5986666666666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지구에서 가장 가까운 별은 </a:t>
            </a:r>
            <a:r>
              <a:rPr lang="ko-KR" altLang="en-US" dirty="0" err="1" smtClean="0"/>
              <a:t>프록시마</a:t>
            </a:r>
            <a:r>
              <a:rPr lang="ko-KR" altLang="en-US" dirty="0" smtClean="0"/>
              <a:t> </a:t>
            </a:r>
            <a:r>
              <a:rPr lang="ko-KR" altLang="en-US" dirty="0" err="1"/>
              <a:t>켄타우리</a:t>
            </a:r>
            <a:r>
              <a:rPr lang="en-US" altLang="ko-KR" dirty="0"/>
              <a:t>(</a:t>
            </a:r>
            <a:r>
              <a:rPr lang="en-US" altLang="ko-KR" dirty="0" err="1"/>
              <a:t>Proxima</a:t>
            </a:r>
            <a:r>
              <a:rPr lang="en-US" altLang="ko-KR" dirty="0"/>
              <a:t> Centauri) </a:t>
            </a:r>
            <a:r>
              <a:rPr lang="ko-KR" altLang="en-US" dirty="0"/>
              <a:t>별이라고 한다</a:t>
            </a:r>
            <a:r>
              <a:rPr lang="en-US" altLang="ko-KR" dirty="0"/>
              <a:t>. </a:t>
            </a:r>
            <a:r>
              <a:rPr lang="ko-KR" altLang="en-US" dirty="0" err="1"/>
              <a:t>프록시마</a:t>
            </a:r>
            <a:r>
              <a:rPr lang="ko-KR" altLang="en-US" dirty="0"/>
              <a:t> </a:t>
            </a:r>
            <a:r>
              <a:rPr lang="ko-KR" altLang="en-US" dirty="0" err="1"/>
              <a:t>켄타우리는</a:t>
            </a:r>
            <a:r>
              <a:rPr lang="ko-KR" altLang="en-US" dirty="0"/>
              <a:t> 지구로부터 </a:t>
            </a:r>
            <a:r>
              <a:rPr lang="en-US" altLang="ko-KR" dirty="0" smtClean="0"/>
              <a:t>k           </a:t>
            </a:r>
            <a:r>
              <a:rPr lang="ko-KR" altLang="en-US" dirty="0"/>
              <a:t>떨어져 있다고 한다</a:t>
            </a:r>
            <a:r>
              <a:rPr lang="en-US" altLang="ko-KR" dirty="0"/>
              <a:t>. </a:t>
            </a:r>
            <a:r>
              <a:rPr lang="ko-KR" altLang="en-US" dirty="0"/>
              <a:t>빛의 속도로 </a:t>
            </a:r>
            <a:r>
              <a:rPr lang="ko-KR" altLang="en-US" dirty="0" err="1"/>
              <a:t>프록시마</a:t>
            </a:r>
            <a:r>
              <a:rPr lang="ko-KR" altLang="en-US" dirty="0"/>
              <a:t> </a:t>
            </a:r>
            <a:r>
              <a:rPr lang="ko-KR" altLang="en-US" dirty="0" err="1"/>
              <a:t>켄타우리까지</a:t>
            </a:r>
            <a:r>
              <a:rPr lang="ko-KR" altLang="en-US" dirty="0"/>
              <a:t> 간다면 시간이 얼마나 걸리는지 직접 계산해보기로 하자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구의 부피 계산하기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9" y="3578733"/>
            <a:ext cx="7105650" cy="2886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32" y="2329434"/>
            <a:ext cx="1228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speed = 300000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distance = 40000000000000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secs = distance/speed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light_year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secs/(60.0*60.0*24.0*365.0)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light_year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4.227972264501945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30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30" y="4145131"/>
            <a:ext cx="4301425" cy="19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사용자에게 이름을 물어보고 화면에 </a:t>
            </a:r>
            <a:r>
              <a:rPr lang="en-US" altLang="ko-KR" dirty="0"/>
              <a:t>"</a:t>
            </a:r>
            <a:r>
              <a:rPr lang="ko-KR" altLang="en-US" dirty="0"/>
              <a:t>철수님 반갑습니다</a:t>
            </a:r>
            <a:r>
              <a:rPr lang="en-US" altLang="ko-KR" dirty="0"/>
              <a:t>"</a:t>
            </a:r>
            <a:r>
              <a:rPr lang="ko-KR" altLang="en-US" dirty="0"/>
              <a:t>와 같이 출력한다</a:t>
            </a:r>
            <a:r>
              <a:rPr lang="en-US" altLang="ko-KR" dirty="0"/>
              <a:t>. </a:t>
            </a:r>
            <a:r>
              <a:rPr lang="ko-KR" altLang="en-US" dirty="0"/>
              <a:t>이어서 사용 자의 나이를 물어보고 </a:t>
            </a:r>
            <a:r>
              <a:rPr lang="en-US" altLang="ko-KR" dirty="0"/>
              <a:t>"10</a:t>
            </a:r>
            <a:r>
              <a:rPr lang="ko-KR" altLang="en-US" dirty="0"/>
              <a:t>년 후면 </a:t>
            </a:r>
            <a:r>
              <a:rPr lang="en-US" altLang="ko-KR" dirty="0"/>
              <a:t>30</a:t>
            </a:r>
            <a:r>
              <a:rPr lang="ko-KR" altLang="en-US" dirty="0"/>
              <a:t>살이 </a:t>
            </a:r>
            <a:r>
              <a:rPr lang="ko-KR" altLang="en-US" dirty="0" err="1"/>
              <a:t>되시는군요</a:t>
            </a:r>
            <a:r>
              <a:rPr lang="en-US" altLang="ko-KR" dirty="0"/>
              <a:t>!"</a:t>
            </a:r>
            <a:r>
              <a:rPr lang="ko-KR" altLang="en-US" dirty="0"/>
              <a:t>와 같이 출력하도록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프</a:t>
            </a:r>
            <a:r>
              <a:rPr lang="ko-KR" altLang="en-US" dirty="0"/>
              <a:t> </a:t>
            </a:r>
            <a:r>
              <a:rPr lang="ko-KR" altLang="en-US" dirty="0" err="1"/>
              <a:t>로그램을</a:t>
            </a:r>
            <a:r>
              <a:rPr lang="ko-KR" altLang="en-US" dirty="0"/>
              <a:t> 작성하라</a:t>
            </a:r>
            <a:r>
              <a:rPr lang="en-US" altLang="ko-KR" dirty="0"/>
              <a:t>. </a:t>
            </a:r>
            <a:r>
              <a:rPr lang="ko-KR" altLang="en-US" dirty="0"/>
              <a:t>모든 작업은 </a:t>
            </a:r>
            <a:r>
              <a:rPr lang="ko-KR" altLang="en-US" dirty="0" err="1"/>
              <a:t>파이썬</a:t>
            </a:r>
            <a:r>
              <a:rPr lang="ko-KR" altLang="en-US" dirty="0"/>
              <a:t> 쉘에서 진행한다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대화하는 프로그램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05" y="3637036"/>
            <a:ext cx="3931888" cy="2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님 만나서 반갑습니다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김철수 님 만나서 반갑습니다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age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print('10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년 후면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(age)+10, 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되시는군요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!')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년 후면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되시는군요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자동 판매기를 시뮬레이션하는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사용자는 </a:t>
            </a:r>
            <a:r>
              <a:rPr lang="en-US" altLang="ko-KR" dirty="0"/>
              <a:t>1000</a:t>
            </a:r>
            <a:r>
              <a:rPr lang="ko-KR" altLang="en-US" dirty="0"/>
              <a:t>원짜리 지폐와 </a:t>
            </a:r>
            <a:r>
              <a:rPr lang="en-US" altLang="ko-KR" dirty="0"/>
              <a:t>500</a:t>
            </a:r>
            <a:r>
              <a:rPr lang="ko-KR" altLang="en-US" dirty="0"/>
              <a:t>원짜리 동전</a:t>
            </a:r>
            <a:r>
              <a:rPr lang="en-US" altLang="ko-KR" dirty="0"/>
              <a:t>, 100</a:t>
            </a:r>
            <a:r>
              <a:rPr lang="ko-KR" altLang="en-US" dirty="0"/>
              <a:t>원짜리 동전을 사용할 수 있다</a:t>
            </a:r>
            <a:r>
              <a:rPr lang="en-US" altLang="ko-KR" dirty="0"/>
              <a:t>. </a:t>
            </a:r>
            <a:r>
              <a:rPr lang="ko-KR" altLang="en-US" dirty="0"/>
              <a:t>물건값을 입력하고 </a:t>
            </a:r>
            <a:r>
              <a:rPr lang="en-US" altLang="ko-KR" dirty="0"/>
              <a:t>1000</a:t>
            </a:r>
            <a:r>
              <a:rPr lang="ko-KR" altLang="en-US" dirty="0"/>
              <a:t>원권</a:t>
            </a:r>
            <a:r>
              <a:rPr lang="en-US" altLang="ko-KR" dirty="0"/>
              <a:t>, 500</a:t>
            </a:r>
            <a:r>
              <a:rPr lang="ko-KR" altLang="en-US" dirty="0"/>
              <a:t>원짜리 동전</a:t>
            </a:r>
            <a:r>
              <a:rPr lang="en-US" altLang="ko-KR" dirty="0"/>
              <a:t>, 100</a:t>
            </a:r>
            <a:r>
              <a:rPr lang="ko-KR" altLang="en-US" dirty="0"/>
              <a:t>원짜리 동전의 개수를 입력하면 거스름돈을 계산하여서 동전으로 반환한다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대화하는 프로그램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물건값을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750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지폐개수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동전개수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동전개수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0 100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 10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5 1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5059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976394"/>
            <a:ext cx="7795648" cy="57554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itemPrice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물건값을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note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(input("1000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지폐개수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coin500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(input("500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coin100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(input("100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동전개수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note*1000 + coin500*500 + coin100*100 -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itemPrice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 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계산한다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nCoin500 = change//500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change%500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 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계산한다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nCoin100 = change//100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change%100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 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계산한다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nCoin10 = change//10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change%10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 개수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계산한다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nCoin1 = change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print("500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nCoin500, "100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nCoin100, "10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nCoin10, "1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nCoin1) 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컴퓨터에게는</a:t>
            </a:r>
            <a:r>
              <a:rPr lang="ko-KR" altLang="en-US" dirty="0" smtClean="0"/>
              <a:t> </a:t>
            </a:r>
            <a:r>
              <a:rPr lang="ko-KR" altLang="en-US" dirty="0"/>
              <a:t>숫자가 중요하지만 인간은 주로 문자열</a:t>
            </a:r>
            <a:r>
              <a:rPr lang="en-US" altLang="ko-KR" dirty="0"/>
              <a:t>(string)</a:t>
            </a:r>
            <a:r>
              <a:rPr lang="ko-KR" altLang="en-US" dirty="0"/>
              <a:t>를 사용하여 정보를 표현하고 저장하므로 문 </a:t>
            </a:r>
            <a:r>
              <a:rPr lang="ko-KR" altLang="en-US" dirty="0" err="1"/>
              <a:t>자열의</a:t>
            </a:r>
            <a:r>
              <a:rPr lang="ko-KR" altLang="en-US" dirty="0"/>
              <a:t> 처리도 무척 중요하다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22" y="2965907"/>
            <a:ext cx="6400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5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문자열</a:t>
            </a:r>
            <a:r>
              <a:rPr lang="en-US" altLang="ko-KR" b="1" dirty="0"/>
              <a:t>(string)</a:t>
            </a:r>
            <a:r>
              <a:rPr lang="ko-KR" altLang="en-US" dirty="0"/>
              <a:t>은 </a:t>
            </a:r>
            <a:r>
              <a:rPr lang="ko-KR" altLang="en-US" b="1" dirty="0"/>
              <a:t>문자들의 </a:t>
            </a:r>
            <a:r>
              <a:rPr lang="ko-KR" altLang="en-US" b="1" dirty="0" err="1"/>
              <a:t>순서있는</a:t>
            </a:r>
            <a:r>
              <a:rPr lang="ko-KR" altLang="en-US" b="1" dirty="0"/>
              <a:t> 집합</a:t>
            </a:r>
            <a:r>
              <a:rPr lang="en-US" altLang="ko-KR" dirty="0"/>
              <a:t>(sequence of characters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678946"/>
            <a:ext cx="6810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2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greeting="Merry Christmas!"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'Merry Christmas!'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print(greeting)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Merry Christmas!</a:t>
            </a:r>
          </a:p>
        </p:txBody>
      </p:sp>
    </p:spTree>
    <p:extLst>
      <p:ext uri="{BB962C8B-B14F-4D97-AF65-F5344CB8AC3E}">
        <p14:creationId xmlns:p14="http://schemas.microsoft.com/office/powerpoint/2010/main" val="580046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작은 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greeting='Happy Holiday!'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print(greeting)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Happy Holiday!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greeting="Happy Holiday'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EOL while scanning string literal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greeting="Happy Holiday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EOL while scanning string literal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216710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문장을 바르게 구성하기 위한 </a:t>
            </a:r>
            <a:r>
              <a:rPr lang="ko-KR" altLang="en-US" dirty="0" smtClean="0"/>
              <a:t>규칙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 오류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48" y="2283256"/>
            <a:ext cx="49911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4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 따옴표 안의 작은 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invalid syntax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message="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521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52" y="4635931"/>
            <a:ext cx="4705350" cy="16002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변수에는 다른 변수의 값도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width = 10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height = 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area = width * height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print(area)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343731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줄의 문자열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greeting='''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지난 한해 저에게 보여주신 보살핌과 사랑에 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깊은 감사를 드립니다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새해에도 하시고자 하는 일 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모두 성취하시기를 바랍니다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.'''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print(greeting)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지난 한해 저에게 보여주신 보살핌과 사랑에 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깊은 감사를 드립니다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새해에도 하시고자 하는 일 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모두 성취하시기를 바랍니다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89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/>
              <a:t>앞에 </a:t>
            </a:r>
            <a:r>
              <a:rPr lang="en-US" altLang="ko-KR" dirty="0"/>
              <a:t>\</a:t>
            </a:r>
            <a:r>
              <a:rPr lang="ko-KR" altLang="en-US" dirty="0"/>
              <a:t>가 붙으면 문자의 특수한 의미를 잃어버린다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281392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doesn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\'t'  # \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작은따옴표를 출력한다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doesn't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message="\"Yes,\" he said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"Yes," he said.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367956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연결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'thon'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'Python’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'Harry ' + 'Porter'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'Harry 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Porter‘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first_name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last_name+first_name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31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정수 간의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30162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"Student"+26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Can't convert '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object to 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implicitly</a:t>
            </a:r>
          </a:p>
          <a:p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i="1" dirty="0"/>
              <a:t>&gt;&gt;&gt;</a:t>
            </a:r>
            <a:r>
              <a:rPr lang="ko-KR" altLang="en-US" i="1" dirty="0"/>
              <a:t> </a:t>
            </a:r>
            <a:r>
              <a:rPr lang="en-US" altLang="ko-KR" i="1" dirty="0"/>
              <a:t>"Student"+</a:t>
            </a:r>
            <a:r>
              <a:rPr lang="en-US" altLang="ko-KR" i="1" dirty="0" err="1"/>
              <a:t>str</a:t>
            </a:r>
            <a:r>
              <a:rPr lang="en-US" altLang="ko-KR" i="1" dirty="0"/>
              <a:t>(26)</a:t>
            </a:r>
            <a:endParaRPr lang="ko-KR" altLang="en-US" dirty="0"/>
          </a:p>
          <a:p>
            <a:pPr latinLnBrk="1"/>
            <a:r>
              <a:rPr lang="en-US" altLang="ko-KR" i="1" dirty="0"/>
              <a:t>'Student26'</a:t>
            </a:r>
            <a:endParaRPr lang="ko-KR" altLang="en-US" dirty="0"/>
          </a:p>
          <a:p>
            <a:pPr latinLnBrk="1"/>
            <a:endParaRPr lang="en-US" altLang="ko-KR" i="1" dirty="0" smtClean="0"/>
          </a:p>
          <a:p>
            <a:pPr latinLnBrk="1"/>
            <a:r>
              <a:rPr lang="en-US" altLang="ko-KR" i="1" dirty="0" smtClean="0"/>
              <a:t>&gt;&gt;&gt;</a:t>
            </a:r>
            <a:r>
              <a:rPr lang="ko-KR" altLang="en-US" i="1" dirty="0" smtClean="0"/>
              <a:t> </a:t>
            </a:r>
            <a:r>
              <a:rPr lang="en-US" altLang="ko-KR" i="1" dirty="0"/>
              <a:t>price = </a:t>
            </a:r>
            <a:r>
              <a:rPr lang="en-US" altLang="ko-KR" i="1" dirty="0" err="1"/>
              <a:t>int</a:t>
            </a:r>
            <a:r>
              <a:rPr lang="en-US" altLang="ko-KR" i="1" dirty="0"/>
              <a:t>("259000")</a:t>
            </a:r>
            <a:endParaRPr lang="ko-KR" altLang="en-US" i="1" dirty="0"/>
          </a:p>
          <a:p>
            <a:pPr latinLnBrk="1"/>
            <a:r>
              <a:rPr lang="en-US" altLang="ko-KR" i="1" dirty="0"/>
              <a:t>&gt;&gt;&gt;</a:t>
            </a:r>
            <a:r>
              <a:rPr lang="ko-KR" altLang="en-US" i="1" dirty="0"/>
              <a:t> </a:t>
            </a:r>
            <a:r>
              <a:rPr lang="en-US" altLang="ko-KR" i="1" dirty="0"/>
              <a:t>height = float("290.54");</a:t>
            </a:r>
            <a:endParaRPr lang="ko-KR" altLang="en-US" i="1" dirty="0"/>
          </a:p>
          <a:p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3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반복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line = "=" * 50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print(line)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==================================================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 = "Congratulations! 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print(message*3)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Congratulations! Congratulations! Congratulations!</a:t>
            </a:r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35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price = 10000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%s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price)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시간은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%s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time = "12:00pm"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 % time)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시간은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12:00pm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34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인덱싱</a:t>
            </a:r>
            <a:r>
              <a:rPr lang="en-US" altLang="ko-KR" b="1" dirty="0"/>
              <a:t>(Indexing)</a:t>
            </a:r>
            <a:r>
              <a:rPr lang="ko-KR" altLang="en-US" dirty="0"/>
              <a:t>이란 문자열에 </a:t>
            </a:r>
            <a:r>
              <a:rPr lang="en-US" altLang="ko-KR" dirty="0"/>
              <a:t>[</a:t>
            </a:r>
            <a:r>
              <a:rPr lang="ko-KR" altLang="en-US" dirty="0"/>
              <a:t>과 </a:t>
            </a:r>
            <a:r>
              <a:rPr lang="en-US" altLang="ko-KR" dirty="0"/>
              <a:t>]</a:t>
            </a:r>
            <a:r>
              <a:rPr lang="ko-KR" altLang="en-US" dirty="0"/>
              <a:t>을 붙여서 문자를 추출하는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0" y="2781380"/>
            <a:ext cx="5848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 = 'Python'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word[0] 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'P'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word[5] 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1083114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사용자에게 단어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err="1"/>
              <a:t>입력받아서</a:t>
            </a:r>
            <a:r>
              <a:rPr lang="ko-KR" altLang="en-US" dirty="0"/>
              <a:t> 약자</a:t>
            </a:r>
            <a:r>
              <a:rPr lang="en-US" altLang="ko-KR" dirty="0"/>
              <a:t>(acronym: </a:t>
            </a:r>
            <a:r>
              <a:rPr lang="ko-KR" altLang="en-US" dirty="0"/>
              <a:t>몇 개 단어의 머리글자로 된 말</a:t>
            </a:r>
            <a:r>
              <a:rPr lang="en-US" altLang="ko-KR" dirty="0"/>
              <a:t>)</a:t>
            </a:r>
            <a:r>
              <a:rPr lang="ko-KR" altLang="en-US" dirty="0"/>
              <a:t>를 만들어 보자</a:t>
            </a:r>
            <a:r>
              <a:rPr lang="en-US" altLang="ko-KR" dirty="0"/>
              <a:t>. </a:t>
            </a:r>
            <a:r>
              <a:rPr lang="ko-KR" altLang="en-US" dirty="0"/>
              <a:t>예를 들어서  ‘</a:t>
            </a:r>
            <a:r>
              <a:rPr lang="en-US" altLang="ko-KR" dirty="0"/>
              <a:t>OST’</a:t>
            </a:r>
            <a:r>
              <a:rPr lang="ko-KR" altLang="en-US" dirty="0"/>
              <a:t>도 </a:t>
            </a:r>
            <a:r>
              <a:rPr lang="en-US" altLang="ko-KR" dirty="0"/>
              <a:t>Original Sound Track</a:t>
            </a:r>
            <a:r>
              <a:rPr lang="ko-KR" altLang="en-US" dirty="0"/>
              <a:t>의 약자이다</a:t>
            </a:r>
            <a:r>
              <a:rPr lang="en-US" altLang="ko-KR" dirty="0"/>
              <a:t>. </a:t>
            </a:r>
            <a:r>
              <a:rPr lang="ko-KR" altLang="en-US" dirty="0"/>
              <a:t>이 예제는 소 스 파일로 작성하여 실행해보자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숫자 추측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Original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Sound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Track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OST</a:t>
            </a:r>
          </a:p>
        </p:txBody>
      </p:sp>
    </p:spTree>
    <p:extLst>
      <p:ext uri="{BB962C8B-B14F-4D97-AF65-F5344CB8AC3E}">
        <p14:creationId xmlns:p14="http://schemas.microsoft.com/office/powerpoint/2010/main" val="2285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word1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word2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word3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acronym = word1[0] + word2[0] + word3[0]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print(acronym)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변수에는 </a:t>
            </a:r>
            <a:r>
              <a:rPr lang="ko-KR" altLang="en-US" dirty="0" err="1"/>
              <a:t>정수뿐만</a:t>
            </a:r>
            <a:r>
              <a:rPr lang="ko-KR" altLang="en-US" dirty="0"/>
              <a:t> 아니라 문자열도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 = 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?'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print(s)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pi = 3.141592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print(pi)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3.141592</a:t>
            </a:r>
          </a:p>
        </p:txBody>
      </p:sp>
    </p:spTree>
    <p:extLst>
      <p:ext uri="{BB962C8B-B14F-4D97-AF65-F5344CB8AC3E}">
        <p14:creationId xmlns:p14="http://schemas.microsoft.com/office/powerpoint/2010/main" val="1599852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여러 개의 값을 모아서 하나의 변수에 저장할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리스트는 </a:t>
            </a:r>
            <a:r>
              <a:rPr lang="en-US" altLang="ko-KR" dirty="0"/>
              <a:t>[ ] </a:t>
            </a:r>
            <a:r>
              <a:rPr lang="ko-KR" altLang="en-US" dirty="0"/>
              <a:t>안에 값을 나열하고 값과 값 사이에 콤마를 찍으면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32" y="3378711"/>
            <a:ext cx="51720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04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shopping_list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['milk', 'eggs', 'cheese', 'butter', 'cream']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shopping_list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['milk', 'eggs', 'cheese', 'butter', 'cream']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985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2" y="1913072"/>
            <a:ext cx="6943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6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shopping_list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[2])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cheese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shopping_list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[2]='apple'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shopping_list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['milk', 'eggs', 'apple', 'butter', 'cream']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10974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변수의 개념을 소개하였다</a:t>
            </a:r>
            <a:r>
              <a:rPr lang="en-US" altLang="ko-KR" dirty="0"/>
              <a:t>. </a:t>
            </a:r>
            <a:r>
              <a:rPr lang="ko-KR" altLang="en-US" dirty="0"/>
              <a:t>변수는 값을 저장하는 상자와 같은 것으로 변수에 저장된 값을 나중에 유용하게 사용될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다양한 산술 계산 연산자에 대하여 학습하였다</a:t>
            </a:r>
            <a:r>
              <a:rPr lang="en-US" altLang="ko-KR" dirty="0"/>
              <a:t>. </a:t>
            </a:r>
            <a:r>
              <a:rPr lang="ko-KR" altLang="en-US" dirty="0"/>
              <a:t>연산자들은 우선 순위를 가지고 있지만 우리는 괄호를 사용하여서 연산자의 우선 순위를 변경할 수 있었다</a:t>
            </a:r>
            <a:r>
              <a:rPr lang="en-US" altLang="ko-KR" dirty="0"/>
              <a:t>. </a:t>
            </a:r>
            <a:r>
              <a:rPr lang="ko-KR" altLang="en-US" dirty="0"/>
              <a:t>지수를 계산하는 연산자는 **이다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문자열은 큰따옴표나 작은따옴표를 이용하여 표현한다</a:t>
            </a:r>
            <a:r>
              <a:rPr lang="en-US" altLang="ko-KR" dirty="0"/>
              <a:t>. input() </a:t>
            </a:r>
            <a:r>
              <a:rPr lang="ko-KR" altLang="en-US" dirty="0"/>
              <a:t>함수를 이용하여 사용자로부터 문자열을 받을 수 있다</a:t>
            </a:r>
            <a:r>
              <a:rPr lang="en-US" altLang="ko-KR" dirty="0"/>
              <a:t>. </a:t>
            </a:r>
            <a:r>
              <a:rPr lang="ko-KR" altLang="en-US" dirty="0"/>
              <a:t>인덱싱 연산자 </a:t>
            </a:r>
            <a:r>
              <a:rPr lang="en-US" altLang="ko-KR" dirty="0"/>
              <a:t>[]</a:t>
            </a:r>
            <a:r>
              <a:rPr lang="ko-KR" altLang="en-US" dirty="0"/>
              <a:t>을 이용하여 각각의 문자를 추출할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참석자에 맞추어서 치킨</a:t>
            </a:r>
            <a:r>
              <a:rPr lang="en-US" altLang="ko-KR" dirty="0"/>
              <a:t>(1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마리</a:t>
            </a:r>
            <a:r>
              <a:rPr lang="en-US" altLang="ko-KR" dirty="0"/>
              <a:t>), </a:t>
            </a:r>
            <a:r>
              <a:rPr lang="ko-KR" altLang="en-US" dirty="0"/>
              <a:t>맥주</a:t>
            </a:r>
            <a:r>
              <a:rPr lang="en-US" altLang="ko-KR" dirty="0"/>
              <a:t>(1</a:t>
            </a:r>
            <a:r>
              <a:rPr lang="ko-KR" altLang="en-US" dirty="0"/>
              <a:t>인당 </a:t>
            </a:r>
            <a:r>
              <a:rPr lang="en-US" altLang="ko-KR" dirty="0"/>
              <a:t>2</a:t>
            </a:r>
            <a:r>
              <a:rPr lang="ko-KR" altLang="en-US" dirty="0"/>
              <a:t>캔</a:t>
            </a:r>
            <a:r>
              <a:rPr lang="en-US" altLang="ko-KR" dirty="0"/>
              <a:t>), </a:t>
            </a:r>
            <a:r>
              <a:rPr lang="ko-KR" altLang="en-US" dirty="0"/>
              <a:t>케익</a:t>
            </a:r>
            <a:r>
              <a:rPr lang="en-US" altLang="ko-KR" dirty="0"/>
              <a:t>(1</a:t>
            </a:r>
            <a:r>
              <a:rPr lang="ko-KR" altLang="en-US" dirty="0"/>
              <a:t>인당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파티 준비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8751" y="2610493"/>
            <a:ext cx="6834753" cy="156966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참석자의 수를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:25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치킨의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25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맥주의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50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케익의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100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20" y="4511460"/>
            <a:ext cx="3038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참석자의 수를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chickens = number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beers = number*2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cakes = number*4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치킨의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chickens)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맥주의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beers)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케익의 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cakes)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2394</Words>
  <Application>Microsoft Office PowerPoint</Application>
  <PresentationFormat>화면 슬라이드 쇼(4:3)</PresentationFormat>
  <Paragraphs>470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굴림</vt:lpstr>
      <vt:lpstr>맑은 고딕</vt:lpstr>
      <vt:lpstr>Arial</vt:lpstr>
      <vt:lpstr>Tahoma</vt:lpstr>
      <vt:lpstr>Wingdings</vt:lpstr>
      <vt:lpstr>New_Natural01</vt:lpstr>
      <vt:lpstr>2장 변수와 계산</vt:lpstr>
      <vt:lpstr>변수의 소개</vt:lpstr>
      <vt:lpstr>변수와 메모리</vt:lpstr>
      <vt:lpstr>변수 생성</vt:lpstr>
      <vt:lpstr>변수의 사용</vt:lpstr>
      <vt:lpstr>변수의 사용</vt:lpstr>
      <vt:lpstr>변수의 사용</vt:lpstr>
      <vt:lpstr>Lab: 파티 준비</vt:lpstr>
      <vt:lpstr>Solution</vt:lpstr>
      <vt:lpstr>Lab: 변수 값 교환</vt:lpstr>
      <vt:lpstr>Solution</vt:lpstr>
      <vt:lpstr>변수가 저장하는 것</vt:lpstr>
      <vt:lpstr>변수의 이름</vt:lpstr>
      <vt:lpstr>식별자</vt:lpstr>
      <vt:lpstr>낙타체</vt:lpstr>
      <vt:lpstr>상수</vt:lpstr>
      <vt:lpstr>주석</vt:lpstr>
      <vt:lpstr>주석의 또 다른 용도</vt:lpstr>
      <vt:lpstr>수식과 연산자</vt:lpstr>
      <vt:lpstr>연산자와 피연산자</vt:lpstr>
      <vt:lpstr>산술 연산자</vt:lpstr>
      <vt:lpstr>나눗셈</vt:lpstr>
      <vt:lpstr>지수 계산</vt:lpstr>
      <vt:lpstr>나머지 계산</vt:lpstr>
      <vt:lpstr>예제</vt:lpstr>
      <vt:lpstr>Lab: 변수 값 교환</vt:lpstr>
      <vt:lpstr>Solution</vt:lpstr>
      <vt:lpstr>연산자의 우선 순위</vt:lpstr>
      <vt:lpstr>괄호의 사용</vt:lpstr>
      <vt:lpstr>Lab: 감자 재배</vt:lpstr>
      <vt:lpstr>Solution</vt:lpstr>
      <vt:lpstr>Lab: 복리 계산 </vt:lpstr>
      <vt:lpstr>Solution</vt:lpstr>
      <vt:lpstr>함수 호출</vt:lpstr>
      <vt:lpstr>내장 함수</vt:lpstr>
      <vt:lpstr>내장 함수</vt:lpstr>
      <vt:lpstr>Lab: 등산 시간 계산</vt:lpstr>
      <vt:lpstr>Solution</vt:lpstr>
      <vt:lpstr> input() 함수</vt:lpstr>
      <vt:lpstr> input() 함수</vt:lpstr>
      <vt:lpstr>문자열 입력</vt:lpstr>
      <vt:lpstr>숫자 입력</vt:lpstr>
      <vt:lpstr>숫자 입력</vt:lpstr>
      <vt:lpstr>자료형</vt:lpstr>
      <vt:lpstr>자료형을 알고 싶으면?</vt:lpstr>
      <vt:lpstr>Lab: 구의 부피 계산하기</vt:lpstr>
      <vt:lpstr>Solution</vt:lpstr>
      <vt:lpstr>Lab: 구의 부피 계산하기</vt:lpstr>
      <vt:lpstr>Solution</vt:lpstr>
      <vt:lpstr>Lab: 대화하는 프로그램 만들기</vt:lpstr>
      <vt:lpstr>Solution</vt:lpstr>
      <vt:lpstr>Lab: 대화하는 프로그램 만들기</vt:lpstr>
      <vt:lpstr>Solution</vt:lpstr>
      <vt:lpstr>문자열</vt:lpstr>
      <vt:lpstr>문자열이란?</vt:lpstr>
      <vt:lpstr>큰따옴표 사용</vt:lpstr>
      <vt:lpstr>작은 따옴표 사용</vt:lpstr>
      <vt:lpstr>문법 오류</vt:lpstr>
      <vt:lpstr>큰 따옴표 안의 작은 따옴표 사용</vt:lpstr>
      <vt:lpstr>여러 줄의 문자열</vt:lpstr>
      <vt:lpstr>특수 문자열</vt:lpstr>
      <vt:lpstr>문자열의 연결</vt:lpstr>
      <vt:lpstr>문자열과 정수 간의 변환</vt:lpstr>
      <vt:lpstr>문자열의 반복</vt:lpstr>
      <vt:lpstr>문자열의 출력</vt:lpstr>
      <vt:lpstr>인덱싱</vt:lpstr>
      <vt:lpstr>PowerPoint 프레젠테이션</vt:lpstr>
      <vt:lpstr>Lab: 숫자 추측 게임</vt:lpstr>
      <vt:lpstr>Solution</vt:lpstr>
      <vt:lpstr>리스트</vt:lpstr>
      <vt:lpstr>PowerPoint 프레젠테이션</vt:lpstr>
      <vt:lpstr>인덱싱</vt:lpstr>
      <vt:lpstr>PowerPoint 프레젠테이션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247</cp:revision>
  <dcterms:created xsi:type="dcterms:W3CDTF">2007-06-29T06:43:39Z</dcterms:created>
  <dcterms:modified xsi:type="dcterms:W3CDTF">2016-08-14T06:24:53Z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