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58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56" r:id="rId16"/>
    <p:sldId id="357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303" r:id="rId61"/>
    <p:sldId id="305" r:id="rId6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FF"/>
    <a:srgbClr val="CCFFCC"/>
    <a:srgbClr val="FF9999"/>
    <a:srgbClr val="009900"/>
    <a:srgbClr val="FF9933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44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 반복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range()</a:t>
            </a:r>
            <a:r>
              <a:rPr lang="ko-KR" altLang="en-US" dirty="0" smtClean="0"/>
              <a:t> </a:t>
            </a:r>
            <a:r>
              <a:rPr lang="ko-KR" altLang="en-US" dirty="0"/>
              <a:t>함수를 이용하면 특정 구간의 정수들을 생성할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range(10)</a:t>
            </a:r>
            <a:r>
              <a:rPr lang="ko-KR" altLang="en-US" dirty="0"/>
              <a:t>하면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정수가 생성된다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1" y="3211378"/>
            <a:ext cx="5971448" cy="21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58" y="1859797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x in range(10) 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sum = sum + x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print(sum)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57" y="3827221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0646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range(start</a:t>
            </a:r>
            <a:r>
              <a:rPr lang="en-US" altLang="ko-KR" dirty="0"/>
              <a:t>, stop)</a:t>
            </a:r>
            <a:r>
              <a:rPr lang="ko-KR" altLang="en-US" dirty="0"/>
              <a:t>와 같이 호출하면 </a:t>
            </a:r>
            <a:r>
              <a:rPr lang="en-US" altLang="ko-KR" dirty="0"/>
              <a:t>start</a:t>
            </a:r>
            <a:r>
              <a:rPr lang="ko-KR" altLang="en-US" dirty="0"/>
              <a:t>부터 시작하여서 </a:t>
            </a:r>
            <a:r>
              <a:rPr lang="en-US" altLang="ko-KR" dirty="0"/>
              <a:t>(stop-1)</a:t>
            </a:r>
            <a:r>
              <a:rPr lang="ko-KR" altLang="en-US" dirty="0"/>
              <a:t>까지의 정수가 생성된다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stop</a:t>
            </a:r>
            <a:r>
              <a:rPr lang="ko-KR" altLang="en-US" dirty="0"/>
              <a:t>은 포함되지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7054" y="3053166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x in range(0, 10) :	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sum = sum + x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print(sum)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053" y="5020590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3405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3353882"/>
            <a:ext cx="8229600" cy="2713162"/>
          </a:xfrm>
        </p:spPr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함수는 </a:t>
            </a:r>
            <a:r>
              <a:rPr lang="en-US" altLang="ko-KR" dirty="0"/>
              <a:t>start</a:t>
            </a:r>
            <a:r>
              <a:rPr lang="ko-KR" altLang="en-US" dirty="0"/>
              <a:t>부터 </a:t>
            </a:r>
            <a:r>
              <a:rPr lang="en-US" altLang="ko-KR" dirty="0"/>
              <a:t>stop-1</a:t>
            </a:r>
            <a:r>
              <a:rPr lang="ko-KR" altLang="en-US" dirty="0"/>
              <a:t>까지 </a:t>
            </a:r>
            <a:r>
              <a:rPr lang="en-US" altLang="ko-KR" dirty="0"/>
              <a:t>step</a:t>
            </a:r>
            <a:r>
              <a:rPr lang="ko-KR" altLang="en-US" dirty="0"/>
              <a:t>의 간격으로 정수들을 생성한다</a:t>
            </a:r>
            <a:r>
              <a:rPr lang="en-US" altLang="ko-KR" dirty="0"/>
              <a:t>. start</a:t>
            </a:r>
            <a:r>
              <a:rPr lang="ko-KR" altLang="en-US" dirty="0"/>
              <a:t>와 </a:t>
            </a:r>
            <a:r>
              <a:rPr lang="en-US" altLang="ko-KR" dirty="0"/>
              <a:t>step</a:t>
            </a:r>
            <a:r>
              <a:rPr lang="ko-KR" altLang="en-US" dirty="0"/>
              <a:t>이 대괄호로 싸여져 있는데 이는 생략할 수 있다는 의미이다</a:t>
            </a:r>
            <a:r>
              <a:rPr lang="en-US" altLang="ko-KR" dirty="0"/>
              <a:t>. start</a:t>
            </a:r>
            <a:r>
              <a:rPr lang="ko-KR" altLang="en-US" dirty="0"/>
              <a:t>나 </a:t>
            </a:r>
            <a:r>
              <a:rPr lang="en-US" altLang="ko-KR" dirty="0"/>
              <a:t>step</a:t>
            </a:r>
            <a:r>
              <a:rPr lang="ko-KR" altLang="en-US" dirty="0"/>
              <a:t>이 생략되면 </a:t>
            </a:r>
            <a:r>
              <a:rPr lang="en-US" altLang="ko-KR" dirty="0"/>
              <a:t>start</a:t>
            </a:r>
            <a:r>
              <a:rPr lang="ko-KR" altLang="en-US" dirty="0"/>
              <a:t>는 </a:t>
            </a:r>
            <a:r>
              <a:rPr lang="en-US" altLang="ko-KR" dirty="0"/>
              <a:t>0, step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간주된다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9" y="1540764"/>
            <a:ext cx="8103111" cy="14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64011"/>
            <a:ext cx="8229600" cy="4526280"/>
          </a:xfrm>
        </p:spPr>
        <p:txBody>
          <a:bodyPr/>
          <a:lstStyle/>
          <a:p>
            <a:r>
              <a:rPr lang="ko-KR" altLang="en-US" dirty="0"/>
              <a:t>문자열도 시퀀스의 일부분이다</a:t>
            </a:r>
            <a:r>
              <a:rPr lang="en-US" altLang="ko-KR" dirty="0"/>
              <a:t>. </a:t>
            </a:r>
            <a:r>
              <a:rPr lang="ko-KR" altLang="en-US" dirty="0"/>
              <a:t>따라서 문자열을 대상으로 </a:t>
            </a:r>
            <a:r>
              <a:rPr lang="ko-KR" altLang="en-US" dirty="0" err="1"/>
              <a:t>반복문을</a:t>
            </a:r>
            <a:r>
              <a:rPr lang="ko-KR" altLang="en-US" dirty="0"/>
              <a:t> 만들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054" y="3053166"/>
            <a:ext cx="839233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 in  "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abcdef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print(c, end=" ")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054" y="4305174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b c d e f 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6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사용자가 입력한 수 </a:t>
            </a:r>
            <a:r>
              <a:rPr lang="en-US" altLang="ko-KR" dirty="0"/>
              <a:t>n</a:t>
            </a:r>
            <a:r>
              <a:rPr lang="ko-KR" altLang="en-US" dirty="0"/>
              <a:t>까지 더해서 </a:t>
            </a:r>
            <a:r>
              <a:rPr lang="en-US" altLang="ko-KR" dirty="0"/>
              <a:t>(1+2+3+...+n)</a:t>
            </a:r>
            <a:r>
              <a:rPr lang="ko-KR" altLang="en-US" dirty="0"/>
              <a:t>을 계산하는 프로그램을 작성하여 보자</a:t>
            </a:r>
            <a:r>
              <a:rPr lang="en-US" altLang="ko-KR" dirty="0"/>
              <a:t>. for </a:t>
            </a:r>
            <a:r>
              <a:rPr lang="ko-KR" altLang="en-US" dirty="0"/>
              <a:t>문을 사용하면 간명하게 합계를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정수들의 </a:t>
            </a:r>
            <a:r>
              <a:rPr lang="ko-KR" altLang="en-US" dirty="0" smtClean="0">
                <a:effectLst/>
              </a:rPr>
              <a:t>합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어디까지 계산할까요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까지의 정수의 합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 55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반복을 이용한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정수합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프로그램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limit=</a:t>
            </a:r>
            <a:r>
              <a:rPr lang="en-US" altLang="ko-KR" sz="20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어디까지 계산할까요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range(1, limit+1) 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sum +=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</a:p>
          <a:p>
            <a:endParaRPr lang="en-US" altLang="ko-KR" sz="20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("1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limit,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까지의 정수의 합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", 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68" y="4272184"/>
            <a:ext cx="5791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1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이용하여서 </a:t>
            </a:r>
            <a:r>
              <a:rPr lang="ko-KR" altLang="en-US" dirty="0" err="1"/>
              <a:t>팩토리얼을</a:t>
            </a:r>
            <a:r>
              <a:rPr lang="ko-KR" altLang="en-US" dirty="0"/>
              <a:t> 계산해보자</a:t>
            </a:r>
            <a:r>
              <a:rPr lang="en-US" altLang="ko-KR" dirty="0"/>
              <a:t>. </a:t>
            </a:r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n!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정수를 모두 곱한 것을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n! = 1×2×3×……×(n-1)×n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 smtClean="0">
                <a:effectLst/>
              </a:rPr>
              <a:t>팩토리얼</a:t>
            </a:r>
            <a:r>
              <a:rPr lang="ko-KR" altLang="en-US" dirty="0" smtClean="0">
                <a:effectLst/>
              </a:rPr>
              <a:t> 계산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!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3628800.0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반복을 이용한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팩토리얼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구하기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fact=1.0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"))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range(1, n+1) :</a:t>
            </a: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fact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fact *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;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print(n,"!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 fact,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401698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화씨온도</a:t>
            </a:r>
            <a:r>
              <a:rPr lang="en-US" altLang="ko-KR" dirty="0"/>
              <a:t>-</a:t>
            </a:r>
            <a:r>
              <a:rPr lang="ko-KR" altLang="en-US" dirty="0" err="1"/>
              <a:t>섭씨온도</a:t>
            </a:r>
            <a:r>
              <a:rPr lang="ko-KR" altLang="en-US" dirty="0"/>
              <a:t> 변환 테이블을 출력하는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반복 구조를 사용하여야 하고 정수보다는 실수로 출력하는 편이 정확하다</a:t>
            </a:r>
            <a:r>
              <a:rPr lang="en-US" altLang="ko-KR" dirty="0"/>
              <a:t>. </a:t>
            </a:r>
            <a:r>
              <a:rPr lang="ko-KR" altLang="en-US" dirty="0"/>
              <a:t>화씨 </a:t>
            </a:r>
            <a:r>
              <a:rPr lang="en-US" altLang="ko-KR" dirty="0"/>
              <a:t>0</a:t>
            </a:r>
            <a:r>
              <a:rPr lang="ko-KR" altLang="en-US" dirty="0"/>
              <a:t>도부터 </a:t>
            </a:r>
            <a:r>
              <a:rPr lang="en-US" altLang="ko-KR" dirty="0"/>
              <a:t>100</a:t>
            </a:r>
            <a:r>
              <a:rPr lang="ko-KR" altLang="en-US" dirty="0"/>
              <a:t>도까지</a:t>
            </a:r>
            <a:r>
              <a:rPr lang="en-US" altLang="ko-KR" dirty="0"/>
              <a:t>, 10</a:t>
            </a:r>
            <a:r>
              <a:rPr lang="ko-KR" altLang="en-US" dirty="0"/>
              <a:t>도 단위로 증가시키면서 대응되는 </a:t>
            </a:r>
            <a:r>
              <a:rPr lang="ko-KR" altLang="en-US" dirty="0" err="1"/>
              <a:t>섭씨온도를</a:t>
            </a:r>
            <a:r>
              <a:rPr lang="ko-KR" altLang="en-US" dirty="0"/>
              <a:t> 옆에 출력한다</a:t>
            </a:r>
            <a:r>
              <a:rPr lang="en-US" altLang="ko-KR" dirty="0"/>
              <a:t>. C = (F-32)×5/9 </a:t>
            </a:r>
            <a:r>
              <a:rPr lang="ko-KR" altLang="en-US" dirty="0"/>
              <a:t>수식을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온도 변환 테이블 출력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2" y="3524934"/>
            <a:ext cx="8392333" cy="313932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 -&gt; -17.78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 -&gt; -12.22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  -&gt; -6.67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  -&gt; -1.11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40  -&gt; 4.44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  -&gt; 10.0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60  -&gt; 15.56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70  -&gt; 21.11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  -&gt; 26.67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90  -&gt; 32.22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 -&gt; 37.78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회사에 </a:t>
            </a:r>
            <a:r>
              <a:rPr lang="ko-KR" altLang="en-US" dirty="0"/>
              <a:t>중요한 손님이 오셔서 화면에 </a:t>
            </a:r>
            <a:r>
              <a:rPr lang="en-US" altLang="ko-KR" dirty="0"/>
              <a:t>"</a:t>
            </a:r>
            <a:r>
              <a:rPr lang="ko-KR" altLang="en-US" dirty="0"/>
              <a:t>환영합니다</a:t>
            </a:r>
            <a:r>
              <a:rPr lang="en-US" altLang="ko-KR" dirty="0"/>
              <a:t>."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번 출력해야 한다고 가정하자</a:t>
            </a:r>
            <a:r>
              <a:rPr lang="en-US" altLang="ko-KR" dirty="0"/>
              <a:t>. </a:t>
            </a:r>
            <a:r>
              <a:rPr lang="ko-KR" altLang="en-US" dirty="0"/>
              <a:t>이제까지 학습한 방법만을 사용하면 다음과 같이 </a:t>
            </a:r>
            <a:r>
              <a:rPr lang="en-US" altLang="ko-KR" dirty="0"/>
              <a:t>print() </a:t>
            </a:r>
            <a:r>
              <a:rPr lang="ko-KR" altLang="en-US" dirty="0"/>
              <a:t>함수를 호출하는 문장을 </a:t>
            </a:r>
            <a:r>
              <a:rPr lang="en-US" altLang="ko-KR" dirty="0"/>
              <a:t>5</a:t>
            </a:r>
            <a:r>
              <a:rPr lang="ko-KR" altLang="en-US" dirty="0"/>
              <a:t>번 되풀이해야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반복의 </a:t>
            </a:r>
            <a:r>
              <a:rPr lang="ko-KR" altLang="en-US" dirty="0"/>
              <a:t>필요성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064" y="3394130"/>
            <a:ext cx="8392333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6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t in range(0, 100+1, 10):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c = (t - 32.0) * 5.0 / 9.0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print(t, " -&gt;", round(c, 2));</a:t>
            </a:r>
          </a:p>
        </p:txBody>
      </p:sp>
    </p:spTree>
    <p:extLst>
      <p:ext uri="{BB962C8B-B14F-4D97-AF65-F5344CB8AC3E}">
        <p14:creationId xmlns:p14="http://schemas.microsoft.com/office/powerpoint/2010/main" val="271027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그래픽을 이용하여 별을 화면에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화면에 별 그리기 </a:t>
            </a:r>
          </a:p>
        </p:txBody>
      </p:sp>
      <p:pic>
        <p:nvPicPr>
          <p:cNvPr id="15361" name="_x379374344" descr="EMB0000097048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14" y="2766447"/>
            <a:ext cx="3363133" cy="21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4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star.forward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star.right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(144)</a:t>
            </a:r>
          </a:p>
        </p:txBody>
      </p:sp>
    </p:spTree>
    <p:extLst>
      <p:ext uri="{BB962C8B-B14F-4D97-AF65-F5344CB8AC3E}">
        <p14:creationId xmlns:p14="http://schemas.microsoft.com/office/powerpoint/2010/main" val="255386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그래픽을 이용하여 다각형을 화면에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화면에 다각형 </a:t>
            </a:r>
            <a:r>
              <a:rPr lang="ko-KR" altLang="en-US" dirty="0" smtClean="0">
                <a:effectLst/>
              </a:rPr>
              <a:t>그리기</a:t>
            </a:r>
            <a:endParaRPr lang="ko-KR" altLang="en-US" dirty="0">
              <a:effectLst/>
            </a:endParaRPr>
          </a:p>
        </p:txBody>
      </p:sp>
      <p:pic>
        <p:nvPicPr>
          <p:cNvPr id="24577" name="_x307604104" descr="EMB0000097048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15" y="2719952"/>
            <a:ext cx="3370881" cy="26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1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34778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polygon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num_sides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6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side_length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70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angle = 360.0 /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num_sides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num_sides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polygon.forward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side_length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polygon.right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106957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그래픽을 이용하여 사각형을 </a:t>
            </a:r>
            <a:r>
              <a:rPr lang="en-US" altLang="ko-KR" dirty="0"/>
              <a:t>3</a:t>
            </a:r>
            <a:r>
              <a:rPr lang="ko-KR" altLang="en-US" dirty="0"/>
              <a:t>개 그려보자</a:t>
            </a:r>
            <a:r>
              <a:rPr lang="en-US" altLang="ko-KR" dirty="0"/>
              <a:t>. </a:t>
            </a:r>
            <a:r>
              <a:rPr lang="ko-KR" altLang="en-US" dirty="0"/>
              <a:t>각 사각형은 </a:t>
            </a:r>
            <a:r>
              <a:rPr lang="en-US" altLang="ko-KR" dirty="0"/>
              <a:t>20</a:t>
            </a:r>
            <a:r>
              <a:rPr lang="ko-KR" altLang="en-US" dirty="0"/>
              <a:t>도씩 기울어져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화면에 </a:t>
            </a:r>
            <a:r>
              <a:rPr lang="en-US" altLang="ko-KR" dirty="0" err="1">
                <a:effectLst/>
              </a:rPr>
              <a:t>사각형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그리기</a:t>
            </a:r>
            <a:r>
              <a:rPr lang="en-US" altLang="ko-KR" dirty="0">
                <a:effectLst/>
              </a:rPr>
              <a:t> </a:t>
            </a:r>
            <a:endParaRPr lang="ko-KR" altLang="en-US" dirty="0">
              <a:effectLst/>
            </a:endParaRPr>
          </a:p>
        </p:txBody>
      </p:sp>
      <p:pic>
        <p:nvPicPr>
          <p:cNvPr id="25601" name="_x379749640" descr="EMB0000097048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11" y="2867483"/>
            <a:ext cx="2975082" cy="248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84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40934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range(3):		# 3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반복한다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turtle.left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(20)		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왼쪽으로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도 회전한다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turtle.forward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	# 50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픽셀 전진한다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turtle.left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turtle.forward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turtle.left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turtle.forward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turtle.left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turtle.forward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turtle.left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</p:txBody>
      </p:sp>
    </p:spTree>
    <p:extLst>
      <p:ext uri="{BB962C8B-B14F-4D97-AF65-F5344CB8AC3E}">
        <p14:creationId xmlns:p14="http://schemas.microsoft.com/office/powerpoint/2010/main" val="121705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싸인</a:t>
            </a:r>
            <a:r>
              <a:rPr lang="en-US" altLang="ko-KR" dirty="0"/>
              <a:t>(sine) </a:t>
            </a:r>
            <a:r>
              <a:rPr lang="ko-KR" altLang="en-US" dirty="0"/>
              <a:t>그래프를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이용하여서 그려보자</a:t>
            </a:r>
            <a:r>
              <a:rPr lang="en-US" altLang="ko-KR" dirty="0"/>
              <a:t>. </a:t>
            </a:r>
            <a:r>
              <a:rPr lang="ko-KR" altLang="en-US" dirty="0"/>
              <a:t>싸인 함수는 수학</a:t>
            </a:r>
            <a:r>
              <a:rPr lang="en-US" altLang="ko-KR" dirty="0"/>
              <a:t>, </a:t>
            </a:r>
            <a:r>
              <a:rPr lang="ko-KR" altLang="en-US" dirty="0"/>
              <a:t>물리학</a:t>
            </a:r>
            <a:r>
              <a:rPr lang="en-US" altLang="ko-KR" dirty="0"/>
              <a:t>, </a:t>
            </a:r>
            <a:r>
              <a:rPr lang="ko-KR" altLang="en-US" dirty="0"/>
              <a:t>공학에서 아주 많이 나타나는 함수이다</a:t>
            </a:r>
            <a:r>
              <a:rPr lang="en-US" altLang="ko-KR" dirty="0"/>
              <a:t>. </a:t>
            </a:r>
            <a:r>
              <a:rPr lang="ko-KR" altLang="en-US" dirty="0"/>
              <a:t>이번에도 </a:t>
            </a:r>
            <a:r>
              <a:rPr lang="ko-KR" altLang="en-US" dirty="0" err="1"/>
              <a:t>터틀</a:t>
            </a:r>
            <a:r>
              <a:rPr lang="ko-KR" altLang="en-US" dirty="0"/>
              <a:t> 그래픽의 기능을 </a:t>
            </a:r>
            <a:r>
              <a:rPr lang="ko-KR" altLang="en-US" dirty="0" smtClean="0"/>
              <a:t>사용하여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함수 그래프 </a:t>
            </a:r>
            <a:r>
              <a:rPr lang="ko-KR" altLang="en-US" dirty="0" smtClean="0">
                <a:effectLst/>
              </a:rPr>
              <a:t>그리기</a:t>
            </a:r>
            <a:endParaRPr lang="ko-KR" altLang="en-US" dirty="0">
              <a:effectLst/>
            </a:endParaRPr>
          </a:p>
        </p:txBody>
      </p:sp>
      <p:pic>
        <p:nvPicPr>
          <p:cNvPr id="26625" name="_x373505040" descr="EMB0000097048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40" y="3347633"/>
            <a:ext cx="5183077" cy="19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9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math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t.pendown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	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객체의 펜을 내린다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angle in range(360):	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360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반복한다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y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math.sin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math.radians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(angle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 #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angle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값에 대응되는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싸인값을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계산한다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scaledX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angle	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축의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좌표값을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각도로 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scaledY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y * 100	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축의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좌표값을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싸인값으로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t.goto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(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scaledX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scaledY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#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객체를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scaledX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scaledY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이동시킨다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t.penup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	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객체의 펜을 올린다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11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문은 </a:t>
            </a:r>
            <a:r>
              <a:rPr lang="ko-KR" altLang="en-US" dirty="0" smtClean="0"/>
              <a:t>조건을 </a:t>
            </a:r>
            <a:r>
              <a:rPr lang="ko-KR" altLang="en-US" dirty="0"/>
              <a:t>정해놓고 반복을 하는 구조이다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9" y="2657959"/>
            <a:ext cx="7146995" cy="27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반복적이고 지루한 작업은 컴퓨터를 이용하여 자동화하여야 한다</a:t>
            </a:r>
            <a:r>
              <a:rPr lang="en-US" altLang="ko-KR" dirty="0"/>
              <a:t>. </a:t>
            </a:r>
            <a:r>
              <a:rPr lang="ko-KR" altLang="en-US" dirty="0"/>
              <a:t>동일한 작업을 오류 없이 반복하는 것은 컴퓨터가 아주 잘 할 수 있는 일이다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반복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60" y="2913682"/>
            <a:ext cx="5664280" cy="34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5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문의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5" y="1772456"/>
            <a:ext cx="7971375" cy="2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41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0;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5 :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반복이 종료되었습니다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반복이 종료되었습니다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8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0, 1, 2, ..,, 9</a:t>
            </a:r>
            <a:r>
              <a:rPr lang="ko-KR" altLang="en-US" dirty="0"/>
              <a:t>까지를 차례대로 화면에 출력하는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으로 초기화하고 반복하면서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출력하고 </a:t>
            </a:r>
            <a:r>
              <a:rPr lang="en-US" altLang="ko-KR" dirty="0"/>
              <a:t>1</a:t>
            </a:r>
            <a:r>
              <a:rPr lang="ko-KR" altLang="en-US" dirty="0"/>
              <a:t>씩 증가시키면 된다</a:t>
            </a:r>
            <a:r>
              <a:rPr lang="en-US" altLang="ko-KR" dirty="0"/>
              <a:t>.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때까지 반복시키면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함수 그래프 </a:t>
            </a:r>
            <a:r>
              <a:rPr lang="ko-KR" altLang="en-US" dirty="0" smtClean="0">
                <a:effectLst/>
              </a:rPr>
              <a:t>그리기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0 1 2 3 4 5 6 7 8 9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1641315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10: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end=" ");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096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(1+2+3+...+9+10)</a:t>
            </a:r>
            <a:r>
              <a:rPr lang="ko-KR" altLang="en-US" dirty="0"/>
              <a:t>의 값을 계산하는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이것은 공식으로도 계산할 수 있으나 우리는 반복 구조를 사용해보자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(1+2+3+...+9+10) </a:t>
            </a:r>
            <a:r>
              <a:rPr lang="ko-KR" altLang="en-US" dirty="0">
                <a:effectLst/>
              </a:rPr>
              <a:t>계산하기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합계</a:t>
            </a:r>
            <a:r>
              <a:rPr lang="en-US" altLang="ko-KR" i="1" dirty="0"/>
              <a:t>= 55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44078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</a:t>
            </a: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0;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&lt;= 10: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sum = sum +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합계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sum)</a:t>
            </a:r>
          </a:p>
        </p:txBody>
      </p:sp>
    </p:spTree>
    <p:extLst>
      <p:ext uri="{BB962C8B-B14F-4D97-AF65-F5344CB8AC3E}">
        <p14:creationId xmlns:p14="http://schemas.microsoft.com/office/powerpoint/2010/main" val="2093795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팩토리얼을</a:t>
            </a:r>
            <a:r>
              <a:rPr lang="ko-KR" altLang="en-US" dirty="0"/>
              <a:t> 계산하는 프로그램을 작성하여 보자</a:t>
            </a:r>
            <a:r>
              <a:rPr lang="en-US" altLang="ko-KR" dirty="0"/>
              <a:t>. </a:t>
            </a:r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n!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정수를 모두 곱한 것을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n! = 1×2×3×……×(n-1)×n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10!</a:t>
            </a:r>
            <a:r>
              <a:rPr lang="ko-KR" altLang="en-US" dirty="0"/>
              <a:t>을 계산하는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팩토리얼</a:t>
            </a:r>
            <a:r>
              <a:rPr lang="ko-KR" altLang="en-US" dirty="0">
                <a:effectLst/>
              </a:rPr>
              <a:t> 계산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10!</a:t>
            </a:r>
            <a:r>
              <a:rPr lang="ko-KR" altLang="en-US" i="1" dirty="0"/>
              <a:t>은 </a:t>
            </a:r>
            <a:r>
              <a:rPr lang="en-US" altLang="ko-KR" i="1" dirty="0"/>
              <a:t>3628800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3358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factorial = 1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&lt;= 10):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factorial = factorial *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("10!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%d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% factorial)</a:t>
            </a:r>
          </a:p>
        </p:txBody>
      </p:sp>
    </p:spTree>
    <p:extLst>
      <p:ext uri="{BB962C8B-B14F-4D97-AF65-F5344CB8AC3E}">
        <p14:creationId xmlns:p14="http://schemas.microsoft.com/office/powerpoint/2010/main" val="3658119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구구단 중에서 </a:t>
            </a:r>
            <a:r>
              <a:rPr lang="en-US" altLang="ko-KR" dirty="0"/>
              <a:t>3</a:t>
            </a:r>
            <a:r>
              <a:rPr lang="ko-KR" altLang="en-US" dirty="0"/>
              <a:t>단을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이용하여 출력하여 보자</a:t>
            </a:r>
            <a:r>
              <a:rPr lang="en-US" altLang="ko-KR" dirty="0"/>
              <a:t>. 3*1, 3*2, 3*3, .., 3*9</a:t>
            </a:r>
            <a:r>
              <a:rPr lang="ko-KR" altLang="en-US" dirty="0"/>
              <a:t>까지 </a:t>
            </a:r>
            <a:r>
              <a:rPr lang="en-US" altLang="ko-KR" dirty="0"/>
              <a:t>9</a:t>
            </a:r>
            <a:r>
              <a:rPr lang="ko-KR" altLang="en-US" dirty="0"/>
              <a:t>번 반복시키면 출력하면 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구구단 출력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3021240"/>
            <a:ext cx="8392333" cy="258532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3*1 = 3</a:t>
            </a:r>
          </a:p>
          <a:p>
            <a:pPr latinLnBrk="1"/>
            <a:r>
              <a:rPr lang="en-US" altLang="ko-KR" i="1" dirty="0"/>
              <a:t>3*2 = 6</a:t>
            </a:r>
          </a:p>
          <a:p>
            <a:pPr latinLnBrk="1"/>
            <a:r>
              <a:rPr lang="en-US" altLang="ko-KR" i="1" dirty="0"/>
              <a:t>3*3 = 9</a:t>
            </a:r>
          </a:p>
          <a:p>
            <a:pPr latinLnBrk="1"/>
            <a:r>
              <a:rPr lang="en-US" altLang="ko-KR" i="1" dirty="0" smtClean="0"/>
              <a:t>3*4 </a:t>
            </a:r>
            <a:r>
              <a:rPr lang="en-US" altLang="ko-KR" i="1" dirty="0"/>
              <a:t>= 12</a:t>
            </a:r>
          </a:p>
          <a:p>
            <a:pPr latinLnBrk="1"/>
            <a:r>
              <a:rPr lang="en-US" altLang="ko-KR" i="1" dirty="0"/>
              <a:t>3*5 = 15</a:t>
            </a:r>
          </a:p>
          <a:p>
            <a:pPr latinLnBrk="1"/>
            <a:r>
              <a:rPr lang="en-US" altLang="ko-KR" i="1" dirty="0"/>
              <a:t>3*6 = 18</a:t>
            </a:r>
          </a:p>
          <a:p>
            <a:pPr latinLnBrk="1"/>
            <a:r>
              <a:rPr lang="en-US" altLang="ko-KR" i="1" dirty="0"/>
              <a:t>3*7 = 21</a:t>
            </a:r>
          </a:p>
          <a:p>
            <a:pPr latinLnBrk="1"/>
            <a:r>
              <a:rPr lang="en-US" altLang="ko-KR" i="1" dirty="0"/>
              <a:t>3*8 = 24</a:t>
            </a:r>
          </a:p>
          <a:p>
            <a:pPr latinLnBrk="1"/>
            <a:r>
              <a:rPr lang="en-US" altLang="ko-KR" i="1" dirty="0"/>
              <a:t>3*9 = 27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75628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 = 1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i &lt;= 9: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print("3*%d = %d" % (i, 3*i))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 = i + 1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구조를 사용하면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58" y="1859797"/>
            <a:ext cx="8392333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x in range(5) 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58" y="3145438"/>
            <a:ext cx="8392333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849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모든 </a:t>
            </a:r>
            <a:r>
              <a:rPr lang="en-US" altLang="ko-KR" dirty="0"/>
              <a:t>3</a:t>
            </a:r>
            <a:r>
              <a:rPr lang="ko-KR" altLang="en-US" dirty="0"/>
              <a:t>의 배수의 합을 계산하여 출력하는 프로그램을 반복 구조를 사용하여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배수의 합 계산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50759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</a:t>
            </a:r>
            <a:r>
              <a:rPr lang="ko-KR" altLang="en-US" i="1" dirty="0"/>
              <a:t>부터 </a:t>
            </a:r>
            <a:r>
              <a:rPr lang="en-US" altLang="ko-KR" i="1" dirty="0"/>
              <a:t>100 </a:t>
            </a:r>
            <a:r>
              <a:rPr lang="ko-KR" altLang="en-US" i="1" dirty="0"/>
              <a:t>사이의 모든 </a:t>
            </a:r>
            <a:r>
              <a:rPr lang="en-US" altLang="ko-KR" i="1" dirty="0"/>
              <a:t>3</a:t>
            </a:r>
            <a:r>
              <a:rPr lang="ko-KR" altLang="en-US" i="1" dirty="0"/>
              <a:t>의 배수의 합은 </a:t>
            </a:r>
            <a:r>
              <a:rPr lang="en-US" altLang="ko-KR" i="1" dirty="0"/>
              <a:t>1683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3979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1</a:t>
            </a:r>
          </a:p>
          <a:p>
            <a:endParaRPr lang="nn-NO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number &lt;= 100  :</a:t>
            </a:r>
          </a:p>
          <a:p>
            <a:r>
              <a:rPr lang="nn-NO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if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%3 == 0 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sum = sum + number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nn-NO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number + 1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print("1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모든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배수의 합은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%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sum)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91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정수 안의 각 자리수의 합을 계산하는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1234</a:t>
            </a:r>
            <a:r>
              <a:rPr lang="ko-KR" altLang="en-US" dirty="0"/>
              <a:t>라면 </a:t>
            </a:r>
            <a:r>
              <a:rPr lang="en-US" altLang="ko-KR" dirty="0"/>
              <a:t>(1+2+3+4)</a:t>
            </a:r>
            <a:r>
              <a:rPr lang="ko-KR" altLang="en-US" dirty="0"/>
              <a:t>를 계산하는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자리수의 합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50759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자리수의 합은 </a:t>
            </a:r>
            <a:r>
              <a:rPr lang="en-US" altLang="ko-KR" i="1" dirty="0"/>
              <a:t>10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88824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1234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0;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number &gt; 0 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digit = number % 10</a:t>
            </a:r>
          </a:p>
          <a:p>
            <a:r>
              <a:rPr lang="nn-NO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sum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sum + digit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number = number // 10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자리수의 합은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%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sum)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9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입력될 데이터의 정확한 개수가 미리 알려지지 않거나 데이터가 너무 많아서 개수를 알기가 어려운 경우에는 어떻게 하는 것이 좋을까</a:t>
            </a:r>
            <a:r>
              <a:rPr lang="en-US" altLang="ko-KR" dirty="0"/>
              <a:t>? </a:t>
            </a:r>
            <a:r>
              <a:rPr lang="ko-KR" altLang="en-US" dirty="0"/>
              <a:t>이런 경우에는 데이터의 끝에다 끝을 알리는 특수한 데이터를 놓으면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보초값</a:t>
            </a:r>
            <a:r>
              <a:rPr lang="en-US" altLang="ko-KR" dirty="0"/>
              <a:t>(sentinel) </a:t>
            </a:r>
            <a:r>
              <a:rPr lang="ko-KR" altLang="en-US" dirty="0"/>
              <a:t>사용하기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319" y="3463872"/>
            <a:ext cx="3313396" cy="24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14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임의의 개수의 성적을 받아서 평균을 계산한 후에 출력하는 프로그램 을 작성하여 보자</a:t>
            </a:r>
            <a:r>
              <a:rPr lang="en-US" altLang="ko-KR" dirty="0"/>
              <a:t>. </a:t>
            </a:r>
            <a:r>
              <a:rPr lang="ko-KR" altLang="en-US" dirty="0" err="1"/>
              <a:t>센티널로는</a:t>
            </a:r>
            <a:r>
              <a:rPr lang="ko-KR" altLang="en-US" dirty="0"/>
              <a:t> 음수의 값을 사용하자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3122910"/>
            <a:ext cx="8392333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종료하려면 음수를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endParaRPr lang="ko-KR" altLang="en-US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-1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성적의 평균은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20.000000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3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15140"/>
            <a:ext cx="8392333" cy="535531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while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문을 이용한 성적의 평균 구하기 프로그램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필요한 변수들을 초기화한다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= 0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종료하려면 음수를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grade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이상이면 반복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입력받아서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합계를 구하고 학생 수를 센다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score &gt;= 0 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score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score &gt; 0: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sum = sum + score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n = n + 1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평균을 계산하고 화면에 출력한다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n &gt; 0 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average = sum / n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성적의 평균은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%f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% average)</a:t>
            </a:r>
          </a:p>
        </p:txBody>
      </p:sp>
    </p:spTree>
    <p:extLst>
      <p:ext uri="{BB962C8B-B14F-4D97-AF65-F5344CB8AC3E}">
        <p14:creationId xmlns:p14="http://schemas.microsoft.com/office/powerpoint/2010/main" val="3641753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앞에 등장하였던 숫자 맞추기 게임 업그레이드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숫자 맞추기 </a:t>
            </a:r>
            <a:r>
              <a:rPr lang="ko-KR" altLang="en-US" dirty="0" smtClean="0">
                <a:effectLst/>
              </a:rPr>
              <a:t>게임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611" y="2373725"/>
            <a:ext cx="8392333" cy="369331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</a:t>
            </a:r>
            <a:r>
              <a:rPr lang="ko-KR" altLang="en-US" i="1" dirty="0"/>
              <a:t>부터 </a:t>
            </a:r>
            <a:r>
              <a:rPr lang="en-US" altLang="ko-KR" i="1" dirty="0"/>
              <a:t>100 </a:t>
            </a:r>
            <a:r>
              <a:rPr lang="ko-KR" altLang="en-US" i="1" dirty="0"/>
              <a:t>사이의 숫자를 </a:t>
            </a:r>
            <a:r>
              <a:rPr lang="ko-KR" altLang="en-US" i="1" dirty="0" err="1"/>
              <a:t>맞추시오</a:t>
            </a:r>
            <a:endParaRPr lang="ko-KR" altLang="en-US" i="1" dirty="0"/>
          </a:p>
          <a:p>
            <a:pPr latinLnBrk="1"/>
            <a:r>
              <a:rPr lang="ko-KR" altLang="en-US" i="1" dirty="0"/>
              <a:t>숫자를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50</a:t>
            </a:r>
          </a:p>
          <a:p>
            <a:pPr latinLnBrk="1"/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숫자를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75</a:t>
            </a:r>
          </a:p>
          <a:p>
            <a:pPr latinLnBrk="1"/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숫자를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82</a:t>
            </a:r>
          </a:p>
          <a:p>
            <a:pPr latinLnBrk="1"/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숫자를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91</a:t>
            </a:r>
          </a:p>
          <a:p>
            <a:pPr latinLnBrk="1"/>
            <a:r>
              <a:rPr lang="ko-KR" altLang="en-US" i="1" dirty="0"/>
              <a:t>높음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숫자를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86</a:t>
            </a:r>
          </a:p>
          <a:p>
            <a:pPr latinLnBrk="1"/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숫자를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87</a:t>
            </a:r>
          </a:p>
          <a:p>
            <a:pPr latinLnBrk="1"/>
            <a:r>
              <a:rPr lang="ko-KR" altLang="en-US" i="1" dirty="0"/>
              <a:t>축하합니다</a:t>
            </a:r>
            <a:r>
              <a:rPr lang="en-US" altLang="ko-KR" i="1" dirty="0"/>
              <a:t>. </a:t>
            </a:r>
            <a:r>
              <a:rPr lang="ko-KR" altLang="en-US" i="1" dirty="0" err="1"/>
              <a:t>시도횟수</a:t>
            </a:r>
            <a:r>
              <a:rPr lang="en-US" altLang="ko-KR" i="1" dirty="0"/>
              <a:t>= 6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8385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836910"/>
            <a:ext cx="8392333" cy="59093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nn-NO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tries = 0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random.randint(1, 100)</a:t>
            </a:r>
          </a:p>
          <a:p>
            <a:endParaRPr lang="nn-NO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print("1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숫자를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맞추시오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tries &lt; 10: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guess = int(input("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tries = tries + 1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guess &lt; number: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낮음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 guess &gt; number: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높음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break</a:t>
            </a:r>
          </a:p>
          <a:p>
            <a:endParaRPr lang="nn-NO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guess == number: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축하합니다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시도횟수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tries)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정답은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nn-NO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number)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59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반복문은</a:t>
            </a:r>
            <a:r>
              <a:rPr lang="ko-KR" altLang="en-US" dirty="0"/>
              <a:t> 중첩하여 사용될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반복문</a:t>
            </a:r>
            <a:r>
              <a:rPr lang="ko-KR" altLang="en-US" dirty="0"/>
              <a:t> 안에 다른 </a:t>
            </a:r>
            <a:r>
              <a:rPr lang="ko-KR" altLang="en-US" dirty="0" err="1"/>
              <a:t>반복문이</a:t>
            </a:r>
            <a:r>
              <a:rPr lang="ko-KR" altLang="en-US" dirty="0"/>
              <a:t> 포함될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5" y="2561844"/>
            <a:ext cx="6657975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4596" y="3215898"/>
            <a:ext cx="1992853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range(7):</a:t>
            </a:r>
          </a:p>
          <a:p>
            <a:r>
              <a:rPr lang="en-US" altLang="ko-KR" dirty="0" smtClean="0"/>
              <a:t>  for j in range(3):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0121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정해진 횟수만큼 반복하는 구조이다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어떤 조건이 만족되는 동안</a:t>
            </a:r>
            <a:r>
              <a:rPr lang="en-US" altLang="ko-KR" dirty="0"/>
              <a:t>, </a:t>
            </a:r>
            <a:r>
              <a:rPr lang="ko-KR" altLang="en-US" dirty="0"/>
              <a:t>반복을 계속하는 구조이다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반복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139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중첩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문을 이용하여 *기호를 사각형 모양으로 출력하는 프로그램</a:t>
            </a:r>
          </a:p>
          <a:p>
            <a:endParaRPr lang="ko-KR" altLang="en-US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y in range(5):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x in range(10):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print("*", end="")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print("")		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내부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반복문이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종료될 때마다 실행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7" y="3992046"/>
            <a:ext cx="8392333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**********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피타고라스의 정리는 직각 삼각형에서 직각을 낀 두 변의 길이를 </a:t>
            </a:r>
            <a:r>
              <a:rPr lang="en-US" altLang="ko-KR" dirty="0"/>
              <a:t>a, b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빗변의 길이를 </a:t>
            </a:r>
            <a:r>
              <a:rPr lang="en-US" altLang="ko-KR" dirty="0"/>
              <a:t>c</a:t>
            </a:r>
            <a:r>
              <a:rPr lang="ko-KR" altLang="en-US" dirty="0"/>
              <a:t>라고 하면 의 수식이 성립한다는 것이다</a:t>
            </a:r>
            <a:r>
              <a:rPr lang="en-US" altLang="ko-KR" dirty="0"/>
              <a:t>. </a:t>
            </a:r>
            <a:r>
              <a:rPr lang="ko-KR" altLang="en-US" dirty="0"/>
              <a:t>각 변의 길이가 </a:t>
            </a:r>
            <a:r>
              <a:rPr lang="en-US" altLang="ko-KR" dirty="0"/>
              <a:t>100</a:t>
            </a:r>
            <a:r>
              <a:rPr lang="ko-KR" altLang="en-US" dirty="0"/>
              <a:t>보다 작은 삼각형 중에서 피타고라스의 정리가 성립하는 직각 삼각형은 몇 개나 있을까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피타고라스 삼각형 찾기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336" y="3543847"/>
            <a:ext cx="8392333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3 4 5</a:t>
            </a:r>
          </a:p>
          <a:p>
            <a:pPr latinLnBrk="1"/>
            <a:r>
              <a:rPr lang="en-US" altLang="ko-KR" i="1" dirty="0"/>
              <a:t>4 3 5</a:t>
            </a:r>
          </a:p>
          <a:p>
            <a:pPr latinLnBrk="1"/>
            <a:r>
              <a:rPr lang="en-US" altLang="ko-KR" i="1" dirty="0"/>
              <a:t>5 12 13</a:t>
            </a:r>
          </a:p>
          <a:p>
            <a:pPr latinLnBrk="1"/>
            <a:r>
              <a:rPr lang="en-US" altLang="ko-KR" i="1" dirty="0"/>
              <a:t>...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82403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37290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a in range(1, 101, 1):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b in range(1, 101, 1):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for c in range(1, 101, 1):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if( (a*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*b)==c*c 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print(a, b, c)</a:t>
            </a:r>
          </a:p>
        </p:txBody>
      </p:sp>
    </p:spTree>
    <p:extLst>
      <p:ext uri="{BB962C8B-B14F-4D97-AF65-F5344CB8AC3E}">
        <p14:creationId xmlns:p14="http://schemas.microsoft.com/office/powerpoint/2010/main" val="1409383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문자열도 시퀀스의 일종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처리하기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495229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 = "apple"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letter in fruit: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print(letter, end=" 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336" y="354384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pt-BR" altLang="ko-KR" i="1" dirty="0"/>
              <a:t>a p p l e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449309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문자열을 받아서 모음을 전부 없애는 코드는 다음과 같이 작성할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495229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input('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vowels = "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aeiouAEIOU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 = ""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letter in s: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letter not in vowels: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result += letter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print(result)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497841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문자열을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</a:t>
            </a:r>
            <a:r>
              <a:rPr lang="en-US" altLang="ko-KR" i="1" dirty="0" err="1"/>
              <a:t>kkkoommm</a:t>
            </a:r>
            <a:endParaRPr lang="en-US" altLang="ko-KR" i="1" dirty="0"/>
          </a:p>
          <a:p>
            <a:pPr latinLnBrk="1"/>
            <a:r>
              <a:rPr lang="en-US" altLang="ko-KR" i="1" dirty="0" err="1"/>
              <a:t>kkkmmm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245251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 중에서 자음과 모음의 개수를 집계하는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495229"/>
            <a:ext cx="8392333" cy="39703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original = input('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original.lower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vowels = 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consonants = 0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(original) &gt; 0 and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original.isalpha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char in  word: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 char in '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aeiou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vowels = vowels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consonants = consonants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		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모음의 개수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vowels)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자음의 개수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consonants)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5151" y="5143714"/>
            <a:ext cx="3391649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문자열을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</a:t>
            </a:r>
            <a:r>
              <a:rPr lang="en-US" altLang="ko-KR" i="1" dirty="0" err="1"/>
              <a:t>iokkk</a:t>
            </a:r>
            <a:endParaRPr lang="en-US" altLang="ko-KR" i="1" dirty="0"/>
          </a:p>
          <a:p>
            <a:pPr latinLnBrk="1"/>
            <a:r>
              <a:rPr lang="ko-KR" altLang="en-US" i="1" dirty="0"/>
              <a:t>모음의 개수 </a:t>
            </a:r>
            <a:r>
              <a:rPr lang="en-US" altLang="ko-KR" i="1" dirty="0"/>
              <a:t>2</a:t>
            </a:r>
          </a:p>
          <a:p>
            <a:pPr latinLnBrk="1"/>
            <a:r>
              <a:rPr lang="ko-KR" altLang="en-US" i="1" dirty="0"/>
              <a:t>자음의 개수 </a:t>
            </a:r>
            <a:r>
              <a:rPr lang="en-US" altLang="ko-KR" i="1" dirty="0"/>
              <a:t>3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32743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문자열을 조사하여서 알파벳 문자의 개수</a:t>
            </a:r>
            <a:r>
              <a:rPr lang="en-US" altLang="ko-KR" dirty="0"/>
              <a:t>, </a:t>
            </a:r>
            <a:r>
              <a:rPr lang="ko-KR" altLang="en-US" dirty="0"/>
              <a:t>숫자의 개수</a:t>
            </a:r>
            <a:r>
              <a:rPr lang="en-US" altLang="ko-KR" dirty="0"/>
              <a:t>, </a:t>
            </a:r>
            <a:r>
              <a:rPr lang="ko-KR" altLang="en-US" dirty="0"/>
              <a:t>스페이스의 개수를 출력하는 프로그램을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문자열 조사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075" y="2892918"/>
            <a:ext cx="8392333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문자열을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Meav-01-I Dreamt I Dwelt In Marble Halls-192k.mp3</a:t>
            </a:r>
          </a:p>
          <a:p>
            <a:pPr latinLnBrk="1"/>
            <a:r>
              <a:rPr lang="ko-KR" altLang="en-US" i="1" dirty="0"/>
              <a:t>알파벳 문자의 개수</a:t>
            </a:r>
            <a:r>
              <a:rPr lang="en-US" altLang="ko-KR" i="1" dirty="0"/>
              <a:t>= 33</a:t>
            </a:r>
          </a:p>
          <a:p>
            <a:pPr latinLnBrk="1"/>
            <a:r>
              <a:rPr lang="ko-KR" altLang="en-US" i="1" dirty="0"/>
              <a:t>숫자 문자의 개수</a:t>
            </a:r>
            <a:r>
              <a:rPr lang="en-US" altLang="ko-KR" i="1" dirty="0"/>
              <a:t>= 6</a:t>
            </a:r>
          </a:p>
          <a:p>
            <a:pPr latinLnBrk="1"/>
            <a:r>
              <a:rPr lang="ko-KR" altLang="en-US" i="1" dirty="0"/>
              <a:t>스페이스  문자의 개수</a:t>
            </a:r>
            <a:r>
              <a:rPr lang="en-US" altLang="ko-KR" i="1" dirty="0"/>
              <a:t>= 6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405112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72341"/>
            <a:ext cx="8392333" cy="480131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statement = input("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alphas = 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digits = 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spaces = 0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 in statement: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c.isalpha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alphas = alphas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c.isdigit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digits = digits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c.isspace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spaces = spaces + 1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알파벳 문자의 개수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alphas)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 문자의 개수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digits)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스페이스  문자의 개수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spaces)</a:t>
            </a:r>
          </a:p>
        </p:txBody>
      </p:sp>
    </p:spTree>
    <p:extLst>
      <p:ext uri="{BB962C8B-B14F-4D97-AF65-F5344CB8AC3E}">
        <p14:creationId xmlns:p14="http://schemas.microsoft.com/office/powerpoint/2010/main" val="3607426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인터넷 뱅킹을 </a:t>
            </a:r>
            <a:r>
              <a:rPr lang="ko-KR" altLang="en-US" dirty="0" err="1"/>
              <a:t>사용하다보면</a:t>
            </a:r>
            <a:r>
              <a:rPr lang="ko-KR" altLang="en-US" dirty="0"/>
              <a:t> 계좌번호를 입력할 때</a:t>
            </a:r>
            <a:r>
              <a:rPr lang="en-US" altLang="ko-KR" dirty="0"/>
              <a:t>, "312-02-1234567"</a:t>
            </a:r>
            <a:r>
              <a:rPr lang="ko-KR" altLang="en-US" dirty="0"/>
              <a:t>과 같이 </a:t>
            </a:r>
            <a:r>
              <a:rPr lang="en-US" altLang="ko-KR" dirty="0"/>
              <a:t>"-"</a:t>
            </a:r>
            <a:r>
              <a:rPr lang="ko-KR" altLang="en-US" dirty="0"/>
              <a:t>을 사용하면 안 된다는 경고를 받는다</a:t>
            </a:r>
            <a:r>
              <a:rPr lang="en-US" altLang="ko-KR" dirty="0"/>
              <a:t>. </a:t>
            </a:r>
            <a:r>
              <a:rPr lang="ko-KR" altLang="en-US" dirty="0"/>
              <a:t>사용자로부터 </a:t>
            </a:r>
            <a:r>
              <a:rPr lang="en-US" altLang="ko-KR" dirty="0"/>
              <a:t>"-"</a:t>
            </a:r>
            <a:r>
              <a:rPr lang="ko-KR" altLang="en-US" dirty="0"/>
              <a:t>가 포함된 계좌 번호를 받아서 </a:t>
            </a:r>
            <a:r>
              <a:rPr lang="en-US" altLang="ko-KR" dirty="0"/>
              <a:t>"-"</a:t>
            </a:r>
            <a:r>
              <a:rPr lang="ko-KR" altLang="en-US" dirty="0"/>
              <a:t>을 삭제한 문자열을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계좌번호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834" y="3342368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계좌번호를 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312-02-1234567</a:t>
            </a:r>
          </a:p>
          <a:p>
            <a:pPr latinLnBrk="1"/>
            <a:r>
              <a:rPr lang="en-US" altLang="ko-KR" i="1" dirty="0"/>
              <a:t>312021234567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22001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72341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raw = input('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계좌번호를 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processed = ""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 in raw: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c != "-":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processed = processed + c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print(processed)</a:t>
            </a:r>
          </a:p>
        </p:txBody>
      </p:sp>
    </p:spTree>
    <p:extLst>
      <p:ext uri="{BB962C8B-B14F-4D97-AF65-F5344CB8AC3E}">
        <p14:creationId xmlns:p14="http://schemas.microsoft.com/office/powerpoint/2010/main" val="19409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8652"/>
            <a:ext cx="8087602" cy="24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90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for </a:t>
            </a:r>
            <a:r>
              <a:rPr lang="ko-KR" altLang="en-US" dirty="0"/>
              <a:t>문은 리스트에서 한 </a:t>
            </a:r>
            <a:r>
              <a:rPr lang="ko-KR" altLang="en-US" dirty="0" err="1"/>
              <a:t>항목씩</a:t>
            </a:r>
            <a:r>
              <a:rPr lang="ko-KR" altLang="en-US" dirty="0"/>
              <a:t> 가져와서 처리한다</a:t>
            </a:r>
            <a:r>
              <a:rPr lang="en-US" altLang="ko-KR" dirty="0"/>
              <a:t>. range() </a:t>
            </a:r>
            <a:r>
              <a:rPr lang="ko-KR" altLang="en-US" dirty="0"/>
              <a:t>함수를 이용하면 정수들의 리스트를 생성할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while </a:t>
            </a:r>
            <a:r>
              <a:rPr lang="ko-KR" altLang="en-US" dirty="0"/>
              <a:t>문은 조건이 만족되는 동안</a:t>
            </a:r>
            <a:r>
              <a:rPr lang="en-US" altLang="ko-KR" dirty="0"/>
              <a:t>, </a:t>
            </a:r>
            <a:r>
              <a:rPr lang="ko-KR" altLang="en-US" dirty="0"/>
              <a:t>반복을 계속한다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대한 반복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58" y="1859797"/>
            <a:ext cx="839233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name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영희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유신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]:  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" + name)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58" y="3145438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영희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유신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반복 이해하기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1" y="1588576"/>
            <a:ext cx="5939685" cy="49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리스트에 대한 반복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58" y="1859797"/>
            <a:ext cx="839233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x in [0, 1, 2, 3, 4, 5, 6, 7, 8, 9] 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print(x, end=" ")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58" y="3145438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4141171232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2149</Words>
  <Application>Microsoft Office PowerPoint</Application>
  <PresentationFormat>화면 슬라이드 쇼(4:3)</PresentationFormat>
  <Paragraphs>416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굴림</vt:lpstr>
      <vt:lpstr>맑은 고딕</vt:lpstr>
      <vt:lpstr>Arial</vt:lpstr>
      <vt:lpstr>Tahoma</vt:lpstr>
      <vt:lpstr>Wingdings</vt:lpstr>
      <vt:lpstr>New_Natural01</vt:lpstr>
      <vt:lpstr>4장 반복</vt:lpstr>
      <vt:lpstr>반복의 필요성</vt:lpstr>
      <vt:lpstr>컴퓨터와 반복</vt:lpstr>
      <vt:lpstr>반복 구조를 사용하면</vt:lpstr>
      <vt:lpstr>2가지의 반복 구조</vt:lpstr>
      <vt:lpstr>for 문</vt:lpstr>
      <vt:lpstr>리스트에 대한 반복</vt:lpstr>
      <vt:lpstr>리스트 반복 이해하기</vt:lpstr>
      <vt:lpstr>정수 리스트에 대한 반복</vt:lpstr>
      <vt:lpstr>range() 함수 </vt:lpstr>
      <vt:lpstr>예제 </vt:lpstr>
      <vt:lpstr>PowerPoint 프레젠테이션</vt:lpstr>
      <vt:lpstr>range() 함수 정리</vt:lpstr>
      <vt:lpstr>문자열 반복</vt:lpstr>
      <vt:lpstr>Lab: 정수들의 합</vt:lpstr>
      <vt:lpstr>Solution </vt:lpstr>
      <vt:lpstr>Lab: 팩토리얼 계산</vt:lpstr>
      <vt:lpstr>Solution </vt:lpstr>
      <vt:lpstr>Lab: 온도 변환 테이블 출력</vt:lpstr>
      <vt:lpstr>Solution </vt:lpstr>
      <vt:lpstr>Lab: 화면에 별 그리기 </vt:lpstr>
      <vt:lpstr>Solution </vt:lpstr>
      <vt:lpstr>Lab: 화면에 다각형 그리기</vt:lpstr>
      <vt:lpstr>Solution </vt:lpstr>
      <vt:lpstr>Lab: 화면에 사각형 그리기 </vt:lpstr>
      <vt:lpstr>Solution </vt:lpstr>
      <vt:lpstr>Lab: 함수 그래프 그리기</vt:lpstr>
      <vt:lpstr>Solution </vt:lpstr>
      <vt:lpstr>while 문</vt:lpstr>
      <vt:lpstr>while 문의 구조</vt:lpstr>
      <vt:lpstr>예제</vt:lpstr>
      <vt:lpstr>Lab: 함수 그래프 그리기</vt:lpstr>
      <vt:lpstr>Solution </vt:lpstr>
      <vt:lpstr>Lab: (1+2+3+...+9+10) 계산하기</vt:lpstr>
      <vt:lpstr>Solution </vt:lpstr>
      <vt:lpstr>Lab: 팩토리얼 계산</vt:lpstr>
      <vt:lpstr>Solution </vt:lpstr>
      <vt:lpstr>Lab: 구구단 출력</vt:lpstr>
      <vt:lpstr>Solution </vt:lpstr>
      <vt:lpstr>Lab: 배수의 합 계산 프로그램</vt:lpstr>
      <vt:lpstr>Solution </vt:lpstr>
      <vt:lpstr>Lab: 자리수의 합 </vt:lpstr>
      <vt:lpstr>Solution </vt:lpstr>
      <vt:lpstr>보초값(sentinel) 사용하기</vt:lpstr>
      <vt:lpstr>예제</vt:lpstr>
      <vt:lpstr>Solution </vt:lpstr>
      <vt:lpstr>Lab: 숫자 맞추기 게임</vt:lpstr>
      <vt:lpstr>Solution </vt:lpstr>
      <vt:lpstr>중첩 루프</vt:lpstr>
      <vt:lpstr>예제 </vt:lpstr>
      <vt:lpstr>Lab: 피타고라스 삼각형 찾기</vt:lpstr>
      <vt:lpstr>Solution </vt:lpstr>
      <vt:lpstr>문자열 처리하기</vt:lpstr>
      <vt:lpstr>예제</vt:lpstr>
      <vt:lpstr>예제</vt:lpstr>
      <vt:lpstr>Lab: 문자열 조사</vt:lpstr>
      <vt:lpstr>Solution </vt:lpstr>
      <vt:lpstr>Lab: 계좌번호 처리</vt:lpstr>
      <vt:lpstr>Solution 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325</cp:revision>
  <dcterms:created xsi:type="dcterms:W3CDTF">2007-06-29T06:43:39Z</dcterms:created>
  <dcterms:modified xsi:type="dcterms:W3CDTF">2016-08-14T09:38:34Z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