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66"/>
  </p:notesMasterIdLst>
  <p:handoutMasterIdLst>
    <p:handoutMasterId r:id="rId67"/>
  </p:handoutMasterIdLst>
  <p:sldIdLst>
    <p:sldId id="256" r:id="rId2"/>
    <p:sldId id="358" r:id="rId3"/>
    <p:sldId id="360" r:id="rId4"/>
    <p:sldId id="359" r:id="rId5"/>
    <p:sldId id="361" r:id="rId6"/>
    <p:sldId id="362" r:id="rId7"/>
    <p:sldId id="363" r:id="rId8"/>
    <p:sldId id="364" r:id="rId9"/>
    <p:sldId id="365" r:id="rId10"/>
    <p:sldId id="366" r:id="rId11"/>
    <p:sldId id="367" r:id="rId12"/>
    <p:sldId id="368" r:id="rId13"/>
    <p:sldId id="369" r:id="rId14"/>
    <p:sldId id="370" r:id="rId15"/>
    <p:sldId id="371" r:id="rId16"/>
    <p:sldId id="372" r:id="rId17"/>
    <p:sldId id="373" r:id="rId18"/>
    <p:sldId id="374" r:id="rId19"/>
    <p:sldId id="375" r:id="rId20"/>
    <p:sldId id="376" r:id="rId21"/>
    <p:sldId id="356" r:id="rId22"/>
    <p:sldId id="357" r:id="rId23"/>
    <p:sldId id="377" r:id="rId24"/>
    <p:sldId id="378" r:id="rId25"/>
    <p:sldId id="379" r:id="rId26"/>
    <p:sldId id="380" r:id="rId27"/>
    <p:sldId id="381" r:id="rId28"/>
    <p:sldId id="382" r:id="rId29"/>
    <p:sldId id="383" r:id="rId30"/>
    <p:sldId id="384" r:id="rId31"/>
    <p:sldId id="385" r:id="rId32"/>
    <p:sldId id="386" r:id="rId33"/>
    <p:sldId id="387" r:id="rId34"/>
    <p:sldId id="388" r:id="rId35"/>
    <p:sldId id="389" r:id="rId36"/>
    <p:sldId id="390" r:id="rId37"/>
    <p:sldId id="391" r:id="rId38"/>
    <p:sldId id="392" r:id="rId39"/>
    <p:sldId id="393" r:id="rId40"/>
    <p:sldId id="394" r:id="rId41"/>
    <p:sldId id="395" r:id="rId42"/>
    <p:sldId id="396" r:id="rId43"/>
    <p:sldId id="397" r:id="rId44"/>
    <p:sldId id="398" r:id="rId45"/>
    <p:sldId id="399" r:id="rId46"/>
    <p:sldId id="400" r:id="rId47"/>
    <p:sldId id="401" r:id="rId48"/>
    <p:sldId id="402" r:id="rId49"/>
    <p:sldId id="403" r:id="rId50"/>
    <p:sldId id="404" r:id="rId51"/>
    <p:sldId id="405" r:id="rId52"/>
    <p:sldId id="406" r:id="rId53"/>
    <p:sldId id="407" r:id="rId54"/>
    <p:sldId id="408" r:id="rId55"/>
    <p:sldId id="409" r:id="rId56"/>
    <p:sldId id="410" r:id="rId57"/>
    <p:sldId id="411" r:id="rId58"/>
    <p:sldId id="412" r:id="rId59"/>
    <p:sldId id="413" r:id="rId60"/>
    <p:sldId id="414" r:id="rId61"/>
    <p:sldId id="415" r:id="rId62"/>
    <p:sldId id="416" r:id="rId63"/>
    <p:sldId id="303" r:id="rId64"/>
    <p:sldId id="305" r:id="rId65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CFFCC"/>
    <a:srgbClr val="CCCCFF"/>
    <a:srgbClr val="FFFFCC"/>
    <a:srgbClr val="CCFFFF"/>
    <a:srgbClr val="FF9999"/>
    <a:srgbClr val="009900"/>
    <a:srgbClr val="FF9933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5" autoAdjust="0"/>
    <p:restoredTop sz="93514" autoAdjust="0"/>
  </p:normalViewPr>
  <p:slideViewPr>
    <p:cSldViewPr snapToGrid="0">
      <p:cViewPr varScale="1">
        <p:scale>
          <a:sx n="123" d="100"/>
          <a:sy n="123" d="100"/>
        </p:scale>
        <p:origin x="87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8383B835-3BFE-4B85-82D8-1BE647A4113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5598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FB19F679-FC61-4ED7-B113-A17BF1221A8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50597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9F679-FC61-4ED7-B113-A17BF1221A80}" type="slidenum">
              <a:rPr lang="ko-KR" altLang="en-US" smtClean="0"/>
              <a:pPr/>
              <a:t>46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4767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9147403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382" y="1728216"/>
            <a:ext cx="9144647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699248" y="1298448"/>
            <a:ext cx="987552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013448" y="1929384"/>
            <a:ext cx="512064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685800" y="4114800"/>
            <a:ext cx="1216152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21792" y="2212847"/>
            <a:ext cx="7927848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486400"/>
            <a:ext cx="64008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D056-06C1-427C-B095-DD5CAE33F6FD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4217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57200" y="649224"/>
            <a:ext cx="82296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67440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52" y="5780270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147304" y="56418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8641080" y="521208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5641848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6931152" y="274638"/>
            <a:ext cx="1755648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3487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66344" y="1540764"/>
            <a:ext cx="8229600" cy="452628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7" name="Oval 6"/>
          <p:cNvSpPr/>
          <p:nvPr/>
        </p:nvSpPr>
        <p:spPr bwMode="gray">
          <a:xfrm>
            <a:off x="8165592" y="667512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882128" y="1353312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308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 bwMode="invGray">
          <a:xfrm>
            <a:off x="-52" y="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8065008" y="3849624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790688" y="453542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301752" y="3840480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3000" y="5129784"/>
            <a:ext cx="7287768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143000" y="4425696"/>
            <a:ext cx="7287768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4579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9144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382" y="228600"/>
            <a:ext cx="9144381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311896" y="100584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562088" y="173736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932688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05492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24328"/>
            <a:ext cx="4040188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24328"/>
            <a:ext cx="4041775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0" name="Oval 9"/>
          <p:cNvSpPr/>
          <p:nvPr/>
        </p:nvSpPr>
        <p:spPr bwMode="gray">
          <a:xfrm>
            <a:off x="8229600" y="1005840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699248" y="96926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457200" y="1874520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4645025" y="1874520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723712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6" name="Freeform 5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4632" y="813816"/>
            <a:ext cx="82296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36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52" y="-1972"/>
            <a:ext cx="9150672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47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905255" y="273050"/>
            <a:ext cx="7781544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304" y="1371600"/>
            <a:ext cx="5111750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12" y="1362456"/>
            <a:ext cx="2569464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3174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5257800" y="987552"/>
            <a:ext cx="3730752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30352" y="1216152"/>
            <a:ext cx="4645152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6088" y="1901952"/>
            <a:ext cx="3712464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6858000" y="3886200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5788152" y="457200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gray">
          <a:xfrm>
            <a:off x="1216152" y="384048"/>
            <a:ext cx="73152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693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9153196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52" y="0"/>
            <a:ext cx="9153196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457200" y="1367972"/>
            <a:ext cx="8229600" cy="4989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22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굴림" panose="020B0600000101010101" pitchFamily="50" charset="-127"/>
          <a:ea typeface="굴림" panose="020B0600000101010101" pitchFamily="50" charset="-127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 pitchFamily="2" charset="2"/>
        <a:buChar char="¢"/>
        <a:defRPr lang="en-US" sz="32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 pitchFamily="2" charset="2"/>
        <a:buChar char="¤"/>
        <a:defRPr lang="en-US" sz="28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 pitchFamily="2" charset="2"/>
        <a:buChar char="¤"/>
        <a:defRPr lang="en-US" sz="24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 smtClean="0"/>
              <a:t>장 함수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68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함수를 사용하려면 </a:t>
            </a:r>
            <a:r>
              <a:rPr lang="ko-KR" altLang="en-US" dirty="0" smtClean="0"/>
              <a:t>함수를 </a:t>
            </a:r>
            <a:r>
              <a:rPr lang="ko-KR" altLang="en-US" b="1" dirty="0"/>
              <a:t>호출</a:t>
            </a:r>
            <a:r>
              <a:rPr lang="en-US" altLang="ko-KR" b="1" dirty="0"/>
              <a:t>(call)</a:t>
            </a:r>
            <a:r>
              <a:rPr lang="ko-KR" altLang="en-US" dirty="0"/>
              <a:t>하여야 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호출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081" y="2496218"/>
            <a:ext cx="5805971" cy="261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407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함수는 여러 번 호출할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" y="2200275"/>
            <a:ext cx="745807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498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3836" y="1483938"/>
            <a:ext cx="8392333" cy="255454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</a:t>
            </a:r>
            <a:r>
              <a:rPr lang="en-US" altLang="ko-KR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get_sum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(start, end) :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sum=0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for </a:t>
            </a:r>
            <a:r>
              <a:rPr lang="en-US" altLang="ko-KR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in range(start, end+1) :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	sum += </a:t>
            </a:r>
            <a:r>
              <a:rPr lang="en-US" altLang="ko-KR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</a:t>
            </a:r>
            <a:endParaRPr lang="en-US" altLang="ko-KR" sz="20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return sum</a:t>
            </a:r>
          </a:p>
          <a:p>
            <a:endParaRPr lang="en-US" altLang="ko-KR" sz="20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 </a:t>
            </a:r>
            <a:r>
              <a:rPr lang="en-US" altLang="ko-KR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get_sum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(1, 10))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 </a:t>
            </a:r>
            <a:r>
              <a:rPr lang="en-US" altLang="ko-KR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get_sum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(1, 20))</a:t>
            </a:r>
            <a:endParaRPr lang="ko-KR" altLang="en-US" sz="20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836" y="4436247"/>
            <a:ext cx="8392333" cy="707886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55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210</a:t>
            </a:r>
            <a:endParaRPr lang="en-US" altLang="ko-KR" sz="20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993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정수를 </a:t>
            </a:r>
            <a:r>
              <a:rPr lang="ko-KR" altLang="en-US" dirty="0" err="1"/>
              <a:t>입력받아서</a:t>
            </a:r>
            <a:r>
              <a:rPr lang="ko-KR" altLang="en-US" dirty="0"/>
              <a:t> 제곱한 값을 반환하는 함수를 </a:t>
            </a:r>
            <a:r>
              <a:rPr lang="ko-KR" altLang="en-US" dirty="0" smtClean="0"/>
              <a:t>만들어보자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작성의 예 </a:t>
            </a:r>
            <a:r>
              <a:rPr lang="en-US" altLang="ko-KR" dirty="0" smtClean="0"/>
              <a:t>#1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219" y="2827914"/>
            <a:ext cx="565785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298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976947"/>
            <a:ext cx="8392333" cy="9848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square(n):</a:t>
            </a:r>
          </a:p>
          <a:p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return(n*n</a:t>
            </a:r>
            <a:r>
              <a:rPr lang="en-US" altLang="ko-KR" sz="2000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r>
              <a:rPr lang="en-US" altLang="ko-KR" i="1" dirty="0"/>
              <a:t>print(square(10</a:t>
            </a:r>
            <a:r>
              <a:rPr lang="en-US" altLang="ko-KR" i="1" dirty="0" smtClean="0"/>
              <a:t>))</a:t>
            </a:r>
            <a:endParaRPr lang="en-US" altLang="ko-KR" i="1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700077"/>
            <a:ext cx="8392333" cy="400110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100</a:t>
            </a:r>
            <a:endParaRPr lang="en-US" altLang="ko-KR" sz="20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187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두개의 정수가 주어지면 두수 중에서 더 큰 수를 찾아서 이것을 반환하는 함수를 만들어보자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작성의 예 </a:t>
            </a:r>
            <a:r>
              <a:rPr lang="en-US" altLang="ko-KR" dirty="0" smtClean="0"/>
              <a:t>#2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689" y="3007479"/>
            <a:ext cx="540067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440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976947"/>
            <a:ext cx="8392333" cy="224676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get_max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(x, y):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if( x &gt; y ):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	return x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else: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	return y</a:t>
            </a:r>
          </a:p>
          <a:p>
            <a:endParaRPr lang="en-US" altLang="ko-KR" sz="20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</a:t>
            </a:r>
            <a:r>
              <a:rPr lang="en-US" altLang="ko-KR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get_max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(10, 20))</a:t>
            </a:r>
            <a:endParaRPr lang="en-US" altLang="ko-KR" i="1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4706357"/>
            <a:ext cx="8392333" cy="400110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20</a:t>
            </a:r>
            <a:endParaRPr lang="en-US" altLang="ko-KR" sz="20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391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 정수의 </a:t>
            </a:r>
            <a:r>
              <a:rPr lang="ko-KR" altLang="en-US" dirty="0" smtClean="0"/>
              <a:t>거듭제곱값을 </a:t>
            </a:r>
            <a:r>
              <a:rPr lang="ko-KR" altLang="en-US" dirty="0"/>
              <a:t>계산하여 반환하는 함수를 작성하여 보자</a:t>
            </a:r>
            <a:r>
              <a:rPr lang="en-US" altLang="ko-KR" dirty="0"/>
              <a:t>.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파이썬에는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** </a:t>
            </a:r>
            <a:r>
              <a:rPr lang="ko-KR" altLang="en-US" dirty="0" smtClean="0"/>
              <a:t>연산자가 있지만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작성의 예 </a:t>
            </a:r>
            <a:r>
              <a:rPr lang="en-US" altLang="ko-KR" dirty="0" smtClean="0"/>
              <a:t>#2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431" y="2831588"/>
            <a:ext cx="53054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805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976947"/>
            <a:ext cx="8392333" cy="224676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power(x, y):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result = 1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for </a:t>
            </a:r>
            <a:r>
              <a:rPr lang="en-US" altLang="ko-KR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in range(y):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	result = result * x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return result  </a:t>
            </a:r>
          </a:p>
          <a:p>
            <a:endParaRPr lang="en-US" altLang="ko-KR" sz="20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print(power(10, 2))</a:t>
            </a:r>
            <a:endParaRPr lang="en-US" altLang="ko-KR" i="1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4706357"/>
            <a:ext cx="8392333" cy="400110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100</a:t>
            </a:r>
            <a:endParaRPr lang="en-US" altLang="ko-KR" sz="20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054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인터프리터는 함수가 정의되면 함수 안의 </a:t>
            </a:r>
            <a:r>
              <a:rPr lang="ko-KR" altLang="en-US" dirty="0" smtClean="0"/>
              <a:t>문장들은 즉시 실행하지 </a:t>
            </a:r>
            <a:r>
              <a:rPr lang="ko-KR" altLang="en-US" dirty="0"/>
              <a:t>않는다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함수 </a:t>
            </a:r>
            <a:r>
              <a:rPr lang="ko-KR" altLang="en-US" dirty="0"/>
              <a:t>정의가 아닌 문장들은 즉시 실행하게 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함수를 이용할 때 주의할 점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9933" y="3209062"/>
            <a:ext cx="8392333" cy="224676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print(power(10, 2))</a:t>
            </a:r>
          </a:p>
          <a:p>
            <a:endParaRPr lang="en-US" altLang="ko-KR" sz="20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000" i="1" dirty="0" err="1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sz="2000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power(x, y):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result = 1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for </a:t>
            </a:r>
            <a:r>
              <a:rPr lang="en-US" altLang="ko-KR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in range(y):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	result = result * x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return result</a:t>
            </a:r>
            <a:endParaRPr lang="en-US" altLang="ko-KR" i="1" dirty="0"/>
          </a:p>
        </p:txBody>
      </p:sp>
      <p:sp>
        <p:nvSpPr>
          <p:cNvPr id="5" name="설명선 2 4"/>
          <p:cNvSpPr/>
          <p:nvPr/>
        </p:nvSpPr>
        <p:spPr>
          <a:xfrm>
            <a:off x="4998203" y="3801629"/>
            <a:ext cx="3223647" cy="44490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0785"/>
              <a:gd name="adj6" fmla="val -68061"/>
            </a:avLst>
          </a:prstGeom>
          <a:solidFill>
            <a:srgbClr val="FFFFCC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무엇이 문제인가</a:t>
            </a:r>
            <a:r>
              <a:rPr lang="en-US" altLang="ko-KR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?</a:t>
            </a:r>
            <a:endParaRPr lang="ko-KR" altLang="en-US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594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b="1" dirty="0"/>
              <a:t>함수</a:t>
            </a:r>
            <a:r>
              <a:rPr lang="en-US" altLang="ko-KR" b="1" dirty="0"/>
              <a:t>(function)</a:t>
            </a:r>
            <a:r>
              <a:rPr lang="ko-KR" altLang="en-US" b="1" dirty="0"/>
              <a:t>는</a:t>
            </a:r>
            <a:r>
              <a:rPr lang="ko-KR" altLang="en-US" dirty="0"/>
              <a:t> 특정 작업을 수행하는 명령어들의 모음에 이름을 붙인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함수는 </a:t>
            </a:r>
            <a:r>
              <a:rPr lang="ko-KR" altLang="en-US" dirty="0"/>
              <a:t>작업에 필요한 데이터를 전달받을 수 있으며</a:t>
            </a:r>
            <a:r>
              <a:rPr lang="en-US" altLang="ko-KR" dirty="0"/>
              <a:t>, </a:t>
            </a:r>
            <a:r>
              <a:rPr lang="ko-KR" altLang="en-US" dirty="0"/>
              <a:t>작업이 완료된 후에는 작업의 결과를 </a:t>
            </a:r>
            <a:r>
              <a:rPr lang="ko-KR" altLang="en-US" dirty="0" err="1"/>
              <a:t>호출자에게</a:t>
            </a:r>
            <a:r>
              <a:rPr lang="ko-KR" altLang="en-US" dirty="0"/>
              <a:t> 반환할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927" y="3557853"/>
            <a:ext cx="2522026" cy="250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810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6944" y="1540764"/>
            <a:ext cx="8392333" cy="317009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main():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print(power(10, 2))</a:t>
            </a:r>
          </a:p>
          <a:p>
            <a:endParaRPr lang="en-US" altLang="ko-KR" sz="20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000" i="1" dirty="0" err="1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sz="2000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power(x, y):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result = 1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for </a:t>
            </a:r>
            <a:r>
              <a:rPr lang="en-US" altLang="ko-KR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in range(y):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	result = result * x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return result  </a:t>
            </a:r>
          </a:p>
          <a:p>
            <a:endParaRPr lang="en-US" altLang="ko-KR" sz="20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main()</a:t>
            </a:r>
            <a:endParaRPr lang="en-US" altLang="ko-KR" i="1" dirty="0"/>
          </a:p>
        </p:txBody>
      </p:sp>
      <p:sp>
        <p:nvSpPr>
          <p:cNvPr id="5" name="설명선 2 4"/>
          <p:cNvSpPr/>
          <p:nvPr/>
        </p:nvSpPr>
        <p:spPr>
          <a:xfrm>
            <a:off x="4998203" y="3801629"/>
            <a:ext cx="3223647" cy="44490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94359"/>
              <a:gd name="adj6" fmla="val -39936"/>
            </a:avLst>
          </a:prstGeom>
          <a:solidFill>
            <a:srgbClr val="FFFFCC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이런 형태는 가능하다</a:t>
            </a:r>
            <a:r>
              <a:rPr lang="en-US" altLang="ko-KR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!</a:t>
            </a:r>
            <a:endParaRPr lang="ko-KR" altLang="en-US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88901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ko-KR" dirty="0" err="1"/>
              <a:t>생일</a:t>
            </a:r>
            <a:r>
              <a:rPr lang="en-US" altLang="ko-KR" dirty="0"/>
              <a:t> </a:t>
            </a:r>
            <a:r>
              <a:rPr lang="en-US" altLang="ko-KR" dirty="0" err="1"/>
              <a:t>축하</a:t>
            </a:r>
            <a:r>
              <a:rPr lang="en-US" altLang="ko-KR" dirty="0"/>
              <a:t> </a:t>
            </a:r>
            <a:r>
              <a:rPr lang="en-US" altLang="ko-KR" dirty="0" err="1"/>
              <a:t>메시지를</a:t>
            </a:r>
            <a:r>
              <a:rPr lang="en-US" altLang="ko-KR" dirty="0"/>
              <a:t> </a:t>
            </a:r>
            <a:r>
              <a:rPr lang="en-US" altLang="ko-KR" dirty="0" err="1"/>
              <a:t>출력하는</a:t>
            </a:r>
            <a:r>
              <a:rPr lang="en-US" altLang="ko-KR" dirty="0"/>
              <a:t> </a:t>
            </a:r>
            <a:r>
              <a:rPr lang="en-US" altLang="ko-KR" dirty="0" err="1"/>
              <a:t>함수</a:t>
            </a:r>
            <a:r>
              <a:rPr lang="en-US" altLang="ko-KR" dirty="0"/>
              <a:t> </a:t>
            </a:r>
            <a:r>
              <a:rPr lang="en-US" altLang="ko-KR" dirty="0" err="1"/>
              <a:t>happyBirthday</a:t>
            </a:r>
            <a:r>
              <a:rPr lang="en-US" altLang="ko-KR" dirty="0"/>
              <a:t>()를 </a:t>
            </a:r>
            <a:r>
              <a:rPr lang="en-US" altLang="ko-KR" dirty="0" err="1"/>
              <a:t>작성해보자</a:t>
            </a:r>
            <a:r>
              <a:rPr lang="en-US" altLang="ko-KR" dirty="0"/>
              <a:t>.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en-US" altLang="ko-KR" dirty="0" smtClean="0"/>
              <a:t>Lab: </a:t>
            </a:r>
            <a:r>
              <a:rPr lang="ko-KR" altLang="en-US" dirty="0">
                <a:effectLst/>
              </a:rPr>
              <a:t>생일 축하 함수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4204" y="3148021"/>
            <a:ext cx="8392333" cy="923330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ko-KR" altLang="en-US" i="1" dirty="0"/>
              <a:t>생일축하 합니다 </a:t>
            </a:r>
            <a:r>
              <a:rPr lang="en-US" altLang="ko-KR" i="1" dirty="0"/>
              <a:t>!</a:t>
            </a:r>
            <a:endParaRPr lang="ko-KR" altLang="en-US" dirty="0"/>
          </a:p>
          <a:p>
            <a:pPr latinLnBrk="1"/>
            <a:r>
              <a:rPr lang="ko-KR" altLang="en-US" i="1" dirty="0"/>
              <a:t>생일축하 합니다 </a:t>
            </a:r>
            <a:r>
              <a:rPr lang="en-US" altLang="ko-KR" i="1" dirty="0"/>
              <a:t>!</a:t>
            </a:r>
            <a:endParaRPr lang="ko-KR" altLang="en-US" dirty="0"/>
          </a:p>
          <a:p>
            <a:pPr latinLnBrk="1"/>
            <a:r>
              <a:rPr lang="ko-KR" altLang="en-US" i="1" dirty="0"/>
              <a:t>사랑하는 친구의 생일축하 합니다 </a:t>
            </a:r>
            <a:r>
              <a:rPr lang="en-US" altLang="ko-KR" i="1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67556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5833" y="1666069"/>
            <a:ext cx="8392333" cy="203132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i="1" dirty="0" err="1"/>
              <a:t>def</a:t>
            </a:r>
            <a:r>
              <a:rPr lang="en-US" altLang="ko-KR" i="1" dirty="0"/>
              <a:t> </a:t>
            </a:r>
            <a:r>
              <a:rPr lang="en-US" altLang="ko-KR" i="1" dirty="0" err="1"/>
              <a:t>happyBirthday</a:t>
            </a:r>
            <a:r>
              <a:rPr lang="en-US" altLang="ko-KR" i="1" dirty="0"/>
              <a:t>(): </a:t>
            </a:r>
          </a:p>
          <a:p>
            <a:r>
              <a:rPr lang="en-US" altLang="ko-KR" i="1" dirty="0"/>
              <a:t>    print("</a:t>
            </a:r>
            <a:r>
              <a:rPr lang="ko-KR" altLang="en-US" i="1" dirty="0"/>
              <a:t>생일축하 합니다 </a:t>
            </a:r>
            <a:r>
              <a:rPr lang="en-US" altLang="ko-KR" i="1" dirty="0"/>
              <a:t>!")</a:t>
            </a:r>
          </a:p>
          <a:p>
            <a:r>
              <a:rPr lang="en-US" altLang="ko-KR" i="1" dirty="0"/>
              <a:t>    print("</a:t>
            </a:r>
            <a:r>
              <a:rPr lang="ko-KR" altLang="en-US" i="1" dirty="0"/>
              <a:t>생일축하 합니다 </a:t>
            </a:r>
            <a:r>
              <a:rPr lang="en-US" altLang="ko-KR" i="1" dirty="0"/>
              <a:t>!")</a:t>
            </a:r>
          </a:p>
          <a:p>
            <a:r>
              <a:rPr lang="en-US" altLang="ko-KR" i="1" dirty="0"/>
              <a:t>    print("</a:t>
            </a:r>
            <a:r>
              <a:rPr lang="ko-KR" altLang="en-US" i="1" dirty="0"/>
              <a:t>사랑하는 친구의</a:t>
            </a:r>
            <a:r>
              <a:rPr lang="en-US" altLang="ko-KR" i="1" dirty="0"/>
              <a:t>", end=" ")</a:t>
            </a:r>
          </a:p>
          <a:p>
            <a:r>
              <a:rPr lang="en-US" altLang="ko-KR" i="1" dirty="0"/>
              <a:t>    print("</a:t>
            </a:r>
            <a:r>
              <a:rPr lang="ko-KR" altLang="en-US" i="1" dirty="0"/>
              <a:t>생일축하 합니다 </a:t>
            </a:r>
            <a:r>
              <a:rPr lang="en-US" altLang="ko-KR" i="1" dirty="0"/>
              <a:t>!")</a:t>
            </a:r>
          </a:p>
          <a:p>
            <a:endParaRPr lang="en-US" altLang="ko-KR" i="1" dirty="0"/>
          </a:p>
          <a:p>
            <a:r>
              <a:rPr lang="en-US" altLang="ko-KR" i="1" dirty="0" err="1"/>
              <a:t>happyBirthday</a:t>
            </a:r>
            <a:r>
              <a:rPr lang="en-US" altLang="ko-KR" i="1" dirty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94152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섭씨 온도를 화씨 온도로 변환하여 반환하는 함수 </a:t>
            </a:r>
            <a:r>
              <a:rPr lang="en-US" altLang="ko-KR" dirty="0" err="1"/>
              <a:t>FtoC</a:t>
            </a:r>
            <a:r>
              <a:rPr lang="en-US" altLang="ko-KR" dirty="0"/>
              <a:t>()</a:t>
            </a:r>
            <a:r>
              <a:rPr lang="ko-KR" altLang="en-US" dirty="0"/>
              <a:t>를 작성하고 테스트하라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en-US" altLang="ko-KR" dirty="0" smtClean="0"/>
              <a:t>Lab: </a:t>
            </a:r>
            <a:r>
              <a:rPr lang="ko-KR" altLang="en-US" dirty="0">
                <a:effectLst/>
              </a:rPr>
              <a:t>온도 변환 함수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4204" y="3148021"/>
            <a:ext cx="8392333" cy="646331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ko-KR" altLang="en-US" i="1" dirty="0" err="1"/>
              <a:t>화씨온도를</a:t>
            </a:r>
            <a:r>
              <a:rPr lang="ko-KR" altLang="en-US" i="1" dirty="0"/>
              <a:t> </a:t>
            </a:r>
            <a:r>
              <a:rPr lang="ko-KR" altLang="en-US" i="1" dirty="0" err="1"/>
              <a:t>입력하시오</a:t>
            </a:r>
            <a:r>
              <a:rPr lang="en-US" altLang="ko-KR" i="1" dirty="0"/>
              <a:t>: 32.0</a:t>
            </a:r>
          </a:p>
          <a:p>
            <a:pPr latinLnBrk="1"/>
            <a:r>
              <a:rPr lang="en-US" altLang="ko-KR" i="1" dirty="0"/>
              <a:t>0.0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19122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5833" y="1666069"/>
            <a:ext cx="8392333" cy="258532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i="1" dirty="0"/>
              <a:t># </a:t>
            </a:r>
            <a:r>
              <a:rPr lang="ko-KR" altLang="en-US" i="1" dirty="0"/>
              <a:t>함수가 여기서 정의된다</a:t>
            </a:r>
            <a:r>
              <a:rPr lang="en-US" altLang="ko-KR" i="1" dirty="0"/>
              <a:t>. </a:t>
            </a:r>
          </a:p>
          <a:p>
            <a:r>
              <a:rPr lang="en-US" altLang="ko-KR" i="1" dirty="0" err="1"/>
              <a:t>def</a:t>
            </a:r>
            <a:r>
              <a:rPr lang="en-US" altLang="ko-KR" i="1" dirty="0"/>
              <a:t> </a:t>
            </a:r>
            <a:r>
              <a:rPr lang="en-US" altLang="ko-KR" i="1" dirty="0" err="1"/>
              <a:t>FtoC</a:t>
            </a:r>
            <a:r>
              <a:rPr lang="en-US" altLang="ko-KR" i="1" dirty="0"/>
              <a:t>(</a:t>
            </a:r>
            <a:r>
              <a:rPr lang="en-US" altLang="ko-KR" i="1" dirty="0" err="1"/>
              <a:t>temp_f</a:t>
            </a:r>
            <a:r>
              <a:rPr lang="en-US" altLang="ko-KR" i="1" dirty="0"/>
              <a:t>):</a:t>
            </a:r>
          </a:p>
          <a:p>
            <a:r>
              <a:rPr lang="en-US" altLang="ko-KR" i="1" dirty="0"/>
              <a:t>    </a:t>
            </a:r>
            <a:r>
              <a:rPr lang="en-US" altLang="ko-KR" i="1" dirty="0" err="1"/>
              <a:t>temp_c</a:t>
            </a:r>
            <a:r>
              <a:rPr lang="en-US" altLang="ko-KR" i="1" dirty="0"/>
              <a:t> = (5.0 * (</a:t>
            </a:r>
            <a:r>
              <a:rPr lang="en-US" altLang="ko-KR" i="1" dirty="0" err="1"/>
              <a:t>temp_f</a:t>
            </a:r>
            <a:r>
              <a:rPr lang="en-US" altLang="ko-KR" i="1" dirty="0"/>
              <a:t> - 32.0)) / 9.0;</a:t>
            </a:r>
          </a:p>
          <a:p>
            <a:r>
              <a:rPr lang="en-US" altLang="ko-KR" i="1" dirty="0"/>
              <a:t>    return </a:t>
            </a:r>
            <a:r>
              <a:rPr lang="en-US" altLang="ko-KR" i="1" dirty="0" err="1"/>
              <a:t>temp_c</a:t>
            </a:r>
            <a:r>
              <a:rPr lang="en-US" altLang="ko-KR" i="1" dirty="0"/>
              <a:t>;</a:t>
            </a:r>
          </a:p>
          <a:p>
            <a:endParaRPr lang="en-US" altLang="ko-KR" i="1" dirty="0"/>
          </a:p>
          <a:p>
            <a:r>
              <a:rPr lang="en-US" altLang="ko-KR" i="1" dirty="0" err="1"/>
              <a:t>temp_f</a:t>
            </a:r>
            <a:r>
              <a:rPr lang="en-US" altLang="ko-KR" i="1" dirty="0"/>
              <a:t> = float(input("</a:t>
            </a:r>
            <a:r>
              <a:rPr lang="ko-KR" altLang="en-US" i="1" dirty="0" err="1"/>
              <a:t>화씨온도를</a:t>
            </a:r>
            <a:r>
              <a:rPr lang="ko-KR" altLang="en-US" i="1" dirty="0"/>
              <a:t> </a:t>
            </a:r>
            <a:r>
              <a:rPr lang="ko-KR" altLang="en-US" i="1" dirty="0" err="1"/>
              <a:t>입력하시오</a:t>
            </a:r>
            <a:r>
              <a:rPr lang="en-US" altLang="ko-KR" i="1" dirty="0"/>
              <a:t>: "))</a:t>
            </a:r>
          </a:p>
          <a:p>
            <a:endParaRPr lang="en-US" altLang="ko-KR" i="1" dirty="0"/>
          </a:p>
          <a:p>
            <a:r>
              <a:rPr lang="en-US" altLang="ko-KR" i="1" dirty="0"/>
              <a:t># </a:t>
            </a:r>
            <a:r>
              <a:rPr lang="en-US" altLang="ko-KR" i="1" dirty="0" err="1"/>
              <a:t>FtoC</a:t>
            </a:r>
            <a:r>
              <a:rPr lang="en-US" altLang="ko-KR" i="1" dirty="0"/>
              <a:t>() </a:t>
            </a:r>
            <a:r>
              <a:rPr lang="ko-KR" altLang="en-US" i="1" dirty="0"/>
              <a:t>함수를 호출한다</a:t>
            </a:r>
            <a:r>
              <a:rPr lang="en-US" altLang="ko-KR" i="1" dirty="0"/>
              <a:t>. </a:t>
            </a:r>
          </a:p>
          <a:p>
            <a:r>
              <a:rPr lang="en-US" altLang="ko-KR" i="1" dirty="0"/>
              <a:t>print(</a:t>
            </a:r>
            <a:r>
              <a:rPr lang="en-US" altLang="ko-KR" i="1" dirty="0" err="1"/>
              <a:t>FtoC</a:t>
            </a:r>
            <a:r>
              <a:rPr lang="en-US" altLang="ko-KR" i="1" dirty="0"/>
              <a:t>(</a:t>
            </a:r>
            <a:r>
              <a:rPr lang="en-US" altLang="ko-KR" i="1" dirty="0" err="1"/>
              <a:t>temp_f</a:t>
            </a:r>
            <a:r>
              <a:rPr lang="en-US" altLang="ko-KR" i="1" dirty="0"/>
              <a:t>))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15605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여기서는 소수를 판별하는 함수 </a:t>
            </a:r>
            <a:r>
              <a:rPr lang="en-US" altLang="ko-KR" dirty="0" err="1"/>
              <a:t>is_prime</a:t>
            </a:r>
            <a:r>
              <a:rPr lang="en-US" altLang="ko-KR" dirty="0"/>
              <a:t>()</a:t>
            </a:r>
            <a:r>
              <a:rPr lang="ko-KR" altLang="en-US" dirty="0"/>
              <a:t>을 작성하여 사용하여 보자</a:t>
            </a:r>
            <a:r>
              <a:rPr lang="en-US" altLang="ko-KR" dirty="0"/>
              <a:t>. </a:t>
            </a:r>
            <a:endParaRPr lang="ko-KR" altLang="en-US" dirty="0"/>
          </a:p>
          <a:p>
            <a:pPr marL="0" indent="0" fontAlgn="base">
              <a:buNone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en-US" altLang="ko-KR" dirty="0" smtClean="0"/>
              <a:t>Lab: </a:t>
            </a:r>
            <a:r>
              <a:rPr lang="ko-KR" altLang="en-US" dirty="0">
                <a:effectLst/>
              </a:rPr>
              <a:t>소수 찾기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4204" y="3148021"/>
            <a:ext cx="8392333" cy="646331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ko-KR" altLang="en-US" i="1" dirty="0"/>
              <a:t>정수를 </a:t>
            </a:r>
            <a:r>
              <a:rPr lang="ko-KR" altLang="en-US" i="1" dirty="0" err="1"/>
              <a:t>입력하시오</a:t>
            </a:r>
            <a:r>
              <a:rPr lang="en-US" altLang="ko-KR" i="1" dirty="0"/>
              <a:t>: 101</a:t>
            </a:r>
            <a:endParaRPr lang="ko-KR" altLang="en-US" i="1" dirty="0"/>
          </a:p>
          <a:p>
            <a:pPr latinLnBrk="1"/>
            <a:r>
              <a:rPr lang="en-US" altLang="ko-KR" i="1" dirty="0"/>
              <a:t>True 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31631703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5833" y="1666069"/>
            <a:ext cx="8392333" cy="258532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i="1" dirty="0" err="1"/>
              <a:t>def</a:t>
            </a:r>
            <a:r>
              <a:rPr lang="en-US" altLang="ko-KR" i="1" dirty="0"/>
              <a:t> </a:t>
            </a:r>
            <a:r>
              <a:rPr lang="en-US" altLang="ko-KR" i="1" dirty="0" err="1"/>
              <a:t>is_prime</a:t>
            </a:r>
            <a:r>
              <a:rPr lang="en-US" altLang="ko-KR" i="1" dirty="0"/>
              <a:t>(n):</a:t>
            </a:r>
          </a:p>
          <a:p>
            <a:r>
              <a:rPr lang="en-US" altLang="ko-KR" i="1" dirty="0"/>
              <a:t>    for </a:t>
            </a:r>
            <a:r>
              <a:rPr lang="en-US" altLang="ko-KR" i="1" dirty="0" err="1"/>
              <a:t>i</a:t>
            </a:r>
            <a:r>
              <a:rPr lang="en-US" altLang="ko-KR" i="1" dirty="0"/>
              <a:t> in range(2, n):</a:t>
            </a:r>
          </a:p>
          <a:p>
            <a:r>
              <a:rPr lang="en-US" altLang="ko-KR" i="1" dirty="0"/>
              <a:t>        if ( </a:t>
            </a:r>
            <a:r>
              <a:rPr lang="en-US" altLang="ko-KR" i="1" dirty="0" err="1"/>
              <a:t>n%i</a:t>
            </a:r>
            <a:r>
              <a:rPr lang="en-US" altLang="ko-KR" i="1" dirty="0"/>
              <a:t> == 0 ):</a:t>
            </a:r>
          </a:p>
          <a:p>
            <a:r>
              <a:rPr lang="en-US" altLang="ko-KR" i="1" dirty="0"/>
              <a:t>            return False</a:t>
            </a:r>
          </a:p>
          <a:p>
            <a:r>
              <a:rPr lang="en-US" altLang="ko-KR" i="1" dirty="0"/>
              <a:t>    return True</a:t>
            </a:r>
          </a:p>
          <a:p>
            <a:endParaRPr lang="en-US" altLang="ko-KR" i="1" dirty="0"/>
          </a:p>
          <a:p>
            <a:endParaRPr lang="en-US" altLang="ko-KR" i="1" dirty="0"/>
          </a:p>
          <a:p>
            <a:r>
              <a:rPr lang="en-US" altLang="ko-KR" i="1" dirty="0"/>
              <a:t>n = </a:t>
            </a:r>
            <a:r>
              <a:rPr lang="en-US" altLang="ko-KR" i="1" dirty="0" err="1"/>
              <a:t>int</a:t>
            </a:r>
            <a:r>
              <a:rPr lang="en-US" altLang="ko-KR" i="1" dirty="0"/>
              <a:t>(input("</a:t>
            </a:r>
            <a:r>
              <a:rPr lang="ko-KR" altLang="en-US" i="1" dirty="0"/>
              <a:t>정수를 </a:t>
            </a:r>
            <a:r>
              <a:rPr lang="ko-KR" altLang="en-US" i="1" dirty="0" err="1"/>
              <a:t>입력하시오</a:t>
            </a:r>
            <a:r>
              <a:rPr lang="en-US" altLang="ko-KR" i="1" dirty="0"/>
              <a:t>: "))</a:t>
            </a:r>
          </a:p>
          <a:p>
            <a:r>
              <a:rPr lang="en-US" altLang="ko-KR" i="1" dirty="0"/>
              <a:t>print(</a:t>
            </a:r>
            <a:r>
              <a:rPr lang="en-US" altLang="ko-KR" i="1" dirty="0" err="1"/>
              <a:t>is_prime</a:t>
            </a:r>
            <a:r>
              <a:rPr lang="en-US" altLang="ko-KR" i="1" dirty="0"/>
              <a:t>(n))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17904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인수</a:t>
            </a:r>
            <a:r>
              <a:rPr lang="en-US" altLang="ko-KR" b="1" dirty="0"/>
              <a:t>(argument)</a:t>
            </a:r>
            <a:r>
              <a:rPr lang="ko-KR" altLang="en-US" dirty="0"/>
              <a:t>는 호출 프로그램에 의하여 함수에 실제로 전달되는 값이다</a:t>
            </a:r>
            <a:r>
              <a:rPr lang="en-US" altLang="ko-KR" dirty="0" smtClean="0"/>
              <a:t>.</a:t>
            </a:r>
          </a:p>
          <a:p>
            <a:r>
              <a:rPr lang="ko-KR" altLang="en-US" b="1" dirty="0" smtClean="0"/>
              <a:t>매개 </a:t>
            </a:r>
            <a:r>
              <a:rPr lang="ko-KR" altLang="en-US" b="1" dirty="0"/>
              <a:t>변수</a:t>
            </a:r>
            <a:r>
              <a:rPr lang="en-US" altLang="ko-KR" b="1" dirty="0"/>
              <a:t>(parameter)</a:t>
            </a:r>
            <a:r>
              <a:rPr lang="ko-KR" altLang="en-US" dirty="0"/>
              <a:t>는 이 값을 전달받는 변수이다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인수와 </a:t>
            </a:r>
            <a:r>
              <a:rPr lang="ko-KR" altLang="en-US" dirty="0"/>
              <a:t>매개 변수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731" y="3233737"/>
            <a:ext cx="736282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6118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반환값</a:t>
            </a:r>
            <a:r>
              <a:rPr lang="en-US" altLang="ko-KR" dirty="0"/>
              <a:t>(return value)</a:t>
            </a:r>
            <a:r>
              <a:rPr lang="ko-KR" altLang="en-US" dirty="0"/>
              <a:t>은 함수가 호출한 곳으로 반환하는 작업의 </a:t>
            </a:r>
            <a:r>
              <a:rPr lang="ko-KR" altLang="en-US" dirty="0" smtClean="0"/>
              <a:t>결과값이다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함수가 값을 반환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2" y="2509837"/>
            <a:ext cx="738187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0846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구의 부피를 계산하는 함수 </a:t>
            </a:r>
            <a:r>
              <a:rPr lang="en-US" altLang="ko-KR" dirty="0" err="1"/>
              <a:t>sphereVolume</a:t>
            </a:r>
            <a:r>
              <a:rPr lang="en-US" altLang="ko-KR" dirty="0"/>
              <a:t>()</a:t>
            </a:r>
            <a:r>
              <a:rPr lang="ko-KR" altLang="en-US" dirty="0"/>
              <a:t>을 작성하여 보자</a:t>
            </a:r>
            <a:r>
              <a:rPr lang="en-US" altLang="ko-KR" dirty="0"/>
              <a:t>. </a:t>
            </a:r>
            <a:r>
              <a:rPr lang="ko-KR" altLang="en-US" dirty="0"/>
              <a:t>반지름이 </a:t>
            </a:r>
            <a:r>
              <a:rPr lang="en-US" altLang="ko-KR" dirty="0"/>
              <a:t>r</a:t>
            </a:r>
            <a:r>
              <a:rPr lang="ko-KR" altLang="en-US" dirty="0"/>
              <a:t>인 구의 부피는 다음과 </a:t>
            </a:r>
            <a:r>
              <a:rPr lang="ko-KR" altLang="en-US" dirty="0" smtClean="0"/>
              <a:t>같다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en-US" altLang="ko-KR" dirty="0" smtClean="0"/>
              <a:t>Lab: </a:t>
            </a:r>
            <a:r>
              <a:rPr lang="ko-KR" altLang="en-US" dirty="0">
                <a:effectLst/>
              </a:rPr>
              <a:t>소수 찾기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4204" y="3148021"/>
            <a:ext cx="8392333" cy="646331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ko-KR" altLang="en-US" i="1" dirty="0"/>
              <a:t>구의 반지름을 </a:t>
            </a:r>
            <a:r>
              <a:rPr lang="ko-KR" altLang="en-US" i="1" dirty="0" err="1"/>
              <a:t>입력하시오</a:t>
            </a:r>
            <a:r>
              <a:rPr lang="en-US" altLang="ko-KR" i="1" dirty="0"/>
              <a:t>: 10.0</a:t>
            </a:r>
          </a:p>
          <a:p>
            <a:pPr latinLnBrk="1"/>
            <a:r>
              <a:rPr lang="en-US" altLang="ko-KR" i="1" dirty="0"/>
              <a:t>4188.790204786391</a:t>
            </a:r>
            <a:endParaRPr lang="ko-KR" altLang="en-US" i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988" y="4072257"/>
            <a:ext cx="2968999" cy="18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629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548513"/>
            <a:ext cx="8229600" cy="4526280"/>
          </a:xfrm>
        </p:spPr>
        <p:txBody>
          <a:bodyPr/>
          <a:lstStyle/>
          <a:p>
            <a:r>
              <a:rPr lang="en-US" altLang="ko-KR" dirty="0" smtClean="0"/>
              <a:t>print()</a:t>
            </a:r>
          </a:p>
          <a:p>
            <a:r>
              <a:rPr lang="en-US" altLang="ko-KR" dirty="0" smtClean="0"/>
              <a:t>input()</a:t>
            </a:r>
          </a:p>
          <a:p>
            <a:r>
              <a:rPr lang="en-US" altLang="ko-KR" dirty="0" smtClean="0"/>
              <a:t>abs(), …</a:t>
            </a:r>
          </a:p>
          <a:p>
            <a:endParaRPr lang="en-US" altLang="ko-KR" dirty="0"/>
          </a:p>
          <a:p>
            <a:r>
              <a:rPr lang="ko-KR" altLang="en-US" dirty="0"/>
              <a:t>함수 안의 명령어들을 실행하려면 함수를 </a:t>
            </a:r>
            <a:r>
              <a:rPr lang="ko-KR" altLang="en-US" b="1" dirty="0"/>
              <a:t>호출</a:t>
            </a:r>
            <a:r>
              <a:rPr lang="en-US" altLang="ko-KR" b="1" dirty="0"/>
              <a:t>(call)</a:t>
            </a:r>
            <a:r>
              <a:rPr lang="ko-KR" altLang="en-US" dirty="0"/>
              <a:t>하면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함수의 예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8308" y="4324028"/>
            <a:ext cx="8392333" cy="101566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</a:t>
            </a:r>
            <a:r>
              <a:rPr lang="en-US" altLang="ko-KR" sz="2000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value 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 abs(-100</a:t>
            </a:r>
            <a:r>
              <a:rPr lang="en-US" altLang="ko-KR" sz="2000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</a:t>
            </a:r>
            <a:r>
              <a:rPr lang="en-US" altLang="ko-KR" sz="2000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value</a:t>
            </a:r>
          </a:p>
          <a:p>
            <a:r>
              <a:rPr lang="en-US" altLang="ko-KR" sz="2000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100</a:t>
            </a:r>
            <a:endParaRPr lang="en-US" altLang="ko-KR" sz="20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6411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5833" y="1666069"/>
            <a:ext cx="8392333" cy="2308324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i="1" dirty="0"/>
              <a:t>import math</a:t>
            </a:r>
          </a:p>
          <a:p>
            <a:r>
              <a:rPr lang="en-US" altLang="ko-KR" i="1" dirty="0"/>
              <a:t> </a:t>
            </a:r>
          </a:p>
          <a:p>
            <a:r>
              <a:rPr lang="en-US" altLang="ko-KR" i="1" dirty="0" err="1"/>
              <a:t>def</a:t>
            </a:r>
            <a:r>
              <a:rPr lang="en-US" altLang="ko-KR" i="1" dirty="0"/>
              <a:t> </a:t>
            </a:r>
            <a:r>
              <a:rPr lang="en-US" altLang="ko-KR" i="1" dirty="0" err="1"/>
              <a:t>sphereVolume</a:t>
            </a:r>
            <a:r>
              <a:rPr lang="en-US" altLang="ko-KR" i="1" dirty="0"/>
              <a:t>(radius):</a:t>
            </a:r>
          </a:p>
          <a:p>
            <a:r>
              <a:rPr lang="en-US" altLang="ko-KR" i="1" dirty="0"/>
              <a:t>    volume = (4.0 / 3.0) * </a:t>
            </a:r>
            <a:r>
              <a:rPr lang="en-US" altLang="ko-KR" i="1" dirty="0" err="1"/>
              <a:t>math.pi</a:t>
            </a:r>
            <a:r>
              <a:rPr lang="en-US" altLang="ko-KR" i="1" dirty="0"/>
              <a:t> * radius * radius * radius</a:t>
            </a:r>
          </a:p>
          <a:p>
            <a:r>
              <a:rPr lang="en-US" altLang="ko-KR" i="1" dirty="0"/>
              <a:t>    return volume;</a:t>
            </a:r>
          </a:p>
          <a:p>
            <a:r>
              <a:rPr lang="en-US" altLang="ko-KR" i="1" dirty="0"/>
              <a:t> </a:t>
            </a:r>
          </a:p>
          <a:p>
            <a:r>
              <a:rPr lang="en-US" altLang="ko-KR" i="1" dirty="0"/>
              <a:t>radius = float(input('</a:t>
            </a:r>
            <a:r>
              <a:rPr lang="ko-KR" altLang="en-US" i="1" dirty="0"/>
              <a:t>구의 반지름을 </a:t>
            </a:r>
            <a:r>
              <a:rPr lang="ko-KR" altLang="en-US" i="1" dirty="0" err="1"/>
              <a:t>입력하시오</a:t>
            </a:r>
            <a:r>
              <a:rPr lang="en-US" altLang="ko-KR" i="1" dirty="0"/>
              <a:t>: '))</a:t>
            </a:r>
          </a:p>
          <a:p>
            <a:r>
              <a:rPr lang="en-US" altLang="ko-KR" i="1" dirty="0"/>
              <a:t>print(</a:t>
            </a:r>
            <a:r>
              <a:rPr lang="en-US" altLang="ko-KR" i="1" dirty="0" err="1"/>
              <a:t>sphereVolume</a:t>
            </a:r>
            <a:r>
              <a:rPr lang="en-US" altLang="ko-KR" i="1" dirty="0"/>
              <a:t>(radius))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64867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일회용 패스워드 </a:t>
            </a:r>
            <a:r>
              <a:rPr lang="ko-KR" altLang="en-US" dirty="0" err="1"/>
              <a:t>생성기를</a:t>
            </a:r>
            <a:r>
              <a:rPr lang="ko-KR" altLang="en-US" dirty="0"/>
              <a:t> 이용하여서 </a:t>
            </a:r>
            <a:r>
              <a:rPr lang="en-US" altLang="ko-KR" dirty="0"/>
              <a:t>3</a:t>
            </a:r>
            <a:r>
              <a:rPr lang="ko-KR" altLang="en-US" dirty="0"/>
              <a:t>개의 패스워드를 생성하여 출력하는 프로그램을 작성해보자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en-US" altLang="ko-KR" dirty="0" smtClean="0"/>
              <a:t>Lab: </a:t>
            </a:r>
            <a:r>
              <a:rPr lang="ko-KR" altLang="en-US" dirty="0">
                <a:effectLst/>
              </a:rPr>
              <a:t>패스워드 </a:t>
            </a:r>
            <a:r>
              <a:rPr lang="ko-KR" altLang="en-US" dirty="0" err="1">
                <a:effectLst/>
              </a:rPr>
              <a:t>생성기</a:t>
            </a:r>
            <a:endParaRPr lang="ko-KR" altLang="en-US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4204" y="3148021"/>
            <a:ext cx="8392333" cy="923330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ko-KR" i="1" dirty="0"/>
              <a:t>q546zv</a:t>
            </a:r>
          </a:p>
          <a:p>
            <a:pPr latinLnBrk="1"/>
            <a:r>
              <a:rPr lang="en-US" altLang="ko-KR" i="1" dirty="0"/>
              <a:t>1kvkss</a:t>
            </a:r>
          </a:p>
          <a:p>
            <a:pPr latinLnBrk="1"/>
            <a:r>
              <a:rPr lang="en-US" altLang="ko-KR" i="1" dirty="0"/>
              <a:t>b3vrmi</a:t>
            </a:r>
            <a:endParaRPr lang="ko-KR" altLang="en-US" i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421" y="4275052"/>
            <a:ext cx="2829996" cy="140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4155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5833" y="1666069"/>
            <a:ext cx="8392333" cy="3970318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i="1" dirty="0"/>
              <a:t>import random</a:t>
            </a:r>
          </a:p>
          <a:p>
            <a:endParaRPr lang="en-US" altLang="ko-KR" i="1" dirty="0"/>
          </a:p>
          <a:p>
            <a:r>
              <a:rPr lang="en-US" altLang="ko-KR" i="1" dirty="0" err="1"/>
              <a:t>def</a:t>
            </a:r>
            <a:r>
              <a:rPr lang="en-US" altLang="ko-KR" i="1" dirty="0"/>
              <a:t> </a:t>
            </a:r>
            <a:r>
              <a:rPr lang="en-US" altLang="ko-KR" i="1" dirty="0" err="1"/>
              <a:t>genPass</a:t>
            </a:r>
            <a:r>
              <a:rPr lang="en-US" altLang="ko-KR" i="1" dirty="0"/>
              <a:t>():</a:t>
            </a:r>
          </a:p>
          <a:p>
            <a:r>
              <a:rPr lang="en-US" altLang="ko-KR" i="1" dirty="0"/>
              <a:t>	alphabet = "abcdefghijklmnopqrstuvwxyz0123456789"</a:t>
            </a:r>
          </a:p>
          <a:p>
            <a:r>
              <a:rPr lang="en-US" altLang="ko-KR" i="1" dirty="0"/>
              <a:t>	password = ""</a:t>
            </a:r>
          </a:p>
          <a:p>
            <a:endParaRPr lang="en-US" altLang="ko-KR" i="1" dirty="0"/>
          </a:p>
          <a:p>
            <a:r>
              <a:rPr lang="en-US" altLang="ko-KR" i="1" dirty="0"/>
              <a:t>	for </a:t>
            </a:r>
            <a:r>
              <a:rPr lang="en-US" altLang="ko-KR" i="1" dirty="0" err="1"/>
              <a:t>i</a:t>
            </a:r>
            <a:r>
              <a:rPr lang="en-US" altLang="ko-KR" i="1" dirty="0"/>
              <a:t> in range(6):</a:t>
            </a:r>
          </a:p>
          <a:p>
            <a:r>
              <a:rPr lang="en-US" altLang="ko-KR" i="1" dirty="0"/>
              <a:t>	    index = </a:t>
            </a:r>
            <a:r>
              <a:rPr lang="en-US" altLang="ko-KR" i="1" dirty="0" err="1"/>
              <a:t>random.randrange</a:t>
            </a:r>
            <a:r>
              <a:rPr lang="en-US" altLang="ko-KR" i="1" dirty="0"/>
              <a:t>(</a:t>
            </a:r>
            <a:r>
              <a:rPr lang="en-US" altLang="ko-KR" i="1" dirty="0" err="1"/>
              <a:t>len</a:t>
            </a:r>
            <a:r>
              <a:rPr lang="en-US" altLang="ko-KR" i="1" dirty="0"/>
              <a:t>(alphabet))</a:t>
            </a:r>
          </a:p>
          <a:p>
            <a:r>
              <a:rPr lang="en-US" altLang="ko-KR" i="1" dirty="0"/>
              <a:t>	    password = password + alphabet[index]</a:t>
            </a:r>
          </a:p>
          <a:p>
            <a:r>
              <a:rPr lang="en-US" altLang="ko-KR" i="1" dirty="0"/>
              <a:t>	return password</a:t>
            </a:r>
          </a:p>
          <a:p>
            <a:endParaRPr lang="en-US" altLang="ko-KR" i="1" dirty="0"/>
          </a:p>
          <a:p>
            <a:r>
              <a:rPr lang="en-US" altLang="ko-KR" i="1" dirty="0"/>
              <a:t>print(</a:t>
            </a:r>
            <a:r>
              <a:rPr lang="en-US" altLang="ko-KR" i="1" dirty="0" err="1"/>
              <a:t>genPass</a:t>
            </a:r>
            <a:r>
              <a:rPr lang="en-US" altLang="ko-KR" i="1" dirty="0"/>
              <a:t>())</a:t>
            </a:r>
          </a:p>
          <a:p>
            <a:r>
              <a:rPr lang="en-US" altLang="ko-KR" i="1" dirty="0"/>
              <a:t>print(</a:t>
            </a:r>
            <a:r>
              <a:rPr lang="en-US" altLang="ko-KR" i="1" dirty="0" err="1"/>
              <a:t>genPass</a:t>
            </a:r>
            <a:r>
              <a:rPr lang="en-US" altLang="ko-KR" i="1" dirty="0"/>
              <a:t>())</a:t>
            </a:r>
          </a:p>
          <a:p>
            <a:r>
              <a:rPr lang="en-US" altLang="ko-KR" i="1" dirty="0"/>
              <a:t>print(</a:t>
            </a:r>
            <a:r>
              <a:rPr lang="en-US" altLang="ko-KR" i="1" dirty="0" err="1"/>
              <a:t>genPass</a:t>
            </a:r>
            <a:r>
              <a:rPr lang="en-US" altLang="ko-KR" i="1" dirty="0"/>
              <a:t>())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32048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파이썬에서는</a:t>
            </a:r>
            <a:r>
              <a:rPr lang="ko-KR" altLang="en-US" dirty="0"/>
              <a:t> 함수의 매개변수가 기본값을 가질 수 있다</a:t>
            </a:r>
            <a:r>
              <a:rPr lang="en-US" altLang="ko-KR" dirty="0"/>
              <a:t>. </a:t>
            </a:r>
            <a:r>
              <a:rPr lang="ko-KR" altLang="en-US" dirty="0"/>
              <a:t>이것을 </a:t>
            </a:r>
            <a:r>
              <a:rPr lang="ko-KR" altLang="en-US" b="1" dirty="0"/>
              <a:t>디폴트 인수</a:t>
            </a:r>
            <a:r>
              <a:rPr lang="en-US" altLang="ko-KR" b="1" dirty="0"/>
              <a:t>(default argument)</a:t>
            </a:r>
            <a:r>
              <a:rPr lang="ko-KR" altLang="en-US" dirty="0"/>
              <a:t>라고 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디폴트 </a:t>
            </a:r>
            <a:r>
              <a:rPr lang="ko-KR" altLang="en-US" dirty="0"/>
              <a:t>인수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4064" y="2557222"/>
            <a:ext cx="8392333" cy="120032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i="1" dirty="0" err="1"/>
              <a:t>def</a:t>
            </a:r>
            <a:r>
              <a:rPr lang="en-US" altLang="ko-KR" i="1" dirty="0"/>
              <a:t> greet(name, </a:t>
            </a:r>
            <a:r>
              <a:rPr lang="en-US" altLang="ko-KR" i="1" dirty="0" err="1"/>
              <a:t>msg</a:t>
            </a:r>
            <a:r>
              <a:rPr lang="en-US" altLang="ko-KR" i="1" dirty="0"/>
              <a:t>="</a:t>
            </a:r>
            <a:r>
              <a:rPr lang="ko-KR" altLang="en-US" i="1" dirty="0" err="1"/>
              <a:t>별일없죠</a:t>
            </a:r>
            <a:r>
              <a:rPr lang="en-US" altLang="ko-KR" i="1" dirty="0"/>
              <a:t>?"):</a:t>
            </a:r>
          </a:p>
          <a:p>
            <a:r>
              <a:rPr lang="en-US" altLang="ko-KR" i="1" dirty="0"/>
              <a:t>   print("</a:t>
            </a:r>
            <a:r>
              <a:rPr lang="ko-KR" altLang="en-US" i="1" dirty="0"/>
              <a:t>안녕 </a:t>
            </a:r>
            <a:r>
              <a:rPr lang="en-US" altLang="ko-KR" i="1" dirty="0"/>
              <a:t>", name + ', ' + </a:t>
            </a:r>
            <a:r>
              <a:rPr lang="en-US" altLang="ko-KR" i="1" dirty="0" err="1"/>
              <a:t>msg</a:t>
            </a:r>
            <a:r>
              <a:rPr lang="en-US" altLang="ko-KR" i="1" dirty="0"/>
              <a:t>)</a:t>
            </a:r>
          </a:p>
          <a:p>
            <a:endParaRPr lang="en-US" altLang="ko-KR" i="1" dirty="0"/>
          </a:p>
          <a:p>
            <a:r>
              <a:rPr lang="en-US" altLang="ko-KR" i="1" dirty="0"/>
              <a:t>greet("</a:t>
            </a:r>
            <a:r>
              <a:rPr lang="ko-KR" altLang="en-US" i="1" dirty="0"/>
              <a:t>영희</a:t>
            </a:r>
            <a:r>
              <a:rPr lang="en-US" altLang="ko-KR" i="1" dirty="0"/>
              <a:t>")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4064" y="4232903"/>
            <a:ext cx="8392333" cy="369332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ko-KR" altLang="en-US" i="1" dirty="0" smtClean="0"/>
              <a:t>안녕  </a:t>
            </a:r>
            <a:r>
              <a:rPr lang="ko-KR" altLang="en-US" i="1" dirty="0"/>
              <a:t>영희</a:t>
            </a:r>
            <a:r>
              <a:rPr lang="en-US" altLang="ko-KR" i="1" dirty="0"/>
              <a:t>, </a:t>
            </a:r>
            <a:r>
              <a:rPr lang="ko-KR" altLang="en-US" i="1" dirty="0" err="1"/>
              <a:t>별일없죠</a:t>
            </a:r>
            <a:r>
              <a:rPr lang="en-US" altLang="ko-KR" i="1" dirty="0"/>
              <a:t>?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16436505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인수들이 위치가 아니고 키워드에 의하여 함수로 전달되는 방식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 인수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4064" y="2603575"/>
            <a:ext cx="8392333" cy="3139321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i="1" dirty="0"/>
              <a:t>&gt;&gt;&gt; </a:t>
            </a:r>
            <a:r>
              <a:rPr lang="en-US" altLang="ko-KR" i="1" dirty="0" err="1" smtClean="0"/>
              <a:t>def</a:t>
            </a:r>
            <a:r>
              <a:rPr lang="en-US" altLang="ko-KR" i="1" dirty="0" smtClean="0"/>
              <a:t> </a:t>
            </a:r>
            <a:r>
              <a:rPr lang="en-US" altLang="ko-KR" i="1" dirty="0" err="1"/>
              <a:t>calc</a:t>
            </a:r>
            <a:r>
              <a:rPr lang="en-US" altLang="ko-KR" i="1" dirty="0"/>
              <a:t>(x, y, z):</a:t>
            </a:r>
          </a:p>
          <a:p>
            <a:r>
              <a:rPr lang="en-US" altLang="ko-KR" i="1" dirty="0"/>
              <a:t>    return </a:t>
            </a:r>
            <a:r>
              <a:rPr lang="en-US" altLang="ko-KR" i="1" dirty="0" err="1" smtClean="0"/>
              <a:t>x+y+z</a:t>
            </a:r>
            <a:endParaRPr lang="en-US" altLang="ko-KR" i="1" dirty="0" smtClean="0"/>
          </a:p>
          <a:p>
            <a:endParaRPr lang="en-US" altLang="ko-KR" i="1" dirty="0" smtClean="0"/>
          </a:p>
          <a:p>
            <a:r>
              <a:rPr lang="en-US" altLang="ko-KR" i="1" dirty="0" smtClean="0"/>
              <a:t>&gt;&gt;&gt; </a:t>
            </a:r>
            <a:r>
              <a:rPr lang="en-US" altLang="ko-KR" i="1" dirty="0" err="1"/>
              <a:t>calc</a:t>
            </a:r>
            <a:r>
              <a:rPr lang="en-US" altLang="ko-KR" i="1" dirty="0"/>
              <a:t>(10, 20, 30)</a:t>
            </a:r>
          </a:p>
          <a:p>
            <a:r>
              <a:rPr lang="en-US" altLang="ko-KR" i="1" dirty="0"/>
              <a:t>60</a:t>
            </a:r>
          </a:p>
          <a:p>
            <a:endParaRPr lang="en-US" altLang="ko-KR" i="1" dirty="0" smtClean="0"/>
          </a:p>
          <a:p>
            <a:r>
              <a:rPr lang="en-US" altLang="ko-KR" i="1" dirty="0" smtClean="0"/>
              <a:t>&gt;&gt;&gt; </a:t>
            </a:r>
            <a:r>
              <a:rPr lang="en-US" altLang="ko-KR" i="1" dirty="0" err="1"/>
              <a:t>calc</a:t>
            </a:r>
            <a:r>
              <a:rPr lang="en-US" altLang="ko-KR" i="1" dirty="0"/>
              <a:t>(x=10, y=20, z=30)</a:t>
            </a:r>
          </a:p>
          <a:p>
            <a:r>
              <a:rPr lang="en-US" altLang="ko-KR" i="1" dirty="0" smtClean="0"/>
              <a:t>60</a:t>
            </a:r>
          </a:p>
          <a:p>
            <a:endParaRPr lang="en-US" altLang="ko-KR" i="1" dirty="0"/>
          </a:p>
          <a:p>
            <a:r>
              <a:rPr lang="en-US" altLang="ko-KR" i="1" dirty="0" smtClean="0"/>
              <a:t>&gt;&gt;&gt; </a:t>
            </a:r>
            <a:r>
              <a:rPr lang="en-US" altLang="ko-KR" i="1" dirty="0" err="1" smtClean="0"/>
              <a:t>calc</a:t>
            </a:r>
            <a:r>
              <a:rPr lang="en-US" altLang="ko-KR" i="1" dirty="0" smtClean="0"/>
              <a:t>(y=20</a:t>
            </a:r>
            <a:r>
              <a:rPr lang="en-US" altLang="ko-KR" i="1" dirty="0"/>
              <a:t>, x=10, z=30</a:t>
            </a:r>
            <a:r>
              <a:rPr lang="en-US" altLang="ko-KR" i="1" dirty="0" smtClean="0"/>
              <a:t>)</a:t>
            </a:r>
          </a:p>
          <a:p>
            <a:r>
              <a:rPr lang="en-US" altLang="ko-KR" i="1" dirty="0" smtClean="0"/>
              <a:t>60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41165085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사칙 연산을 수행하는 </a:t>
            </a:r>
            <a:r>
              <a:rPr lang="en-US" altLang="ko-KR" dirty="0"/>
              <a:t>4</a:t>
            </a:r>
            <a:r>
              <a:rPr lang="ko-KR" altLang="en-US" dirty="0"/>
              <a:t>개의 함수</a:t>
            </a:r>
            <a:r>
              <a:rPr lang="en-US" altLang="ko-KR" dirty="0"/>
              <a:t>(add(), sub(), </a:t>
            </a:r>
            <a:r>
              <a:rPr lang="en-US" altLang="ko-KR" dirty="0" err="1"/>
              <a:t>mul</a:t>
            </a:r>
            <a:r>
              <a:rPr lang="en-US" altLang="ko-KR" dirty="0"/>
              <a:t>(), div())</a:t>
            </a:r>
            <a:r>
              <a:rPr lang="ko-KR" altLang="en-US" dirty="0"/>
              <a:t>를 작성한다</a:t>
            </a:r>
            <a:r>
              <a:rPr lang="en-US" altLang="ko-KR" dirty="0"/>
              <a:t>. </a:t>
            </a:r>
            <a:r>
              <a:rPr lang="ko-KR" altLang="en-US" dirty="0"/>
              <a:t>이들 함수를 이용하여 </a:t>
            </a:r>
            <a:r>
              <a:rPr lang="en-US" altLang="ko-KR" dirty="0"/>
              <a:t>10+20*30</a:t>
            </a:r>
            <a:r>
              <a:rPr lang="ko-KR" altLang="en-US" dirty="0"/>
              <a:t>을 계산하여 보자</a:t>
            </a:r>
            <a:r>
              <a:rPr lang="en-US" altLang="ko-KR" dirty="0"/>
              <a:t>. </a:t>
            </a:r>
            <a:r>
              <a:rPr lang="ko-KR" altLang="en-US" dirty="0"/>
              <a:t>함수를 호출할 때 키워드 인수를 사용하여 호출해보자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en-US" altLang="ko-KR" dirty="0" smtClean="0"/>
              <a:t>Lab: </a:t>
            </a:r>
            <a:r>
              <a:rPr lang="ko-KR" altLang="en-US" dirty="0">
                <a:effectLst/>
              </a:rPr>
              <a:t>패스워드 </a:t>
            </a:r>
            <a:r>
              <a:rPr lang="ko-KR" altLang="en-US" dirty="0" err="1">
                <a:effectLst/>
              </a:rPr>
              <a:t>생성기</a:t>
            </a:r>
            <a:endParaRPr lang="ko-KR" altLang="en-US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4204" y="3148021"/>
            <a:ext cx="8392333" cy="369332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ko-KR" i="1" dirty="0"/>
              <a:t>610</a:t>
            </a:r>
            <a:endParaRPr lang="en-US" altLang="ko-KR" dirty="0"/>
          </a:p>
        </p:txBody>
      </p:sp>
      <p:pic>
        <p:nvPicPr>
          <p:cNvPr id="1025" name="_x07164048" descr="EMB00002e240b3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456" y="3803904"/>
            <a:ext cx="1810665" cy="217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10750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5833" y="1666069"/>
            <a:ext cx="8392333" cy="4247317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i="1" dirty="0" err="1"/>
              <a:t>def</a:t>
            </a:r>
            <a:r>
              <a:rPr lang="en-US" altLang="ko-KR" i="1" dirty="0"/>
              <a:t> add(a, b):</a:t>
            </a:r>
          </a:p>
          <a:p>
            <a:r>
              <a:rPr lang="en-US" altLang="ko-KR" i="1" dirty="0"/>
              <a:t>    return a + b</a:t>
            </a:r>
          </a:p>
          <a:p>
            <a:endParaRPr lang="en-US" altLang="ko-KR" i="1" dirty="0"/>
          </a:p>
          <a:p>
            <a:r>
              <a:rPr lang="en-US" altLang="ko-KR" i="1" dirty="0" err="1"/>
              <a:t>def</a:t>
            </a:r>
            <a:r>
              <a:rPr lang="en-US" altLang="ko-KR" i="1" dirty="0"/>
              <a:t> sub(a, b):</a:t>
            </a:r>
          </a:p>
          <a:p>
            <a:r>
              <a:rPr lang="en-US" altLang="ko-KR" i="1" dirty="0"/>
              <a:t>    return a - b</a:t>
            </a:r>
          </a:p>
          <a:p>
            <a:endParaRPr lang="en-US" altLang="ko-KR" i="1" dirty="0"/>
          </a:p>
          <a:p>
            <a:r>
              <a:rPr lang="en-US" altLang="ko-KR" i="1" dirty="0" err="1"/>
              <a:t>def</a:t>
            </a:r>
            <a:r>
              <a:rPr lang="en-US" altLang="ko-KR" i="1" dirty="0"/>
              <a:t> </a:t>
            </a:r>
            <a:r>
              <a:rPr lang="en-US" altLang="ko-KR" i="1" dirty="0" err="1"/>
              <a:t>mul</a:t>
            </a:r>
            <a:r>
              <a:rPr lang="en-US" altLang="ko-KR" i="1" dirty="0"/>
              <a:t>(a, b):</a:t>
            </a:r>
          </a:p>
          <a:p>
            <a:r>
              <a:rPr lang="en-US" altLang="ko-KR" i="1" dirty="0"/>
              <a:t>    return a * b</a:t>
            </a:r>
          </a:p>
          <a:p>
            <a:endParaRPr lang="en-US" altLang="ko-KR" i="1" dirty="0"/>
          </a:p>
          <a:p>
            <a:r>
              <a:rPr lang="en-US" altLang="ko-KR" i="1" dirty="0" err="1" smtClean="0"/>
              <a:t>def</a:t>
            </a:r>
            <a:r>
              <a:rPr lang="en-US" altLang="ko-KR" i="1" dirty="0" smtClean="0"/>
              <a:t> </a:t>
            </a:r>
            <a:r>
              <a:rPr lang="en-US" altLang="ko-KR" i="1" dirty="0"/>
              <a:t>div(a, b):</a:t>
            </a:r>
          </a:p>
          <a:p>
            <a:r>
              <a:rPr lang="en-US" altLang="ko-KR" i="1" dirty="0"/>
              <a:t>    return a / b</a:t>
            </a:r>
          </a:p>
          <a:p>
            <a:endParaRPr lang="en-US" altLang="ko-KR" i="1" dirty="0"/>
          </a:p>
          <a:p>
            <a:r>
              <a:rPr lang="en-US" altLang="ko-KR" i="1" dirty="0"/>
              <a:t>r1 = </a:t>
            </a:r>
            <a:r>
              <a:rPr lang="en-US" altLang="ko-KR" i="1" dirty="0" err="1"/>
              <a:t>mul</a:t>
            </a:r>
            <a:r>
              <a:rPr lang="en-US" altLang="ko-KR" i="1" dirty="0"/>
              <a:t>(a=20, b=30)</a:t>
            </a:r>
          </a:p>
          <a:p>
            <a:r>
              <a:rPr lang="en-US" altLang="ko-KR" i="1" dirty="0"/>
              <a:t>r2 = add(a=10, b=r1)</a:t>
            </a:r>
          </a:p>
          <a:p>
            <a:r>
              <a:rPr lang="en-US" altLang="ko-KR" i="1" dirty="0"/>
              <a:t>print(r2)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99161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섭씨 온도를 화씨 온도로</a:t>
            </a:r>
            <a:r>
              <a:rPr lang="en-US" altLang="ko-KR" dirty="0"/>
              <a:t>, </a:t>
            </a:r>
            <a:r>
              <a:rPr lang="ko-KR" altLang="en-US" dirty="0"/>
              <a:t>또 그 반대로 변환하는 프로그램을 작성하여 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en-US" altLang="ko-KR" dirty="0" smtClean="0"/>
              <a:t>Lab: </a:t>
            </a:r>
            <a:r>
              <a:rPr lang="ko-KR" altLang="en-US" dirty="0" err="1">
                <a:effectLst/>
              </a:rPr>
              <a:t>온도변환기</a:t>
            </a:r>
            <a:endParaRPr lang="ko-KR" altLang="en-US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4204" y="3148021"/>
            <a:ext cx="8392333" cy="2862322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ko-KR" altLang="en-US" i="1" dirty="0"/>
              <a:t> </a:t>
            </a:r>
            <a:r>
              <a:rPr lang="en-US" altLang="ko-KR" i="1" dirty="0"/>
              <a:t>'c' </a:t>
            </a:r>
            <a:r>
              <a:rPr lang="ko-KR" altLang="en-US" i="1" dirty="0"/>
              <a:t>섭씨온도에서 </a:t>
            </a:r>
            <a:r>
              <a:rPr lang="ko-KR" altLang="en-US" i="1" dirty="0" err="1"/>
              <a:t>화씨온도로</a:t>
            </a:r>
            <a:r>
              <a:rPr lang="ko-KR" altLang="en-US" i="1" dirty="0"/>
              <a:t> 변환</a:t>
            </a:r>
          </a:p>
          <a:p>
            <a:pPr latinLnBrk="1"/>
            <a:r>
              <a:rPr lang="ko-KR" altLang="en-US" i="1" dirty="0"/>
              <a:t> </a:t>
            </a:r>
            <a:r>
              <a:rPr lang="en-US" altLang="ko-KR" i="1" dirty="0"/>
              <a:t>'f' </a:t>
            </a:r>
            <a:r>
              <a:rPr lang="ko-KR" altLang="en-US" i="1" dirty="0"/>
              <a:t>화씨온도에서 </a:t>
            </a:r>
            <a:r>
              <a:rPr lang="ko-KR" altLang="en-US" i="1" dirty="0" err="1"/>
              <a:t>섭씨온도로</a:t>
            </a:r>
            <a:r>
              <a:rPr lang="ko-KR" altLang="en-US" i="1" dirty="0"/>
              <a:t> 변환</a:t>
            </a:r>
          </a:p>
          <a:p>
            <a:pPr latinLnBrk="1"/>
            <a:r>
              <a:rPr lang="ko-KR" altLang="en-US" i="1" dirty="0"/>
              <a:t> </a:t>
            </a:r>
            <a:r>
              <a:rPr lang="en-US" altLang="ko-KR" i="1" dirty="0"/>
              <a:t>'q' </a:t>
            </a:r>
            <a:r>
              <a:rPr lang="ko-KR" altLang="en-US" i="1" dirty="0"/>
              <a:t>종료</a:t>
            </a:r>
          </a:p>
          <a:p>
            <a:pPr latinLnBrk="1"/>
            <a:r>
              <a:rPr lang="ko-KR" altLang="en-US" i="1" dirty="0"/>
              <a:t>메뉴에서 선택하세요</a:t>
            </a:r>
            <a:r>
              <a:rPr lang="en-US" altLang="ko-KR" i="1" dirty="0"/>
              <a:t>.c</a:t>
            </a:r>
          </a:p>
          <a:p>
            <a:pPr latinLnBrk="1"/>
            <a:r>
              <a:rPr lang="ko-KR" altLang="en-US" i="1" dirty="0" err="1"/>
              <a:t>섭씨온도</a:t>
            </a:r>
            <a:r>
              <a:rPr lang="en-US" altLang="ko-KR" i="1" dirty="0"/>
              <a:t>: 100</a:t>
            </a:r>
          </a:p>
          <a:p>
            <a:pPr latinLnBrk="1"/>
            <a:r>
              <a:rPr lang="ko-KR" altLang="en-US" i="1" dirty="0" err="1"/>
              <a:t>화씨온도</a:t>
            </a:r>
            <a:r>
              <a:rPr lang="en-US" altLang="ko-KR" i="1" dirty="0"/>
              <a:t>: 212.0</a:t>
            </a:r>
          </a:p>
          <a:p>
            <a:pPr latinLnBrk="1"/>
            <a:r>
              <a:rPr lang="en-US" altLang="ko-KR" i="1" dirty="0"/>
              <a:t> 'c' </a:t>
            </a:r>
            <a:r>
              <a:rPr lang="ko-KR" altLang="en-US" i="1" dirty="0"/>
              <a:t>섭씨온도에서 </a:t>
            </a:r>
            <a:r>
              <a:rPr lang="ko-KR" altLang="en-US" i="1" dirty="0" err="1"/>
              <a:t>화씨온도로</a:t>
            </a:r>
            <a:r>
              <a:rPr lang="ko-KR" altLang="en-US" i="1" dirty="0"/>
              <a:t> 변환</a:t>
            </a:r>
          </a:p>
          <a:p>
            <a:pPr latinLnBrk="1"/>
            <a:r>
              <a:rPr lang="ko-KR" altLang="en-US" i="1" dirty="0"/>
              <a:t> </a:t>
            </a:r>
            <a:r>
              <a:rPr lang="en-US" altLang="ko-KR" i="1" dirty="0"/>
              <a:t>'f' </a:t>
            </a:r>
            <a:r>
              <a:rPr lang="ko-KR" altLang="en-US" i="1" dirty="0"/>
              <a:t>화씨온도에서 </a:t>
            </a:r>
            <a:r>
              <a:rPr lang="ko-KR" altLang="en-US" i="1" dirty="0" err="1"/>
              <a:t>섭씨온도로</a:t>
            </a:r>
            <a:r>
              <a:rPr lang="ko-KR" altLang="en-US" i="1" dirty="0"/>
              <a:t> 변환</a:t>
            </a:r>
          </a:p>
          <a:p>
            <a:pPr latinLnBrk="1"/>
            <a:r>
              <a:rPr lang="ko-KR" altLang="en-US" i="1" dirty="0"/>
              <a:t> </a:t>
            </a:r>
            <a:r>
              <a:rPr lang="en-US" altLang="ko-KR" i="1" dirty="0"/>
              <a:t>'q' </a:t>
            </a:r>
            <a:r>
              <a:rPr lang="ko-KR" altLang="en-US" i="1" dirty="0"/>
              <a:t>종료</a:t>
            </a:r>
          </a:p>
          <a:p>
            <a:pPr latinLnBrk="1"/>
            <a:r>
              <a:rPr lang="ko-KR" altLang="en-US" i="1" dirty="0"/>
              <a:t>메뉴에서 선택하세요</a:t>
            </a:r>
            <a:r>
              <a:rPr lang="en-US" altLang="ko-KR" i="1" dirty="0"/>
              <a:t>.</a:t>
            </a:r>
            <a:endParaRPr lang="en-US" altLang="ko-KR" dirty="0"/>
          </a:p>
        </p:txBody>
      </p:sp>
      <p:pic>
        <p:nvPicPr>
          <p:cNvPr id="2049" name="_x292252776" descr="EMB00002e240b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569" y="3492176"/>
            <a:ext cx="2174014" cy="217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3077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480449"/>
            <a:ext cx="8392333" cy="618630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i="1" dirty="0" err="1"/>
              <a:t>def</a:t>
            </a:r>
            <a:r>
              <a:rPr lang="en-US" altLang="ko-KR" i="1" dirty="0"/>
              <a:t> </a:t>
            </a:r>
            <a:r>
              <a:rPr lang="en-US" altLang="ko-KR" i="1" dirty="0" err="1"/>
              <a:t>printOptions</a:t>
            </a:r>
            <a:r>
              <a:rPr lang="en-US" altLang="ko-KR" i="1" dirty="0"/>
              <a:t>():</a:t>
            </a:r>
          </a:p>
          <a:p>
            <a:r>
              <a:rPr lang="en-US" altLang="ko-KR" i="1" dirty="0"/>
              <a:t>    print( " 'c' </a:t>
            </a:r>
            <a:r>
              <a:rPr lang="ko-KR" altLang="en-US" i="1" dirty="0"/>
              <a:t>섭씨온도에서 </a:t>
            </a:r>
            <a:r>
              <a:rPr lang="ko-KR" altLang="en-US" i="1" dirty="0" err="1"/>
              <a:t>화씨온도로</a:t>
            </a:r>
            <a:r>
              <a:rPr lang="ko-KR" altLang="en-US" i="1" dirty="0"/>
              <a:t> 변환</a:t>
            </a:r>
            <a:r>
              <a:rPr lang="en-US" altLang="ko-KR" i="1" dirty="0"/>
              <a:t>")</a:t>
            </a:r>
          </a:p>
          <a:p>
            <a:r>
              <a:rPr lang="en-US" altLang="ko-KR" i="1" dirty="0"/>
              <a:t>    print( " 'f' </a:t>
            </a:r>
            <a:r>
              <a:rPr lang="ko-KR" altLang="en-US" i="1" dirty="0"/>
              <a:t>화씨온도에서 </a:t>
            </a:r>
            <a:r>
              <a:rPr lang="ko-KR" altLang="en-US" i="1" dirty="0" err="1"/>
              <a:t>섭씨온도로</a:t>
            </a:r>
            <a:r>
              <a:rPr lang="ko-KR" altLang="en-US" i="1" dirty="0"/>
              <a:t> 변환</a:t>
            </a:r>
            <a:r>
              <a:rPr lang="en-US" altLang="ko-KR" i="1" dirty="0"/>
              <a:t>")</a:t>
            </a:r>
          </a:p>
          <a:p>
            <a:r>
              <a:rPr lang="en-US" altLang="ko-KR" i="1" dirty="0"/>
              <a:t>    print( " 'q' </a:t>
            </a:r>
            <a:r>
              <a:rPr lang="ko-KR" altLang="en-US" i="1" dirty="0"/>
              <a:t>종료</a:t>
            </a:r>
            <a:r>
              <a:rPr lang="en-US" altLang="ko-KR" i="1" dirty="0"/>
              <a:t>")</a:t>
            </a:r>
          </a:p>
          <a:p>
            <a:endParaRPr lang="en-US" altLang="ko-KR" i="1" dirty="0"/>
          </a:p>
          <a:p>
            <a:r>
              <a:rPr lang="en-US" altLang="ko-KR" i="1" dirty="0" err="1"/>
              <a:t>def</a:t>
            </a:r>
            <a:r>
              <a:rPr lang="en-US" altLang="ko-KR" i="1" dirty="0"/>
              <a:t> C2F(</a:t>
            </a:r>
            <a:r>
              <a:rPr lang="en-US" altLang="ko-KR" i="1" dirty="0" err="1"/>
              <a:t>c_temp</a:t>
            </a:r>
            <a:r>
              <a:rPr lang="en-US" altLang="ko-KR" i="1" dirty="0"/>
              <a:t>):</a:t>
            </a:r>
          </a:p>
          <a:p>
            <a:r>
              <a:rPr lang="en-US" altLang="ko-KR" i="1" dirty="0"/>
              <a:t>    return 9.0 / 5.0 * </a:t>
            </a:r>
            <a:r>
              <a:rPr lang="en-US" altLang="ko-KR" i="1" dirty="0" err="1"/>
              <a:t>c_temp</a:t>
            </a:r>
            <a:r>
              <a:rPr lang="en-US" altLang="ko-KR" i="1" dirty="0"/>
              <a:t> + 32</a:t>
            </a:r>
          </a:p>
          <a:p>
            <a:endParaRPr lang="en-US" altLang="ko-KR" i="1" dirty="0"/>
          </a:p>
          <a:p>
            <a:r>
              <a:rPr lang="en-US" altLang="ko-KR" i="1" dirty="0" err="1"/>
              <a:t>def</a:t>
            </a:r>
            <a:r>
              <a:rPr lang="en-US" altLang="ko-KR" i="1" dirty="0"/>
              <a:t> F2C(</a:t>
            </a:r>
            <a:r>
              <a:rPr lang="en-US" altLang="ko-KR" i="1" dirty="0" err="1"/>
              <a:t>f_temp</a:t>
            </a:r>
            <a:r>
              <a:rPr lang="en-US" altLang="ko-KR" i="1" dirty="0"/>
              <a:t>):</a:t>
            </a:r>
          </a:p>
          <a:p>
            <a:r>
              <a:rPr lang="en-US" altLang="ko-KR" i="1" dirty="0"/>
              <a:t>    return (</a:t>
            </a:r>
            <a:r>
              <a:rPr lang="en-US" altLang="ko-KR" i="1" dirty="0" err="1"/>
              <a:t>f_temp</a:t>
            </a:r>
            <a:r>
              <a:rPr lang="en-US" altLang="ko-KR" i="1" dirty="0"/>
              <a:t> - 32.0) * 5.0 / 9.0</a:t>
            </a:r>
          </a:p>
          <a:p>
            <a:endParaRPr lang="en-US" altLang="ko-KR" i="1" dirty="0"/>
          </a:p>
          <a:p>
            <a:r>
              <a:rPr lang="en-US" altLang="ko-KR" i="1" dirty="0" err="1"/>
              <a:t>printOptions</a:t>
            </a:r>
            <a:r>
              <a:rPr lang="en-US" altLang="ko-KR" i="1" dirty="0"/>
              <a:t>()</a:t>
            </a:r>
          </a:p>
          <a:p>
            <a:r>
              <a:rPr lang="en-US" altLang="ko-KR" i="1" dirty="0"/>
              <a:t>choice = input("</a:t>
            </a:r>
            <a:r>
              <a:rPr lang="ko-KR" altLang="en-US" i="1" dirty="0"/>
              <a:t>메뉴에서 선택하세요</a:t>
            </a:r>
            <a:r>
              <a:rPr lang="en-US" altLang="ko-KR" i="1" dirty="0"/>
              <a:t>.")</a:t>
            </a:r>
          </a:p>
          <a:p>
            <a:r>
              <a:rPr lang="en-US" altLang="ko-KR" i="1" dirty="0"/>
              <a:t>while choice != "q":</a:t>
            </a:r>
          </a:p>
          <a:p>
            <a:r>
              <a:rPr lang="en-US" altLang="ko-KR" i="1" dirty="0"/>
              <a:t>    if choice == "c":</a:t>
            </a:r>
          </a:p>
          <a:p>
            <a:r>
              <a:rPr lang="en-US" altLang="ko-KR" i="1" dirty="0"/>
              <a:t>        temp = float( input("</a:t>
            </a:r>
            <a:r>
              <a:rPr lang="ko-KR" altLang="en-US" i="1" dirty="0" err="1"/>
              <a:t>섭씨온도</a:t>
            </a:r>
            <a:r>
              <a:rPr lang="en-US" altLang="ko-KR" i="1" dirty="0"/>
              <a:t>: "))</a:t>
            </a:r>
          </a:p>
          <a:p>
            <a:r>
              <a:rPr lang="en-US" altLang="ko-KR" i="1" dirty="0"/>
              <a:t>        print ("</a:t>
            </a:r>
            <a:r>
              <a:rPr lang="ko-KR" altLang="en-US" i="1" dirty="0" err="1"/>
              <a:t>화씨온도</a:t>
            </a:r>
            <a:r>
              <a:rPr lang="en-US" altLang="ko-KR" i="1" dirty="0"/>
              <a:t>:", C2F(temp))</a:t>
            </a:r>
          </a:p>
          <a:p>
            <a:r>
              <a:rPr lang="en-US" altLang="ko-KR" i="1" dirty="0"/>
              <a:t>    </a:t>
            </a:r>
            <a:r>
              <a:rPr lang="en-US" altLang="ko-KR" i="1" dirty="0" err="1"/>
              <a:t>elif</a:t>
            </a:r>
            <a:r>
              <a:rPr lang="en-US" altLang="ko-KR" i="1" dirty="0"/>
              <a:t> choice == "f":</a:t>
            </a:r>
          </a:p>
          <a:p>
            <a:r>
              <a:rPr lang="en-US" altLang="ko-KR" i="1" dirty="0"/>
              <a:t>        temp = float(input("</a:t>
            </a:r>
            <a:r>
              <a:rPr lang="ko-KR" altLang="en-US" i="1" dirty="0" err="1"/>
              <a:t>화씨온도</a:t>
            </a:r>
            <a:r>
              <a:rPr lang="en-US" altLang="ko-KR" i="1" dirty="0"/>
              <a:t>: "))</a:t>
            </a:r>
          </a:p>
          <a:p>
            <a:r>
              <a:rPr lang="en-US" altLang="ko-KR" i="1" dirty="0"/>
              <a:t>        print ("</a:t>
            </a:r>
            <a:r>
              <a:rPr lang="ko-KR" altLang="en-US" i="1" dirty="0" err="1"/>
              <a:t>섭씨온도</a:t>
            </a:r>
            <a:r>
              <a:rPr lang="en-US" altLang="ko-KR" i="1" dirty="0"/>
              <a:t>:", F2C(temp))</a:t>
            </a:r>
          </a:p>
          <a:p>
            <a:r>
              <a:rPr lang="en-US" altLang="ko-KR" i="1" dirty="0"/>
              <a:t>    </a:t>
            </a:r>
            <a:r>
              <a:rPr lang="en-US" altLang="ko-KR" i="1" dirty="0" err="1"/>
              <a:t>printOptions</a:t>
            </a:r>
            <a:r>
              <a:rPr lang="en-US" altLang="ko-KR" i="1" dirty="0"/>
              <a:t>()</a:t>
            </a:r>
          </a:p>
          <a:p>
            <a:r>
              <a:rPr lang="en-US" altLang="ko-KR" i="1" dirty="0"/>
              <a:t>    choice = input("</a:t>
            </a:r>
            <a:r>
              <a:rPr lang="ko-KR" altLang="en-US" i="1" dirty="0"/>
              <a:t>메뉴에서 선택하세요</a:t>
            </a:r>
            <a:r>
              <a:rPr lang="en-US" altLang="ko-KR" i="1" dirty="0"/>
              <a:t>.")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68330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함수를 호출할 때</a:t>
            </a:r>
            <a:r>
              <a:rPr lang="en-US" altLang="ko-KR" dirty="0"/>
              <a:t>, </a:t>
            </a:r>
            <a:r>
              <a:rPr lang="ko-KR" altLang="en-US" dirty="0" smtClean="0"/>
              <a:t>변수를 전달하는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값에 의한 호출</a:t>
            </a:r>
            <a:r>
              <a:rPr lang="en-US" altLang="ko-KR" b="1" dirty="0" smtClean="0"/>
              <a:t>(</a:t>
            </a:r>
            <a:r>
              <a:rPr lang="en-US" altLang="ko-KR" b="1" dirty="0"/>
              <a:t>call-by-value</a:t>
            </a:r>
            <a:r>
              <a:rPr lang="en-US" altLang="ko-KR" b="1" dirty="0" smtClean="0"/>
              <a:t>)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참조에 의한 호출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참조값에</a:t>
            </a:r>
            <a:r>
              <a:rPr lang="ko-KR" altLang="en-US" dirty="0" smtClean="0"/>
              <a:t> </a:t>
            </a:r>
            <a:r>
              <a:rPr lang="ko-KR" altLang="en-US" dirty="0"/>
              <a:t>의한 인수 전달</a:t>
            </a:r>
          </a:p>
        </p:txBody>
      </p:sp>
    </p:spTree>
    <p:extLst>
      <p:ext uri="{BB962C8B-B14F-4D97-AF65-F5344CB8AC3E}">
        <p14:creationId xmlns:p14="http://schemas.microsoft.com/office/powerpoint/2010/main" val="3374032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함수는 왜 필요한가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44" y="1540764"/>
            <a:ext cx="4761854" cy="235040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298" y="4061927"/>
            <a:ext cx="6911760" cy="219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6207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값에 의한 호출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976947"/>
            <a:ext cx="8392333" cy="224676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modify1(s):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s += "To You"</a:t>
            </a:r>
          </a:p>
          <a:p>
            <a:endParaRPr lang="en-US" altLang="ko-KR" sz="20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msg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"Happy Birthday"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print("</a:t>
            </a:r>
            <a:r>
              <a:rPr lang="en-US" altLang="ko-KR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msg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=", </a:t>
            </a:r>
            <a:r>
              <a:rPr lang="en-US" altLang="ko-KR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msg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modify1(</a:t>
            </a:r>
            <a:r>
              <a:rPr lang="en-US" altLang="ko-KR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msg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print("</a:t>
            </a:r>
            <a:r>
              <a:rPr lang="en-US" altLang="ko-KR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msg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=", </a:t>
            </a:r>
            <a:r>
              <a:rPr lang="en-US" altLang="ko-KR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msg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706357"/>
            <a:ext cx="8392333" cy="707886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i="1" dirty="0" err="1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msg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 Happy Birthday</a:t>
            </a:r>
          </a:p>
          <a:p>
            <a:r>
              <a:rPr lang="en-US" altLang="ko-KR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msg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 Happy Birthday</a:t>
            </a:r>
            <a:endParaRPr lang="en-US" altLang="ko-KR" sz="20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018" y="2739569"/>
            <a:ext cx="4640515" cy="166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1797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참조에 의한 호출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976947"/>
            <a:ext cx="8392333" cy="224676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modify2(li):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li += [100, 200]</a:t>
            </a:r>
          </a:p>
          <a:p>
            <a:endParaRPr lang="en-US" altLang="ko-KR" sz="20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list = [1, 2, 3, 4, 5]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print(list)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modify2(list)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print(list)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706357"/>
            <a:ext cx="8392333" cy="707886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[1, 2, 3, 4, 5]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[1, 2, 3, 4, 5, 100, 200]</a:t>
            </a:r>
            <a:endParaRPr lang="en-US" altLang="ko-KR" sz="2000" i="1" dirty="0" smtClean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631" y="2148241"/>
            <a:ext cx="4014108" cy="283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9320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지역 변수와 전역 </a:t>
            </a:r>
            <a:r>
              <a:rPr lang="ko-KR" altLang="en-US" dirty="0" smtClean="0"/>
              <a:t>변수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892" y="1947782"/>
            <a:ext cx="6690263" cy="324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3997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지역 변수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976947"/>
            <a:ext cx="8392333" cy="1631216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sub():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s = "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바나나가 좋음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!"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print(s)</a:t>
            </a:r>
          </a:p>
          <a:p>
            <a:endParaRPr lang="en-US" altLang="ko-KR" sz="20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sub()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1444" y="4257444"/>
            <a:ext cx="8392333" cy="369332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ko-KR" altLang="en-US" i="1" dirty="0" smtClean="0"/>
              <a:t>바나나가 </a:t>
            </a:r>
            <a:r>
              <a:rPr lang="ko-KR" altLang="en-US" i="1" dirty="0"/>
              <a:t>좋음</a:t>
            </a:r>
            <a:r>
              <a:rPr lang="en-US" altLang="ko-KR" i="1" dirty="0"/>
              <a:t>!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30993072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전역 변수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976947"/>
            <a:ext cx="8392333" cy="1631216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sub():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print(s)</a:t>
            </a:r>
          </a:p>
          <a:p>
            <a:endParaRPr lang="en-US" altLang="ko-KR" sz="20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 = "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사과가 좋음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!"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sub()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1444" y="4257444"/>
            <a:ext cx="8392333" cy="369332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ko-KR" altLang="en-US" i="1" dirty="0"/>
              <a:t>사과가 좋음</a:t>
            </a:r>
            <a:r>
              <a:rPr lang="en-US" altLang="ko-KR" i="1" dirty="0"/>
              <a:t>!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17191479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지역 변수와 전역 변수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976947"/>
            <a:ext cx="8392333" cy="224676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sub():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</a:t>
            </a:r>
            <a:r>
              <a:rPr lang="en-US" altLang="ko-KR" sz="2000" i="1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 = "</a:t>
            </a:r>
            <a:r>
              <a:rPr lang="ko-KR" altLang="en-US" sz="2000" i="1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바나나가 좋음</a:t>
            </a:r>
            <a:r>
              <a:rPr lang="en-US" altLang="ko-KR" sz="2000" i="1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!"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print(s)</a:t>
            </a:r>
          </a:p>
          <a:p>
            <a:endParaRPr lang="en-US" altLang="ko-KR" sz="20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 = "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사과가 좋음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!"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sub()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199" y="4659899"/>
            <a:ext cx="8392333" cy="646331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ko-KR" altLang="en-US" i="1" dirty="0"/>
              <a:t>바나나가 좋음</a:t>
            </a:r>
            <a:r>
              <a:rPr lang="en-US" altLang="ko-KR" i="1" dirty="0"/>
              <a:t>!</a:t>
            </a:r>
          </a:p>
          <a:p>
            <a:pPr latinLnBrk="1"/>
            <a:r>
              <a:rPr lang="ko-KR" altLang="en-US" i="1" dirty="0"/>
              <a:t>사과가 좋음</a:t>
            </a:r>
            <a:r>
              <a:rPr lang="en-US" altLang="ko-KR" i="1" dirty="0"/>
              <a:t>!</a:t>
            </a:r>
            <a:endParaRPr lang="ko-KR" altLang="en-US" i="1" dirty="0"/>
          </a:p>
        </p:txBody>
      </p:sp>
      <p:cxnSp>
        <p:nvCxnSpPr>
          <p:cNvPr id="7" name="직선 화살표 연결선 6"/>
          <p:cNvCxnSpPr/>
          <p:nvPr/>
        </p:nvCxnSpPr>
        <p:spPr>
          <a:xfrm flipH="1" flipV="1">
            <a:off x="3719594" y="2557220"/>
            <a:ext cx="852406" cy="8446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63512" y="3293390"/>
            <a:ext cx="357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전역 변수를 사용하는 것이 아님</a:t>
            </a:r>
            <a:r>
              <a:rPr lang="en-US" altLang="ko-KR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!</a:t>
            </a:r>
            <a:endParaRPr lang="ko-KR" altLang="en-US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18381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전역 변수를 함수 안에서 사용하려면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143000"/>
            <a:ext cx="8392333" cy="317009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sub():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</a:t>
            </a:r>
            <a:r>
              <a:rPr lang="en-US" altLang="ko-KR" sz="2000" i="1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global s</a:t>
            </a:r>
          </a:p>
          <a:p>
            <a:endParaRPr lang="en-US" altLang="ko-KR" sz="20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print(s)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s = "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바나나가 좋음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!"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print(s)</a:t>
            </a:r>
          </a:p>
          <a:p>
            <a:endParaRPr lang="en-US" altLang="ko-KR" sz="20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 = "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사과가 좋음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!"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sub()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199" y="4659899"/>
            <a:ext cx="8392333" cy="923330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ko-KR" altLang="en-US" i="1" dirty="0"/>
              <a:t>사과가 좋음</a:t>
            </a:r>
            <a:r>
              <a:rPr lang="en-US" altLang="ko-KR" i="1" dirty="0"/>
              <a:t>!</a:t>
            </a:r>
          </a:p>
          <a:p>
            <a:pPr latinLnBrk="1"/>
            <a:r>
              <a:rPr lang="ko-KR" altLang="en-US" i="1" dirty="0"/>
              <a:t>바나나가 좋음</a:t>
            </a:r>
            <a:r>
              <a:rPr lang="en-US" altLang="ko-KR" i="1" dirty="0"/>
              <a:t>!</a:t>
            </a:r>
          </a:p>
          <a:p>
            <a:pPr latinLnBrk="1"/>
            <a:r>
              <a:rPr lang="ko-KR" altLang="en-US" i="1" dirty="0"/>
              <a:t>바나나가 좋음</a:t>
            </a:r>
            <a:r>
              <a:rPr lang="en-US" altLang="ko-KR" i="1" dirty="0"/>
              <a:t>!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28942547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143000"/>
            <a:ext cx="8392333" cy="347787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sub(x, y):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global a</a:t>
            </a:r>
          </a:p>
          <a:p>
            <a:endParaRPr lang="en-US" altLang="ko-KR" sz="20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000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a 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 7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x,y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</a:t>
            </a:r>
            <a:r>
              <a:rPr lang="en-US" altLang="ko-KR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y,x</a:t>
            </a:r>
            <a:endParaRPr lang="en-US" altLang="ko-KR" sz="20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b = 3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print(a, b, x, y)</a:t>
            </a:r>
          </a:p>
          <a:p>
            <a:endParaRPr lang="en-US" altLang="ko-KR" sz="20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a,b,x,y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1,2,3,4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sub(x, y)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print(a, b, 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198" y="5279831"/>
            <a:ext cx="8392333" cy="646331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ko-KR" i="1" dirty="0"/>
              <a:t>7 3 4 3</a:t>
            </a:r>
          </a:p>
          <a:p>
            <a:pPr latinLnBrk="1"/>
            <a:r>
              <a:rPr lang="en-US" altLang="ko-KR" i="1" dirty="0"/>
              <a:t>7 2 3 4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34620226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다음 프로그램의 </a:t>
            </a:r>
            <a:r>
              <a:rPr lang="ko-KR" altLang="en-US" dirty="0" err="1"/>
              <a:t>실행결과는</a:t>
            </a:r>
            <a:r>
              <a:rPr lang="ko-KR" altLang="en-US" dirty="0"/>
              <a:t> 어떻게 될까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en-US" altLang="ko-KR" dirty="0" smtClean="0"/>
              <a:t>Lab: </a:t>
            </a:r>
            <a:r>
              <a:rPr lang="ko-KR" altLang="en-US" dirty="0">
                <a:effectLst/>
              </a:rPr>
              <a:t>매개변수 </a:t>
            </a:r>
            <a:r>
              <a:rPr lang="en-US" altLang="ko-KR" dirty="0">
                <a:effectLst/>
              </a:rPr>
              <a:t>= </a:t>
            </a:r>
            <a:r>
              <a:rPr lang="ko-KR" altLang="en-US" dirty="0">
                <a:effectLst/>
              </a:rPr>
              <a:t>지역변수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5458" y="2419600"/>
            <a:ext cx="8392333" cy="3139321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ko-KR" i="1" dirty="0"/>
              <a:t># </a:t>
            </a:r>
            <a:r>
              <a:rPr lang="ko-KR" altLang="en-US" i="1" dirty="0"/>
              <a:t>함수가 정의된다</a:t>
            </a:r>
            <a:r>
              <a:rPr lang="en-US" altLang="ko-KR" i="1" dirty="0"/>
              <a:t>.</a:t>
            </a:r>
          </a:p>
          <a:p>
            <a:pPr latinLnBrk="1"/>
            <a:r>
              <a:rPr lang="en-US" altLang="ko-KR" i="1" dirty="0" err="1"/>
              <a:t>def</a:t>
            </a:r>
            <a:r>
              <a:rPr lang="en-US" altLang="ko-KR" i="1" dirty="0"/>
              <a:t> sub( </a:t>
            </a:r>
            <a:r>
              <a:rPr lang="en-US" altLang="ko-KR" i="1" dirty="0" err="1"/>
              <a:t>mylist</a:t>
            </a:r>
            <a:r>
              <a:rPr lang="en-US" altLang="ko-KR" i="1" dirty="0"/>
              <a:t> ):</a:t>
            </a:r>
          </a:p>
          <a:p>
            <a:pPr latinLnBrk="1"/>
            <a:r>
              <a:rPr lang="en-US" altLang="ko-KR" i="1" dirty="0"/>
              <a:t>   # </a:t>
            </a:r>
            <a:r>
              <a:rPr lang="ko-KR" altLang="en-US" i="1" dirty="0"/>
              <a:t>리스트가 함수로 전달된다</a:t>
            </a:r>
            <a:r>
              <a:rPr lang="en-US" altLang="ko-KR" i="1" dirty="0"/>
              <a:t>. </a:t>
            </a:r>
          </a:p>
          <a:p>
            <a:pPr latinLnBrk="1"/>
            <a:r>
              <a:rPr lang="en-US" altLang="ko-KR" i="1" dirty="0"/>
              <a:t>   </a:t>
            </a:r>
            <a:r>
              <a:rPr lang="en-US" altLang="ko-KR" i="1" dirty="0" err="1"/>
              <a:t>mylist</a:t>
            </a:r>
            <a:r>
              <a:rPr lang="en-US" altLang="ko-KR" i="1" dirty="0"/>
              <a:t> = [1, 2, 3, 4]   # </a:t>
            </a:r>
            <a:r>
              <a:rPr lang="ko-KR" altLang="en-US" i="1" dirty="0"/>
              <a:t>새로운 리스트가 매개변수로 할당된다</a:t>
            </a:r>
            <a:r>
              <a:rPr lang="en-US" altLang="ko-KR" i="1" dirty="0"/>
              <a:t>. </a:t>
            </a:r>
          </a:p>
          <a:p>
            <a:pPr latinLnBrk="1"/>
            <a:r>
              <a:rPr lang="en-US" altLang="ko-KR" i="1" dirty="0"/>
              <a:t>   print ("</a:t>
            </a:r>
            <a:r>
              <a:rPr lang="ko-KR" altLang="en-US" i="1" dirty="0"/>
              <a:t>함수 내부에서의 </a:t>
            </a:r>
            <a:r>
              <a:rPr lang="en-US" altLang="ko-KR" i="1" dirty="0" err="1"/>
              <a:t>mylist</a:t>
            </a:r>
            <a:r>
              <a:rPr lang="en-US" altLang="ko-KR" i="1" dirty="0"/>
              <a:t>: ", </a:t>
            </a:r>
            <a:r>
              <a:rPr lang="en-US" altLang="ko-KR" i="1" dirty="0" err="1"/>
              <a:t>mylist</a:t>
            </a:r>
            <a:r>
              <a:rPr lang="en-US" altLang="ko-KR" i="1" dirty="0"/>
              <a:t>)</a:t>
            </a:r>
          </a:p>
          <a:p>
            <a:pPr latinLnBrk="1"/>
            <a:r>
              <a:rPr lang="en-US" altLang="ko-KR" i="1" dirty="0"/>
              <a:t>   return</a:t>
            </a:r>
          </a:p>
          <a:p>
            <a:pPr latinLnBrk="1"/>
            <a:endParaRPr lang="en-US" altLang="ko-KR" i="1" dirty="0"/>
          </a:p>
          <a:p>
            <a:pPr latinLnBrk="1"/>
            <a:r>
              <a:rPr lang="en-US" altLang="ko-KR" i="1" dirty="0"/>
              <a:t># </a:t>
            </a:r>
            <a:r>
              <a:rPr lang="ko-KR" altLang="en-US" i="1" dirty="0"/>
              <a:t>여기서 </a:t>
            </a:r>
            <a:r>
              <a:rPr lang="en-US" altLang="ko-KR" i="1" dirty="0" smtClean="0"/>
              <a:t>sub() </a:t>
            </a:r>
            <a:r>
              <a:rPr lang="ko-KR" altLang="en-US" i="1" dirty="0"/>
              <a:t>함수를 호출한다</a:t>
            </a:r>
            <a:r>
              <a:rPr lang="en-US" altLang="ko-KR" i="1" dirty="0"/>
              <a:t>. </a:t>
            </a:r>
          </a:p>
          <a:p>
            <a:pPr latinLnBrk="1"/>
            <a:r>
              <a:rPr lang="en-US" altLang="ko-KR" i="1" dirty="0" err="1"/>
              <a:t>mylist</a:t>
            </a:r>
            <a:r>
              <a:rPr lang="en-US" altLang="ko-KR" i="1" dirty="0"/>
              <a:t> = [10, 20, 30, 40];</a:t>
            </a:r>
          </a:p>
          <a:p>
            <a:pPr latinLnBrk="1"/>
            <a:r>
              <a:rPr lang="en-US" altLang="ko-KR" i="1" dirty="0"/>
              <a:t>sub( </a:t>
            </a:r>
            <a:r>
              <a:rPr lang="en-US" altLang="ko-KR" i="1" dirty="0" err="1"/>
              <a:t>mylist</a:t>
            </a:r>
            <a:r>
              <a:rPr lang="en-US" altLang="ko-KR" i="1" dirty="0"/>
              <a:t> );</a:t>
            </a:r>
          </a:p>
          <a:p>
            <a:pPr latinLnBrk="1"/>
            <a:r>
              <a:rPr lang="en-US" altLang="ko-KR" i="1" dirty="0"/>
              <a:t>print ("</a:t>
            </a:r>
            <a:r>
              <a:rPr lang="ko-KR" altLang="en-US" i="1" dirty="0"/>
              <a:t>함수 외부에서의 </a:t>
            </a:r>
            <a:r>
              <a:rPr lang="en-US" altLang="ko-KR" i="1" dirty="0" err="1"/>
              <a:t>mylist</a:t>
            </a:r>
            <a:r>
              <a:rPr lang="en-US" altLang="ko-KR" i="1" dirty="0"/>
              <a:t>: ", </a:t>
            </a:r>
            <a:r>
              <a:rPr lang="en-US" altLang="ko-KR" i="1" dirty="0" err="1"/>
              <a:t>mylist</a:t>
            </a:r>
            <a:r>
              <a:rPr lang="en-US" altLang="ko-KR" i="1" dirty="0"/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135241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4690" y="2156922"/>
            <a:ext cx="8392333" cy="646331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ko-KR" altLang="en-US" i="1" dirty="0"/>
              <a:t>함수 내부에서의 </a:t>
            </a:r>
            <a:r>
              <a:rPr lang="en-US" altLang="ko-KR" i="1" dirty="0" err="1"/>
              <a:t>mylist</a:t>
            </a:r>
            <a:r>
              <a:rPr lang="en-US" altLang="ko-KR" i="1" dirty="0"/>
              <a:t>: [1, 2, 3, 4]</a:t>
            </a:r>
            <a:endParaRPr lang="ko-KR" altLang="en-US" dirty="0"/>
          </a:p>
          <a:p>
            <a:pPr latinLnBrk="1"/>
            <a:r>
              <a:rPr lang="ko-KR" altLang="en-US" i="1" dirty="0"/>
              <a:t>함수 외부에서의 </a:t>
            </a:r>
            <a:r>
              <a:rPr lang="en-US" altLang="ko-KR" i="1" dirty="0" err="1"/>
              <a:t>mylist</a:t>
            </a:r>
            <a:r>
              <a:rPr lang="en-US" altLang="ko-KR" i="1" dirty="0"/>
              <a:t>: [10, 20, 30, 40]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942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작성해보자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183" y="1860363"/>
            <a:ext cx="7659633" cy="204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8500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파이를 전역 변수로 선언하고 이것을 이용하여서 원의 면적과 원의 둘레를 계산하는 함수를 작성해보자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en-US" altLang="ko-KR" dirty="0" smtClean="0"/>
              <a:t>Lab: </a:t>
            </a:r>
            <a:r>
              <a:rPr lang="ko-KR" altLang="en-US" dirty="0" smtClean="0">
                <a:effectLst/>
              </a:rPr>
              <a:t>상수</a:t>
            </a:r>
            <a:r>
              <a:rPr lang="en-US" altLang="ko-KR" dirty="0" smtClean="0">
                <a:effectLst/>
              </a:rPr>
              <a:t> </a:t>
            </a:r>
            <a:endParaRPr lang="ko-KR" altLang="en-US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4462" y="2683072"/>
            <a:ext cx="8392333" cy="923330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ko-KR" altLang="en-US" i="1" dirty="0"/>
              <a:t>원의 반지름을 </a:t>
            </a:r>
            <a:r>
              <a:rPr lang="ko-KR" altLang="en-US" i="1" dirty="0" err="1"/>
              <a:t>입력하시오</a:t>
            </a:r>
            <a:r>
              <a:rPr lang="en-US" altLang="ko-KR" i="1" dirty="0"/>
              <a:t>: 10</a:t>
            </a:r>
          </a:p>
          <a:p>
            <a:pPr latinLnBrk="1"/>
            <a:r>
              <a:rPr lang="ko-KR" altLang="en-US" i="1" dirty="0"/>
              <a:t>원의 면적</a:t>
            </a:r>
            <a:r>
              <a:rPr lang="en-US" altLang="ko-KR" i="1" dirty="0"/>
              <a:t>: 314.159265358979</a:t>
            </a:r>
          </a:p>
          <a:p>
            <a:pPr latinLnBrk="1"/>
            <a:r>
              <a:rPr lang="ko-KR" altLang="en-US" i="1" dirty="0"/>
              <a:t>원의 둘레</a:t>
            </a:r>
            <a:r>
              <a:rPr lang="en-US" altLang="ko-KR" i="1" dirty="0"/>
              <a:t>: 62.8318530717958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631937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839207"/>
            <a:ext cx="8392333" cy="3970318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ko-KR" i="1" dirty="0"/>
              <a:t>PI = 3.14159265358979   # </a:t>
            </a:r>
            <a:r>
              <a:rPr lang="ko-KR" altLang="en-US" i="1" dirty="0"/>
              <a:t>전역 상수</a:t>
            </a:r>
          </a:p>
          <a:p>
            <a:pPr latinLnBrk="1"/>
            <a:endParaRPr lang="ko-KR" altLang="en-US" i="1" dirty="0"/>
          </a:p>
          <a:p>
            <a:pPr latinLnBrk="1"/>
            <a:r>
              <a:rPr lang="en-US" altLang="ko-KR" i="1" dirty="0" err="1"/>
              <a:t>def</a:t>
            </a:r>
            <a:r>
              <a:rPr lang="en-US" altLang="ko-KR" i="1" dirty="0"/>
              <a:t> main():</a:t>
            </a:r>
          </a:p>
          <a:p>
            <a:pPr latinLnBrk="1"/>
            <a:r>
              <a:rPr lang="en-US" altLang="ko-KR" i="1" dirty="0"/>
              <a:t>	radius = float(input('</a:t>
            </a:r>
            <a:r>
              <a:rPr lang="ko-KR" altLang="en-US" i="1" dirty="0"/>
              <a:t>원의 반지름을 </a:t>
            </a:r>
            <a:r>
              <a:rPr lang="ko-KR" altLang="en-US" i="1" dirty="0" err="1"/>
              <a:t>입력하시오</a:t>
            </a:r>
            <a:r>
              <a:rPr lang="en-US" altLang="ko-KR" i="1" dirty="0"/>
              <a:t>: ')    </a:t>
            </a:r>
          </a:p>
          <a:p>
            <a:pPr latinLnBrk="1"/>
            <a:r>
              <a:rPr lang="en-US" altLang="ko-KR" i="1" dirty="0"/>
              <a:t>	print('</a:t>
            </a:r>
            <a:r>
              <a:rPr lang="ko-KR" altLang="en-US" i="1" dirty="0"/>
              <a:t>원의 면적</a:t>
            </a:r>
            <a:r>
              <a:rPr lang="en-US" altLang="ko-KR" i="1" dirty="0"/>
              <a:t>:', </a:t>
            </a:r>
            <a:r>
              <a:rPr lang="en-US" altLang="ko-KR" i="1" dirty="0" err="1"/>
              <a:t>circleArea</a:t>
            </a:r>
            <a:r>
              <a:rPr lang="en-US" altLang="ko-KR" i="1" dirty="0"/>
              <a:t>(radius))</a:t>
            </a:r>
          </a:p>
          <a:p>
            <a:pPr latinLnBrk="1"/>
            <a:r>
              <a:rPr lang="en-US" altLang="ko-KR" i="1" dirty="0"/>
              <a:t>	print('</a:t>
            </a:r>
            <a:r>
              <a:rPr lang="ko-KR" altLang="en-US" i="1" dirty="0"/>
              <a:t>원의 둘레</a:t>
            </a:r>
            <a:r>
              <a:rPr lang="en-US" altLang="ko-KR" i="1" dirty="0"/>
              <a:t>:', </a:t>
            </a:r>
            <a:r>
              <a:rPr lang="en-US" altLang="ko-KR" i="1" dirty="0" err="1"/>
              <a:t>circleCircumference</a:t>
            </a:r>
            <a:r>
              <a:rPr lang="en-US" altLang="ko-KR" i="1" dirty="0"/>
              <a:t>(radius))</a:t>
            </a:r>
          </a:p>
          <a:p>
            <a:pPr latinLnBrk="1"/>
            <a:endParaRPr lang="en-US" altLang="ko-KR" i="1" dirty="0"/>
          </a:p>
          <a:p>
            <a:pPr latinLnBrk="1"/>
            <a:r>
              <a:rPr lang="en-US" altLang="ko-KR" i="1" dirty="0" err="1"/>
              <a:t>def</a:t>
            </a:r>
            <a:r>
              <a:rPr lang="en-US" altLang="ko-KR" i="1" dirty="0"/>
              <a:t> </a:t>
            </a:r>
            <a:r>
              <a:rPr lang="en-US" altLang="ko-KR" i="1" dirty="0" err="1"/>
              <a:t>circleArea</a:t>
            </a:r>
            <a:r>
              <a:rPr lang="en-US" altLang="ko-KR" i="1" dirty="0"/>
              <a:t>(radius):</a:t>
            </a:r>
          </a:p>
          <a:p>
            <a:pPr latinLnBrk="1"/>
            <a:r>
              <a:rPr lang="en-US" altLang="ko-KR" i="1" dirty="0"/>
              <a:t>    return PI*radius*radius   </a:t>
            </a:r>
          </a:p>
          <a:p>
            <a:pPr latinLnBrk="1"/>
            <a:endParaRPr lang="en-US" altLang="ko-KR" i="1" dirty="0"/>
          </a:p>
          <a:p>
            <a:pPr latinLnBrk="1"/>
            <a:r>
              <a:rPr lang="en-US" altLang="ko-KR" i="1" dirty="0" err="1"/>
              <a:t>def</a:t>
            </a:r>
            <a:r>
              <a:rPr lang="en-US" altLang="ko-KR" i="1" dirty="0"/>
              <a:t> </a:t>
            </a:r>
            <a:r>
              <a:rPr lang="en-US" altLang="ko-KR" i="1" dirty="0" err="1"/>
              <a:t>circleCircumference</a:t>
            </a:r>
            <a:r>
              <a:rPr lang="en-US" altLang="ko-KR" i="1" dirty="0"/>
              <a:t>(radius):</a:t>
            </a:r>
          </a:p>
          <a:p>
            <a:pPr latinLnBrk="1"/>
            <a:r>
              <a:rPr lang="en-US" altLang="ko-KR" i="1" dirty="0"/>
              <a:t>    return 2*PI*radius         </a:t>
            </a:r>
          </a:p>
          <a:p>
            <a:pPr latinLnBrk="1"/>
            <a:endParaRPr lang="en-US" altLang="ko-KR" i="1" dirty="0"/>
          </a:p>
          <a:p>
            <a:pPr latinLnBrk="1"/>
            <a:r>
              <a:rPr lang="en-US" altLang="ko-KR" i="1" dirty="0"/>
              <a:t>main()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75987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여러 개의 값 반환하기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8" y="2390613"/>
            <a:ext cx="8392333" cy="1631216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sub():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return 1, 2, 3</a:t>
            </a:r>
          </a:p>
          <a:p>
            <a:endParaRPr lang="en-US" altLang="ko-KR" sz="20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a, b, c = sub()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print(a, b, c)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199" y="4659899"/>
            <a:ext cx="8392333" cy="369332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ko-KR" i="1" dirty="0"/>
              <a:t>1 2 3</a:t>
            </a:r>
            <a:endParaRPr lang="ko-KR" altLang="en-US" i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3702" y="2526555"/>
            <a:ext cx="3526188" cy="135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0414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무명 함수는 이름은 없고 몸체만 있는 함수이다</a:t>
            </a:r>
            <a:r>
              <a:rPr lang="en-US" altLang="ko-KR" dirty="0"/>
              <a:t>. </a:t>
            </a:r>
            <a:r>
              <a:rPr lang="ko-KR" altLang="en-US" dirty="0" err="1"/>
              <a:t>파이썬에서</a:t>
            </a:r>
            <a:r>
              <a:rPr lang="ko-KR" altLang="en-US" dirty="0"/>
              <a:t> 무명 함수는 </a:t>
            </a:r>
            <a:r>
              <a:rPr lang="en-US" altLang="ko-KR" dirty="0"/>
              <a:t>lambda </a:t>
            </a:r>
            <a:r>
              <a:rPr lang="ko-KR" altLang="en-US" dirty="0"/>
              <a:t>키워드로 만들어진다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무명 함수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2968006"/>
            <a:ext cx="836295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1752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무명 함수의 예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8" y="2390613"/>
            <a:ext cx="8392333" cy="132343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sum = lambda x, y: </a:t>
            </a:r>
            <a:r>
              <a:rPr lang="en-US" altLang="ko-KR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x+y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;</a:t>
            </a:r>
          </a:p>
          <a:p>
            <a:endParaRPr lang="en-US" altLang="ko-KR" sz="20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 "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정수의 합  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", sum( 10, 20 ))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 "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정수의 합  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", sum( 20, 20 ))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198" y="4313395"/>
            <a:ext cx="8392333" cy="646331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ko-KR" altLang="en-US" i="1" dirty="0"/>
              <a:t>정수의 합  </a:t>
            </a:r>
            <a:r>
              <a:rPr lang="en-US" altLang="ko-KR" i="1" dirty="0"/>
              <a:t>:  30</a:t>
            </a:r>
          </a:p>
          <a:p>
            <a:pPr latinLnBrk="1"/>
            <a:r>
              <a:rPr lang="ko-KR" altLang="en-US" i="1" dirty="0"/>
              <a:t>정수의 합  </a:t>
            </a:r>
            <a:r>
              <a:rPr lang="en-US" altLang="ko-KR" i="1" dirty="0"/>
              <a:t>:  40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22010348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함수나 </a:t>
            </a:r>
            <a:r>
              <a:rPr lang="ko-KR" altLang="en-US" dirty="0"/>
              <a:t>변수들을 모아 놓은 파일을 </a:t>
            </a:r>
            <a:r>
              <a:rPr lang="ko-KR" altLang="en-US" b="1" dirty="0"/>
              <a:t>모듈</a:t>
            </a:r>
            <a:r>
              <a:rPr lang="en-US" altLang="ko-KR" b="1" dirty="0"/>
              <a:t>(module)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모듈이란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418" y="2593463"/>
            <a:ext cx="446722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6604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모듈 작성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8" y="2390613"/>
            <a:ext cx="8392333" cy="255454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# 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피보나치 수열 모듈</a:t>
            </a:r>
          </a:p>
          <a:p>
            <a:endParaRPr lang="ko-KR" altLang="en-US" sz="20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fib(n):    # 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피보나치 수열을 화면에 출력한다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 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a, b = 0, 1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while b &lt; n: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print(b, end=' ')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a, b = b, </a:t>
            </a:r>
            <a:r>
              <a:rPr lang="en-US" altLang="ko-KR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a+b</a:t>
            </a:r>
            <a:endParaRPr lang="en-US" altLang="ko-KR" sz="20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print()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198" y="2021281"/>
            <a:ext cx="876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smtClean="0">
                <a:solidFill>
                  <a:srgbClr val="FF0000"/>
                </a:solidFill>
                <a:latin typeface="+mn-lt"/>
              </a:rPr>
              <a:t>fibo.py</a:t>
            </a:r>
            <a:endParaRPr lang="ko-KR" altLang="en-US" i="1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70836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모듈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6941" y="1569203"/>
            <a:ext cx="8392333" cy="224676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import </a:t>
            </a:r>
            <a:r>
              <a:rPr lang="en-US" altLang="ko-KR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fibo</a:t>
            </a:r>
            <a:endParaRPr lang="en-US" altLang="ko-KR" sz="20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endParaRPr lang="en-US" altLang="ko-KR" sz="20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000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</a:t>
            </a:r>
            <a:r>
              <a:rPr lang="en-US" altLang="ko-KR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fibo.fib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(1000)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1 1 2 3 5 8 13 21 34 55 89 144 233 377 610 </a:t>
            </a:r>
            <a:r>
              <a:rPr lang="en-US" altLang="ko-KR" sz="2000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987</a:t>
            </a:r>
          </a:p>
          <a:p>
            <a:endParaRPr lang="en-US" altLang="ko-KR" sz="20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</a:t>
            </a:r>
            <a:r>
              <a:rPr lang="en-US" altLang="ko-KR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fibo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.__name__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'</a:t>
            </a:r>
            <a:r>
              <a:rPr lang="en-US" altLang="ko-KR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fibo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’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6940" y="4178085"/>
            <a:ext cx="8392333" cy="101566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from </a:t>
            </a:r>
            <a:r>
              <a:rPr lang="en-US" altLang="ko-KR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fibo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import *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fib(500)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1 1 2 3 5 8 13 21 34 55 89 144 233 377</a:t>
            </a:r>
          </a:p>
        </p:txBody>
      </p:sp>
    </p:spTree>
    <p:extLst>
      <p:ext uri="{BB962C8B-B14F-4D97-AF65-F5344CB8AC3E}">
        <p14:creationId xmlns:p14="http://schemas.microsoft.com/office/powerpoint/2010/main" val="11830835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만약 </a:t>
            </a:r>
            <a:r>
              <a:rPr lang="ko-KR" altLang="en-US" dirty="0" err="1"/>
              <a:t>파이썬</a:t>
            </a:r>
            <a:r>
              <a:rPr lang="ko-KR" altLang="en-US" dirty="0"/>
              <a:t> 모듈을 다음과 같이 명령어 프롬프트를 이용하여 실행한다면 </a:t>
            </a:r>
          </a:p>
          <a:p>
            <a:endParaRPr lang="en-US" altLang="ko-KR" i="1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모듈을 스크립트로 실행하기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6940" y="4178085"/>
            <a:ext cx="8392333" cy="101566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if __name__ == "__main__":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import sys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fib(</a:t>
            </a:r>
            <a:r>
              <a:rPr lang="en-US" altLang="ko-KR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int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en-US" altLang="ko-KR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sys.argv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[1]))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6939" y="3067373"/>
            <a:ext cx="8392333" cy="40011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i="1" dirty="0"/>
              <a:t>C&gt; python fibo.py &lt;arguments&gt;</a:t>
            </a:r>
            <a:endParaRPr lang="en-US" altLang="ko-KR" sz="2000" i="1" dirty="0"/>
          </a:p>
        </p:txBody>
      </p:sp>
    </p:spTree>
    <p:extLst>
      <p:ext uri="{BB962C8B-B14F-4D97-AF65-F5344CB8AC3E}">
        <p14:creationId xmlns:p14="http://schemas.microsoft.com/office/powerpoint/2010/main" val="334894521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6940" y="3257189"/>
            <a:ext cx="8392333" cy="101566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if __name__ == "__main__":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import sys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fib(</a:t>
            </a:r>
            <a:r>
              <a:rPr lang="en-US" altLang="ko-KR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int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en-US" altLang="ko-KR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sys.argv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[1]))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6940" y="2151539"/>
            <a:ext cx="8392333" cy="707886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i="1" dirty="0"/>
              <a:t>C&gt; python fibo.py 50</a:t>
            </a:r>
          </a:p>
          <a:p>
            <a:r>
              <a:rPr lang="en-US" altLang="ko-KR" sz="2000" i="1" dirty="0"/>
              <a:t>1 1 2 3 5 8 13 21 34</a:t>
            </a:r>
            <a:endParaRPr lang="en-US" altLang="ko-KR" sz="2000" i="1" dirty="0"/>
          </a:p>
        </p:txBody>
      </p:sp>
    </p:spTree>
    <p:extLst>
      <p:ext uri="{BB962C8B-B14F-4D97-AF65-F5344CB8AC3E}">
        <p14:creationId xmlns:p14="http://schemas.microsoft.com/office/powerpoint/2010/main" val="2290032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작성의 예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4064" y="2076774"/>
            <a:ext cx="8392333" cy="707886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</a:t>
            </a:r>
            <a:r>
              <a:rPr lang="en-US" altLang="ko-KR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say_hello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(name):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	print("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안녕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, ", name);</a:t>
            </a:r>
            <a:endParaRPr lang="en-US" altLang="ko-KR" sz="20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4064" y="3066083"/>
            <a:ext cx="8392333" cy="707886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</a:t>
            </a:r>
            <a:r>
              <a:rPr lang="en-US" altLang="ko-KR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say_hello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("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철수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")</a:t>
            </a:r>
          </a:p>
          <a:p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안녕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철수</a:t>
            </a:r>
            <a:endParaRPr lang="en-US" altLang="ko-KR" sz="20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4064" y="4225873"/>
            <a:ext cx="8392333" cy="707886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</a:t>
            </a:r>
            <a:r>
              <a:rPr lang="en-US" altLang="ko-KR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say_hello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(name, </a:t>
            </a:r>
            <a:r>
              <a:rPr lang="en-US" altLang="ko-KR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msg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):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	print("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안녕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, ", name, "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야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, ", </a:t>
            </a:r>
            <a:r>
              <a:rPr lang="en-US" altLang="ko-KR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msg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);</a:t>
            </a:r>
            <a:endParaRPr lang="en-US" altLang="ko-KR" sz="20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4064" y="5246178"/>
            <a:ext cx="8392333" cy="132343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&gt;&gt;&gt;name="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철수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</a:t>
            </a:r>
            <a:r>
              <a:rPr lang="en-US" altLang="ko-KR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msg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="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어서 집에 오너라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</a:t>
            </a:r>
            <a:r>
              <a:rPr lang="en-US" altLang="ko-KR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say_hello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(name, </a:t>
            </a:r>
            <a:r>
              <a:rPr lang="en-US" altLang="ko-KR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msg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안녕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철수야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어서 집에 오너라</a:t>
            </a:r>
            <a:endParaRPr lang="en-US" altLang="ko-KR" sz="20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" name="자유형 1"/>
          <p:cNvSpPr/>
          <p:nvPr/>
        </p:nvSpPr>
        <p:spPr>
          <a:xfrm>
            <a:off x="3029919" y="2285176"/>
            <a:ext cx="960895" cy="1015963"/>
          </a:xfrm>
          <a:custGeom>
            <a:avLst/>
            <a:gdLst>
              <a:gd name="connsiteX0" fmla="*/ 0 w 960895"/>
              <a:gd name="connsiteY0" fmla="*/ 1015963 h 1015963"/>
              <a:gd name="connsiteX1" fmla="*/ 69742 w 960895"/>
              <a:gd name="connsiteY1" fmla="*/ 969468 h 1015963"/>
              <a:gd name="connsiteX2" fmla="*/ 108488 w 960895"/>
              <a:gd name="connsiteY2" fmla="*/ 946221 h 1015963"/>
              <a:gd name="connsiteX3" fmla="*/ 209227 w 960895"/>
              <a:gd name="connsiteY3" fmla="*/ 876478 h 1015963"/>
              <a:gd name="connsiteX4" fmla="*/ 263471 w 960895"/>
              <a:gd name="connsiteY4" fmla="*/ 845482 h 1015963"/>
              <a:gd name="connsiteX5" fmla="*/ 356461 w 960895"/>
              <a:gd name="connsiteY5" fmla="*/ 760241 h 1015963"/>
              <a:gd name="connsiteX6" fmla="*/ 387457 w 960895"/>
              <a:gd name="connsiteY6" fmla="*/ 744743 h 1015963"/>
              <a:gd name="connsiteX7" fmla="*/ 410705 w 960895"/>
              <a:gd name="connsiteY7" fmla="*/ 729244 h 1015963"/>
              <a:gd name="connsiteX8" fmla="*/ 449450 w 960895"/>
              <a:gd name="connsiteY8" fmla="*/ 705997 h 1015963"/>
              <a:gd name="connsiteX9" fmla="*/ 464949 w 960895"/>
              <a:gd name="connsiteY9" fmla="*/ 690499 h 1015963"/>
              <a:gd name="connsiteX10" fmla="*/ 526942 w 960895"/>
              <a:gd name="connsiteY10" fmla="*/ 636255 h 1015963"/>
              <a:gd name="connsiteX11" fmla="*/ 542440 w 960895"/>
              <a:gd name="connsiteY11" fmla="*/ 620756 h 1015963"/>
              <a:gd name="connsiteX12" fmla="*/ 604434 w 960895"/>
              <a:gd name="connsiteY12" fmla="*/ 574261 h 1015963"/>
              <a:gd name="connsiteX13" fmla="*/ 627681 w 960895"/>
              <a:gd name="connsiteY13" fmla="*/ 558763 h 1015963"/>
              <a:gd name="connsiteX14" fmla="*/ 681925 w 960895"/>
              <a:gd name="connsiteY14" fmla="*/ 489021 h 1015963"/>
              <a:gd name="connsiteX15" fmla="*/ 689674 w 960895"/>
              <a:gd name="connsiteY15" fmla="*/ 465773 h 1015963"/>
              <a:gd name="connsiteX16" fmla="*/ 728420 w 960895"/>
              <a:gd name="connsiteY16" fmla="*/ 434777 h 1015963"/>
              <a:gd name="connsiteX17" fmla="*/ 759417 w 960895"/>
              <a:gd name="connsiteY17" fmla="*/ 396031 h 1015963"/>
              <a:gd name="connsiteX18" fmla="*/ 798162 w 960895"/>
              <a:gd name="connsiteY18" fmla="*/ 372783 h 1015963"/>
              <a:gd name="connsiteX19" fmla="*/ 813661 w 960895"/>
              <a:gd name="connsiteY19" fmla="*/ 357285 h 1015963"/>
              <a:gd name="connsiteX20" fmla="*/ 852406 w 960895"/>
              <a:gd name="connsiteY20" fmla="*/ 303041 h 1015963"/>
              <a:gd name="connsiteX21" fmla="*/ 906650 w 960895"/>
              <a:gd name="connsiteY21" fmla="*/ 241048 h 1015963"/>
              <a:gd name="connsiteX22" fmla="*/ 929898 w 960895"/>
              <a:gd name="connsiteY22" fmla="*/ 194553 h 1015963"/>
              <a:gd name="connsiteX23" fmla="*/ 937647 w 960895"/>
              <a:gd name="connsiteY23" fmla="*/ 171305 h 1015963"/>
              <a:gd name="connsiteX24" fmla="*/ 960895 w 960895"/>
              <a:gd name="connsiteY24" fmla="*/ 132560 h 1015963"/>
              <a:gd name="connsiteX25" fmla="*/ 953145 w 960895"/>
              <a:gd name="connsiteY25" fmla="*/ 39570 h 1015963"/>
              <a:gd name="connsiteX26" fmla="*/ 898901 w 960895"/>
              <a:gd name="connsiteY26" fmla="*/ 8573 h 1015963"/>
              <a:gd name="connsiteX27" fmla="*/ 759417 w 960895"/>
              <a:gd name="connsiteY27" fmla="*/ 824 h 1015963"/>
              <a:gd name="connsiteX28" fmla="*/ 402956 w 960895"/>
              <a:gd name="connsiteY28" fmla="*/ 824 h 1015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960895" h="1015963">
                <a:moveTo>
                  <a:pt x="0" y="1015963"/>
                </a:moveTo>
                <a:cubicBezTo>
                  <a:pt x="71337" y="1001696"/>
                  <a:pt x="9955" y="1022611"/>
                  <a:pt x="69742" y="969468"/>
                </a:cubicBezTo>
                <a:cubicBezTo>
                  <a:pt x="80999" y="959462"/>
                  <a:pt x="95956" y="954576"/>
                  <a:pt x="108488" y="946221"/>
                </a:cubicBezTo>
                <a:cubicBezTo>
                  <a:pt x="142470" y="923566"/>
                  <a:pt x="173766" y="896741"/>
                  <a:pt x="209227" y="876478"/>
                </a:cubicBezTo>
                <a:cubicBezTo>
                  <a:pt x="227308" y="866146"/>
                  <a:pt x="247096" y="858348"/>
                  <a:pt x="263471" y="845482"/>
                </a:cubicBezTo>
                <a:cubicBezTo>
                  <a:pt x="346440" y="780292"/>
                  <a:pt x="286732" y="806727"/>
                  <a:pt x="356461" y="760241"/>
                </a:cubicBezTo>
                <a:cubicBezTo>
                  <a:pt x="366072" y="753833"/>
                  <a:pt x="377427" y="750474"/>
                  <a:pt x="387457" y="744743"/>
                </a:cubicBezTo>
                <a:cubicBezTo>
                  <a:pt x="395543" y="740122"/>
                  <a:pt x="402807" y="734180"/>
                  <a:pt x="410705" y="729244"/>
                </a:cubicBezTo>
                <a:cubicBezTo>
                  <a:pt x="423477" y="721261"/>
                  <a:pt x="437194" y="714751"/>
                  <a:pt x="449450" y="705997"/>
                </a:cubicBezTo>
                <a:cubicBezTo>
                  <a:pt x="455395" y="701750"/>
                  <a:pt x="459244" y="695063"/>
                  <a:pt x="464949" y="690499"/>
                </a:cubicBezTo>
                <a:cubicBezTo>
                  <a:pt x="529013" y="639248"/>
                  <a:pt x="431366" y="731831"/>
                  <a:pt x="526942" y="636255"/>
                </a:cubicBezTo>
                <a:cubicBezTo>
                  <a:pt x="532108" y="631089"/>
                  <a:pt x="536175" y="624515"/>
                  <a:pt x="542440" y="620756"/>
                </a:cubicBezTo>
                <a:cubicBezTo>
                  <a:pt x="623857" y="571907"/>
                  <a:pt x="546325" y="622685"/>
                  <a:pt x="604434" y="574261"/>
                </a:cubicBezTo>
                <a:cubicBezTo>
                  <a:pt x="611589" y="568299"/>
                  <a:pt x="620610" y="564824"/>
                  <a:pt x="627681" y="558763"/>
                </a:cubicBezTo>
                <a:cubicBezTo>
                  <a:pt x="655416" y="534990"/>
                  <a:pt x="665500" y="521872"/>
                  <a:pt x="681925" y="489021"/>
                </a:cubicBezTo>
                <a:cubicBezTo>
                  <a:pt x="685578" y="481715"/>
                  <a:pt x="684358" y="471975"/>
                  <a:pt x="689674" y="465773"/>
                </a:cubicBezTo>
                <a:cubicBezTo>
                  <a:pt x="700438" y="453215"/>
                  <a:pt x="716725" y="446472"/>
                  <a:pt x="728420" y="434777"/>
                </a:cubicBezTo>
                <a:cubicBezTo>
                  <a:pt x="740115" y="423082"/>
                  <a:pt x="747055" y="407020"/>
                  <a:pt x="759417" y="396031"/>
                </a:cubicBezTo>
                <a:cubicBezTo>
                  <a:pt x="770674" y="386025"/>
                  <a:pt x="785906" y="381537"/>
                  <a:pt x="798162" y="372783"/>
                </a:cubicBezTo>
                <a:cubicBezTo>
                  <a:pt x="804107" y="368536"/>
                  <a:pt x="808495" y="362451"/>
                  <a:pt x="813661" y="357285"/>
                </a:cubicBezTo>
                <a:cubicBezTo>
                  <a:pt x="840682" y="303241"/>
                  <a:pt x="814708" y="347022"/>
                  <a:pt x="852406" y="303041"/>
                </a:cubicBezTo>
                <a:cubicBezTo>
                  <a:pt x="916435" y="228341"/>
                  <a:pt x="830303" y="317395"/>
                  <a:pt x="906650" y="241048"/>
                </a:cubicBezTo>
                <a:cubicBezTo>
                  <a:pt x="926133" y="182606"/>
                  <a:pt x="899850" y="254649"/>
                  <a:pt x="929898" y="194553"/>
                </a:cubicBezTo>
                <a:cubicBezTo>
                  <a:pt x="933551" y="187247"/>
                  <a:pt x="933994" y="178611"/>
                  <a:pt x="937647" y="171305"/>
                </a:cubicBezTo>
                <a:cubicBezTo>
                  <a:pt x="944383" y="157834"/>
                  <a:pt x="953146" y="145475"/>
                  <a:pt x="960895" y="132560"/>
                </a:cubicBezTo>
                <a:cubicBezTo>
                  <a:pt x="958312" y="101563"/>
                  <a:pt x="961690" y="69477"/>
                  <a:pt x="953145" y="39570"/>
                </a:cubicBezTo>
                <a:cubicBezTo>
                  <a:pt x="951392" y="33434"/>
                  <a:pt x="899647" y="8675"/>
                  <a:pt x="898901" y="8573"/>
                </a:cubicBezTo>
                <a:cubicBezTo>
                  <a:pt x="852762" y="2281"/>
                  <a:pt x="805978" y="1551"/>
                  <a:pt x="759417" y="824"/>
                </a:cubicBezTo>
                <a:cubicBezTo>
                  <a:pt x="640611" y="-1032"/>
                  <a:pt x="521776" y="824"/>
                  <a:pt x="402956" y="824"/>
                </a:cubicBezTo>
              </a:path>
            </a:pathLst>
          </a:custGeom>
          <a:noFill/>
          <a:ln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3611105" y="4409269"/>
            <a:ext cx="960895" cy="1647986"/>
          </a:xfrm>
          <a:custGeom>
            <a:avLst/>
            <a:gdLst>
              <a:gd name="connsiteX0" fmla="*/ 0 w 960895"/>
              <a:gd name="connsiteY0" fmla="*/ 1015963 h 1015963"/>
              <a:gd name="connsiteX1" fmla="*/ 69742 w 960895"/>
              <a:gd name="connsiteY1" fmla="*/ 969468 h 1015963"/>
              <a:gd name="connsiteX2" fmla="*/ 108488 w 960895"/>
              <a:gd name="connsiteY2" fmla="*/ 946221 h 1015963"/>
              <a:gd name="connsiteX3" fmla="*/ 209227 w 960895"/>
              <a:gd name="connsiteY3" fmla="*/ 876478 h 1015963"/>
              <a:gd name="connsiteX4" fmla="*/ 263471 w 960895"/>
              <a:gd name="connsiteY4" fmla="*/ 845482 h 1015963"/>
              <a:gd name="connsiteX5" fmla="*/ 356461 w 960895"/>
              <a:gd name="connsiteY5" fmla="*/ 760241 h 1015963"/>
              <a:gd name="connsiteX6" fmla="*/ 387457 w 960895"/>
              <a:gd name="connsiteY6" fmla="*/ 744743 h 1015963"/>
              <a:gd name="connsiteX7" fmla="*/ 410705 w 960895"/>
              <a:gd name="connsiteY7" fmla="*/ 729244 h 1015963"/>
              <a:gd name="connsiteX8" fmla="*/ 449450 w 960895"/>
              <a:gd name="connsiteY8" fmla="*/ 705997 h 1015963"/>
              <a:gd name="connsiteX9" fmla="*/ 464949 w 960895"/>
              <a:gd name="connsiteY9" fmla="*/ 690499 h 1015963"/>
              <a:gd name="connsiteX10" fmla="*/ 526942 w 960895"/>
              <a:gd name="connsiteY10" fmla="*/ 636255 h 1015963"/>
              <a:gd name="connsiteX11" fmla="*/ 542440 w 960895"/>
              <a:gd name="connsiteY11" fmla="*/ 620756 h 1015963"/>
              <a:gd name="connsiteX12" fmla="*/ 604434 w 960895"/>
              <a:gd name="connsiteY12" fmla="*/ 574261 h 1015963"/>
              <a:gd name="connsiteX13" fmla="*/ 627681 w 960895"/>
              <a:gd name="connsiteY13" fmla="*/ 558763 h 1015963"/>
              <a:gd name="connsiteX14" fmla="*/ 681925 w 960895"/>
              <a:gd name="connsiteY14" fmla="*/ 489021 h 1015963"/>
              <a:gd name="connsiteX15" fmla="*/ 689674 w 960895"/>
              <a:gd name="connsiteY15" fmla="*/ 465773 h 1015963"/>
              <a:gd name="connsiteX16" fmla="*/ 728420 w 960895"/>
              <a:gd name="connsiteY16" fmla="*/ 434777 h 1015963"/>
              <a:gd name="connsiteX17" fmla="*/ 759417 w 960895"/>
              <a:gd name="connsiteY17" fmla="*/ 396031 h 1015963"/>
              <a:gd name="connsiteX18" fmla="*/ 798162 w 960895"/>
              <a:gd name="connsiteY18" fmla="*/ 372783 h 1015963"/>
              <a:gd name="connsiteX19" fmla="*/ 813661 w 960895"/>
              <a:gd name="connsiteY19" fmla="*/ 357285 h 1015963"/>
              <a:gd name="connsiteX20" fmla="*/ 852406 w 960895"/>
              <a:gd name="connsiteY20" fmla="*/ 303041 h 1015963"/>
              <a:gd name="connsiteX21" fmla="*/ 906650 w 960895"/>
              <a:gd name="connsiteY21" fmla="*/ 241048 h 1015963"/>
              <a:gd name="connsiteX22" fmla="*/ 929898 w 960895"/>
              <a:gd name="connsiteY22" fmla="*/ 194553 h 1015963"/>
              <a:gd name="connsiteX23" fmla="*/ 937647 w 960895"/>
              <a:gd name="connsiteY23" fmla="*/ 171305 h 1015963"/>
              <a:gd name="connsiteX24" fmla="*/ 960895 w 960895"/>
              <a:gd name="connsiteY24" fmla="*/ 132560 h 1015963"/>
              <a:gd name="connsiteX25" fmla="*/ 953145 w 960895"/>
              <a:gd name="connsiteY25" fmla="*/ 39570 h 1015963"/>
              <a:gd name="connsiteX26" fmla="*/ 898901 w 960895"/>
              <a:gd name="connsiteY26" fmla="*/ 8573 h 1015963"/>
              <a:gd name="connsiteX27" fmla="*/ 759417 w 960895"/>
              <a:gd name="connsiteY27" fmla="*/ 824 h 1015963"/>
              <a:gd name="connsiteX28" fmla="*/ 402956 w 960895"/>
              <a:gd name="connsiteY28" fmla="*/ 824 h 1015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960895" h="1015963">
                <a:moveTo>
                  <a:pt x="0" y="1015963"/>
                </a:moveTo>
                <a:cubicBezTo>
                  <a:pt x="71337" y="1001696"/>
                  <a:pt x="9955" y="1022611"/>
                  <a:pt x="69742" y="969468"/>
                </a:cubicBezTo>
                <a:cubicBezTo>
                  <a:pt x="80999" y="959462"/>
                  <a:pt x="95956" y="954576"/>
                  <a:pt x="108488" y="946221"/>
                </a:cubicBezTo>
                <a:cubicBezTo>
                  <a:pt x="142470" y="923566"/>
                  <a:pt x="173766" y="896741"/>
                  <a:pt x="209227" y="876478"/>
                </a:cubicBezTo>
                <a:cubicBezTo>
                  <a:pt x="227308" y="866146"/>
                  <a:pt x="247096" y="858348"/>
                  <a:pt x="263471" y="845482"/>
                </a:cubicBezTo>
                <a:cubicBezTo>
                  <a:pt x="346440" y="780292"/>
                  <a:pt x="286732" y="806727"/>
                  <a:pt x="356461" y="760241"/>
                </a:cubicBezTo>
                <a:cubicBezTo>
                  <a:pt x="366072" y="753833"/>
                  <a:pt x="377427" y="750474"/>
                  <a:pt x="387457" y="744743"/>
                </a:cubicBezTo>
                <a:cubicBezTo>
                  <a:pt x="395543" y="740122"/>
                  <a:pt x="402807" y="734180"/>
                  <a:pt x="410705" y="729244"/>
                </a:cubicBezTo>
                <a:cubicBezTo>
                  <a:pt x="423477" y="721261"/>
                  <a:pt x="437194" y="714751"/>
                  <a:pt x="449450" y="705997"/>
                </a:cubicBezTo>
                <a:cubicBezTo>
                  <a:pt x="455395" y="701750"/>
                  <a:pt x="459244" y="695063"/>
                  <a:pt x="464949" y="690499"/>
                </a:cubicBezTo>
                <a:cubicBezTo>
                  <a:pt x="529013" y="639248"/>
                  <a:pt x="431366" y="731831"/>
                  <a:pt x="526942" y="636255"/>
                </a:cubicBezTo>
                <a:cubicBezTo>
                  <a:pt x="532108" y="631089"/>
                  <a:pt x="536175" y="624515"/>
                  <a:pt x="542440" y="620756"/>
                </a:cubicBezTo>
                <a:cubicBezTo>
                  <a:pt x="623857" y="571907"/>
                  <a:pt x="546325" y="622685"/>
                  <a:pt x="604434" y="574261"/>
                </a:cubicBezTo>
                <a:cubicBezTo>
                  <a:pt x="611589" y="568299"/>
                  <a:pt x="620610" y="564824"/>
                  <a:pt x="627681" y="558763"/>
                </a:cubicBezTo>
                <a:cubicBezTo>
                  <a:pt x="655416" y="534990"/>
                  <a:pt x="665500" y="521872"/>
                  <a:pt x="681925" y="489021"/>
                </a:cubicBezTo>
                <a:cubicBezTo>
                  <a:pt x="685578" y="481715"/>
                  <a:pt x="684358" y="471975"/>
                  <a:pt x="689674" y="465773"/>
                </a:cubicBezTo>
                <a:cubicBezTo>
                  <a:pt x="700438" y="453215"/>
                  <a:pt x="716725" y="446472"/>
                  <a:pt x="728420" y="434777"/>
                </a:cubicBezTo>
                <a:cubicBezTo>
                  <a:pt x="740115" y="423082"/>
                  <a:pt x="747055" y="407020"/>
                  <a:pt x="759417" y="396031"/>
                </a:cubicBezTo>
                <a:cubicBezTo>
                  <a:pt x="770674" y="386025"/>
                  <a:pt x="785906" y="381537"/>
                  <a:pt x="798162" y="372783"/>
                </a:cubicBezTo>
                <a:cubicBezTo>
                  <a:pt x="804107" y="368536"/>
                  <a:pt x="808495" y="362451"/>
                  <a:pt x="813661" y="357285"/>
                </a:cubicBezTo>
                <a:cubicBezTo>
                  <a:pt x="840682" y="303241"/>
                  <a:pt x="814708" y="347022"/>
                  <a:pt x="852406" y="303041"/>
                </a:cubicBezTo>
                <a:cubicBezTo>
                  <a:pt x="916435" y="228341"/>
                  <a:pt x="830303" y="317395"/>
                  <a:pt x="906650" y="241048"/>
                </a:cubicBezTo>
                <a:cubicBezTo>
                  <a:pt x="926133" y="182606"/>
                  <a:pt x="899850" y="254649"/>
                  <a:pt x="929898" y="194553"/>
                </a:cubicBezTo>
                <a:cubicBezTo>
                  <a:pt x="933551" y="187247"/>
                  <a:pt x="933994" y="178611"/>
                  <a:pt x="937647" y="171305"/>
                </a:cubicBezTo>
                <a:cubicBezTo>
                  <a:pt x="944383" y="157834"/>
                  <a:pt x="953146" y="145475"/>
                  <a:pt x="960895" y="132560"/>
                </a:cubicBezTo>
                <a:cubicBezTo>
                  <a:pt x="958312" y="101563"/>
                  <a:pt x="961690" y="69477"/>
                  <a:pt x="953145" y="39570"/>
                </a:cubicBezTo>
                <a:cubicBezTo>
                  <a:pt x="951392" y="33434"/>
                  <a:pt x="899647" y="8675"/>
                  <a:pt x="898901" y="8573"/>
                </a:cubicBezTo>
                <a:cubicBezTo>
                  <a:pt x="852762" y="2281"/>
                  <a:pt x="805978" y="1551"/>
                  <a:pt x="759417" y="824"/>
                </a:cubicBezTo>
                <a:cubicBezTo>
                  <a:pt x="640611" y="-1032"/>
                  <a:pt x="521776" y="824"/>
                  <a:pt x="402956" y="824"/>
                </a:cubicBezTo>
              </a:path>
            </a:pathLst>
          </a:custGeom>
          <a:noFill/>
          <a:ln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57839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000" dirty="0"/>
              <a:t>문제를 한 번에 해결하려고 하지 말고 더 작은 크기의 문제들로 분해한다</a:t>
            </a:r>
            <a:r>
              <a:rPr lang="en-US" altLang="ko-KR" sz="2000" dirty="0"/>
              <a:t>. </a:t>
            </a:r>
            <a:r>
              <a:rPr lang="ko-KR" altLang="en-US" sz="2000" dirty="0"/>
              <a:t>문제가 충분히 작아질 때까지 계속해서 분해한다</a:t>
            </a:r>
            <a:r>
              <a:rPr lang="en-US" altLang="ko-KR" sz="2000" dirty="0"/>
              <a:t>. </a:t>
            </a:r>
            <a:endParaRPr lang="ko-KR" altLang="en-US" sz="20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/>
              <a:t>문제가 충분히 작아졌으면 각각의 문제를 함수로 작성한다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 smtClean="0"/>
              <a:t>이들 </a:t>
            </a:r>
            <a:r>
              <a:rPr lang="ko-KR" altLang="en-US" sz="2000" dirty="0"/>
              <a:t>함수들을 조립하면 최종 프로그램이 완성된다</a:t>
            </a:r>
            <a:r>
              <a:rPr lang="en-US" altLang="ko-KR" sz="2000" dirty="0"/>
              <a:t>. </a:t>
            </a:r>
            <a:endParaRPr lang="ko-KR" altLang="en-US" sz="2000" dirty="0"/>
          </a:p>
          <a:p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함수를 </a:t>
            </a:r>
            <a:r>
              <a:rPr lang="ko-KR" altLang="en-US" dirty="0"/>
              <a:t>사용한 프로그램 설계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975" y="3246894"/>
            <a:ext cx="3851136" cy="257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54952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6344" y="1143000"/>
            <a:ext cx="8392333" cy="5016758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6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readList</a:t>
            </a:r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():</a:t>
            </a:r>
          </a:p>
          <a:p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</a:t>
            </a:r>
            <a:r>
              <a:rPr lang="en-US" altLang="ko-KR" sz="16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nlist</a:t>
            </a:r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[]</a:t>
            </a:r>
          </a:p>
          <a:p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flag = True;</a:t>
            </a:r>
          </a:p>
          <a:p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while flag :</a:t>
            </a:r>
          </a:p>
          <a:p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	number = </a:t>
            </a:r>
            <a:r>
              <a:rPr lang="en-US" altLang="ko-KR" sz="16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int</a:t>
            </a:r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(input("</a:t>
            </a:r>
            <a:r>
              <a:rPr lang="ko-KR" altLang="en-US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숫자를 </a:t>
            </a:r>
            <a:r>
              <a:rPr lang="ko-KR" altLang="en-US" sz="16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입력하시오</a:t>
            </a:r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"))</a:t>
            </a:r>
          </a:p>
          <a:p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	if number &lt; 0:</a:t>
            </a:r>
          </a:p>
          <a:p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		flag = False</a:t>
            </a:r>
          </a:p>
          <a:p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	else :</a:t>
            </a:r>
          </a:p>
          <a:p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		</a:t>
            </a:r>
            <a:r>
              <a:rPr lang="en-US" altLang="ko-KR" sz="16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nlist.append</a:t>
            </a:r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(number)</a:t>
            </a:r>
          </a:p>
          <a:p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return </a:t>
            </a:r>
            <a:r>
              <a:rPr lang="en-US" altLang="ko-KR" sz="16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nlist</a:t>
            </a:r>
            <a:endParaRPr lang="en-US" altLang="ko-KR" sz="16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endParaRPr lang="en-US" altLang="ko-KR" sz="16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6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6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processList</a:t>
            </a:r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en-US" altLang="ko-KR" sz="16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nlist</a:t>
            </a:r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):</a:t>
            </a:r>
          </a:p>
          <a:p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</a:t>
            </a:r>
            <a:r>
              <a:rPr lang="en-US" altLang="ko-KR" sz="16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nlist.sort</a:t>
            </a:r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return </a:t>
            </a:r>
            <a:r>
              <a:rPr lang="en-US" altLang="ko-KR" sz="16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nlist</a:t>
            </a:r>
            <a:endParaRPr lang="en-US" altLang="ko-KR" sz="16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endParaRPr lang="en-US" altLang="ko-KR" sz="16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endParaRPr lang="en-US" altLang="ko-KR" sz="16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6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6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printList</a:t>
            </a:r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en-US" altLang="ko-KR" sz="16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nlist</a:t>
            </a:r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):</a:t>
            </a:r>
          </a:p>
          <a:p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for </a:t>
            </a:r>
            <a:r>
              <a:rPr lang="en-US" altLang="ko-KR" sz="16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</a:t>
            </a:r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in </a:t>
            </a:r>
            <a:r>
              <a:rPr lang="en-US" altLang="ko-KR" sz="16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nlist</a:t>
            </a:r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</a:t>
            </a:r>
          </a:p>
          <a:p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	print("</a:t>
            </a:r>
            <a:r>
              <a:rPr lang="ko-KR" altLang="en-US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성적</a:t>
            </a:r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=", </a:t>
            </a:r>
            <a:r>
              <a:rPr lang="en-US" altLang="ko-KR" sz="16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</a:t>
            </a:r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endParaRPr lang="en-US" altLang="ko-KR" sz="16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09240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6344" y="1143000"/>
            <a:ext cx="8392333" cy="1815882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i="1" dirty="0" err="1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sz="1600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main():</a:t>
            </a:r>
          </a:p>
          <a:p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</a:t>
            </a:r>
            <a:r>
              <a:rPr lang="en-US" altLang="ko-KR" sz="16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nlist</a:t>
            </a:r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</a:t>
            </a:r>
            <a:r>
              <a:rPr lang="en-US" altLang="ko-KR" sz="16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readList</a:t>
            </a:r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</a:t>
            </a:r>
            <a:r>
              <a:rPr lang="en-US" altLang="ko-KR" sz="16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processList</a:t>
            </a:r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en-US" altLang="ko-KR" sz="16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nlist</a:t>
            </a:r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</a:t>
            </a:r>
            <a:r>
              <a:rPr lang="en-US" altLang="ko-KR" sz="16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printList</a:t>
            </a:r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en-US" altLang="ko-KR" sz="16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nlist</a:t>
            </a:r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endParaRPr lang="en-US" altLang="ko-KR" sz="16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if __name__ == "__main__":</a:t>
            </a:r>
          </a:p>
          <a:p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main()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6344" y="3148815"/>
            <a:ext cx="8392333" cy="2893100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1600" i="1" dirty="0" smtClean="0"/>
              <a:t>숫자를 </a:t>
            </a:r>
            <a:r>
              <a:rPr lang="ko-KR" altLang="en-US" sz="1600" i="1" dirty="0" err="1"/>
              <a:t>입력하시오</a:t>
            </a:r>
            <a:r>
              <a:rPr lang="en-US" altLang="ko-KR" sz="1600" i="1" dirty="0"/>
              <a:t>: 30</a:t>
            </a:r>
          </a:p>
          <a:p>
            <a:pPr latinLnBrk="1"/>
            <a:r>
              <a:rPr lang="ko-KR" altLang="en-US" sz="1600" i="1" dirty="0"/>
              <a:t>숫자를 </a:t>
            </a:r>
            <a:r>
              <a:rPr lang="ko-KR" altLang="en-US" sz="1600" i="1" dirty="0" err="1"/>
              <a:t>입력하시오</a:t>
            </a:r>
            <a:r>
              <a:rPr lang="en-US" altLang="ko-KR" sz="1600" i="1" dirty="0"/>
              <a:t>: 50</a:t>
            </a:r>
          </a:p>
          <a:p>
            <a:pPr latinLnBrk="1"/>
            <a:r>
              <a:rPr lang="ko-KR" altLang="en-US" sz="1600" i="1" dirty="0"/>
              <a:t>숫자를 </a:t>
            </a:r>
            <a:r>
              <a:rPr lang="ko-KR" altLang="en-US" sz="1600" i="1" dirty="0" err="1"/>
              <a:t>입력하시오</a:t>
            </a:r>
            <a:r>
              <a:rPr lang="en-US" altLang="ko-KR" sz="1600" i="1" dirty="0"/>
              <a:t>: 10</a:t>
            </a:r>
          </a:p>
          <a:p>
            <a:pPr latinLnBrk="1"/>
            <a:r>
              <a:rPr lang="ko-KR" altLang="en-US" sz="1600" i="1" dirty="0"/>
              <a:t>숫자를 </a:t>
            </a:r>
            <a:r>
              <a:rPr lang="ko-KR" altLang="en-US" sz="1600" i="1" dirty="0" err="1"/>
              <a:t>입력하시오</a:t>
            </a:r>
            <a:r>
              <a:rPr lang="en-US" altLang="ko-KR" sz="1600" i="1" dirty="0"/>
              <a:t>: 90</a:t>
            </a:r>
          </a:p>
          <a:p>
            <a:pPr latinLnBrk="1"/>
            <a:r>
              <a:rPr lang="ko-KR" altLang="en-US" sz="1600" i="1" dirty="0"/>
              <a:t>숫자를 </a:t>
            </a:r>
            <a:r>
              <a:rPr lang="ko-KR" altLang="en-US" sz="1600" i="1" dirty="0" err="1"/>
              <a:t>입력하시오</a:t>
            </a:r>
            <a:r>
              <a:rPr lang="en-US" altLang="ko-KR" sz="1600" i="1" dirty="0"/>
              <a:t>: 60</a:t>
            </a:r>
          </a:p>
          <a:p>
            <a:pPr latinLnBrk="1"/>
            <a:r>
              <a:rPr lang="ko-KR" altLang="en-US" sz="1600" i="1" dirty="0"/>
              <a:t>숫자를 </a:t>
            </a:r>
            <a:r>
              <a:rPr lang="ko-KR" altLang="en-US" sz="1600" i="1" dirty="0" err="1"/>
              <a:t>입력하시오</a:t>
            </a:r>
            <a:r>
              <a:rPr lang="en-US" altLang="ko-KR" sz="1600" i="1" dirty="0"/>
              <a:t>: -1</a:t>
            </a:r>
          </a:p>
          <a:p>
            <a:pPr latinLnBrk="1"/>
            <a:r>
              <a:rPr lang="ko-KR" altLang="en-US" sz="1600" i="1" dirty="0"/>
              <a:t>성적</a:t>
            </a:r>
            <a:r>
              <a:rPr lang="en-US" altLang="ko-KR" sz="1600" i="1" dirty="0"/>
              <a:t>= 10</a:t>
            </a:r>
          </a:p>
          <a:p>
            <a:pPr latinLnBrk="1"/>
            <a:r>
              <a:rPr lang="ko-KR" altLang="en-US" sz="1600" i="1" dirty="0"/>
              <a:t>성적</a:t>
            </a:r>
            <a:r>
              <a:rPr lang="en-US" altLang="ko-KR" sz="1600" i="1" dirty="0"/>
              <a:t>= 30</a:t>
            </a:r>
          </a:p>
          <a:p>
            <a:pPr latinLnBrk="1"/>
            <a:r>
              <a:rPr lang="ko-KR" altLang="en-US" sz="1600" i="1" dirty="0"/>
              <a:t>성적</a:t>
            </a:r>
            <a:r>
              <a:rPr lang="en-US" altLang="ko-KR" sz="1600" i="1" dirty="0"/>
              <a:t>= 50</a:t>
            </a:r>
          </a:p>
          <a:p>
            <a:pPr latinLnBrk="1"/>
            <a:r>
              <a:rPr lang="ko-KR" altLang="en-US" sz="1600" i="1" dirty="0"/>
              <a:t>성적</a:t>
            </a:r>
            <a:r>
              <a:rPr lang="en-US" altLang="ko-KR" sz="1600" i="1" dirty="0"/>
              <a:t>= 60</a:t>
            </a:r>
          </a:p>
          <a:p>
            <a:pPr latinLnBrk="1"/>
            <a:r>
              <a:rPr lang="ko-KR" altLang="en-US" sz="1600" i="1" dirty="0"/>
              <a:t>성적</a:t>
            </a:r>
            <a:r>
              <a:rPr lang="en-US" altLang="ko-KR" sz="1600" i="1" dirty="0"/>
              <a:t>= 90</a:t>
            </a:r>
            <a:endParaRPr lang="ko-KR" alt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48827882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ko-KR" altLang="en-US" dirty="0"/>
              <a:t>함수는 동일한 코드를 재사용하기 위한 것이다</a:t>
            </a:r>
            <a:r>
              <a:rPr lang="en-US" altLang="ko-KR" dirty="0"/>
              <a:t>. </a:t>
            </a:r>
            <a:r>
              <a:rPr lang="ko-KR" altLang="en-US" dirty="0"/>
              <a:t>함수는 </a:t>
            </a:r>
            <a:r>
              <a:rPr lang="en-US" altLang="ko-KR" dirty="0" err="1"/>
              <a:t>def</a:t>
            </a:r>
            <a:r>
              <a:rPr lang="ko-KR" altLang="en-US" dirty="0"/>
              <a:t>로 작성된다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fontAlgn="base"/>
            <a:r>
              <a:rPr lang="ko-KR" altLang="en-US" dirty="0"/>
              <a:t>함수 안에서 선언되는 변수는 지역 변수이고 함수의 외부에서 선언되는 변수는 전역 변수이다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fontAlgn="base"/>
            <a:r>
              <a:rPr lang="ko-KR" altLang="en-US" dirty="0" smtClean="0"/>
              <a:t>함수나 </a:t>
            </a:r>
            <a:r>
              <a:rPr lang="ko-KR" altLang="en-US" dirty="0"/>
              <a:t>변수들을 모아 놓은 파일을 </a:t>
            </a:r>
            <a:r>
              <a:rPr lang="ko-KR" altLang="en-US" b="1" dirty="0"/>
              <a:t>모듈</a:t>
            </a:r>
            <a:r>
              <a:rPr lang="en-US" altLang="ko-KR" b="1" dirty="0"/>
              <a:t>(module)</a:t>
            </a:r>
            <a:r>
              <a:rPr lang="ko-KR" altLang="en-US" dirty="0"/>
              <a:t>이라고 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헥심</a:t>
            </a:r>
            <a:r>
              <a:rPr lang="ko-KR" altLang="en-US" dirty="0" smtClean="0"/>
              <a:t> 정리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158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r>
              <a:rPr lang="en-US" altLang="ko-KR" sz="3600"/>
              <a:t>Q &amp; A</a:t>
            </a:r>
          </a:p>
        </p:txBody>
      </p:sp>
      <p:pic>
        <p:nvPicPr>
          <p:cNvPr id="457731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7732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87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값을 반환하는 함수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6344" y="1540764"/>
            <a:ext cx="8392333" cy="1631216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</a:t>
            </a:r>
            <a:r>
              <a:rPr lang="en-US" altLang="ko-KR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get_sum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(start, end) :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sum=0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for </a:t>
            </a:r>
            <a:r>
              <a:rPr lang="en-US" altLang="ko-KR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in range(start, end+1) :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	sum += </a:t>
            </a:r>
            <a:r>
              <a:rPr lang="en-US" altLang="ko-KR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</a:t>
            </a:r>
            <a:endParaRPr lang="en-US" altLang="ko-KR" sz="20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return sum</a:t>
            </a:r>
            <a:endParaRPr lang="en-US" altLang="ko-KR" sz="20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6344" y="3490968"/>
            <a:ext cx="8392333" cy="101566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&gt;&gt;&gt;value = </a:t>
            </a:r>
            <a:r>
              <a:rPr lang="en-US" altLang="ko-KR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get_sum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(1, 10)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&gt;&gt;&gt;print(value)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55</a:t>
            </a:r>
            <a:endParaRPr lang="en-US" altLang="ko-KR" sz="20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251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ko-KR" altLang="en-US" dirty="0"/>
              <a:t>프로그램 안에서 중복된 코드를 제거한다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fontAlgn="base"/>
            <a:r>
              <a:rPr lang="ko-KR" altLang="en-US" dirty="0"/>
              <a:t>복잡한 프로그래밍 작업을 더 간단한 작업들로 분해할 수 </a:t>
            </a:r>
            <a:r>
              <a:rPr lang="ko-KR" altLang="en-US" dirty="0" smtClean="0"/>
              <a:t>있다</a:t>
            </a:r>
            <a:endParaRPr lang="en-US" altLang="ko-KR" dirty="0" smtClean="0"/>
          </a:p>
          <a:p>
            <a:pPr lvl="0" fontAlgn="base"/>
            <a:r>
              <a:rPr lang="ko-KR" altLang="en-US" dirty="0" smtClean="0"/>
              <a:t>함수는 </a:t>
            </a:r>
            <a:r>
              <a:rPr lang="ko-KR" altLang="en-US" dirty="0"/>
              <a:t>한번 만들어지면 다른 프로그램에서도 재사용될 수 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 fontAlgn="base"/>
            <a:r>
              <a:rPr lang="ko-KR" altLang="en-US" dirty="0"/>
              <a:t>함수를 사용하면 </a:t>
            </a:r>
            <a:r>
              <a:rPr lang="ko-KR" altLang="en-US" dirty="0" err="1"/>
              <a:t>가독성이</a:t>
            </a:r>
            <a:r>
              <a:rPr lang="ko-KR" altLang="en-US" dirty="0"/>
              <a:t> 증대되고</a:t>
            </a:r>
            <a:r>
              <a:rPr lang="en-US" altLang="ko-KR" dirty="0"/>
              <a:t>, </a:t>
            </a:r>
            <a:r>
              <a:rPr lang="ko-KR" altLang="en-US" dirty="0"/>
              <a:t>유지 관리도 쉬워진다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사용의 장점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7382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함수의 목적을 설명하는 </a:t>
            </a:r>
            <a:r>
              <a:rPr lang="ko-KR" altLang="en-US" b="1" dirty="0"/>
              <a:t>동사</a:t>
            </a:r>
            <a:r>
              <a:rPr lang="ko-KR" altLang="en-US" dirty="0"/>
              <a:t> 또는 </a:t>
            </a:r>
            <a:r>
              <a:rPr lang="ko-KR" altLang="en-US" b="1" dirty="0"/>
              <a:t>동사</a:t>
            </a:r>
            <a:r>
              <a:rPr lang="en-US" altLang="ko-KR" b="1" dirty="0"/>
              <a:t>+</a:t>
            </a:r>
            <a:r>
              <a:rPr lang="ko-KR" altLang="en-US" b="1" dirty="0" smtClean="0"/>
              <a:t>명사</a:t>
            </a:r>
            <a:r>
              <a:rPr lang="ko-KR" altLang="en-US" dirty="0" smtClean="0"/>
              <a:t>를 사용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함수의 이름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6344" y="2654060"/>
            <a:ext cx="8392333" cy="101566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square(side)			// 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정수를 제곱하는 함수</a:t>
            </a:r>
          </a:p>
          <a:p>
            <a:r>
              <a:rPr lang="en-US" altLang="ko-KR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compute_average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(list)		// 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평균을 구하는 함수</a:t>
            </a:r>
          </a:p>
          <a:p>
            <a:r>
              <a:rPr lang="en-US" altLang="ko-KR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set_cursor_type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(c)		// 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커서의 타입을 설정하는 함수</a:t>
            </a:r>
          </a:p>
        </p:txBody>
      </p:sp>
    </p:spTree>
    <p:extLst>
      <p:ext uri="{BB962C8B-B14F-4D97-AF65-F5344CB8AC3E}">
        <p14:creationId xmlns:p14="http://schemas.microsoft.com/office/powerpoint/2010/main" val="3916276511"/>
      </p:ext>
    </p:extLst>
  </p:cSld>
  <p:clrMapOvr>
    <a:masterClrMapping/>
  </p:clrMapOvr>
</p:sld>
</file>

<file path=ppt/theme/theme1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3000000"/>
            </a:lightRig>
          </a:scene3d>
          <a:sp3d contourW="6350" prstMaterial="flat">
            <a:bevelT h="889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1834</TotalTime>
  <Words>1759</Words>
  <Application>Microsoft Office PowerPoint</Application>
  <PresentationFormat>화면 슬라이드 쇼(4:3)</PresentationFormat>
  <Paragraphs>479</Paragraphs>
  <Slides>64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64</vt:i4>
      </vt:variant>
    </vt:vector>
  </HeadingPairs>
  <TitlesOfParts>
    <vt:vector size="70" baseType="lpstr">
      <vt:lpstr>굴림</vt:lpstr>
      <vt:lpstr>맑은 고딕</vt:lpstr>
      <vt:lpstr>Arial</vt:lpstr>
      <vt:lpstr>Tahoma</vt:lpstr>
      <vt:lpstr>Wingdings</vt:lpstr>
      <vt:lpstr>New_Natural01</vt:lpstr>
      <vt:lpstr>5장 함수</vt:lpstr>
      <vt:lpstr>함수란?</vt:lpstr>
      <vt:lpstr>함수의 예</vt:lpstr>
      <vt:lpstr>함수는 왜 필요한가?</vt:lpstr>
      <vt:lpstr>함수를 작성해보자.</vt:lpstr>
      <vt:lpstr>함수 작성의 예</vt:lpstr>
      <vt:lpstr>값을 반환하는 함수</vt:lpstr>
      <vt:lpstr>함수 사용의 장점</vt:lpstr>
      <vt:lpstr>함수의 이름</vt:lpstr>
      <vt:lpstr>함수 호출</vt:lpstr>
      <vt:lpstr>함수는 여러 번 호출할 수 있다.</vt:lpstr>
      <vt:lpstr>예제</vt:lpstr>
      <vt:lpstr>함수 작성의 예 #1</vt:lpstr>
      <vt:lpstr>예제</vt:lpstr>
      <vt:lpstr>함수 작성의 예 #2</vt:lpstr>
      <vt:lpstr>예제</vt:lpstr>
      <vt:lpstr>함수 작성의 예 #2</vt:lpstr>
      <vt:lpstr>예제</vt:lpstr>
      <vt:lpstr>함수를 이용할 때 주의할 점</vt:lpstr>
      <vt:lpstr>예제</vt:lpstr>
      <vt:lpstr>Lab: 생일 축하 함수</vt:lpstr>
      <vt:lpstr>Solution </vt:lpstr>
      <vt:lpstr>Lab: 온도 변환 함수</vt:lpstr>
      <vt:lpstr>Solution </vt:lpstr>
      <vt:lpstr>Lab: 소수 찾기</vt:lpstr>
      <vt:lpstr>Solution </vt:lpstr>
      <vt:lpstr>인수와 매개 변수</vt:lpstr>
      <vt:lpstr>함수가 값을 반환</vt:lpstr>
      <vt:lpstr>Lab: 소수 찾기</vt:lpstr>
      <vt:lpstr>Solution </vt:lpstr>
      <vt:lpstr>Lab: 패스워드 생성기</vt:lpstr>
      <vt:lpstr>Solution </vt:lpstr>
      <vt:lpstr>디폴트 인수</vt:lpstr>
      <vt:lpstr>키워드 인수</vt:lpstr>
      <vt:lpstr>Lab: 패스워드 생성기</vt:lpstr>
      <vt:lpstr>Solution </vt:lpstr>
      <vt:lpstr>Lab: 온도변환기</vt:lpstr>
      <vt:lpstr>Solution </vt:lpstr>
      <vt:lpstr>참조값에 의한 인수 전달</vt:lpstr>
      <vt:lpstr>값에 의한 호출</vt:lpstr>
      <vt:lpstr>참조에 의한 호출</vt:lpstr>
      <vt:lpstr>지역 변수와 전역 변수</vt:lpstr>
      <vt:lpstr>지역 변수</vt:lpstr>
      <vt:lpstr>전역 변수</vt:lpstr>
      <vt:lpstr>지역 변수와 전역 변수</vt:lpstr>
      <vt:lpstr>전역 변수를 함수 안에서 사용하려면</vt:lpstr>
      <vt:lpstr>예제</vt:lpstr>
      <vt:lpstr>Lab: 매개변수 = 지역변수</vt:lpstr>
      <vt:lpstr>Solution </vt:lpstr>
      <vt:lpstr>Lab: 상수 </vt:lpstr>
      <vt:lpstr>Solution </vt:lpstr>
      <vt:lpstr>여러 개의 값 반환하기</vt:lpstr>
      <vt:lpstr>무명 함수</vt:lpstr>
      <vt:lpstr>무명 함수의 예</vt:lpstr>
      <vt:lpstr>모듈이란?</vt:lpstr>
      <vt:lpstr>모듈 작성</vt:lpstr>
      <vt:lpstr>모듈 사용</vt:lpstr>
      <vt:lpstr>모듈을 스크립트로 실행하기</vt:lpstr>
      <vt:lpstr>예</vt:lpstr>
      <vt:lpstr>함수를 사용한 프로그램 설계</vt:lpstr>
      <vt:lpstr>예제</vt:lpstr>
      <vt:lpstr>예제</vt:lpstr>
      <vt:lpstr>헥심 정리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chun</cp:lastModifiedBy>
  <cp:revision>372</cp:revision>
  <dcterms:created xsi:type="dcterms:W3CDTF">2007-06-29T06:43:39Z</dcterms:created>
  <dcterms:modified xsi:type="dcterms:W3CDTF">2016-08-16T04:58:56Z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