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0"/>
  </p:notesMasterIdLst>
  <p:handoutMasterIdLst>
    <p:handoutMasterId r:id="rId51"/>
  </p:handoutMasterIdLst>
  <p:sldIdLst>
    <p:sldId id="256" r:id="rId2"/>
    <p:sldId id="405" r:id="rId3"/>
    <p:sldId id="406" r:id="rId4"/>
    <p:sldId id="407" r:id="rId5"/>
    <p:sldId id="408" r:id="rId6"/>
    <p:sldId id="409" r:id="rId7"/>
    <p:sldId id="410" r:id="rId8"/>
    <p:sldId id="403" r:id="rId9"/>
    <p:sldId id="404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7" r:id="rId36"/>
    <p:sldId id="436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303" r:id="rId48"/>
    <p:sldId id="305" r:id="rId4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7</a:t>
            </a:r>
            <a:r>
              <a:rPr lang="ko-KR" altLang="en-US" dirty="0" smtClean="0"/>
              <a:t>장 </a:t>
            </a:r>
            <a:r>
              <a:rPr lang="ko-KR" altLang="en-US" dirty="0" err="1">
                <a:effectLst/>
              </a:rPr>
              <a:t>튜플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세트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딕셔너리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문자열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62" y="3170044"/>
            <a:ext cx="6450120" cy="2540758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세트</a:t>
            </a:r>
            <a:r>
              <a:rPr lang="en-US" altLang="ko-KR" dirty="0"/>
              <a:t>(set)</a:t>
            </a:r>
            <a:r>
              <a:rPr lang="ko-KR" altLang="en-US" dirty="0"/>
              <a:t>는 우리가 수학에서 배웠던 집합이다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세트는 </a:t>
            </a:r>
            <a:r>
              <a:rPr lang="ko-KR" altLang="en-US" dirty="0"/>
              <a:t>중복되지 않은 항목들이 모인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세트의 </a:t>
            </a:r>
            <a:r>
              <a:rPr lang="ko-KR" altLang="en-US" dirty="0"/>
              <a:t>항목 간에는 순서가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세트</a:t>
            </a:r>
            <a:r>
              <a:rPr lang="en-US" altLang="ko-KR" dirty="0"/>
              <a:t>(Set)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60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467" y="1783596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&gt;&gt;&gt; numbers = {2, 1, 3}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numbers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{1, 2, 3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latin typeface="Consolas" panose="020B0609020204030204" pitchFamily="49" charset="0"/>
              </a:rPr>
              <a:t>(numbers)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3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fruits = { "Apple", "Banana", "Pineapple" }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</a:rPr>
              <a:t>mySet</a:t>
            </a:r>
            <a:r>
              <a:rPr lang="en-US" altLang="ko-KR" sz="1600" dirty="0">
                <a:latin typeface="Consolas" panose="020B0609020204030204" pitchFamily="49" charset="0"/>
              </a:rPr>
              <a:t> = { 1.0, 2.0, "Hello World", (1, 2, 3)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57" y="4356073"/>
            <a:ext cx="5382351" cy="18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2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467" y="1783596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numbers = {2, 1,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if 1 in numbers: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print("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집합 안에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이 있습니다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.")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</a:t>
            </a:r>
          </a:p>
          <a:p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집합 안에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이 있습니다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466" y="3726051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numbers = {2, 1,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for x in numbers: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print(x, end=" ")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1 2 3 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93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세트에 요소 추가하기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467" y="1783596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numbers = { 2, 1, 3 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numbers[0]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...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TypeError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'set' object does not support indexing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numbers.add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(4)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numbers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{1, 2, 3, 4}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91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 집합 연산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467" y="1783596"/>
            <a:ext cx="8392333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A = 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B = 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A == B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True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A = {1, 2, 3, 4, 5}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B = 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B &lt; A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True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A = {1, 2, 3, 4, 5}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B = 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B.issubset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(A)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True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83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집합 연산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467" y="1783596"/>
            <a:ext cx="8392333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A = {1, 2, 3}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B = {3, 4, 5}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A | B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{1, 2, 3, 4, 5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A &amp; B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{3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A - B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{1, 2}</a:t>
            </a:r>
          </a:p>
        </p:txBody>
      </p:sp>
    </p:spTree>
    <p:extLst>
      <p:ext uri="{BB962C8B-B14F-4D97-AF65-F5344CB8AC3E}">
        <p14:creationId xmlns:p14="http://schemas.microsoft.com/office/powerpoint/2010/main" val="263457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파티에 참석한 사람들의 명단이 세트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각각 저장되어 있다</a:t>
            </a:r>
            <a:r>
              <a:rPr lang="en-US" altLang="ko-KR" dirty="0"/>
              <a:t>. 2</a:t>
            </a:r>
            <a:r>
              <a:rPr lang="ko-KR" altLang="en-US" dirty="0"/>
              <a:t>개 파티에 모두 참석한 사람들의 명단을 출력하려면 어떻게 해야 할까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파티 동시 참석자 알아내기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928" y="2976609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2</a:t>
            </a:r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개의 파티에 모두 참석한 사람은 다음과 같습니다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. </a:t>
            </a:r>
          </a:p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{'Park'}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41" y="3926701"/>
            <a:ext cx="4086548" cy="226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467" y="2047067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partyA</a:t>
            </a:r>
            <a:r>
              <a:rPr lang="en-US" altLang="ko-KR" sz="1600" dirty="0">
                <a:latin typeface="Consolas" panose="020B0609020204030204" pitchFamily="49" charset="0"/>
              </a:rPr>
              <a:t> = set(["Park", "Kim", "Lee"])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partyB</a:t>
            </a:r>
            <a:r>
              <a:rPr lang="en-US" altLang="ko-KR" sz="1600" dirty="0">
                <a:latin typeface="Consolas" panose="020B0609020204030204" pitchFamily="49" charset="0"/>
              </a:rPr>
              <a:t> = set(["Park", "Choi"])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print("2</a:t>
            </a:r>
            <a:r>
              <a:rPr lang="ko-KR" altLang="en-US" sz="1600" dirty="0">
                <a:latin typeface="Consolas" panose="020B0609020204030204" pitchFamily="49" charset="0"/>
              </a:rPr>
              <a:t>개의 파티에 모두 참석한 사람은 다음과 같습니다</a:t>
            </a:r>
            <a:r>
              <a:rPr lang="en-US" altLang="ko-KR" sz="1600" dirty="0">
                <a:latin typeface="Consolas" panose="020B0609020204030204" pitchFamily="49" charset="0"/>
              </a:rPr>
              <a:t>. 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 ( </a:t>
            </a:r>
            <a:r>
              <a:rPr lang="en-US" altLang="ko-KR" sz="1600" dirty="0" err="1">
                <a:latin typeface="Consolas" panose="020B0609020204030204" pitchFamily="49" charset="0"/>
              </a:rPr>
              <a:t>partyA.intersection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partyB</a:t>
            </a:r>
            <a:r>
              <a:rPr lang="en-US" altLang="ko-KR" sz="16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3414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 파일을 읽어서 단어를 얼마나 다양하게 사용하여 문서를 </a:t>
            </a:r>
            <a:r>
              <a:rPr lang="ko-KR" altLang="en-US" dirty="0" err="1"/>
              <a:t>작성하였는지를</a:t>
            </a:r>
            <a:r>
              <a:rPr lang="ko-KR" altLang="en-US" dirty="0"/>
              <a:t> 계산하는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파일에서 중복되지 않은 단어의 </a:t>
            </a:r>
            <a:r>
              <a:rPr lang="ko-KR" altLang="en-US" dirty="0" smtClean="0">
                <a:effectLst/>
              </a:rPr>
              <a:t>개수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928" y="2976609"/>
            <a:ext cx="8392333" cy="147732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입력 파일 이름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: proverbs.txt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사용된 단어의 개수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= 18</a:t>
            </a:r>
          </a:p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{'travels', 'half', 'that', 'news', '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50" charset="-127"/>
              </a:rPr>
              <a:t>alls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', 'well', 'fast', 'feather', 'flock', 'bad', 'together', 'ends', 'is', 'a', 'done', 'begun', 'birds', 'of'} 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95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18647"/>
            <a:ext cx="8392333" cy="526297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#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단어에서 구두점을 제거하고 소문자로 만든다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process(w):		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output =""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for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ch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in w: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	if(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ch.isalpha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 ):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		output +=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ch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return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output.lower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words = set()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#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파일을 연다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fname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= input("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입력 파일 이름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file = open(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fname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, "r")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#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파일의 모든 줄에 대하여 반복한다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for line in file: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lineWords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line.split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for word in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lineWords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	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words.add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(process(word))	#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단어를 세트에 추가한다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사용된 단어의 개수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=",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len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(words))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print(words)</a:t>
            </a:r>
          </a:p>
        </p:txBody>
      </p:sp>
    </p:spTree>
    <p:extLst>
      <p:ext uri="{BB962C8B-B14F-4D97-AF65-F5344CB8AC3E}">
        <p14:creationId xmlns:p14="http://schemas.microsoft.com/office/powerpoint/2010/main" val="213735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42" y="2388108"/>
            <a:ext cx="4524375" cy="40767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프로그램에서 자료들을 저장하는 여러 가지 구조들이 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b="1" dirty="0"/>
              <a:t>자료 구조</a:t>
            </a:r>
            <a:r>
              <a:rPr lang="en-US" altLang="ko-KR" b="1" dirty="0"/>
              <a:t>(data structure)</a:t>
            </a:r>
            <a:r>
              <a:rPr lang="ko-KR" altLang="en-US" dirty="0"/>
              <a:t>라 부른다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자료구조란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34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딕셔너리는</a:t>
            </a:r>
            <a:r>
              <a:rPr lang="en-US" altLang="ko-KR" dirty="0" smtClean="0"/>
              <a:t> </a:t>
            </a:r>
            <a:r>
              <a:rPr lang="en-US" altLang="ko-KR" dirty="0"/>
              <a:t>키(key)와 값(value)의 </a:t>
            </a:r>
            <a:r>
              <a:rPr lang="en-US" altLang="ko-KR" dirty="0" err="1"/>
              <a:t>쌍을</a:t>
            </a:r>
            <a:r>
              <a:rPr lang="en-US" altLang="ko-KR" dirty="0"/>
              <a:t> </a:t>
            </a:r>
            <a:r>
              <a:rPr lang="en-US" altLang="ko-KR" dirty="0" err="1"/>
              <a:t>저장할</a:t>
            </a:r>
            <a:r>
              <a:rPr lang="en-US" altLang="ko-KR" dirty="0"/>
              <a:t> 수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 smtClean="0"/>
              <a:t>객체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920139"/>
            <a:ext cx="8401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18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95" y="1799740"/>
            <a:ext cx="7857398" cy="1321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183" y="3239235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 = {'Kim':'01012345678',  'Park':'01012345679', 'Lee':'01012345680' </a:t>
            </a:r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{'Kim': '01012345678', 'Lee': '01012345680', 'Park': '01012345679'}</a:t>
            </a:r>
          </a:p>
        </p:txBody>
      </p:sp>
    </p:spTree>
    <p:extLst>
      <p:ext uri="{BB962C8B-B14F-4D97-AF65-F5344CB8AC3E}">
        <p14:creationId xmlns:p14="http://schemas.microsoft.com/office/powerpoint/2010/main" val="271815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 접근하기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19293"/>
            <a:ext cx="8392333" cy="206210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 = {'Kim':'01012345678',  'Park':'01012345679', 'Lee':'01012345680' 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contacts['Kim']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'01012345678’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contacts.get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('Kim')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'01012345678'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226696"/>
            <a:ext cx="8392333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if "Kim" in contacts: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print("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키가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딕셔너리에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 있음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0354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 추가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9293"/>
            <a:ext cx="8392333" cy="10772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contacts['Choi'] = '01056781234'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{'Kim': '01012345678', 'Choi': '01056781234', 'Lee': '01012345680', 'Park': '01012345679'}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37761"/>
            <a:ext cx="8392333" cy="206210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 = {'Kim':'01012345678',  'Park':'01012345679', 'Lee':'01012345680' 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contacts.pop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("Kim")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'01012345678'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contacts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{'Lee': '01012345680', 'Park': '01012345679'}</a:t>
            </a:r>
          </a:p>
        </p:txBody>
      </p:sp>
    </p:spTree>
    <p:extLst>
      <p:ext uri="{BB962C8B-B14F-4D97-AF65-F5344CB8AC3E}">
        <p14:creationId xmlns:p14="http://schemas.microsoft.com/office/powerpoint/2010/main" val="153137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 순회하기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87192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scores = { 'Korean': 80, 'Math': 90, 'English': 80}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for item in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scores.items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print(item)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('Math', 90)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('English', 80)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('Korean', 80)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412442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우리는 영한 사전을 구현하여 보자</a:t>
            </a:r>
            <a:r>
              <a:rPr lang="en-US" altLang="ko-KR" dirty="0"/>
              <a:t>. </a:t>
            </a:r>
            <a:r>
              <a:rPr lang="ko-KR" altLang="en-US" dirty="0"/>
              <a:t>어떻게 하면 좋은가</a:t>
            </a:r>
            <a:r>
              <a:rPr lang="en-US" altLang="ko-KR" dirty="0"/>
              <a:t>? </a:t>
            </a:r>
            <a:r>
              <a:rPr lang="ko-KR" altLang="en-US" dirty="0"/>
              <a:t>공백 </a:t>
            </a:r>
            <a:r>
              <a:rPr lang="ko-KR" altLang="en-US" dirty="0" err="1"/>
              <a:t>딕셔너리를</a:t>
            </a:r>
            <a:r>
              <a:rPr lang="ko-KR" altLang="en-US" dirty="0"/>
              <a:t> 생성하고 여기에 영어 단어를 키로 하고 설명을 값으로 하여 저장하면 될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영한 사전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928" y="2976609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단어를 </a:t>
            </a:r>
            <a:r>
              <a:rPr lang="ko-KR" altLang="en-US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: one 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하나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927" y="4020704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단어를 </a:t>
            </a:r>
            <a:r>
              <a:rPr lang="ko-KR" altLang="en-US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: python 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없음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10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84335"/>
            <a:ext cx="8392333" cy="206210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english_dict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dict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english_dict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['one'] = '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하나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english_dict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['two'] = '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둘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english_dict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['three'] = '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셋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word = input("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단어를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");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print (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english_dict.get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(word, 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없음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70666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사용자가 지정하는 파일을 읽어서 파일에 저장된 각각의 단어가 몇 번이나 나오는지를 계산하는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단어 카운터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928" y="2976609"/>
            <a:ext cx="8392333" cy="147732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파일 이름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: proverbs.txt</a:t>
            </a:r>
          </a:p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{'a': 1, 'done.': 1, 'that': 1, 'well.': 1, 'ends': 1, 'Well': 1, 'flock': 1, 'feather': 1, "All's": 1, 'Birds': 1, 'together.': 1, 'of': 1, 'fast.': 1, 'begun': 1, 'half': 1, 'well': 1, 'travels': 1, 'news': 1, 'is': 1, 'Bad': 1}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66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84335"/>
            <a:ext cx="8392333" cy="329320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fname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= input("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파일 이름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file = open(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fname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, "r")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table 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dict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for line in file: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words 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line.split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for word in words: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if word not in table: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  table[word] = 1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else: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  table[word] += 1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print(table)</a:t>
            </a:r>
          </a:p>
        </p:txBody>
      </p:sp>
    </p:spTree>
    <p:extLst>
      <p:ext uri="{BB962C8B-B14F-4D97-AF65-F5344CB8AC3E}">
        <p14:creationId xmlns:p14="http://schemas.microsoft.com/office/powerpoint/2010/main" val="1857092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현대인들은 </a:t>
            </a:r>
            <a:r>
              <a:rPr lang="ko-KR" altLang="en-US" dirty="0" err="1"/>
              <a:t>축약어를</a:t>
            </a:r>
            <a:r>
              <a:rPr lang="ko-KR" altLang="en-US" dirty="0"/>
              <a:t> 많이 사용한다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"B4(Before)" "TX(Thanks)" "BBL(Be Back Later)" "BCNU(Be Seeing You)" "HAND(Have A Nice Day)"</a:t>
            </a:r>
            <a:r>
              <a:rPr lang="ko-KR" altLang="en-US" dirty="0"/>
              <a:t>와 같은 </a:t>
            </a:r>
            <a:r>
              <a:rPr lang="ko-KR" altLang="en-US" dirty="0" err="1"/>
              <a:t>축약어들이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 err="1"/>
              <a:t>축약어를</a:t>
            </a:r>
            <a:r>
              <a:rPr lang="ko-KR" altLang="en-US" dirty="0"/>
              <a:t> 풀어서 일반적인 문장으로 변환하는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>
                <a:effectLst/>
              </a:rPr>
              <a:t>축약어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smtClean="0">
                <a:effectLst/>
              </a:rPr>
              <a:t>풀어쓰기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928" y="3705029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번역할 문장을 </a:t>
            </a:r>
            <a:r>
              <a:rPr lang="ko-KR" altLang="en-US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: TX Mr. Park!</a:t>
            </a:r>
          </a:p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Thanks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50" charset="-127"/>
              </a:rPr>
              <a:t>Mr.Park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!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54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시퀀스에 속하는 자료 구조들은 동일한 연산을 지원한다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인덱싱</a:t>
            </a:r>
            <a:r>
              <a:rPr lang="en-US" altLang="ko-KR" b="1" dirty="0"/>
              <a:t>(indexing), </a:t>
            </a:r>
            <a:r>
              <a:rPr lang="ko-KR" altLang="en-US" b="1" dirty="0" err="1"/>
              <a:t>슬라이싱</a:t>
            </a:r>
            <a:r>
              <a:rPr lang="en-US" altLang="ko-KR" b="1" dirty="0"/>
              <a:t>(slicing), </a:t>
            </a:r>
            <a:r>
              <a:rPr lang="ko-KR" altLang="en-US" b="1" dirty="0"/>
              <a:t>덧셈 연산</a:t>
            </a:r>
            <a:r>
              <a:rPr lang="en-US" altLang="ko-KR" b="1" dirty="0"/>
              <a:t>(adding), </a:t>
            </a:r>
            <a:r>
              <a:rPr lang="ko-KR" altLang="en-US" b="1" dirty="0"/>
              <a:t>곱셈 연산</a:t>
            </a:r>
            <a:r>
              <a:rPr lang="en-US" altLang="ko-KR" b="1" dirty="0"/>
              <a:t>(multiplying)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리스트는 </a:t>
            </a:r>
            <a:r>
              <a:rPr lang="ko-KR" altLang="en-US" dirty="0"/>
              <a:t>앞에서 자세하게 살펴본바 있다</a:t>
            </a:r>
            <a:r>
              <a:rPr lang="en-US" altLang="ko-KR" dirty="0"/>
              <a:t>. </a:t>
            </a:r>
            <a:r>
              <a:rPr lang="ko-KR" altLang="en-US" dirty="0"/>
              <a:t>여기서는 나머지 시퀀스들을 탐구해보자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620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84335"/>
            <a:ext cx="8392333" cy="40318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table = { "B4": "Before",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"TX": "Thanks",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"BBL": "Be Back Later",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"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BCNU":"Be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Seeing You",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"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HAND":"Have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A Nice Day" 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message = input('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번역할 문장을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')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words 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message.split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result = ""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for word in words: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if word in table: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result += table[word] + " "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else: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result += word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3041196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문자 열은 문자들의 시퀀스로 정의된다</a:t>
            </a:r>
            <a:r>
              <a:rPr lang="en-US" altLang="ko-KR" dirty="0"/>
              <a:t>. </a:t>
            </a:r>
            <a:r>
              <a:rPr lang="ko-KR" altLang="en-US" dirty="0"/>
              <a:t>글자들이 실</a:t>
            </a:r>
            <a:r>
              <a:rPr lang="en-US" altLang="ko-KR" dirty="0"/>
              <a:t>(string)</a:t>
            </a:r>
            <a:r>
              <a:rPr lang="ko-KR" altLang="en-US" dirty="0"/>
              <a:t>로 묶여 있는 것이 </a:t>
            </a:r>
            <a:r>
              <a:rPr lang="ko-KR" altLang="en-US" dirty="0" smtClean="0"/>
              <a:t>문자열이라고 </a:t>
            </a:r>
            <a:r>
              <a:rPr lang="ko-KR" altLang="en-US" dirty="0"/>
              <a:t>생각하면 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5" y="2840306"/>
            <a:ext cx="5819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07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84335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s1 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("Hello")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s2 = "Hello“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굴림" panose="020B0600000101010101" pitchFamily="50" charset="-127"/>
              </a:rPr>
              <a:t>s1 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= "Hello"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s2 = "World"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s3 = "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Hello"+"World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2452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문자 접근하기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84335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word = '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abcdef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word[0]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'a'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word[5]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'f'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95" y="3634353"/>
            <a:ext cx="5895429" cy="22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7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71" y="3429888"/>
            <a:ext cx="5756813" cy="2731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84335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word = 'Python'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word[0:2]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Py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word[2:5]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tho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57361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슬라이싱의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84335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word = 'Python'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word[0:2]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Py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word[2:5]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tho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7462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</a:t>
            </a:r>
            <a:r>
              <a:rPr lang="ko-KR" altLang="en-US" dirty="0"/>
              <a:t>연산자와 </a:t>
            </a:r>
            <a:r>
              <a:rPr lang="en-US" altLang="ko-KR" dirty="0"/>
              <a:t>not in </a:t>
            </a:r>
            <a:r>
              <a:rPr lang="ko-KR" altLang="en-US" dirty="0"/>
              <a:t>연산자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84335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s="Love will find a way."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"Love" in s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True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"love" in s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0518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s = input("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문자열을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if 'c' in s: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print('c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가 포함되어 있음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else: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print('c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가 포함되어 있지 않음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')</a:t>
            </a:r>
            <a:endParaRPr lang="ko-KR" altLang="en-US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332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비교하기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84335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a = input("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문자열을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b = input("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문자열을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if( a &lt; b ):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print(a, 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가 앞에 있음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else: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print(b, 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가 앞에 있음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0518"/>
            <a:ext cx="8392333" cy="83099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문자열을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apple</a:t>
            </a:r>
          </a:p>
          <a:p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문자열을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orange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apple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가 앞에 있음</a:t>
            </a:r>
          </a:p>
        </p:txBody>
      </p:sp>
    </p:spTree>
    <p:extLst>
      <p:ext uri="{BB962C8B-B14F-4D97-AF65-F5344CB8AC3E}">
        <p14:creationId xmlns:p14="http://schemas.microsoft.com/office/powerpoint/2010/main" val="1899714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문자열에서 단어 분리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84335"/>
            <a:ext cx="8392333" cy="10772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s = 'Never put off till tomorrow what you can do today.'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s.split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['Never', 'put', 'off', 'till', 'tomorrow', 'what', 'you', 'can', 'do', 'today.']</a:t>
            </a:r>
          </a:p>
        </p:txBody>
      </p:sp>
    </p:spTree>
    <p:extLst>
      <p:ext uri="{BB962C8B-B14F-4D97-AF65-F5344CB8AC3E}">
        <p14:creationId xmlns:p14="http://schemas.microsoft.com/office/powerpoint/2010/main" val="1059723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회문</a:t>
            </a:r>
            <a:r>
              <a:rPr lang="en-US" altLang="ko-KR" dirty="0"/>
              <a:t>(palindrome)</a:t>
            </a:r>
            <a:r>
              <a:rPr lang="ko-KR" altLang="en-US" dirty="0"/>
              <a:t>은 앞으로 읽으나 뒤로 읽으나 동일한 문장이다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"mom", "civic", "dad" </a:t>
            </a:r>
            <a:r>
              <a:rPr lang="ko-KR" altLang="en-US" dirty="0"/>
              <a:t>등이 </a:t>
            </a:r>
            <a:r>
              <a:rPr lang="ko-KR" altLang="en-US" dirty="0" err="1"/>
              <a:t>회문의</a:t>
            </a:r>
            <a:r>
              <a:rPr lang="ko-KR" altLang="en-US" dirty="0"/>
              <a:t> 예이다</a:t>
            </a:r>
            <a:r>
              <a:rPr lang="en-US" altLang="ko-KR" dirty="0"/>
              <a:t>. </a:t>
            </a:r>
            <a:r>
              <a:rPr lang="ko-KR" altLang="en-US" dirty="0"/>
              <a:t>사용자로부터 문자열을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회문인지를</a:t>
            </a:r>
            <a:r>
              <a:rPr lang="ko-KR" altLang="en-US" dirty="0"/>
              <a:t> 검사하는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회문 </a:t>
            </a:r>
            <a:r>
              <a:rPr lang="ko-KR" altLang="en-US" dirty="0" smtClean="0">
                <a:effectLst/>
              </a:rPr>
              <a:t>검사하기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928" y="3705029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문자열을 </a:t>
            </a:r>
            <a:r>
              <a:rPr lang="ko-KR" altLang="en-US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: dad</a:t>
            </a:r>
          </a:p>
          <a:p>
            <a:pPr latinLnBrk="1"/>
            <a:r>
              <a:rPr lang="ko-KR" altLang="en-US" dirty="0" err="1">
                <a:latin typeface="Consolas" panose="020B0609020204030204" pitchFamily="49" charset="0"/>
                <a:ea typeface="굴림" panose="020B0600000101010101" pitchFamily="50" charset="-127"/>
              </a:rPr>
              <a:t>회문입니다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62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은 </a:t>
            </a:r>
            <a:r>
              <a:rPr lang="ko-KR" altLang="en-US" dirty="0" smtClean="0"/>
              <a:t>변경될 수 없는 리스트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19" y="2465279"/>
            <a:ext cx="7029450" cy="115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941" y="3914613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&gt;&gt;&gt; </a:t>
            </a:r>
            <a:r>
              <a:rPr lang="en-US" altLang="ko-KR" sz="1600" i="1" dirty="0"/>
              <a:t>colors = ("red", "green", "blue")</a:t>
            </a:r>
          </a:p>
          <a:p>
            <a:r>
              <a:rPr lang="en-US" altLang="ko-KR" sz="1600" i="1" dirty="0"/>
              <a:t>&gt;&gt;&gt; colors</a:t>
            </a:r>
          </a:p>
          <a:p>
            <a:r>
              <a:rPr lang="en-US" altLang="ko-KR" sz="1600" i="1" dirty="0"/>
              <a:t>('red', 'green', 'blue</a:t>
            </a:r>
            <a:r>
              <a:rPr lang="en-US" altLang="ko-KR" sz="1600" i="1" dirty="0" smtClean="0"/>
              <a:t>')</a:t>
            </a:r>
          </a:p>
          <a:p>
            <a:endParaRPr lang="en-US" altLang="ko-KR" sz="1600" i="1" dirty="0"/>
          </a:p>
          <a:p>
            <a:r>
              <a:rPr lang="en-US" altLang="ko-KR" sz="1600" i="1" dirty="0"/>
              <a:t>&gt;&gt;&gt; numbers = (1, 2, 3, 4, 5 )</a:t>
            </a:r>
          </a:p>
          <a:p>
            <a:r>
              <a:rPr lang="en-US" altLang="ko-KR" sz="1600" i="1" dirty="0" smtClean="0"/>
              <a:t>&gt;&gt;&gt; </a:t>
            </a:r>
            <a:r>
              <a:rPr lang="en-US" altLang="ko-KR" sz="1600" i="1" dirty="0"/>
              <a:t>numbers</a:t>
            </a:r>
          </a:p>
          <a:p>
            <a:r>
              <a:rPr lang="en-US" altLang="ko-KR" sz="1600" i="1" dirty="0"/>
              <a:t>(1, 2, 3, 4, 5)</a:t>
            </a:r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2614399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23440"/>
            <a:ext cx="8392333" cy="57554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check_pal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(s):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low = 0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high 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len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(s) - 1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while True: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if low &gt; high: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  return True;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a = s[low]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b = s[high]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if a != b: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  return False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low += 1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high -= 1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s = input("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문자열을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s 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s.replace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(" ", "")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if(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check_pal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(s)==True):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  print("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회문입니다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else: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    print("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회문이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 아닙니다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576542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머리 </a:t>
            </a:r>
            <a:r>
              <a:rPr lang="ko-KR" altLang="en-US" dirty="0" err="1"/>
              <a:t>글자어</a:t>
            </a:r>
            <a:r>
              <a:rPr lang="en-US" altLang="ko-KR" dirty="0"/>
              <a:t>(acronym)</a:t>
            </a:r>
            <a:r>
              <a:rPr lang="ko-KR" altLang="en-US" dirty="0"/>
              <a:t>은 </a:t>
            </a:r>
            <a:r>
              <a:rPr lang="en-US" altLang="ko-KR" dirty="0"/>
              <a:t>NATO(North Atlantic Treaty Organization)</a:t>
            </a:r>
            <a:r>
              <a:rPr lang="ko-KR" altLang="en-US" dirty="0"/>
              <a:t>처럼 각 단어의 </a:t>
            </a:r>
            <a:r>
              <a:rPr lang="ko-KR" altLang="en-US" dirty="0" err="1"/>
              <a:t>첫글자를</a:t>
            </a:r>
            <a:r>
              <a:rPr lang="ko-KR" altLang="en-US" dirty="0"/>
              <a:t> 모아서 만든 문자열이다</a:t>
            </a:r>
            <a:r>
              <a:rPr lang="en-US" altLang="ko-KR" dirty="0"/>
              <a:t>. </a:t>
            </a:r>
            <a:r>
              <a:rPr lang="ko-KR" altLang="en-US" dirty="0"/>
              <a:t>사용자가 문장을 입력하면 해당되는 머리 </a:t>
            </a:r>
            <a:r>
              <a:rPr lang="ko-KR" altLang="en-US" dirty="0" err="1"/>
              <a:t>글자어를</a:t>
            </a:r>
            <a:r>
              <a:rPr lang="ko-KR" altLang="en-US" dirty="0"/>
              <a:t>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머리 </a:t>
            </a:r>
            <a:r>
              <a:rPr lang="ko-KR" altLang="en-US" dirty="0" err="1">
                <a:effectLst/>
              </a:rPr>
              <a:t>글자어</a:t>
            </a:r>
            <a:r>
              <a:rPr lang="ko-KR" altLang="en-US" dirty="0">
                <a:effectLst/>
              </a:rPr>
              <a:t>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928" y="3705029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문자열을 </a:t>
            </a:r>
            <a:r>
              <a:rPr lang="ko-KR" altLang="en-US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: North Atlantic Treaty Organization</a:t>
            </a:r>
          </a:p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NATO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954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68837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phrase  = input("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문자열을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")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acronym = ""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for word in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phrase.upper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().split():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	acronym += word[0]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print( acronym )</a:t>
            </a:r>
          </a:p>
        </p:txBody>
      </p:sp>
    </p:spTree>
    <p:extLst>
      <p:ext uri="{BB962C8B-B14F-4D97-AF65-F5344CB8AC3E}">
        <p14:creationId xmlns:p14="http://schemas.microsoft.com/office/powerpoint/2010/main" val="2585931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split()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</a:t>
            </a:r>
            <a:r>
              <a:rPr lang="ko-KR" altLang="en-US" dirty="0" err="1"/>
              <a:t>파싱될</a:t>
            </a:r>
            <a:r>
              <a:rPr lang="ko-KR" altLang="en-US" dirty="0"/>
              <a:t> 수 있다</a:t>
            </a:r>
            <a:r>
              <a:rPr lang="en-US" altLang="ko-KR" dirty="0"/>
              <a:t>. open(), </a:t>
            </a:r>
            <a:r>
              <a:rPr lang="en-US" altLang="ko-KR" dirty="0" err="1"/>
              <a:t>readlines</a:t>
            </a:r>
            <a:r>
              <a:rPr lang="en-US" altLang="ko-KR" dirty="0"/>
              <a:t>(), strip()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사용하여서 다음과 같은 </a:t>
            </a:r>
            <a:r>
              <a:rPr lang="en-US" altLang="ko-KR" dirty="0"/>
              <a:t>CSV </a:t>
            </a:r>
            <a:r>
              <a:rPr lang="ko-KR" altLang="en-US" dirty="0"/>
              <a:t>파일에서 데이터를 읽는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CSV </a:t>
            </a:r>
            <a:r>
              <a:rPr lang="ko-KR" altLang="en-US" dirty="0">
                <a:effectLst/>
              </a:rPr>
              <a:t>파일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3" y="3085097"/>
            <a:ext cx="8392333" cy="369331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홍길동</a:t>
            </a:r>
            <a:r>
              <a:rPr lang="en-US" altLang="ko-KR" i="1" dirty="0"/>
              <a:t>,2018,</a:t>
            </a:r>
            <a:r>
              <a:rPr lang="ko-KR" altLang="en-US" i="1" dirty="0"/>
              <a:t>생활관</a:t>
            </a:r>
            <a:r>
              <a:rPr lang="en-US" altLang="ko-KR" i="1" dirty="0"/>
              <a:t>A,312,3.18</a:t>
            </a:r>
            <a:endParaRPr lang="ko-KR" altLang="en-US" i="1" dirty="0"/>
          </a:p>
          <a:p>
            <a:pPr latinLnBrk="1"/>
            <a:r>
              <a:rPr lang="ko-KR" altLang="en-US" i="1" dirty="0"/>
              <a:t>홍길동</a:t>
            </a:r>
          </a:p>
          <a:p>
            <a:pPr latinLnBrk="1"/>
            <a:r>
              <a:rPr lang="en-US" altLang="ko-KR" i="1" dirty="0"/>
              <a:t>2018</a:t>
            </a:r>
            <a:endParaRPr lang="ko-KR" altLang="en-US" i="1" dirty="0"/>
          </a:p>
          <a:p>
            <a:pPr latinLnBrk="1"/>
            <a:r>
              <a:rPr lang="ko-KR" altLang="en-US" i="1" dirty="0"/>
              <a:t>생활관</a:t>
            </a:r>
            <a:r>
              <a:rPr lang="en-US" altLang="ko-KR" i="1" dirty="0"/>
              <a:t>A</a:t>
            </a:r>
            <a:endParaRPr lang="ko-KR" altLang="en-US" i="1" dirty="0"/>
          </a:p>
          <a:p>
            <a:pPr latinLnBrk="1"/>
            <a:r>
              <a:rPr lang="en-US" altLang="ko-KR" i="1" dirty="0"/>
              <a:t>312</a:t>
            </a:r>
            <a:endParaRPr lang="ko-KR" altLang="en-US" i="1" dirty="0"/>
          </a:p>
          <a:p>
            <a:pPr latinLnBrk="1"/>
            <a:r>
              <a:rPr lang="en-US" altLang="ko-KR" i="1" dirty="0"/>
              <a:t>3.18</a:t>
            </a:r>
            <a:endParaRPr lang="ko-KR" altLang="en-US" i="1" dirty="0"/>
          </a:p>
          <a:p>
            <a:pPr latinLnBrk="1"/>
            <a:r>
              <a:rPr lang="ko-KR" altLang="en-US" i="1" dirty="0"/>
              <a:t>김철수</a:t>
            </a:r>
            <a:r>
              <a:rPr lang="en-US" altLang="ko-KR" i="1" dirty="0"/>
              <a:t>,2017,</a:t>
            </a:r>
            <a:r>
              <a:rPr lang="ko-KR" altLang="en-US" i="1" dirty="0"/>
              <a:t>생활관</a:t>
            </a:r>
            <a:r>
              <a:rPr lang="en-US" altLang="ko-KR" i="1" dirty="0"/>
              <a:t>B,102,3.25</a:t>
            </a:r>
            <a:endParaRPr lang="ko-KR" altLang="en-US" i="1" dirty="0"/>
          </a:p>
          <a:p>
            <a:pPr latinLnBrk="1"/>
            <a:r>
              <a:rPr lang="ko-KR" altLang="en-US" i="1" dirty="0"/>
              <a:t>김철수</a:t>
            </a:r>
          </a:p>
          <a:p>
            <a:pPr latinLnBrk="1"/>
            <a:r>
              <a:rPr lang="en-US" altLang="ko-KR" i="1" dirty="0"/>
              <a:t>2017</a:t>
            </a:r>
            <a:endParaRPr lang="ko-KR" altLang="en-US" i="1" dirty="0"/>
          </a:p>
          <a:p>
            <a:pPr latinLnBrk="1"/>
            <a:r>
              <a:rPr lang="ko-KR" altLang="en-US" i="1" dirty="0"/>
              <a:t>생활관</a:t>
            </a:r>
            <a:r>
              <a:rPr lang="en-US" altLang="ko-KR" i="1" dirty="0"/>
              <a:t>B</a:t>
            </a:r>
            <a:endParaRPr lang="ko-KR" altLang="en-US" i="1" dirty="0"/>
          </a:p>
          <a:p>
            <a:pPr latinLnBrk="1"/>
            <a:r>
              <a:rPr lang="en-US" altLang="ko-KR" i="1" dirty="0"/>
              <a:t>102</a:t>
            </a:r>
            <a:endParaRPr lang="ko-KR" altLang="en-US" i="1" dirty="0"/>
          </a:p>
          <a:p>
            <a:pPr latinLnBrk="1"/>
            <a:r>
              <a:rPr lang="en-US" altLang="ko-KR" i="1" dirty="0" smtClean="0"/>
              <a:t>3.25</a:t>
            </a:r>
          </a:p>
          <a:p>
            <a:pPr latinLnBrk="1"/>
            <a:r>
              <a:rPr lang="en-US" altLang="ko-KR" i="1" dirty="0" smtClean="0"/>
              <a:t>…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907251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441" y="1737102"/>
            <a:ext cx="8392333" cy="477053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#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파일을 오픈한다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f = open("E:\\students.txt", "r")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#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파일의 각 줄에 대하여 반복한다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for line in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f.readlines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():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#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공백 문자를 제거한다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line 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line.strip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#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줄을 출력한다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print(line)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#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줄을 단어로 분리한다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words =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line.split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(",")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# 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줄의 단어를 출력한다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for word in words: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  print("   ", word)</a:t>
            </a:r>
          </a:p>
        </p:txBody>
      </p:sp>
    </p:spTree>
    <p:extLst>
      <p:ext uri="{BB962C8B-B14F-4D97-AF65-F5344CB8AC3E}">
        <p14:creationId xmlns:p14="http://schemas.microsoft.com/office/powerpoint/2010/main" val="3998961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문자열 안에 있는 문자의 개수</a:t>
            </a:r>
            <a:r>
              <a:rPr lang="en-US" altLang="ko-KR" dirty="0"/>
              <a:t>, </a:t>
            </a:r>
            <a:r>
              <a:rPr lang="ko-KR" altLang="en-US" dirty="0"/>
              <a:t>숫자의 개수</a:t>
            </a:r>
            <a:r>
              <a:rPr lang="en-US" altLang="ko-KR" dirty="0"/>
              <a:t>, </a:t>
            </a:r>
            <a:r>
              <a:rPr lang="ko-KR" altLang="en-US" dirty="0"/>
              <a:t>공백의 개수를 계산하는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문자열 </a:t>
            </a:r>
            <a:r>
              <a:rPr lang="ko-KR" altLang="en-US" dirty="0" smtClean="0">
                <a:effectLst/>
              </a:rPr>
              <a:t>분석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433" y="3085097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문자열을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A picture is worth a thousand words.</a:t>
            </a:r>
          </a:p>
          <a:p>
            <a:pPr latinLnBrk="1"/>
            <a:r>
              <a:rPr lang="en-US" altLang="ko-KR" i="1" dirty="0"/>
              <a:t>{'digits': 0, 'spaces': 6, 'alphas': 29}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389858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441" y="1737102"/>
            <a:ext cx="8392333" cy="329320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sentence = input("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</a:rPr>
              <a:t>문자열을 </a:t>
            </a:r>
            <a:r>
              <a:rPr lang="ko-KR" altLang="en-US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: ")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table = { "alphas": 0, "digits":0, "spaces": 0 }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for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in sentence: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if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i.isalpha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table["alphas"] += 1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if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i.isdigit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table["digits"] += 1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if </a:t>
            </a:r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</a:rPr>
              <a:t>i.isspace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():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      table["spaces"] += 1</a:t>
            </a:r>
          </a:p>
          <a:p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</a:rPr>
              <a:t>print(table)</a:t>
            </a:r>
          </a:p>
        </p:txBody>
      </p:sp>
    </p:spTree>
    <p:extLst>
      <p:ext uri="{BB962C8B-B14F-4D97-AF65-F5344CB8AC3E}">
        <p14:creationId xmlns:p14="http://schemas.microsoft.com/office/powerpoint/2010/main" val="3363521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 err="1"/>
              <a:t>튜플은</a:t>
            </a:r>
            <a:r>
              <a:rPr lang="ko-KR" altLang="en-US" dirty="0"/>
              <a:t> 리스트와 유사하지만 변경할 수 없는 객체이다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세트는 집합으로 요소들은 중복되지 않아야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딕셔너리는</a:t>
            </a:r>
            <a:r>
              <a:rPr lang="ko-KR" altLang="en-US" dirty="0"/>
              <a:t> 사전으로 키와 값의 쌍으로 저장된다</a:t>
            </a:r>
            <a:r>
              <a:rPr lang="en-US" altLang="ko-KR" dirty="0"/>
              <a:t>. </a:t>
            </a:r>
            <a:r>
              <a:rPr lang="ko-KR" altLang="en-US" dirty="0"/>
              <a:t>키를 이용하여 값을 찾을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튜플은</a:t>
            </a:r>
            <a:r>
              <a:rPr lang="ko-KR" altLang="en-US" dirty="0" smtClean="0"/>
              <a:t> 변경할 수 없다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40764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&gt;&gt;&gt; t1 = (1, 2, 3, 4, 5);</a:t>
            </a:r>
          </a:p>
          <a:p>
            <a:r>
              <a:rPr lang="en-US" altLang="ko-KR" sz="1600" i="1" dirty="0"/>
              <a:t>&gt;&gt;&gt; t1[0] = 100;</a:t>
            </a:r>
          </a:p>
          <a:p>
            <a:r>
              <a:rPr lang="en-US" altLang="ko-KR" sz="1600" i="1" dirty="0" err="1"/>
              <a:t>Traceback</a:t>
            </a:r>
            <a:r>
              <a:rPr lang="en-US" altLang="ko-KR" sz="1600" i="1" dirty="0"/>
              <a:t> (most recent call last):</a:t>
            </a:r>
          </a:p>
          <a:p>
            <a:r>
              <a:rPr lang="en-US" altLang="ko-KR" sz="1600" i="1" dirty="0"/>
              <a:t>  File "&lt;pyshell#11&gt;", line 1, in &lt;module&gt;</a:t>
            </a:r>
          </a:p>
          <a:p>
            <a:r>
              <a:rPr lang="en-US" altLang="ko-KR" sz="1600" i="1" dirty="0"/>
              <a:t>    t1[0]=100</a:t>
            </a:r>
          </a:p>
          <a:p>
            <a:r>
              <a:rPr lang="en-US" altLang="ko-KR" sz="1600" i="1" dirty="0" err="1">
                <a:solidFill>
                  <a:srgbClr val="FF0000"/>
                </a:solidFill>
              </a:rPr>
              <a:t>TypeError</a:t>
            </a:r>
            <a:r>
              <a:rPr lang="en-US" altLang="ko-KR" sz="1600" i="1" dirty="0">
                <a:solidFill>
                  <a:srgbClr val="FF0000"/>
                </a:solidFill>
              </a:rPr>
              <a:t>: 'tuple' object does not support item assignment</a:t>
            </a:r>
            <a:endParaRPr lang="en-US" altLang="ko-KR" sz="1600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397978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&gt;&gt;&gt; numbers = ( 1, 2, 3, 4, 5 ) </a:t>
            </a:r>
          </a:p>
          <a:p>
            <a:r>
              <a:rPr lang="en-US" altLang="ko-KR" sz="1600" i="1" dirty="0"/>
              <a:t>&gt;&gt;&gt; colors = ("red", "green", "blue")</a:t>
            </a:r>
          </a:p>
          <a:p>
            <a:r>
              <a:rPr lang="en-US" altLang="ko-KR" sz="1600" i="1" dirty="0"/>
              <a:t>&gt;&gt;&gt; t = numbers + colors</a:t>
            </a:r>
          </a:p>
          <a:p>
            <a:r>
              <a:rPr lang="en-US" altLang="ko-KR" sz="1600" i="1" dirty="0"/>
              <a:t>&gt;&gt;&gt; t</a:t>
            </a:r>
          </a:p>
          <a:p>
            <a:r>
              <a:rPr lang="en-US" altLang="ko-KR" sz="1600" i="1" dirty="0"/>
              <a:t>(1, 2, 3, 4, 5, 'red', 'green', 'blue')</a:t>
            </a:r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254705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ko-KR" altLang="en-US" dirty="0" err="1"/>
              <a:t>튜플</a:t>
            </a:r>
            <a:r>
              <a:rPr lang="ko-KR" altLang="en-US" dirty="0"/>
              <a:t> 연산들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1" y="1702554"/>
            <a:ext cx="8267700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1" y="4179054"/>
            <a:ext cx="8191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대입 연산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" y="1685416"/>
            <a:ext cx="8392333" cy="206210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&gt;&gt;&gt; student1 = ("</a:t>
            </a:r>
            <a:r>
              <a:rPr lang="ko-KR" altLang="en-US" sz="1600" i="1" dirty="0"/>
              <a:t>철수</a:t>
            </a:r>
            <a:r>
              <a:rPr lang="en-US" altLang="ko-KR" sz="1600" i="1" dirty="0"/>
              <a:t>", 19, "CS")</a:t>
            </a:r>
          </a:p>
          <a:p>
            <a:r>
              <a:rPr lang="en-US" altLang="ko-KR" sz="1600" i="1" dirty="0"/>
              <a:t>&gt;&gt;&gt; (name, age, major) = student1</a:t>
            </a:r>
          </a:p>
          <a:p>
            <a:r>
              <a:rPr lang="en-US" altLang="ko-KR" sz="1600" i="1" dirty="0"/>
              <a:t>&gt;&gt;&gt; name</a:t>
            </a:r>
          </a:p>
          <a:p>
            <a:r>
              <a:rPr lang="en-US" altLang="ko-KR" sz="1600" i="1" dirty="0"/>
              <a:t>'</a:t>
            </a:r>
            <a:r>
              <a:rPr lang="ko-KR" altLang="en-US" sz="1600" i="1" dirty="0"/>
              <a:t>철수</a:t>
            </a:r>
            <a:r>
              <a:rPr lang="en-US" altLang="ko-KR" sz="1600" i="1" dirty="0"/>
              <a:t>'</a:t>
            </a:r>
          </a:p>
          <a:p>
            <a:r>
              <a:rPr lang="en-US" altLang="ko-KR" sz="1600" i="1" dirty="0"/>
              <a:t>&gt;&gt;&gt; age</a:t>
            </a:r>
          </a:p>
          <a:p>
            <a:r>
              <a:rPr lang="en-US" altLang="ko-KR" sz="1600" i="1" dirty="0"/>
              <a:t>19</a:t>
            </a:r>
          </a:p>
          <a:p>
            <a:r>
              <a:rPr lang="en-US" altLang="ko-KR" sz="1600" i="1" dirty="0"/>
              <a:t>&gt;&gt;&gt; major</a:t>
            </a:r>
          </a:p>
          <a:p>
            <a:r>
              <a:rPr lang="en-US" altLang="ko-KR" sz="1600" i="1" dirty="0"/>
              <a:t>'CS’</a:t>
            </a:r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333716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원의 넓이와 둘레를 동시에 반환하는 함수를 작성</a:t>
            </a:r>
            <a:r>
              <a:rPr lang="en-US" altLang="ko-KR" dirty="0"/>
              <a:t>, </a:t>
            </a:r>
            <a:r>
              <a:rPr lang="ko-KR" altLang="en-US" dirty="0"/>
              <a:t>테스트해보자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함수의 </a:t>
            </a:r>
            <a:r>
              <a:rPr lang="ko-KR" altLang="en-US" dirty="0" err="1">
                <a:effectLst/>
              </a:rPr>
              <a:t>튜플</a:t>
            </a:r>
            <a:r>
              <a:rPr lang="ko-KR" altLang="en-US" dirty="0">
                <a:effectLst/>
              </a:rPr>
              <a:t> 반환 예제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437" y="2775130"/>
            <a:ext cx="8392333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원의 반지름을 </a:t>
            </a:r>
            <a:r>
              <a:rPr lang="ko-KR" altLang="en-US" dirty="0" err="1">
                <a:latin typeface="Consolas" panose="020B0609020204030204" pitchFamily="49" charset="0"/>
                <a:ea typeface="굴림" panose="020B0600000101010101" pitchFamily="50" charset="-127"/>
              </a:rPr>
              <a:t>입력하시오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: 10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원의 넓이는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314.1592653589793</a:t>
            </a:r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이고 원의 둘레는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62.83185307179586</a:t>
            </a:r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이다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49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467" y="2047067"/>
            <a:ext cx="8392333" cy="28931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math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calCircle</a:t>
            </a:r>
            <a:r>
              <a:rPr lang="en-US" altLang="ko-KR" sz="1600" dirty="0">
                <a:latin typeface="Consolas" panose="020B0609020204030204" pitchFamily="49" charset="0"/>
              </a:rPr>
              <a:t>(r):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# </a:t>
            </a:r>
            <a:r>
              <a:rPr lang="ko-KR" altLang="en-US" sz="1600" dirty="0">
                <a:latin typeface="Consolas" panose="020B0609020204030204" pitchFamily="49" charset="0"/>
              </a:rPr>
              <a:t>반지름이 </a:t>
            </a:r>
            <a:r>
              <a:rPr lang="en-US" altLang="ko-KR" sz="1600" dirty="0">
                <a:latin typeface="Consolas" panose="020B0609020204030204" pitchFamily="49" charset="0"/>
              </a:rPr>
              <a:t>r</a:t>
            </a:r>
            <a:r>
              <a:rPr lang="ko-KR" altLang="en-US" sz="1600" dirty="0">
                <a:latin typeface="Consolas" panose="020B0609020204030204" pitchFamily="49" charset="0"/>
              </a:rPr>
              <a:t>인 원의 넓이와 둘레를 동시에 반환하는 함수  </a:t>
            </a:r>
            <a:r>
              <a:rPr lang="en-US" altLang="ko-KR" sz="1600" dirty="0">
                <a:latin typeface="Consolas" panose="020B0609020204030204" pitchFamily="49" charset="0"/>
              </a:rPr>
              <a:t>(area, </a:t>
            </a:r>
            <a:r>
              <a:rPr lang="en-US" altLang="ko-KR" sz="1600" dirty="0" err="1">
                <a:latin typeface="Consolas" panose="020B0609020204030204" pitchFamily="49" charset="0"/>
              </a:rPr>
              <a:t>circum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area  = </a:t>
            </a:r>
            <a:r>
              <a:rPr lang="en-US" altLang="ko-KR" sz="1600" dirty="0" err="1">
                <a:latin typeface="Consolas" panose="020B0609020204030204" pitchFamily="49" charset="0"/>
              </a:rPr>
              <a:t>math.pi</a:t>
            </a:r>
            <a:r>
              <a:rPr lang="en-US" altLang="ko-KR" sz="1600" dirty="0">
                <a:latin typeface="Consolas" panose="020B0609020204030204" pitchFamily="49" charset="0"/>
              </a:rPr>
              <a:t> * r * 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circum</a:t>
            </a:r>
            <a:r>
              <a:rPr lang="en-US" altLang="ko-KR" sz="1600" dirty="0">
                <a:latin typeface="Consolas" panose="020B0609020204030204" pitchFamily="49" charset="0"/>
              </a:rPr>
              <a:t> = 2 * </a:t>
            </a:r>
            <a:r>
              <a:rPr lang="en-US" altLang="ko-KR" sz="1600" dirty="0" err="1">
                <a:latin typeface="Consolas" panose="020B0609020204030204" pitchFamily="49" charset="0"/>
              </a:rPr>
              <a:t>math.pi</a:t>
            </a:r>
            <a:r>
              <a:rPr lang="en-US" altLang="ko-KR" sz="1600" dirty="0">
                <a:latin typeface="Consolas" panose="020B0609020204030204" pitchFamily="49" charset="0"/>
              </a:rPr>
              <a:t> * 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return (area, </a:t>
            </a:r>
            <a:r>
              <a:rPr lang="en-US" altLang="ko-KR" sz="1600" dirty="0" err="1">
                <a:latin typeface="Consolas" panose="020B0609020204030204" pitchFamily="49" charset="0"/>
              </a:rPr>
              <a:t>circum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radius = float(input("</a:t>
            </a:r>
            <a:r>
              <a:rPr lang="ko-KR" altLang="en-US" sz="1600" dirty="0">
                <a:latin typeface="Consolas" panose="020B0609020204030204" pitchFamily="49" charset="0"/>
              </a:rPr>
              <a:t>원의 반지름을 </a:t>
            </a:r>
            <a:r>
              <a:rPr lang="ko-KR" altLang="en-US" sz="1600" dirty="0" err="1">
                <a:latin typeface="Consolas" panose="020B0609020204030204" pitchFamily="49" charset="0"/>
              </a:rPr>
              <a:t>입력하시오</a:t>
            </a:r>
            <a:r>
              <a:rPr lang="en-US" altLang="ko-KR" sz="1600" dirty="0">
                <a:latin typeface="Consolas" panose="020B0609020204030204" pitchFamily="49" charset="0"/>
              </a:rPr>
              <a:t>: "))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(a, c) = </a:t>
            </a:r>
            <a:r>
              <a:rPr lang="en-US" altLang="ko-KR" sz="1600" dirty="0" err="1">
                <a:latin typeface="Consolas" panose="020B0609020204030204" pitchFamily="49" charset="0"/>
              </a:rPr>
              <a:t>calCircle</a:t>
            </a:r>
            <a:r>
              <a:rPr lang="en-US" altLang="ko-KR" sz="1600" dirty="0">
                <a:latin typeface="Consolas" panose="020B0609020204030204" pitchFamily="49" charset="0"/>
              </a:rPr>
              <a:t>(radius)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원의 넓이는 </a:t>
            </a:r>
            <a:r>
              <a:rPr lang="en-US" altLang="ko-KR" sz="1600" dirty="0">
                <a:latin typeface="Consolas" panose="020B0609020204030204" pitchFamily="49" charset="0"/>
              </a:rPr>
              <a:t>"+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(a)+"</a:t>
            </a:r>
            <a:r>
              <a:rPr lang="ko-KR" altLang="en-US" sz="1600" dirty="0">
                <a:latin typeface="Consolas" panose="020B0609020204030204" pitchFamily="49" charset="0"/>
              </a:rPr>
              <a:t>이고 원의 둘레는</a:t>
            </a:r>
            <a:r>
              <a:rPr lang="en-US" altLang="ko-KR" sz="1600" dirty="0">
                <a:latin typeface="Consolas" panose="020B0609020204030204" pitchFamily="49" charset="0"/>
              </a:rPr>
              <a:t>"+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(c)+"</a:t>
            </a:r>
            <a:r>
              <a:rPr lang="ko-KR" altLang="en-US" sz="1600" dirty="0">
                <a:latin typeface="Consolas" panose="020B0609020204030204" pitchFamily="49" charset="0"/>
              </a:rPr>
              <a:t>이다</a:t>
            </a:r>
            <a:r>
              <a:rPr lang="en-US" altLang="ko-KR" sz="1600" dirty="0">
                <a:latin typeface="Consolas" panose="020B0609020204030204" pitchFamily="49" charset="0"/>
              </a:rPr>
              <a:t>.")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6851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</TotalTime>
  <Words>2127</Words>
  <Application>Microsoft Office PowerPoint</Application>
  <PresentationFormat>화면 슬라이드 쇼(4:3)</PresentationFormat>
  <Paragraphs>398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굴림</vt:lpstr>
      <vt:lpstr>맑은 고딕</vt:lpstr>
      <vt:lpstr>Arial</vt:lpstr>
      <vt:lpstr>Consolas</vt:lpstr>
      <vt:lpstr>Tahoma</vt:lpstr>
      <vt:lpstr>Wingdings</vt:lpstr>
      <vt:lpstr>New_Natural01</vt:lpstr>
      <vt:lpstr>7장 튜플, 세트, 딕셔너리, 문자열</vt:lpstr>
      <vt:lpstr>자료구조란?</vt:lpstr>
      <vt:lpstr>시퀀스</vt:lpstr>
      <vt:lpstr>튜플</vt:lpstr>
      <vt:lpstr>튜플은 변경할 수 없다</vt:lpstr>
      <vt:lpstr>기본적인 튜플 연산들</vt:lpstr>
      <vt:lpstr>튜플 대입 연산</vt:lpstr>
      <vt:lpstr>Lab: 함수의 튜플 반환 예제</vt:lpstr>
      <vt:lpstr>Solution</vt:lpstr>
      <vt:lpstr>세트(Set)</vt:lpstr>
      <vt:lpstr>예제</vt:lpstr>
      <vt:lpstr>in 연산자</vt:lpstr>
      <vt:lpstr>세트에 요소 추가하기</vt:lpstr>
      <vt:lpstr>부분 집합 연산</vt:lpstr>
      <vt:lpstr>집합 연산</vt:lpstr>
      <vt:lpstr>Lab: 파티 동시 참석자 알아내기</vt:lpstr>
      <vt:lpstr>Solution</vt:lpstr>
      <vt:lpstr>Lab: 파일에서 중복되지 않은 단어의 개수</vt:lpstr>
      <vt:lpstr>Solution</vt:lpstr>
      <vt:lpstr>딕셔너리</vt:lpstr>
      <vt:lpstr>딕셔너리 생성</vt:lpstr>
      <vt:lpstr>항목 접근하기</vt:lpstr>
      <vt:lpstr>항목 추가 &amp; 삭제하기</vt:lpstr>
      <vt:lpstr>항목 순회하기</vt:lpstr>
      <vt:lpstr>Lab: 영한 사전 만들기</vt:lpstr>
      <vt:lpstr>Solution</vt:lpstr>
      <vt:lpstr>Lab: 단어 카운터</vt:lpstr>
      <vt:lpstr>Solution</vt:lpstr>
      <vt:lpstr>Lab: 축약어 풀어쓰기</vt:lpstr>
      <vt:lpstr>Solution</vt:lpstr>
      <vt:lpstr>문자열</vt:lpstr>
      <vt:lpstr>문자열의 예</vt:lpstr>
      <vt:lpstr>개별 문자 접근하기 </vt:lpstr>
      <vt:lpstr>슬라이싱</vt:lpstr>
      <vt:lpstr>슬라이싱의 예</vt:lpstr>
      <vt:lpstr>in 연산자와 not in 연산자 </vt:lpstr>
      <vt:lpstr>문자열 비교하기 </vt:lpstr>
      <vt:lpstr>문자열에서 단어 분리</vt:lpstr>
      <vt:lpstr>Lab: 회문 검사하기</vt:lpstr>
      <vt:lpstr>Solution</vt:lpstr>
      <vt:lpstr>Lab: 머리 글자어 만들기</vt:lpstr>
      <vt:lpstr>Solution</vt:lpstr>
      <vt:lpstr>Lab: CSV 파일 분석</vt:lpstr>
      <vt:lpstr>Solution</vt:lpstr>
      <vt:lpstr>Lab: 문자열 분석</vt:lpstr>
      <vt:lpstr>Solution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471</cp:revision>
  <dcterms:created xsi:type="dcterms:W3CDTF">2007-06-29T06:43:39Z</dcterms:created>
  <dcterms:modified xsi:type="dcterms:W3CDTF">2016-08-16T10:04:03Z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