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1"/>
  </p:notesMasterIdLst>
  <p:handoutMasterIdLst>
    <p:handoutMasterId r:id="rId42"/>
  </p:handoutMasterIdLst>
  <p:sldIdLst>
    <p:sldId id="256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03" r:id="rId21"/>
    <p:sldId id="404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303" r:id="rId39"/>
    <p:sldId id="305" r:id="rId4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FF"/>
    <a:srgbClr val="CCFFCC"/>
    <a:srgbClr val="FFFFCC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23" d="100"/>
          <a:sy n="123" d="100"/>
        </p:scale>
        <p:origin x="8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8</a:t>
            </a:r>
            <a:r>
              <a:rPr lang="ko-KR" altLang="en-US" dirty="0" smtClean="0"/>
              <a:t>장 클래스와 객체</a:t>
            </a:r>
            <a:endParaRPr lang="ko-KR" altLang="en-US" dirty="0">
              <a:effectLst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80639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a = Counter()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a.reset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a.increment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print("</a:t>
            </a:r>
            <a:r>
              <a:rPr lang="ko-KR" altLang="en-US" sz="1600" dirty="0">
                <a:latin typeface="Consolas" panose="020B0609020204030204" pitchFamily="49" charset="0"/>
              </a:rPr>
              <a:t>카운터 </a:t>
            </a:r>
            <a:r>
              <a:rPr lang="en-US" altLang="ko-KR" sz="1600" dirty="0"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latin typeface="Consolas" panose="020B0609020204030204" pitchFamily="49" charset="0"/>
              </a:rPr>
              <a:t>의 값은</a:t>
            </a:r>
            <a:r>
              <a:rPr lang="en-US" altLang="ko-KR" sz="1600" dirty="0">
                <a:latin typeface="Consolas" panose="020B0609020204030204" pitchFamily="49" charset="0"/>
              </a:rPr>
              <a:t>", </a:t>
            </a:r>
            <a:r>
              <a:rPr lang="en-US" altLang="ko-KR" sz="1600" dirty="0" err="1">
                <a:latin typeface="Consolas" panose="020B0609020204030204" pitchFamily="49" charset="0"/>
              </a:rPr>
              <a:t>a.get</a:t>
            </a:r>
            <a:r>
              <a:rPr lang="en-US" altLang="ko-KR" sz="1600" dirty="0"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2864203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카운터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a</a:t>
            </a:r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의 값은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1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72" y="3769397"/>
            <a:ext cx="46101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3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생성하기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80639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a = Counter()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 = Counter()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a.reset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b.reset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62" y="3491613"/>
            <a:ext cx="7740838" cy="16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생성자</a:t>
            </a:r>
            <a:r>
              <a:rPr lang="en-US" altLang="ko-KR" b="1" dirty="0"/>
              <a:t>(constructor)</a:t>
            </a:r>
            <a:r>
              <a:rPr lang="ko-KR" altLang="en-US" dirty="0"/>
              <a:t>는 객체가 생성될 때 객체를 기본값으로 초기화하는 특수한 </a:t>
            </a:r>
            <a:r>
              <a:rPr lang="ko-KR" altLang="en-US" dirty="0" err="1"/>
              <a:t>메소드이다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42" y="2764026"/>
            <a:ext cx="7239726" cy="204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생성자의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449" y="3759629"/>
            <a:ext cx="8392333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Counter: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__(self) 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r>
              <a:rPr lang="en-US" altLang="ko-KR" sz="1600" dirty="0">
                <a:latin typeface="Consolas" panose="020B0609020204030204" pitchFamily="49" charset="0"/>
              </a:rPr>
              <a:t> = 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reset(self) 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r>
              <a:rPr lang="en-US" altLang="ko-KR" sz="1600" dirty="0">
                <a:latin typeface="Consolas" panose="020B0609020204030204" pitchFamily="49" charset="0"/>
              </a:rPr>
              <a:t> = 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increment(self):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r>
              <a:rPr lang="en-US" altLang="ko-KR" sz="1600" dirty="0">
                <a:latin typeface="Consolas" panose="020B0609020204030204" pitchFamily="49" charset="0"/>
              </a:rPr>
              <a:t> += 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get(self):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2" y="1508933"/>
            <a:ext cx="8605434" cy="19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7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/>
              <a:t>클래스 안에 정의된 함수이므로 함수를 정의하는 것과 아주 유사하다</a:t>
            </a:r>
            <a:r>
              <a:rPr lang="en-US" altLang="ko-KR" dirty="0"/>
              <a:t>. </a:t>
            </a:r>
            <a:r>
              <a:rPr lang="ko-KR" altLang="en-US" dirty="0"/>
              <a:t>하지만 첫 번째 매개변수는 항상 </a:t>
            </a:r>
            <a:r>
              <a:rPr lang="en-US" altLang="ko-KR" dirty="0"/>
              <a:t>self</a:t>
            </a:r>
            <a:r>
              <a:rPr lang="ko-KR" altLang="en-US" dirty="0"/>
              <a:t>이어야 한다</a:t>
            </a:r>
            <a:r>
              <a:rPr lang="en-US" altLang="ko-KR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188" y="2876226"/>
            <a:ext cx="8392333" cy="35394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Television: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channel, volume, on):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self.channel</a:t>
            </a:r>
            <a:r>
              <a:rPr lang="en-US" altLang="ko-KR" sz="1600" dirty="0">
                <a:latin typeface="Consolas" panose="020B0609020204030204" pitchFamily="49" charset="0"/>
              </a:rPr>
              <a:t> = channel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self.volume</a:t>
            </a:r>
            <a:r>
              <a:rPr lang="en-US" altLang="ko-KR" sz="1600" dirty="0">
                <a:latin typeface="Consolas" panose="020B0609020204030204" pitchFamily="49" charset="0"/>
              </a:rPr>
              <a:t> = volume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self.on</a:t>
            </a:r>
            <a:r>
              <a:rPr lang="en-US" altLang="ko-KR" sz="1600" dirty="0">
                <a:latin typeface="Consolas" panose="020B0609020204030204" pitchFamily="49" charset="0"/>
              </a:rPr>
              <a:t> = on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show(self):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print(</a:t>
            </a:r>
            <a:r>
              <a:rPr lang="en-US" altLang="ko-KR" sz="1600" dirty="0" err="1">
                <a:latin typeface="Consolas" panose="020B0609020204030204" pitchFamily="49" charset="0"/>
              </a:rPr>
              <a:t>self.channel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self.volume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self.on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setChannel</a:t>
            </a:r>
            <a:r>
              <a:rPr lang="en-US" altLang="ko-KR" sz="1600" dirty="0">
                <a:latin typeface="Consolas" panose="020B0609020204030204" pitchFamily="49" charset="0"/>
              </a:rPr>
              <a:t>(self, channel):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self.channel</a:t>
            </a:r>
            <a:r>
              <a:rPr lang="en-US" altLang="ko-KR" sz="1600" dirty="0">
                <a:latin typeface="Consolas" panose="020B0609020204030204" pitchFamily="49" charset="0"/>
              </a:rPr>
              <a:t> = channel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getChannel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self.channel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2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메소드호출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439" y="1706104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t = Television(9, 10, True)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t.show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t.setChannel</a:t>
            </a:r>
            <a:r>
              <a:rPr lang="en-US" altLang="ko-KR" sz="1600" dirty="0" smtClean="0">
                <a:latin typeface="Consolas" panose="020B0609020204030204" pitchFamily="49" charset="0"/>
              </a:rPr>
              <a:t>(11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t.show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439" y="3261101"/>
            <a:ext cx="8392333" cy="58477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9 10 True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11 10 True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86" y="4171847"/>
            <a:ext cx="5364028" cy="21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8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구현의 세부 사항을 클래스 안에 감추는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은닉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18" y="2627447"/>
            <a:ext cx="71247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3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4439" y="1706104"/>
            <a:ext cx="8392333" cy="181588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Student: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name=None, age=0):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r>
              <a:rPr lang="en-US" altLang="ko-KR" sz="1600" dirty="0">
                <a:latin typeface="Consolas" panose="020B0609020204030204" pitchFamily="49" charset="0"/>
              </a:rPr>
              <a:t> = name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r>
              <a:rPr lang="en-US" altLang="ko-KR" sz="1600" dirty="0">
                <a:latin typeface="Consolas" panose="020B0609020204030204" pitchFamily="49" charset="0"/>
              </a:rPr>
              <a:t> = age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</a:rPr>
              <a:t>=Student()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</a:rPr>
              <a:t>.__age)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439" y="3813949"/>
            <a:ext cx="8392333" cy="58477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AttributeError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: 'Student' object has no attribute '__age'</a:t>
            </a:r>
          </a:p>
        </p:txBody>
      </p:sp>
    </p:spTree>
    <p:extLst>
      <p:ext uri="{BB962C8B-B14F-4D97-AF65-F5344CB8AC3E}">
        <p14:creationId xmlns:p14="http://schemas.microsoft.com/office/powerpoint/2010/main" val="309177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하나는 인스턴스 </a:t>
            </a:r>
            <a:r>
              <a:rPr lang="ko-KR" altLang="en-US" dirty="0" err="1"/>
              <a:t>변수값을</a:t>
            </a:r>
            <a:r>
              <a:rPr lang="ko-KR" altLang="en-US" dirty="0"/>
              <a:t> 반환하는 </a:t>
            </a:r>
            <a:r>
              <a:rPr lang="ko-KR" altLang="en-US" b="1" dirty="0" err="1"/>
              <a:t>접근자</a:t>
            </a:r>
            <a:r>
              <a:rPr lang="en-US" altLang="ko-KR" b="1" dirty="0"/>
              <a:t>(getters)</a:t>
            </a:r>
            <a:r>
              <a:rPr lang="ko-KR" altLang="en-US" dirty="0"/>
              <a:t>이고 또 하나는 인스턴스 </a:t>
            </a:r>
            <a:r>
              <a:rPr lang="ko-KR" altLang="en-US" dirty="0" err="1"/>
              <a:t>변수값을</a:t>
            </a:r>
            <a:r>
              <a:rPr lang="ko-KR" altLang="en-US" dirty="0"/>
              <a:t> 설정하는 </a:t>
            </a:r>
            <a:r>
              <a:rPr lang="ko-KR" altLang="en-US" b="1" dirty="0"/>
              <a:t>설정자</a:t>
            </a:r>
            <a:r>
              <a:rPr lang="en-US" altLang="ko-KR" b="1" dirty="0"/>
              <a:t>(setters)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접근자와</a:t>
            </a:r>
            <a:r>
              <a:rPr lang="ko-KR" altLang="en-US" dirty="0" smtClean="0"/>
              <a:t> 설정자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80" y="2867487"/>
            <a:ext cx="6598968" cy="26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0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4439" y="1706104"/>
            <a:ext cx="8392333" cy="477053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Student: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name=None, age=0):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r>
              <a:rPr lang="en-US" altLang="ko-KR" sz="1600" dirty="0">
                <a:latin typeface="Consolas" panose="020B0609020204030204" pitchFamily="49" charset="0"/>
              </a:rPr>
              <a:t> = name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r>
              <a:rPr lang="en-US" altLang="ko-KR" sz="1600" dirty="0">
                <a:latin typeface="Consolas" panose="020B0609020204030204" pitchFamily="49" charset="0"/>
              </a:rPr>
              <a:t> = age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getAge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getName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setAge</a:t>
            </a:r>
            <a:r>
              <a:rPr lang="en-US" altLang="ko-KR" sz="1600" dirty="0">
                <a:latin typeface="Consolas" panose="020B0609020204030204" pitchFamily="49" charset="0"/>
              </a:rPr>
              <a:t>(self, age):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r>
              <a:rPr lang="en-US" altLang="ko-KR" sz="1600" dirty="0">
                <a:latin typeface="Consolas" panose="020B0609020204030204" pitchFamily="49" charset="0"/>
              </a:rPr>
              <a:t>=age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setName</a:t>
            </a:r>
            <a:r>
              <a:rPr lang="en-US" altLang="ko-KR" sz="1600" dirty="0">
                <a:latin typeface="Consolas" panose="020B0609020204030204" pitchFamily="49" charset="0"/>
              </a:rPr>
              <a:t>(self, name):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r>
              <a:rPr lang="en-US" altLang="ko-KR" sz="1600" dirty="0">
                <a:latin typeface="Consolas" panose="020B0609020204030204" pitchFamily="49" charset="0"/>
              </a:rPr>
              <a:t>=name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</a:rPr>
              <a:t>=Student("Hong", 20)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obj.getName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0382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객체 지향 프로그래밍</a:t>
            </a:r>
            <a:r>
              <a:rPr lang="en-US" altLang="ko-KR" b="1" dirty="0"/>
              <a:t>(OOP: object-oriented programming)</a:t>
            </a:r>
            <a:r>
              <a:rPr lang="ko-KR" altLang="en-US" dirty="0"/>
              <a:t>은 우리가 살고 있는 실제 세계가 객체</a:t>
            </a:r>
            <a:r>
              <a:rPr lang="en-US" altLang="ko-KR" dirty="0"/>
              <a:t>(object)</a:t>
            </a:r>
            <a:r>
              <a:rPr lang="ko-KR" altLang="en-US" dirty="0"/>
              <a:t>들로 구성되어 있는 것과 비슷하게</a:t>
            </a:r>
            <a:r>
              <a:rPr lang="en-US" altLang="ko-KR" dirty="0"/>
              <a:t>, </a:t>
            </a:r>
            <a:r>
              <a:rPr lang="ko-KR" altLang="en-US" dirty="0"/>
              <a:t>소프트웨어도 객체로 구성하는 방법이다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91" y="3548386"/>
            <a:ext cx="5209506" cy="257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90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원을 클래스도 표시해보자</a:t>
            </a:r>
            <a:r>
              <a:rPr lang="en-US" altLang="ko-KR" dirty="0"/>
              <a:t>. </a:t>
            </a:r>
            <a:r>
              <a:rPr lang="ko-KR" altLang="en-US" dirty="0"/>
              <a:t>원은 반지름</a:t>
            </a:r>
            <a:r>
              <a:rPr lang="en-US" altLang="ko-KR" dirty="0"/>
              <a:t>(radius)</a:t>
            </a:r>
            <a:r>
              <a:rPr lang="ko-KR" altLang="en-US" dirty="0"/>
              <a:t>을 가지고 있다</a:t>
            </a:r>
            <a:r>
              <a:rPr lang="en-US" altLang="ko-KR" dirty="0"/>
              <a:t>. </a:t>
            </a:r>
            <a:r>
              <a:rPr lang="ko-KR" altLang="en-US" dirty="0"/>
              <a:t>원의 넓이와 둘레를 계산하는 </a:t>
            </a:r>
            <a:r>
              <a:rPr lang="ko-KR" altLang="en-US" dirty="0" err="1"/>
              <a:t>메소드도</a:t>
            </a:r>
            <a:r>
              <a:rPr lang="ko-KR" altLang="en-US" dirty="0"/>
              <a:t> 정의해보자</a:t>
            </a:r>
            <a:r>
              <a:rPr lang="en-US" altLang="ko-KR" dirty="0"/>
              <a:t>. </a:t>
            </a:r>
            <a:r>
              <a:rPr lang="ko-KR" altLang="en-US" dirty="0"/>
              <a:t>설정자와 </a:t>
            </a:r>
            <a:r>
              <a:rPr lang="ko-KR" altLang="en-US" dirty="0" err="1"/>
              <a:t>접근자</a:t>
            </a:r>
            <a:r>
              <a:rPr lang="ko-KR" altLang="en-US" dirty="0"/>
              <a:t> </a:t>
            </a:r>
            <a:r>
              <a:rPr lang="ko-KR" altLang="en-US" dirty="0" err="1"/>
              <a:t>메소드도</a:t>
            </a:r>
            <a:r>
              <a:rPr lang="ko-KR" altLang="en-US" dirty="0"/>
              <a:t> 작성한다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원을 클래스로 </a:t>
            </a:r>
            <a:r>
              <a:rPr lang="ko-KR" altLang="en-US" dirty="0" smtClean="0">
                <a:effectLst/>
              </a:rPr>
              <a:t>표현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437" y="3240079"/>
            <a:ext cx="8392333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원의 반지름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= 10</a:t>
            </a:r>
          </a:p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원의 넓이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= 314.1592653589793</a:t>
            </a:r>
          </a:p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원의 둘레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= 62.83185307179586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498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833" y="1070674"/>
            <a:ext cx="8392333" cy="55092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import math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class Circle: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radius=1.0):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self.__radius</a:t>
            </a:r>
            <a:r>
              <a:rPr lang="en-US" altLang="ko-KR" sz="1600" dirty="0">
                <a:latin typeface="Consolas" panose="020B0609020204030204" pitchFamily="49" charset="0"/>
              </a:rPr>
              <a:t> = radius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setRadius</a:t>
            </a:r>
            <a:r>
              <a:rPr lang="en-US" altLang="ko-KR" sz="1600" dirty="0">
                <a:latin typeface="Consolas" panose="020B0609020204030204" pitchFamily="49" charset="0"/>
              </a:rPr>
              <a:t>(self, 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self.__radius</a:t>
            </a:r>
            <a:r>
              <a:rPr lang="en-US" altLang="ko-KR" sz="1600" dirty="0">
                <a:latin typeface="Consolas" panose="020B0609020204030204" pitchFamily="49" charset="0"/>
              </a:rPr>
              <a:t> = r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getRadius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self.__radius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calcArea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area = </a:t>
            </a:r>
            <a:r>
              <a:rPr lang="en-US" altLang="ko-KR" sz="1600" dirty="0" err="1">
                <a:latin typeface="Consolas" panose="020B0609020204030204" pitchFamily="49" charset="0"/>
              </a:rPr>
              <a:t>math.pi</a:t>
            </a:r>
            <a:r>
              <a:rPr lang="en-US" altLang="ko-KR" sz="1600" dirty="0">
                <a:latin typeface="Consolas" panose="020B0609020204030204" pitchFamily="49" charset="0"/>
              </a:rPr>
              <a:t>*</a:t>
            </a:r>
            <a:r>
              <a:rPr lang="en-US" altLang="ko-KR" sz="1600" dirty="0" err="1">
                <a:latin typeface="Consolas" panose="020B0609020204030204" pitchFamily="49" charset="0"/>
              </a:rPr>
              <a:t>self.__radius</a:t>
            </a:r>
            <a:r>
              <a:rPr lang="en-US" altLang="ko-KR" sz="1600" dirty="0">
                <a:latin typeface="Consolas" panose="020B0609020204030204" pitchFamily="49" charset="0"/>
              </a:rPr>
              <a:t>*</a:t>
            </a:r>
            <a:r>
              <a:rPr lang="en-US" altLang="ko-KR" sz="1600" dirty="0" err="1">
                <a:latin typeface="Consolas" panose="020B0609020204030204" pitchFamily="49" charset="0"/>
              </a:rPr>
              <a:t>self.__radius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area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calcCircum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circumference = 2.0*</a:t>
            </a:r>
            <a:r>
              <a:rPr lang="en-US" altLang="ko-KR" sz="1600" dirty="0" err="1">
                <a:latin typeface="Consolas" panose="020B0609020204030204" pitchFamily="49" charset="0"/>
              </a:rPr>
              <a:t>math.pi</a:t>
            </a:r>
            <a:r>
              <a:rPr lang="en-US" altLang="ko-KR" sz="1600" dirty="0">
                <a:latin typeface="Consolas" panose="020B0609020204030204" pitchFamily="49" charset="0"/>
              </a:rPr>
              <a:t>*</a:t>
            </a:r>
            <a:r>
              <a:rPr lang="en-US" altLang="ko-KR" sz="1600" dirty="0" err="1">
                <a:latin typeface="Consolas" panose="020B0609020204030204" pitchFamily="49" charset="0"/>
              </a:rPr>
              <a:t>self.__radius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circumference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c1=Circle(10)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print("</a:t>
            </a:r>
            <a:r>
              <a:rPr lang="ko-KR" altLang="en-US" sz="1600" dirty="0">
                <a:latin typeface="Consolas" panose="020B0609020204030204" pitchFamily="49" charset="0"/>
              </a:rPr>
              <a:t>원의 반지름</a:t>
            </a:r>
            <a:r>
              <a:rPr lang="en-US" altLang="ko-KR" sz="1600" dirty="0">
                <a:latin typeface="Consolas" panose="020B0609020204030204" pitchFamily="49" charset="0"/>
              </a:rPr>
              <a:t>=", c1.getRadius())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print("</a:t>
            </a:r>
            <a:r>
              <a:rPr lang="ko-KR" altLang="en-US" sz="1600" dirty="0">
                <a:latin typeface="Consolas" panose="020B0609020204030204" pitchFamily="49" charset="0"/>
              </a:rPr>
              <a:t>원의 넓이</a:t>
            </a:r>
            <a:r>
              <a:rPr lang="en-US" altLang="ko-KR" sz="1600" dirty="0">
                <a:latin typeface="Consolas" panose="020B0609020204030204" pitchFamily="49" charset="0"/>
              </a:rPr>
              <a:t>=", c1.calcArea())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print("</a:t>
            </a:r>
            <a:r>
              <a:rPr lang="ko-KR" altLang="en-US" sz="1600" dirty="0">
                <a:latin typeface="Consolas" panose="020B0609020204030204" pitchFamily="49" charset="0"/>
              </a:rPr>
              <a:t>원의 둘레</a:t>
            </a:r>
            <a:r>
              <a:rPr lang="en-US" altLang="ko-KR" sz="1600" dirty="0">
                <a:latin typeface="Consolas" panose="020B0609020204030204" pitchFamily="49" charset="0"/>
              </a:rPr>
              <a:t>=", c1.calcCircum())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968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우리는 은행 계좌에 돈을 저금할 수 있고 인출할 수도 있다</a:t>
            </a:r>
            <a:r>
              <a:rPr lang="en-US" altLang="ko-KR" dirty="0"/>
              <a:t>. </a:t>
            </a:r>
            <a:r>
              <a:rPr lang="ko-KR" altLang="en-US" dirty="0"/>
              <a:t>은행 계좌를 클래스로 모델링하여 보자</a:t>
            </a:r>
            <a:r>
              <a:rPr lang="en-US" altLang="ko-KR" dirty="0"/>
              <a:t>. </a:t>
            </a:r>
            <a:r>
              <a:rPr lang="ko-KR" altLang="en-US" dirty="0"/>
              <a:t>은행 계좌는 현재 잔액</a:t>
            </a:r>
            <a:r>
              <a:rPr lang="en-US" altLang="ko-KR" dirty="0"/>
              <a:t>(balance)</a:t>
            </a:r>
            <a:r>
              <a:rPr lang="ko-KR" altLang="en-US" dirty="0"/>
              <a:t>만을 인스턴스 변수로 가진다</a:t>
            </a:r>
            <a:r>
              <a:rPr lang="en-US" altLang="ko-KR" dirty="0"/>
              <a:t>. </a:t>
            </a:r>
            <a:r>
              <a:rPr lang="ko-KR" altLang="en-US" dirty="0" err="1"/>
              <a:t>생성자와</a:t>
            </a:r>
            <a:r>
              <a:rPr lang="ko-KR" altLang="en-US" dirty="0"/>
              <a:t> 인출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withdraw()</a:t>
            </a:r>
            <a:r>
              <a:rPr lang="ko-KR" altLang="en-US" dirty="0"/>
              <a:t>와 저축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deposit() </a:t>
            </a:r>
            <a:r>
              <a:rPr lang="ko-KR" altLang="en-US" dirty="0"/>
              <a:t>만을 가정하자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은행 계좌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189" y="3803904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통장에서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100 </a:t>
            </a:r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가 출금되었음</a:t>
            </a:r>
          </a:p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통장에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10 </a:t>
            </a:r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가 입금되었음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366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833" y="1070674"/>
            <a:ext cx="8392333" cy="427809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self.__balance</a:t>
            </a:r>
            <a:r>
              <a:rPr lang="en-US" altLang="ko-KR" sz="1600" dirty="0">
                <a:latin typeface="Consolas" panose="020B0609020204030204" pitchFamily="49" charset="0"/>
              </a:rPr>
              <a:t> = 0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withdraw(self, amount):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self.__balance</a:t>
            </a:r>
            <a:r>
              <a:rPr lang="en-US" altLang="ko-KR" sz="1600" dirty="0">
                <a:latin typeface="Consolas" panose="020B0609020204030204" pitchFamily="49" charset="0"/>
              </a:rPr>
              <a:t> -= amount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print("</a:t>
            </a:r>
            <a:r>
              <a:rPr lang="ko-KR" altLang="en-US" sz="1600" dirty="0">
                <a:latin typeface="Consolas" panose="020B0609020204030204" pitchFamily="49" charset="0"/>
              </a:rPr>
              <a:t>통장에 </a:t>
            </a:r>
            <a:r>
              <a:rPr lang="en-US" altLang="ko-KR" sz="1600" dirty="0">
                <a:latin typeface="Consolas" panose="020B0609020204030204" pitchFamily="49" charset="0"/>
              </a:rPr>
              <a:t>", amount, "</a:t>
            </a:r>
            <a:r>
              <a:rPr lang="ko-KR" altLang="en-US" sz="1600" dirty="0">
                <a:latin typeface="Consolas" panose="020B0609020204030204" pitchFamily="49" charset="0"/>
              </a:rPr>
              <a:t>가 입금되었음</a:t>
            </a:r>
            <a:r>
              <a:rPr lang="en-US" altLang="ko-KR" sz="16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self.__balance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deposit(self, amount):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self.__balance</a:t>
            </a:r>
            <a:r>
              <a:rPr lang="en-US" altLang="ko-KR" sz="1600" dirty="0">
                <a:latin typeface="Consolas" panose="020B0609020204030204" pitchFamily="49" charset="0"/>
              </a:rPr>
              <a:t> += amount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print("</a:t>
            </a:r>
            <a:r>
              <a:rPr lang="ko-KR" altLang="en-US" sz="1600" dirty="0">
                <a:latin typeface="Consolas" panose="020B0609020204030204" pitchFamily="49" charset="0"/>
              </a:rPr>
              <a:t>통장에서 </a:t>
            </a:r>
            <a:r>
              <a:rPr lang="en-US" altLang="ko-KR" sz="1600" dirty="0">
                <a:latin typeface="Consolas" panose="020B0609020204030204" pitchFamily="49" charset="0"/>
              </a:rPr>
              <a:t>", amount, "</a:t>
            </a:r>
            <a:r>
              <a:rPr lang="ko-KR" altLang="en-US" sz="1600" dirty="0">
                <a:latin typeface="Consolas" panose="020B0609020204030204" pitchFamily="49" charset="0"/>
              </a:rPr>
              <a:t>가 출금되었음</a:t>
            </a:r>
            <a:r>
              <a:rPr lang="en-US" altLang="ko-KR" sz="16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self.__balance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a = </a:t>
            </a:r>
            <a:r>
              <a:rPr lang="en-US" altLang="ko-KR" sz="16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a.deposit</a:t>
            </a:r>
            <a:r>
              <a:rPr lang="en-US" altLang="ko-KR" sz="1600" dirty="0">
                <a:latin typeface="Consolas" panose="020B0609020204030204" pitchFamily="49" charset="0"/>
              </a:rPr>
              <a:t>(100)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a.withdraw</a:t>
            </a:r>
            <a:r>
              <a:rPr lang="en-US" altLang="ko-KR" sz="1600" dirty="0">
                <a:latin typeface="Consolas" panose="020B0609020204030204" pitchFamily="49" charset="0"/>
              </a:rPr>
              <a:t>(10)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96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고양이를 클래스로 정의한다</a:t>
            </a:r>
            <a:r>
              <a:rPr lang="en-US" altLang="ko-KR" dirty="0"/>
              <a:t>. </a:t>
            </a:r>
            <a:r>
              <a:rPr lang="ko-KR" altLang="en-US" dirty="0"/>
              <a:t>고양이는 이름</a:t>
            </a:r>
            <a:r>
              <a:rPr lang="en-US" altLang="ko-KR" dirty="0"/>
              <a:t>(name)</a:t>
            </a:r>
            <a:r>
              <a:rPr lang="ko-KR" altLang="en-US" dirty="0"/>
              <a:t>과 나이</a:t>
            </a:r>
            <a:r>
              <a:rPr lang="en-US" altLang="ko-KR" dirty="0"/>
              <a:t>(age)</a:t>
            </a:r>
            <a:r>
              <a:rPr lang="ko-KR" altLang="en-US" dirty="0"/>
              <a:t>를 속성으로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고양이 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3" y="3968600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Missy 3</a:t>
            </a:r>
          </a:p>
          <a:p>
            <a:pPr latinLnBrk="1"/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Lucky 5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31" y="2516487"/>
            <a:ext cx="2207037" cy="137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20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31189"/>
            <a:ext cx="8392333" cy="57554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Cat: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name, age):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r>
              <a:rPr lang="en-US" altLang="ko-KR" sz="1600" dirty="0">
                <a:latin typeface="Consolas" panose="020B0609020204030204" pitchFamily="49" charset="0"/>
              </a:rPr>
              <a:t> = name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r>
              <a:rPr lang="en-US" altLang="ko-KR" sz="1600" dirty="0">
                <a:latin typeface="Consolas" panose="020B0609020204030204" pitchFamily="49" charset="0"/>
              </a:rPr>
              <a:t> = age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setName</a:t>
            </a:r>
            <a:r>
              <a:rPr lang="en-US" altLang="ko-KR" sz="1600" dirty="0">
                <a:latin typeface="Consolas" panose="020B0609020204030204" pitchFamily="49" charset="0"/>
              </a:rPr>
              <a:t>(self, name):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r>
              <a:rPr lang="en-US" altLang="ko-KR" sz="1600" dirty="0">
                <a:latin typeface="Consolas" panose="020B0609020204030204" pitchFamily="49" charset="0"/>
              </a:rPr>
              <a:t> = name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getName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setAge</a:t>
            </a:r>
            <a:r>
              <a:rPr lang="en-US" altLang="ko-KR" sz="1600" dirty="0">
                <a:latin typeface="Consolas" panose="020B0609020204030204" pitchFamily="49" charset="0"/>
              </a:rPr>
              <a:t>(self, age):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r>
              <a:rPr lang="en-US" altLang="ko-KR" sz="1600" dirty="0">
                <a:latin typeface="Consolas" panose="020B0609020204030204" pitchFamily="49" charset="0"/>
              </a:rPr>
              <a:t> = age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getAge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missy = Cat('Missy', 3)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lucky = Cat('Lucky', 5)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print (</a:t>
            </a:r>
            <a:r>
              <a:rPr lang="en-US" altLang="ko-KR" sz="1600" dirty="0" err="1">
                <a:latin typeface="Consolas" panose="020B0609020204030204" pitchFamily="49" charset="0"/>
              </a:rPr>
              <a:t>missy.getName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missy.getAge</a:t>
            </a:r>
            <a:r>
              <a:rPr lang="en-US" altLang="ko-KR" sz="16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 (</a:t>
            </a:r>
            <a:r>
              <a:rPr lang="en-US" altLang="ko-KR" sz="1600" dirty="0" err="1">
                <a:latin typeface="Consolas" panose="020B0609020204030204" pitchFamily="49" charset="0"/>
              </a:rPr>
              <a:t>lucky.getName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lucky.getAge</a:t>
            </a:r>
            <a:r>
              <a:rPr lang="en-US" altLang="ko-KR" sz="1600" dirty="0">
                <a:latin typeface="Consolas" panose="020B0609020204030204" pitchFamily="49" charset="0"/>
              </a:rPr>
              <a:t>())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28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상자를 나타내는 </a:t>
            </a:r>
            <a:r>
              <a:rPr lang="en-US" altLang="ko-KR" dirty="0"/>
              <a:t>Box </a:t>
            </a:r>
            <a:r>
              <a:rPr lang="ko-KR" altLang="en-US" dirty="0"/>
              <a:t>클래스를 작성하여 보자</a:t>
            </a:r>
            <a:r>
              <a:rPr lang="en-US" altLang="ko-KR" dirty="0"/>
              <a:t>. Box </a:t>
            </a:r>
            <a:r>
              <a:rPr lang="ko-KR" altLang="en-US" dirty="0"/>
              <a:t>클래스는 </a:t>
            </a:r>
            <a:r>
              <a:rPr lang="ko-KR" altLang="en-US" dirty="0" err="1"/>
              <a:t>가로길이</a:t>
            </a:r>
            <a:r>
              <a:rPr lang="en-US" altLang="ko-KR" dirty="0"/>
              <a:t>, </a:t>
            </a:r>
            <a:r>
              <a:rPr lang="ko-KR" altLang="en-US" dirty="0" err="1"/>
              <a:t>세로길이</a:t>
            </a:r>
            <a:r>
              <a:rPr lang="en-US" altLang="ko-KR" dirty="0"/>
              <a:t>, </a:t>
            </a:r>
            <a:r>
              <a:rPr lang="ko-KR" altLang="en-US" dirty="0"/>
              <a:t>높이를 나타내는 인스턴스 변수를 가진다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객체 생성과 사용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3" y="3968600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(100, 100, 100)</a:t>
            </a:r>
          </a:p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상자의 부피는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1000000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222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833" y="164025"/>
            <a:ext cx="8392333" cy="64940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Box: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width=0, length=0, height=0):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self.__width</a:t>
            </a:r>
            <a:r>
              <a:rPr lang="en-US" altLang="ko-KR" sz="1600" dirty="0">
                <a:latin typeface="Consolas" panose="020B0609020204030204" pitchFamily="49" charset="0"/>
              </a:rPr>
              <a:t> = width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self.__length</a:t>
            </a:r>
            <a:r>
              <a:rPr lang="en-US" altLang="ko-KR" sz="1600" dirty="0">
                <a:latin typeface="Consolas" panose="020B0609020204030204" pitchFamily="49" charset="0"/>
              </a:rPr>
              <a:t> = length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self.__height</a:t>
            </a:r>
            <a:r>
              <a:rPr lang="en-US" altLang="ko-KR" sz="1600" dirty="0">
                <a:latin typeface="Consolas" panose="020B0609020204030204" pitchFamily="49" charset="0"/>
              </a:rPr>
              <a:t> = height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setWidth</a:t>
            </a:r>
            <a:r>
              <a:rPr lang="en-US" altLang="ko-KR" sz="1600" dirty="0">
                <a:latin typeface="Consolas" panose="020B0609020204030204" pitchFamily="49" charset="0"/>
              </a:rPr>
              <a:t>(self, width):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self.__width</a:t>
            </a:r>
            <a:r>
              <a:rPr lang="en-US" altLang="ko-KR" sz="1600" dirty="0">
                <a:latin typeface="Consolas" panose="020B0609020204030204" pitchFamily="49" charset="0"/>
              </a:rPr>
              <a:t> = width;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setLength</a:t>
            </a:r>
            <a:r>
              <a:rPr lang="en-US" altLang="ko-KR" sz="1600" dirty="0">
                <a:latin typeface="Consolas" panose="020B0609020204030204" pitchFamily="49" charset="0"/>
              </a:rPr>
              <a:t>(self, length):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self.__length</a:t>
            </a:r>
            <a:r>
              <a:rPr lang="en-US" altLang="ko-KR" sz="1600" dirty="0">
                <a:latin typeface="Consolas" panose="020B0609020204030204" pitchFamily="49" charset="0"/>
              </a:rPr>
              <a:t> = length;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setHeight</a:t>
            </a:r>
            <a:r>
              <a:rPr lang="en-US" altLang="ko-KR" sz="1600" dirty="0">
                <a:latin typeface="Consolas" panose="020B0609020204030204" pitchFamily="49" charset="0"/>
              </a:rPr>
              <a:t>(self, height):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self.__height</a:t>
            </a:r>
            <a:r>
              <a:rPr lang="en-US" altLang="ko-KR" sz="1600" dirty="0">
                <a:latin typeface="Consolas" panose="020B0609020204030204" pitchFamily="49" charset="0"/>
              </a:rPr>
              <a:t> = height;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getVolume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self.__width</a:t>
            </a:r>
            <a:r>
              <a:rPr lang="en-US" altLang="ko-KR" sz="1600" dirty="0">
                <a:latin typeface="Consolas" panose="020B0609020204030204" pitchFamily="49" charset="0"/>
              </a:rPr>
              <a:t>*</a:t>
            </a:r>
            <a:r>
              <a:rPr lang="en-US" altLang="ko-KR" sz="1600" dirty="0" err="1">
                <a:latin typeface="Consolas" panose="020B0609020204030204" pitchFamily="49" charset="0"/>
              </a:rPr>
              <a:t>self.__length</a:t>
            </a:r>
            <a:r>
              <a:rPr lang="en-US" altLang="ko-KR" sz="1600" dirty="0">
                <a:latin typeface="Consolas" panose="020B0609020204030204" pitchFamily="49" charset="0"/>
              </a:rPr>
              <a:t>*</a:t>
            </a:r>
            <a:r>
              <a:rPr lang="en-US" altLang="ko-KR" sz="1600" dirty="0" err="1">
                <a:latin typeface="Consolas" panose="020B0609020204030204" pitchFamily="49" charset="0"/>
              </a:rPr>
              <a:t>self.__height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'(%d, %d, %d)' % (</a:t>
            </a:r>
            <a:r>
              <a:rPr lang="en-US" altLang="ko-KR" sz="1600" dirty="0" err="1">
                <a:latin typeface="Consolas" panose="020B0609020204030204" pitchFamily="49" charset="0"/>
              </a:rPr>
              <a:t>self.__width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self.__length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self.__height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box = Box(100, 100, 100)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print(box)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print('</a:t>
            </a:r>
            <a:r>
              <a:rPr lang="ko-KR" altLang="en-US" sz="1600" dirty="0">
                <a:latin typeface="Consolas" panose="020B0609020204030204" pitchFamily="49" charset="0"/>
              </a:rPr>
              <a:t>상자의 부피는 </a:t>
            </a:r>
            <a:r>
              <a:rPr lang="en-US" altLang="ko-KR" sz="1600" dirty="0">
                <a:latin typeface="Consolas" panose="020B0609020204030204" pitchFamily="49" charset="0"/>
              </a:rPr>
              <a:t>', </a:t>
            </a:r>
            <a:r>
              <a:rPr lang="en-US" altLang="ko-KR" sz="1600" dirty="0" err="1">
                <a:latin typeface="Consolas" panose="020B0609020204030204" pitchFamily="49" charset="0"/>
              </a:rPr>
              <a:t>box.getVolume</a:t>
            </a:r>
            <a:r>
              <a:rPr lang="en-US" altLang="ko-KR" sz="1600" dirty="0">
                <a:latin typeface="Consolas" panose="020B0609020204030204" pitchFamily="49" charset="0"/>
              </a:rPr>
              <a:t>())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0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자동차를 나타내는 클래스를 정의하여 보자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자동차 객체의 경우</a:t>
            </a:r>
            <a:r>
              <a:rPr lang="en-US" altLang="ko-KR" dirty="0"/>
              <a:t>, </a:t>
            </a:r>
            <a:r>
              <a:rPr lang="ko-KR" altLang="en-US" dirty="0"/>
              <a:t>속성은 색상</a:t>
            </a:r>
            <a:r>
              <a:rPr lang="en-US" altLang="ko-KR" dirty="0"/>
              <a:t>, </a:t>
            </a:r>
            <a:r>
              <a:rPr lang="ko-KR" altLang="en-US" dirty="0"/>
              <a:t>현재 속도</a:t>
            </a:r>
            <a:r>
              <a:rPr lang="en-US" altLang="ko-KR" dirty="0"/>
              <a:t>, </a:t>
            </a:r>
            <a:r>
              <a:rPr lang="ko-KR" altLang="en-US" dirty="0"/>
              <a:t>현재 기어 등이다</a:t>
            </a:r>
            <a:r>
              <a:rPr lang="en-US" altLang="ko-KR" dirty="0"/>
              <a:t>. </a:t>
            </a:r>
            <a:r>
              <a:rPr lang="ko-KR" altLang="en-US" dirty="0"/>
              <a:t>자동차의 동작은 기아 변속하기</a:t>
            </a:r>
            <a:r>
              <a:rPr lang="en-US" altLang="ko-KR" dirty="0"/>
              <a:t>, </a:t>
            </a:r>
            <a:r>
              <a:rPr lang="ko-KR" altLang="en-US" dirty="0"/>
              <a:t>가속하기</a:t>
            </a:r>
            <a:r>
              <a:rPr lang="en-US" altLang="ko-KR" dirty="0"/>
              <a:t>, </a:t>
            </a:r>
            <a:r>
              <a:rPr lang="ko-KR" altLang="en-US" dirty="0"/>
              <a:t>감속하기 등을 들 수 있다</a:t>
            </a:r>
            <a:r>
              <a:rPr lang="en-US" altLang="ko-KR" dirty="0"/>
              <a:t>. </a:t>
            </a:r>
            <a:r>
              <a:rPr lang="ko-KR" altLang="en-US" dirty="0"/>
              <a:t>이 중에서 다음 그림과 같은 속성과 동작만을 추려서 구현해보자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자동차 클래스 작성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3" y="3968600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(100, 3, white)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606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833" y="1047429"/>
            <a:ext cx="8392333" cy="55092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Car: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speed=0, gear=1, color="white"):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self.__speed</a:t>
            </a:r>
            <a:r>
              <a:rPr lang="en-US" altLang="ko-KR" sz="1600" dirty="0">
                <a:latin typeface="Consolas" panose="020B0609020204030204" pitchFamily="49" charset="0"/>
              </a:rPr>
              <a:t> = speed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self.__gear</a:t>
            </a:r>
            <a:r>
              <a:rPr lang="en-US" altLang="ko-KR" sz="1600" dirty="0">
                <a:latin typeface="Consolas" panose="020B0609020204030204" pitchFamily="49" charset="0"/>
              </a:rPr>
              <a:t> = gear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self.__color</a:t>
            </a:r>
            <a:r>
              <a:rPr lang="en-US" altLang="ko-KR" sz="1600" dirty="0">
                <a:latin typeface="Consolas" panose="020B0609020204030204" pitchFamily="49" charset="0"/>
              </a:rPr>
              <a:t> = color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setSpeed</a:t>
            </a:r>
            <a:r>
              <a:rPr lang="en-US" altLang="ko-KR" sz="1600" dirty="0">
                <a:latin typeface="Consolas" panose="020B0609020204030204" pitchFamily="49" charset="0"/>
              </a:rPr>
              <a:t>(self, speed):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self.__speed</a:t>
            </a:r>
            <a:r>
              <a:rPr lang="en-US" altLang="ko-KR" sz="1600" dirty="0">
                <a:latin typeface="Consolas" panose="020B0609020204030204" pitchFamily="49" charset="0"/>
              </a:rPr>
              <a:t> = speed;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setGear</a:t>
            </a:r>
            <a:r>
              <a:rPr lang="en-US" altLang="ko-KR" sz="1600" dirty="0">
                <a:latin typeface="Consolas" panose="020B0609020204030204" pitchFamily="49" charset="0"/>
              </a:rPr>
              <a:t>(self, gear):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self.__gear</a:t>
            </a:r>
            <a:r>
              <a:rPr lang="en-US" altLang="ko-KR" sz="1600" dirty="0">
                <a:latin typeface="Consolas" panose="020B0609020204030204" pitchFamily="49" charset="0"/>
              </a:rPr>
              <a:t> = gear;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setColor</a:t>
            </a:r>
            <a:r>
              <a:rPr lang="en-US" altLang="ko-KR" sz="1600" dirty="0">
                <a:latin typeface="Consolas" panose="020B0609020204030204" pitchFamily="49" charset="0"/>
              </a:rPr>
              <a:t>(self, color):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self.__color</a:t>
            </a:r>
            <a:r>
              <a:rPr lang="en-US" altLang="ko-KR" sz="1600" dirty="0">
                <a:latin typeface="Consolas" panose="020B0609020204030204" pitchFamily="49" charset="0"/>
              </a:rPr>
              <a:t> = color;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'(%d, %d, %s)' % (</a:t>
            </a:r>
            <a:r>
              <a:rPr lang="en-US" altLang="ko-KR" sz="1600" dirty="0" err="1">
                <a:latin typeface="Consolas" panose="020B0609020204030204" pitchFamily="49" charset="0"/>
              </a:rPr>
              <a:t>self.__speed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self.__gear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self.__color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myCar</a:t>
            </a:r>
            <a:r>
              <a:rPr lang="en-US" altLang="ko-KR" sz="1600" dirty="0">
                <a:latin typeface="Consolas" panose="020B0609020204030204" pitchFamily="49" charset="0"/>
              </a:rPr>
              <a:t> = Car()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myCar.setGear</a:t>
            </a:r>
            <a:r>
              <a:rPr lang="en-US" altLang="ko-KR" sz="1600" dirty="0">
                <a:latin typeface="Consolas" panose="020B0609020204030204" pitchFamily="49" charset="0"/>
              </a:rPr>
              <a:t>(3);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myCar.setSpeed</a:t>
            </a:r>
            <a:r>
              <a:rPr lang="en-US" altLang="ko-KR" sz="16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</a:rPr>
              <a:t>myCar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4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89" y="3276197"/>
            <a:ext cx="6335039" cy="259766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객체는 상태와 동작을 가지고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객체의 </a:t>
            </a:r>
            <a:r>
              <a:rPr lang="ko-KR" altLang="en-US" dirty="0"/>
              <a:t>상태</a:t>
            </a:r>
            <a:r>
              <a:rPr lang="en-US" altLang="ko-KR" dirty="0"/>
              <a:t>(state)</a:t>
            </a:r>
            <a:r>
              <a:rPr lang="ko-KR" altLang="en-US" dirty="0"/>
              <a:t>는 객체의 속성이다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객체의 </a:t>
            </a:r>
            <a:r>
              <a:rPr lang="ko-KR" altLang="en-US" dirty="0"/>
              <a:t>동작</a:t>
            </a:r>
            <a:r>
              <a:rPr lang="en-US" altLang="ko-KR" dirty="0"/>
              <a:t>(behavior)</a:t>
            </a:r>
            <a:r>
              <a:rPr lang="ko-KR" altLang="en-US" dirty="0"/>
              <a:t>은 객체가 취할 수 있는 동작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8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우리가 </a:t>
            </a:r>
            <a:r>
              <a:rPr lang="ko-KR" altLang="en-US" dirty="0"/>
              <a:t>작성한 객체가 전달되면 함수가 객체를 변경할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객체를 </a:t>
            </a:r>
            <a:r>
              <a:rPr lang="ko-KR" altLang="en-US" dirty="0"/>
              <a:t>함수로 전달할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344" y="2455164"/>
            <a:ext cx="8392333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latin typeface="Consolas" panose="020B0609020204030204" pitchFamily="49" charset="0"/>
              </a:rPr>
              <a:t>사각형을 클래스로 정의한다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class Rectangle: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side=0):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self.side</a:t>
            </a:r>
            <a:r>
              <a:rPr lang="en-US" altLang="ko-KR" sz="1600" dirty="0">
                <a:latin typeface="Consolas" panose="020B0609020204030204" pitchFamily="49" charset="0"/>
              </a:rPr>
              <a:t> = side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getArea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self.side</a:t>
            </a:r>
            <a:r>
              <a:rPr lang="en-US" altLang="ko-KR" sz="1600" dirty="0">
                <a:latin typeface="Consolas" panose="020B0609020204030204" pitchFamily="49" charset="0"/>
              </a:rPr>
              <a:t>*</a:t>
            </a:r>
            <a:r>
              <a:rPr lang="en-US" altLang="ko-KR" sz="1600" dirty="0" err="1">
                <a:latin typeface="Consolas" panose="020B0609020204030204" pitchFamily="49" charset="0"/>
              </a:rPr>
              <a:t>self.side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latin typeface="Consolas" panose="020B0609020204030204" pitchFamily="49" charset="0"/>
              </a:rPr>
              <a:t>사각형 객체와 반복횟수를 받아서 변을 증가시키면서 면적을 출력한다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printAreas</a:t>
            </a:r>
            <a:r>
              <a:rPr lang="en-US" altLang="ko-KR" sz="1600" dirty="0">
                <a:latin typeface="Consolas" panose="020B0609020204030204" pitchFamily="49" charset="0"/>
              </a:rPr>
              <a:t>(r, n):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while n &gt;= 1: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print(</a:t>
            </a:r>
            <a:r>
              <a:rPr lang="en-US" altLang="ko-KR" sz="1600" dirty="0" err="1">
                <a:latin typeface="Consolas" panose="020B0609020204030204" pitchFamily="49" charset="0"/>
              </a:rPr>
              <a:t>r.side</a:t>
            </a:r>
            <a:r>
              <a:rPr lang="en-US" altLang="ko-KR" sz="1600" dirty="0">
                <a:latin typeface="Consolas" panose="020B0609020204030204" pitchFamily="49" charset="0"/>
              </a:rPr>
              <a:t>, "\t", </a:t>
            </a:r>
            <a:r>
              <a:rPr lang="en-US" altLang="ko-KR" sz="1600" dirty="0" err="1">
                <a:latin typeface="Consolas" panose="020B0609020204030204" pitchFamily="49" charset="0"/>
              </a:rPr>
              <a:t>r.getArea</a:t>
            </a:r>
            <a:r>
              <a:rPr lang="en-US" altLang="ko-KR" sz="16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r.side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r.side</a:t>
            </a:r>
            <a:r>
              <a:rPr lang="en-US" altLang="ko-KR" sz="1600" dirty="0">
                <a:latin typeface="Consolas" panose="020B0609020204030204" pitchFamily="49" charset="0"/>
              </a:rPr>
              <a:t> + 1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n = n - 1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92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객체를 </a:t>
            </a:r>
            <a:r>
              <a:rPr lang="ko-KR" altLang="en-US" dirty="0"/>
              <a:t>함수로 전달할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344" y="1523948"/>
            <a:ext cx="839233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latin typeface="Consolas" panose="020B0609020204030204" pitchFamily="49" charset="0"/>
              </a:rPr>
              <a:t>printAreas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  <a:r>
              <a:rPr lang="ko-KR" altLang="en-US" sz="1600" dirty="0">
                <a:latin typeface="Consolas" panose="020B0609020204030204" pitchFamily="49" charset="0"/>
              </a:rPr>
              <a:t>을 호출하여서 객체의 내용이 변경되는지를 확인한다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myRect</a:t>
            </a:r>
            <a:r>
              <a:rPr lang="en-US" altLang="ko-KR" sz="1600" dirty="0">
                <a:latin typeface="Consolas" panose="020B0609020204030204" pitchFamily="49" charset="0"/>
              </a:rPr>
              <a:t> = Rectangle();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count = 5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printAreas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myRect</a:t>
            </a:r>
            <a:r>
              <a:rPr lang="en-US" altLang="ko-KR" sz="1600" dirty="0">
                <a:latin typeface="Consolas" panose="020B0609020204030204" pitchFamily="49" charset="0"/>
              </a:rPr>
              <a:t>, count)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print("</a:t>
            </a:r>
            <a:r>
              <a:rPr lang="ko-KR" altLang="en-US" sz="1600" dirty="0">
                <a:latin typeface="Consolas" panose="020B0609020204030204" pitchFamily="49" charset="0"/>
              </a:rPr>
              <a:t>사각형의 변</a:t>
            </a:r>
            <a:r>
              <a:rPr lang="en-US" altLang="ko-KR" sz="1600" dirty="0">
                <a:latin typeface="Consolas" panose="020B0609020204030204" pitchFamily="49" charset="0"/>
              </a:rPr>
              <a:t>=", </a:t>
            </a:r>
            <a:r>
              <a:rPr lang="en-US" altLang="ko-KR" sz="1600" dirty="0" err="1">
                <a:latin typeface="Consolas" panose="020B0609020204030204" pitchFamily="49" charset="0"/>
              </a:rPr>
              <a:t>myRect.side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print("</a:t>
            </a:r>
            <a:r>
              <a:rPr lang="ko-KR" altLang="en-US" sz="1600" dirty="0" err="1">
                <a:latin typeface="Consolas" panose="020B0609020204030204" pitchFamily="49" charset="0"/>
              </a:rPr>
              <a:t>반복횟수</a:t>
            </a:r>
            <a:r>
              <a:rPr lang="en-US" altLang="ko-KR" sz="1600" dirty="0">
                <a:latin typeface="Consolas" panose="020B0609020204030204" pitchFamily="49" charset="0"/>
              </a:rPr>
              <a:t>=", count)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74556"/>
            <a:ext cx="8392333" cy="181588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0 	 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 	 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2 	 4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3 	 9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4 	 16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사각형의 변</a:t>
            </a:r>
            <a:r>
              <a:rPr lang="en-US" altLang="ko-KR" sz="1600" dirty="0">
                <a:latin typeface="Consolas" panose="020B0609020204030204" pitchFamily="49" charset="0"/>
              </a:rPr>
              <a:t>= 5</a:t>
            </a:r>
          </a:p>
          <a:p>
            <a:r>
              <a:rPr lang="ko-KR" altLang="en-US" sz="1600" dirty="0" err="1">
                <a:latin typeface="Consolas" panose="020B0609020204030204" pitchFamily="49" charset="0"/>
              </a:rPr>
              <a:t>반복횟수</a:t>
            </a:r>
            <a:r>
              <a:rPr lang="en-US" altLang="ko-KR" sz="1600" dirty="0">
                <a:latin typeface="Consolas" panose="020B0609020204030204" pitchFamily="49" charset="0"/>
              </a:rPr>
              <a:t>= 5</a:t>
            </a:r>
          </a:p>
        </p:txBody>
      </p:sp>
    </p:spTree>
    <p:extLst>
      <p:ext uri="{BB962C8B-B14F-4D97-AF65-F5344CB8AC3E}">
        <p14:creationId xmlns:p14="http://schemas.microsoft.com/office/powerpoint/2010/main" val="2644180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이들 변수는 모든 객체를 통틀어서 하나만 생성되고 모든 객체가 이것을 공유하게 된다</a:t>
            </a:r>
            <a:r>
              <a:rPr lang="en-US" altLang="ko-KR" dirty="0"/>
              <a:t>. </a:t>
            </a:r>
            <a:r>
              <a:rPr lang="ko-KR" altLang="en-US" dirty="0"/>
              <a:t>이러한 변수를 </a:t>
            </a:r>
            <a:r>
              <a:rPr lang="ko-KR" altLang="en-US" smtClean="0"/>
              <a:t>정적 멤버 또는 클래스 멤버</a:t>
            </a:r>
            <a:r>
              <a:rPr lang="en-US" altLang="ko-KR" smtClean="0"/>
              <a:t>(</a:t>
            </a:r>
            <a:r>
              <a:rPr lang="en-US" altLang="ko-KR" dirty="0"/>
              <a:t>class member)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변수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41" y="3121536"/>
            <a:ext cx="6071864" cy="28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9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521524"/>
            <a:ext cx="839233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Television: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serialNumber</a:t>
            </a:r>
            <a:r>
              <a:rPr lang="en-US" altLang="ko-KR" sz="1600" dirty="0">
                <a:latin typeface="Consolas" panose="020B0609020204030204" pitchFamily="49" charset="0"/>
              </a:rPr>
              <a:t> = 0		# </a:t>
            </a:r>
            <a:r>
              <a:rPr lang="ko-KR" altLang="en-US" sz="1600" dirty="0">
                <a:latin typeface="Consolas" panose="020B0609020204030204" pitchFamily="49" charset="0"/>
              </a:rPr>
              <a:t>이것이 </a:t>
            </a:r>
            <a:r>
              <a:rPr lang="ko-KR" altLang="en-US" sz="1600" dirty="0" smtClean="0">
                <a:latin typeface="Consolas" panose="020B0609020204030204" pitchFamily="49" charset="0"/>
              </a:rPr>
              <a:t>정</a:t>
            </a:r>
            <a:r>
              <a:rPr lang="ko-KR" altLang="en-US" sz="1600" dirty="0" smtClean="0">
                <a:latin typeface="Consolas" panose="020B0609020204030204" pitchFamily="49" charset="0"/>
              </a:rPr>
              <a:t>적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변수이다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Television.serialNumber</a:t>
            </a:r>
            <a:r>
              <a:rPr lang="en-US" altLang="ko-KR" sz="1600" dirty="0">
                <a:latin typeface="Consolas" panose="020B0609020204030204" pitchFamily="49" charset="0"/>
              </a:rPr>
              <a:t> += 1				</a:t>
            </a:r>
            <a:r>
              <a:rPr lang="en-US" altLang="ko-KR" sz="1600" dirty="0" err="1">
                <a:latin typeface="Consolas" panose="020B0609020204030204" pitchFamily="49" charset="0"/>
              </a:rPr>
              <a:t>self.number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Television.serialNumber</a:t>
            </a:r>
            <a:r>
              <a:rPr lang="en-US" altLang="ko-KR" sz="16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...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15" y="3803904"/>
            <a:ext cx="6563451" cy="19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0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파이썬에는</a:t>
            </a:r>
            <a:r>
              <a:rPr lang="ko-KR" altLang="en-US" dirty="0"/>
              <a:t> 연산자</a:t>
            </a:r>
            <a:r>
              <a:rPr lang="en-US" altLang="ko-KR" dirty="0"/>
              <a:t>(+, -, *, /)</a:t>
            </a:r>
            <a:r>
              <a:rPr lang="ko-KR" altLang="en-US" dirty="0"/>
              <a:t>에 관련된 </a:t>
            </a:r>
            <a:r>
              <a:rPr lang="ko-KR" altLang="en-US" b="1" dirty="0"/>
              <a:t>특수 </a:t>
            </a:r>
            <a:r>
              <a:rPr lang="ko-KR" altLang="en-US" b="1" dirty="0" err="1"/>
              <a:t>메소드</a:t>
            </a:r>
            <a:r>
              <a:rPr lang="en-US" altLang="ko-KR" b="1" dirty="0"/>
              <a:t>(special method)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334" y="2730392"/>
            <a:ext cx="8392333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Circle: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eq</a:t>
            </a:r>
            <a:r>
              <a:rPr lang="en-US" altLang="ko-KR" sz="1600" dirty="0">
                <a:latin typeface="Consolas" panose="020B0609020204030204" pitchFamily="49" charset="0"/>
              </a:rPr>
              <a:t>__(self, other):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self.radius</a:t>
            </a:r>
            <a:r>
              <a:rPr lang="en-US" altLang="ko-KR" sz="1600" dirty="0"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latin typeface="Consolas" panose="020B0609020204030204" pitchFamily="49" charset="0"/>
              </a:rPr>
              <a:t>other.radius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c1 </a:t>
            </a:r>
            <a:r>
              <a:rPr lang="en-US" altLang="ko-KR" sz="1600" dirty="0">
                <a:latin typeface="Consolas" panose="020B0609020204030204" pitchFamily="49" charset="0"/>
              </a:rPr>
              <a:t>= Circle(10)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c2 = Circle(10)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if c1 == c2: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print("</a:t>
            </a:r>
            <a:r>
              <a:rPr lang="ko-KR" altLang="en-US" sz="1600" dirty="0">
                <a:latin typeface="Consolas" panose="020B0609020204030204" pitchFamily="49" charset="0"/>
              </a:rPr>
              <a:t>원의 반지름은 동일합니다</a:t>
            </a:r>
            <a:r>
              <a:rPr lang="en-US" altLang="ko-KR" sz="1600" dirty="0">
                <a:latin typeface="Consolas" panose="020B0609020204030204" pitchFamily="49" charset="0"/>
              </a:rPr>
              <a:t>. ")</a:t>
            </a:r>
          </a:p>
        </p:txBody>
      </p:sp>
    </p:spTree>
    <p:extLst>
      <p:ext uri="{BB962C8B-B14F-4D97-AF65-F5344CB8AC3E}">
        <p14:creationId xmlns:p14="http://schemas.microsoft.com/office/powerpoint/2010/main" val="921457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491"/>
            <a:ext cx="7916567" cy="54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56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392333" cy="55092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Vector2D 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x, y):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self.x</a:t>
            </a:r>
            <a:r>
              <a:rPr lang="en-US" altLang="ko-KR" sz="1600" dirty="0">
                <a:latin typeface="Consolas" panose="020B0609020204030204" pitchFamily="49" charset="0"/>
              </a:rPr>
              <a:t> = x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self.y</a:t>
            </a:r>
            <a:r>
              <a:rPr lang="en-US" altLang="ko-KR" sz="1600" dirty="0">
                <a:latin typeface="Consolas" panose="020B0609020204030204" pitchFamily="49" charset="0"/>
              </a:rPr>
              <a:t> = y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__add__(self, other):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Vector2D(</a:t>
            </a:r>
            <a:r>
              <a:rPr lang="en-US" altLang="ko-KR" sz="1600" dirty="0" err="1">
                <a:latin typeface="Consolas" panose="020B0609020204030204" pitchFamily="49" charset="0"/>
              </a:rPr>
              <a:t>self.x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 err="1">
                <a:latin typeface="Consolas" panose="020B0609020204030204" pitchFamily="49" charset="0"/>
              </a:rPr>
              <a:t>other.x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self.y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 err="1">
                <a:latin typeface="Consolas" panose="020B0609020204030204" pitchFamily="49" charset="0"/>
              </a:rPr>
              <a:t>other.y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__sub__(self, other):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Vector2D(</a:t>
            </a:r>
            <a:r>
              <a:rPr lang="en-US" altLang="ko-KR" sz="1600" dirty="0" err="1">
                <a:latin typeface="Consolas" panose="020B0609020204030204" pitchFamily="49" charset="0"/>
              </a:rPr>
              <a:t>self.x</a:t>
            </a:r>
            <a:r>
              <a:rPr lang="en-US" altLang="ko-KR" sz="1600" dirty="0">
                <a:latin typeface="Consolas" panose="020B0609020204030204" pitchFamily="49" charset="0"/>
              </a:rPr>
              <a:t> - </a:t>
            </a:r>
            <a:r>
              <a:rPr lang="en-US" altLang="ko-KR" sz="1600" dirty="0" err="1">
                <a:latin typeface="Consolas" panose="020B0609020204030204" pitchFamily="49" charset="0"/>
              </a:rPr>
              <a:t>other.x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self.y</a:t>
            </a:r>
            <a:r>
              <a:rPr lang="en-US" altLang="ko-KR" sz="1600" dirty="0">
                <a:latin typeface="Consolas" panose="020B0609020204030204" pitchFamily="49" charset="0"/>
              </a:rPr>
              <a:t> - </a:t>
            </a:r>
            <a:r>
              <a:rPr lang="en-US" altLang="ko-KR" sz="1600" dirty="0" err="1">
                <a:latin typeface="Consolas" panose="020B0609020204030204" pitchFamily="49" charset="0"/>
              </a:rPr>
              <a:t>other.y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eq</a:t>
            </a:r>
            <a:r>
              <a:rPr lang="en-US" altLang="ko-KR" sz="1600" dirty="0">
                <a:latin typeface="Consolas" panose="020B0609020204030204" pitchFamily="49" charset="0"/>
              </a:rPr>
              <a:t>__(self, other):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self.x</a:t>
            </a:r>
            <a:r>
              <a:rPr lang="en-US" altLang="ko-KR" sz="1600" dirty="0"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latin typeface="Consolas" panose="020B0609020204030204" pitchFamily="49" charset="0"/>
              </a:rPr>
              <a:t>other.x</a:t>
            </a:r>
            <a:r>
              <a:rPr lang="en-US" altLang="ko-KR" sz="1600" dirty="0">
                <a:latin typeface="Consolas" panose="020B0609020204030204" pitchFamily="49" charset="0"/>
              </a:rPr>
              <a:t> and </a:t>
            </a:r>
            <a:r>
              <a:rPr lang="en-US" altLang="ko-KR" sz="1600" dirty="0" err="1">
                <a:latin typeface="Consolas" panose="020B0609020204030204" pitchFamily="49" charset="0"/>
              </a:rPr>
              <a:t>self.y</a:t>
            </a:r>
            <a:r>
              <a:rPr lang="en-US" altLang="ko-KR" sz="1600" dirty="0"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latin typeface="Consolas" panose="020B0609020204030204" pitchFamily="49" charset="0"/>
              </a:rPr>
              <a:t>other.y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'(%g, %g)' % (</a:t>
            </a:r>
            <a:r>
              <a:rPr lang="en-US" altLang="ko-KR" sz="1600" dirty="0" err="1">
                <a:latin typeface="Consolas" panose="020B0609020204030204" pitchFamily="49" charset="0"/>
              </a:rPr>
              <a:t>self.x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self.y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u = Vector2D(0,1)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v = Vector2D(1,0)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w = Vector2D(1,1)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a = u + v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 a)</a:t>
            </a:r>
          </a:p>
        </p:txBody>
      </p:sp>
    </p:spTree>
    <p:extLst>
      <p:ext uri="{BB962C8B-B14F-4D97-AF65-F5344CB8AC3E}">
        <p14:creationId xmlns:p14="http://schemas.microsoft.com/office/powerpoint/2010/main" val="1812399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지역 변수 </a:t>
            </a:r>
            <a:r>
              <a:rPr lang="en-US" altLang="ko-KR" dirty="0"/>
              <a:t>– </a:t>
            </a:r>
            <a:r>
              <a:rPr lang="ko-KR" altLang="en-US" dirty="0"/>
              <a:t>함수 안에서 선언되는 변수</a:t>
            </a:r>
          </a:p>
          <a:p>
            <a:pPr lvl="0" fontAlgn="base"/>
            <a:r>
              <a:rPr lang="ko-KR" altLang="en-US" dirty="0"/>
              <a:t>전역 변수 </a:t>
            </a:r>
            <a:r>
              <a:rPr lang="en-US" altLang="ko-KR" dirty="0"/>
              <a:t>– </a:t>
            </a:r>
            <a:r>
              <a:rPr lang="ko-KR" altLang="en-US" dirty="0"/>
              <a:t>함수 외부에서 선언되는 변수</a:t>
            </a:r>
          </a:p>
          <a:p>
            <a:pPr lvl="0" fontAlgn="base"/>
            <a:r>
              <a:rPr lang="ko-KR" altLang="en-US" dirty="0"/>
              <a:t>인스턴스 변수 </a:t>
            </a:r>
            <a:r>
              <a:rPr lang="en-US" altLang="ko-KR" dirty="0"/>
              <a:t>– </a:t>
            </a:r>
            <a:r>
              <a:rPr lang="ko-KR" altLang="en-US" dirty="0"/>
              <a:t>클래스 안에 선언된 변수</a:t>
            </a:r>
            <a:r>
              <a:rPr lang="en-US" altLang="ko-KR" dirty="0"/>
              <a:t>, </a:t>
            </a:r>
            <a:r>
              <a:rPr lang="ko-KR" altLang="en-US" dirty="0"/>
              <a:t>앞에 </a:t>
            </a:r>
            <a:r>
              <a:rPr lang="en-US" altLang="ko-KR" dirty="0"/>
              <a:t>self.</a:t>
            </a:r>
            <a:r>
              <a:rPr lang="ko-KR" altLang="en-US" dirty="0"/>
              <a:t>가 붙는다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파이썬에서의</a:t>
            </a:r>
            <a:r>
              <a:rPr lang="ko-KR" altLang="en-US" dirty="0" smtClean="0"/>
              <a:t> </a:t>
            </a:r>
            <a:r>
              <a:rPr lang="ko-KR" altLang="en-US" dirty="0"/>
              <a:t>변수의 종류</a:t>
            </a:r>
          </a:p>
        </p:txBody>
      </p:sp>
    </p:spTree>
    <p:extLst>
      <p:ext uri="{BB962C8B-B14F-4D97-AF65-F5344CB8AC3E}">
        <p14:creationId xmlns:p14="http://schemas.microsoft.com/office/powerpoint/2010/main" val="3065849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클래스는 속성과 동작으로 이루어진다</a:t>
            </a:r>
            <a:r>
              <a:rPr lang="en-US" altLang="ko-KR" dirty="0"/>
              <a:t>. </a:t>
            </a:r>
            <a:r>
              <a:rPr lang="ko-KR" altLang="en-US" dirty="0"/>
              <a:t>속성은 인스턴스 변수로 표현되고 동작은 </a:t>
            </a:r>
            <a:r>
              <a:rPr lang="ko-KR" altLang="en-US" dirty="0" err="1"/>
              <a:t>메소드로</a:t>
            </a:r>
            <a:r>
              <a:rPr lang="ko-KR" altLang="en-US" dirty="0"/>
              <a:t> 표현된다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객체를 생성하려면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호출한다</a:t>
            </a:r>
            <a:r>
              <a:rPr lang="en-US" altLang="ko-KR" dirty="0"/>
              <a:t>.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 </a:t>
            </a:r>
            <a:r>
              <a:rPr lang="ko-KR" altLang="en-US" dirty="0"/>
              <a:t>이름의 </a:t>
            </a:r>
            <a:r>
              <a:rPr lang="ko-KR" altLang="en-US" dirty="0" err="1"/>
              <a:t>메소드이다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인스턴스 변수를 정의하려면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안에서 </a:t>
            </a:r>
            <a:r>
              <a:rPr lang="en-US" altLang="ko-KR" dirty="0"/>
              <a:t>self.</a:t>
            </a:r>
            <a:r>
              <a:rPr lang="ko-KR" altLang="en-US" dirty="0" err="1"/>
              <a:t>변수이름</a:t>
            </a:r>
            <a:r>
              <a:rPr lang="ko-KR" altLang="en-US" dirty="0"/>
              <a:t> 과 같이 생성한다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헥심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인스턴스 변수와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826781"/>
            <a:ext cx="83629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7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객체에 </a:t>
            </a:r>
            <a:r>
              <a:rPr lang="ko-KR" altLang="en-US" dirty="0"/>
              <a:t>대한 설계도를 클래스</a:t>
            </a:r>
            <a:r>
              <a:rPr lang="en-US" altLang="ko-KR" dirty="0"/>
              <a:t>(class)</a:t>
            </a:r>
            <a:r>
              <a:rPr lang="ko-KR" altLang="en-US" dirty="0"/>
              <a:t>라고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클래스로부터 </a:t>
            </a:r>
            <a:r>
              <a:rPr lang="ko-KR" altLang="en-US" dirty="0"/>
              <a:t>만들어지는 각각의 객체를 그 클래스의 인스턴스</a:t>
            </a:r>
            <a:r>
              <a:rPr lang="en-US" altLang="ko-KR" dirty="0"/>
              <a:t>(instance)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24" y="3032027"/>
            <a:ext cx="4691223" cy="30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97" y="3135339"/>
            <a:ext cx="5702488" cy="2553826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데이터와 알고리즘을 하나로 묶고 </a:t>
            </a:r>
            <a:r>
              <a:rPr lang="ko-KR" altLang="en-US" dirty="0"/>
              <a:t>공용 인터페이스만 </a:t>
            </a:r>
            <a:r>
              <a:rPr lang="ko-KR" altLang="en-US" dirty="0" smtClean="0"/>
              <a:t>제공하고 </a:t>
            </a:r>
            <a:r>
              <a:rPr lang="ko-KR" altLang="en-US" dirty="0"/>
              <a:t>구현 세부 사항을 감추는 것은 캡슐화</a:t>
            </a:r>
            <a:r>
              <a:rPr lang="en-US" altLang="ko-KR" dirty="0"/>
              <a:t>(encapsulation)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1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작성하기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69" y="2065956"/>
            <a:ext cx="8071531" cy="259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5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Counter </a:t>
            </a:r>
            <a:r>
              <a:rPr lang="ko-KR" altLang="en-US" dirty="0"/>
              <a:t>클래스를 작성하여 보자</a:t>
            </a:r>
            <a:r>
              <a:rPr lang="en-US" altLang="ko-KR" dirty="0"/>
              <a:t>. Counter </a:t>
            </a:r>
            <a:r>
              <a:rPr lang="ko-KR" altLang="en-US" dirty="0"/>
              <a:t>클래스는 기계식 계수기를 나타내며 경기장이나 콘서트에 입장하는 관객 수를 세기 위하여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77" y="3025883"/>
            <a:ext cx="66008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5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2023819"/>
            <a:ext cx="8392333" cy="181588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Counter: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reset(self):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r>
              <a:rPr lang="en-US" altLang="ko-KR" sz="1600" dirty="0"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increment(self):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r>
              <a:rPr lang="en-US" altLang="ko-KR" sz="1600" dirty="0">
                <a:latin typeface="Consolas" panose="020B0609020204030204" pitchFamily="49" charset="0"/>
              </a:rPr>
              <a:t> += 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get(self):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30575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</TotalTime>
  <Words>1330</Words>
  <Application>Microsoft Office PowerPoint</Application>
  <PresentationFormat>화면 슬라이드 쇼(4:3)</PresentationFormat>
  <Paragraphs>321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굴림</vt:lpstr>
      <vt:lpstr>맑은 고딕</vt:lpstr>
      <vt:lpstr>Arial</vt:lpstr>
      <vt:lpstr>Consolas</vt:lpstr>
      <vt:lpstr>Tahoma</vt:lpstr>
      <vt:lpstr>Wingdings</vt:lpstr>
      <vt:lpstr>New_Natural01</vt:lpstr>
      <vt:lpstr>8장 클래스와 객체</vt:lpstr>
      <vt:lpstr>객체지향 프로그래밍</vt:lpstr>
      <vt:lpstr>객체</vt:lpstr>
      <vt:lpstr>인스턴스 변수와 메소드</vt:lpstr>
      <vt:lpstr>클래스란?</vt:lpstr>
      <vt:lpstr>캡슐화</vt:lpstr>
      <vt:lpstr>클래스 작성하기</vt:lpstr>
      <vt:lpstr>클래스의 예</vt:lpstr>
      <vt:lpstr>Counter 클래스 </vt:lpstr>
      <vt:lpstr>객체 생성</vt:lpstr>
      <vt:lpstr>객체 2개 생성하기</vt:lpstr>
      <vt:lpstr>생성자</vt:lpstr>
      <vt:lpstr>생성자의 예</vt:lpstr>
      <vt:lpstr>메소드 정의</vt:lpstr>
      <vt:lpstr>메소드호출</vt:lpstr>
      <vt:lpstr>정보 은닉</vt:lpstr>
      <vt:lpstr>PowerPoint 프레젠테이션</vt:lpstr>
      <vt:lpstr>접근자와 설정자</vt:lpstr>
      <vt:lpstr>PowerPoint 프레젠테이션</vt:lpstr>
      <vt:lpstr>Lab: 원을 클래스로 표현</vt:lpstr>
      <vt:lpstr>Solution</vt:lpstr>
      <vt:lpstr>Lab: 은행 계좌</vt:lpstr>
      <vt:lpstr>Solution</vt:lpstr>
      <vt:lpstr>Lab: 고양이 클래스</vt:lpstr>
      <vt:lpstr>Solution</vt:lpstr>
      <vt:lpstr>Lab: 객체 생성과 사용</vt:lpstr>
      <vt:lpstr>Solution</vt:lpstr>
      <vt:lpstr>Lab: 자동차 클래스 작성</vt:lpstr>
      <vt:lpstr>Solution</vt:lpstr>
      <vt:lpstr>객체를 함수로 전달할 때</vt:lpstr>
      <vt:lpstr>객체를 함수로 전달할 때</vt:lpstr>
      <vt:lpstr>정적 변수</vt:lpstr>
      <vt:lpstr>정적 변수</vt:lpstr>
      <vt:lpstr>특수 메소드</vt:lpstr>
      <vt:lpstr>특수 메소드</vt:lpstr>
      <vt:lpstr>예제</vt:lpstr>
      <vt:lpstr>파이썬에서의 변수의 종류</vt:lpstr>
      <vt:lpstr>헥심 정리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</cp:lastModifiedBy>
  <cp:revision>506</cp:revision>
  <dcterms:created xsi:type="dcterms:W3CDTF">2007-06-29T06:43:39Z</dcterms:created>
  <dcterms:modified xsi:type="dcterms:W3CDTF">2016-08-16T11:12:34Z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