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28"/>
  </p:notesMasterIdLst>
  <p:sldIdLst>
    <p:sldId id="287" r:id="rId2"/>
    <p:sldId id="286" r:id="rId3"/>
    <p:sldId id="259" r:id="rId4"/>
    <p:sldId id="260" r:id="rId5"/>
    <p:sldId id="272" r:id="rId6"/>
    <p:sldId id="264" r:id="rId7"/>
    <p:sldId id="262" r:id="rId8"/>
    <p:sldId id="271" r:id="rId9"/>
    <p:sldId id="269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0" r:id="rId27"/>
  </p:sldIdLst>
  <p:sldSz cx="9906000" cy="6858000" type="A4"/>
  <p:notesSz cx="6858000" cy="9144000"/>
  <p:embeddedFontLst>
    <p:embeddedFont>
      <p:font typeface="나눔명조 ExtraBold" panose="02020603020101020101" pitchFamily="18" charset="-127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D2Coding" panose="020B0609020101020101" pitchFamily="49" charset="-127"/>
      <p:regular r:id="rId32"/>
      <p:bold r:id="rId33"/>
    </p:embeddedFont>
    <p:embeddedFont>
      <p:font typeface="나눔바른고딕" panose="020B0603020101020101" pitchFamily="50" charset="-127"/>
      <p:regular r:id="rId34"/>
      <p:bold r:id="rId35"/>
    </p:embeddedFont>
    <p:embeddedFont>
      <p:font typeface="나눔고딕" panose="020D0604000000000000" pitchFamily="50" charset="-127"/>
      <p:regular r:id="rId36"/>
      <p:bold r:id="rId37"/>
    </p:embeddedFont>
    <p:embeddedFont>
      <p:font typeface="나눔명조" panose="02020603020101020101" pitchFamily="18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1D9BD6"/>
    <a:srgbClr val="FEE67A"/>
    <a:srgbClr val="1E415D"/>
    <a:srgbClr val="1D9A78"/>
    <a:srgbClr val="0070C0"/>
    <a:srgbClr val="C2D5A3"/>
    <a:srgbClr val="FDD9A9"/>
    <a:srgbClr val="FAA332"/>
    <a:srgbClr val="4ED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6391" autoAdjust="0"/>
  </p:normalViewPr>
  <p:slideViewPr>
    <p:cSldViewPr>
      <p:cViewPr>
        <p:scale>
          <a:sx n="100" d="100"/>
          <a:sy n="100" d="100"/>
        </p:scale>
        <p:origin x="7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76"/>
    </p:cViewPr>
  </p:sorterViewPr>
  <p:notesViewPr>
    <p:cSldViewPr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1991%EB%85%84" TargetMode="External"/><Relationship Id="rId7" Type="http://schemas.openxmlformats.org/officeDocument/2006/relationships/hyperlink" Target="https://docs.python.org/ko/3/library/index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library/index.html" TargetMode="External"/><Relationship Id="rId5" Type="http://schemas.openxmlformats.org/officeDocument/2006/relationships/hyperlink" Target="https://pypi.org/" TargetMode="External"/><Relationship Id="rId4" Type="http://schemas.openxmlformats.org/officeDocument/2006/relationships/hyperlink" Target="https://ko.wikipedia.org/wiki/1995%EB%85%8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1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자바는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991년"/>
              </a:rPr>
              <a:t>1991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991년"/>
              </a:rPr>
              <a:t>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그린 프로젝트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(Green Project)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이름으로 시작해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1995년"/>
              </a:rPr>
              <a:t>1995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1995년"/>
              </a:rPr>
              <a:t>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발표했다</a:t>
            </a:r>
            <a:endParaRPr lang="en-US" altLang="ko-KR" dirty="0" smtClean="0"/>
          </a:p>
          <a:p>
            <a:r>
              <a:rPr lang="en-US" altLang="ko-KR" smtClean="0">
                <a:hlinkClick r:id="rId5"/>
              </a:rPr>
              <a:t>https://pypi.org/</a:t>
            </a:r>
            <a:endParaRPr lang="en-US" altLang="ko-KR" smtClean="0"/>
          </a:p>
          <a:p>
            <a:r>
              <a:rPr lang="en-US" altLang="ko-KR" smtClean="0">
                <a:hlinkClick r:id="rId6"/>
              </a:rPr>
              <a:t>https</a:t>
            </a:r>
            <a:r>
              <a:rPr lang="en-US" altLang="ko-KR" dirty="0" smtClean="0">
                <a:hlinkClick r:id="rId6"/>
              </a:rPr>
              <a:t>://docs.python.org/3/library/index.html</a:t>
            </a:r>
            <a:endParaRPr lang="en-US" altLang="ko-KR" dirty="0" smtClean="0"/>
          </a:p>
          <a:p>
            <a:r>
              <a:rPr lang="en-US" altLang="ko-KR" dirty="0" smtClean="0">
                <a:hlinkClick r:id="rId7"/>
              </a:rPr>
              <a:t>https://docs.python.org/ko/3/library/index.html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C:\Program Files (x86)\Microsoft Visual Studio\2019\Community\Common7\Tools\</a:t>
            </a:r>
            <a:r>
              <a:rPr lang="en-US" altLang="ko-KR" dirty="0" err="1" smtClean="0"/>
              <a:t>VsDevCmd</a:t>
            </a:r>
            <a:endParaRPr lang="en-US" altLang="ko-KR" dirty="0" smtClean="0"/>
          </a:p>
          <a:p>
            <a:r>
              <a:rPr lang="en-US" altLang="ko-KR" dirty="0" smtClean="0"/>
              <a:t>cl </a:t>
            </a:r>
            <a:r>
              <a:rPr lang="en-US" altLang="ko-KR" dirty="0" err="1" smtClean="0"/>
              <a:t>helloworld.c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C:\Program</a:t>
            </a:r>
            <a:r>
              <a:rPr lang="en-US" altLang="ko-KR" baseline="0" dirty="0" smtClean="0"/>
              <a:t> Data\Anaconda3\Python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64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1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7170651" y="46424"/>
            <a:ext cx="2672774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파이썬 개요 및 개발환경 구성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1845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0" orient="horz" pos="3566">
          <p15:clr>
            <a:srgbClr val="A4A3A4"/>
          </p15:clr>
        </p15:guide>
        <p15:guide id="11" orient="horz" pos="2205">
          <p15:clr>
            <a:srgbClr val="A4A3A4"/>
          </p15:clr>
        </p15:guide>
        <p15:guide id="12" pos="3211">
          <p15:clr>
            <a:srgbClr val="A4A3A4"/>
          </p15:clr>
        </p15:guide>
        <p15:guide id="13" pos="3301">
          <p15:clr>
            <a:srgbClr val="A4A3A4"/>
          </p15:clr>
        </p15:guide>
        <p15:guide id="14" pos="217">
          <p15:clr>
            <a:srgbClr val="FBAE40"/>
          </p15:clr>
        </p15:guide>
        <p15:guide id="15" orient="horz" pos="2886">
          <p15:clr>
            <a:srgbClr val="FBAE40"/>
          </p15:clr>
        </p15:guide>
        <p15:guide id="16" pos="29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170651" y="46424"/>
            <a:ext cx="2672774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파이썬 개요 및 개발환경 구성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0962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>
          <p15:clr>
            <a:srgbClr val="A4A3A4"/>
          </p15:clr>
        </p15:guide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1" orient="horz" pos="2205">
          <p15:clr>
            <a:srgbClr val="A4A3A4"/>
          </p15:clr>
        </p15:guide>
        <p15:guide id="12" pos="3211">
          <p15:clr>
            <a:srgbClr val="A4A3A4"/>
          </p15:clr>
        </p15:guide>
        <p15:guide id="13" pos="3301">
          <p15:clr>
            <a:srgbClr val="A4A3A4"/>
          </p15:clr>
        </p15:guide>
        <p15:guide id="15" orient="horz" pos="2886">
          <p15:clr>
            <a:srgbClr val="FBAE40"/>
          </p15:clr>
        </p15:guide>
        <p15:guide id="17" orient="horz" pos="3566">
          <p15:clr>
            <a:srgbClr val="FBAE40"/>
          </p15:clr>
        </p15:guide>
        <p15:guide id="18" pos="21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47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66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170651" y="46424"/>
            <a:ext cx="2672774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파이썬 개요 및 개발환경 구성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26" descr="그림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9823" y="202446"/>
            <a:ext cx="7397503" cy="49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345544" y="318457"/>
            <a:ext cx="6047616" cy="24251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5540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>
          <p15:clr>
            <a:srgbClr val="A4A3A4"/>
          </p15:clr>
        </p15:guide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1" orient="horz" pos="2205">
          <p15:clr>
            <a:srgbClr val="A4A3A4"/>
          </p15:clr>
        </p15:guide>
        <p15:guide id="12" pos="3211">
          <p15:clr>
            <a:srgbClr val="A4A3A4"/>
          </p15:clr>
        </p15:guide>
        <p15:guide id="13" pos="3301">
          <p15:clr>
            <a:srgbClr val="A4A3A4"/>
          </p15:clr>
        </p15:guide>
        <p15:guide id="15" orient="horz" pos="2886">
          <p15:clr>
            <a:srgbClr val="FBAE40"/>
          </p15:clr>
        </p15:guide>
        <p15:guide id="17" orient="horz" pos="3566">
          <p15:clr>
            <a:srgbClr val="FBAE40"/>
          </p15:clr>
        </p15:guide>
        <p15:guide id="18" pos="21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902315" cy="6858000"/>
          </a:xfrm>
          <a:prstGeom prst="rect">
            <a:avLst/>
          </a:prstGeom>
        </p:spPr>
      </p:pic>
      <p:sp>
        <p:nvSpPr>
          <p:cNvPr id="7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9"/>
          <p:cNvGrpSpPr>
            <a:grpSpLocks/>
          </p:cNvGrpSpPr>
          <p:nvPr userDrawn="1"/>
        </p:nvGrpSpPr>
        <p:grpSpPr bwMode="auto">
          <a:xfrm>
            <a:off x="416496" y="1052736"/>
            <a:ext cx="7397503" cy="490250"/>
            <a:chOff x="662673" y="1980431"/>
            <a:chExt cx="9978476" cy="648113"/>
          </a:xfrm>
        </p:grpSpPr>
        <p:pic>
          <p:nvPicPr>
            <p:cNvPr id="12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911746" y="2055249"/>
              <a:ext cx="13306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부제목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20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07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5" r:id="rId5"/>
    <p:sldLayoutId id="2147483694" r:id="rId6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s://www.anacond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기본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 </a:t>
            </a:r>
            <a:r>
              <a:rPr lang="ko-KR" altLang="en-US" dirty="0" smtClean="0"/>
              <a:t>파이썬 인터프리터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인터프리터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092299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1E415D"/>
                </a:solidFill>
              </a:rPr>
              <a:t>https</a:t>
            </a:r>
            <a:r>
              <a:rPr lang="en-US" altLang="ko-KR" sz="2400" dirty="0">
                <a:solidFill>
                  <a:srgbClr val="1E415D"/>
                </a:solidFill>
              </a:rPr>
              <a:t>://www.python.org</a:t>
            </a:r>
            <a:r>
              <a:rPr lang="en-US" altLang="ko-KR" sz="2400" dirty="0" smtClean="0">
                <a:solidFill>
                  <a:srgbClr val="1E415D"/>
                </a:solidFill>
              </a:rPr>
              <a:t>/</a:t>
            </a:r>
            <a:endParaRPr lang="ko-KR" altLang="en-US" sz="24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4107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03565" y="1711927"/>
            <a:ext cx="8985939" cy="4381369"/>
            <a:chOff x="503565" y="1672364"/>
            <a:chExt cx="8985939" cy="438136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565" y="1672364"/>
              <a:ext cx="8985939" cy="438136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144688" y="2996952"/>
              <a:ext cx="1152128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32920" y="3933056"/>
              <a:ext cx="1008112" cy="362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구부러진 연결선 12"/>
            <p:cNvCxnSpPr>
              <a:stCxn id="10" idx="2"/>
              <a:endCxn id="19" idx="1"/>
            </p:cNvCxnSpPr>
            <p:nvPr/>
          </p:nvCxnSpPr>
          <p:spPr>
            <a:xfrm rot="16200000" flipH="1">
              <a:off x="3134298" y="3015454"/>
              <a:ext cx="685076" cy="1512168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5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 </a:t>
            </a:r>
            <a:r>
              <a:rPr lang="ko-KR" altLang="en-US" dirty="0" smtClean="0"/>
              <a:t>파이썬 인터프리터 설치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인터프리터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50" y="3731797"/>
            <a:ext cx="4210050" cy="2612708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29817" y="1066982"/>
            <a:ext cx="4210887" cy="2613227"/>
            <a:chOff x="429817" y="908720"/>
            <a:chExt cx="4210887" cy="261322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17" y="908720"/>
              <a:ext cx="4210887" cy="261322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B74A76-CC90-4DAD-9705-454B5DD0E5DC}"/>
                </a:ext>
              </a:extLst>
            </p:cNvPr>
            <p:cNvSpPr/>
            <p:nvPr/>
          </p:nvSpPr>
          <p:spPr>
            <a:xfrm>
              <a:off x="1613494" y="2434156"/>
              <a:ext cx="2907458" cy="418780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89DDAC-EA43-43D6-8F0A-9592C406563A}"/>
                </a:ext>
              </a:extLst>
            </p:cNvPr>
            <p:cNvSpPr/>
            <p:nvPr/>
          </p:nvSpPr>
          <p:spPr>
            <a:xfrm>
              <a:off x="1568624" y="3225272"/>
              <a:ext cx="1152128" cy="182343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123E029-AF23-4C92-898B-10F8DEF861D4}"/>
                </a:ext>
              </a:extLst>
            </p:cNvPr>
            <p:cNvGrpSpPr/>
            <p:nvPr/>
          </p:nvGrpSpPr>
          <p:grpSpPr>
            <a:xfrm>
              <a:off x="1493742" y="2294573"/>
              <a:ext cx="216024" cy="216024"/>
              <a:chOff x="1136576" y="2420888"/>
              <a:chExt cx="216024" cy="21602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1F933DD-E6C2-4D8B-8540-2D4CD1CCF1A4}"/>
                  </a:ext>
                </a:extLst>
              </p:cNvPr>
              <p:cNvSpPr/>
              <p:nvPr/>
            </p:nvSpPr>
            <p:spPr>
              <a:xfrm>
                <a:off x="1136576" y="2420888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9A66313-269D-468A-B6D4-A44520C9E592}"/>
                  </a:ext>
                </a:extLst>
              </p:cNvPr>
              <p:cNvSpPr/>
              <p:nvPr/>
            </p:nvSpPr>
            <p:spPr>
              <a:xfrm>
                <a:off x="1181446" y="2465758"/>
                <a:ext cx="126283" cy="126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2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4824B4A-BDDC-4F8C-BD1D-3E885B8EAE38}"/>
                </a:ext>
              </a:extLst>
            </p:cNvPr>
            <p:cNvGrpSpPr/>
            <p:nvPr/>
          </p:nvGrpSpPr>
          <p:grpSpPr>
            <a:xfrm>
              <a:off x="1385730" y="3116119"/>
              <a:ext cx="216024" cy="216024"/>
              <a:chOff x="1136576" y="2420888"/>
              <a:chExt cx="216024" cy="216024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E6CE174-E441-4D50-B25D-63701A7FE649}"/>
                  </a:ext>
                </a:extLst>
              </p:cNvPr>
              <p:cNvSpPr/>
              <p:nvPr/>
            </p:nvSpPr>
            <p:spPr>
              <a:xfrm>
                <a:off x="1136576" y="2420888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9CF821F-335C-4360-9535-7FD5A542623F}"/>
                  </a:ext>
                </a:extLst>
              </p:cNvPr>
              <p:cNvSpPr/>
              <p:nvPr/>
            </p:nvSpPr>
            <p:spPr>
              <a:xfrm>
                <a:off x="1181446" y="2465758"/>
                <a:ext cx="126283" cy="126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1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5189051" y="1052736"/>
            <a:ext cx="4233842" cy="2627473"/>
            <a:chOff x="5189051" y="894474"/>
            <a:chExt cx="4233842" cy="26274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9051" y="894474"/>
              <a:ext cx="4233842" cy="262747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469D81-A7D7-46E7-9E13-C97D2478FA8A}"/>
                </a:ext>
              </a:extLst>
            </p:cNvPr>
            <p:cNvSpPr/>
            <p:nvPr/>
          </p:nvSpPr>
          <p:spPr>
            <a:xfrm>
              <a:off x="8213387" y="3205058"/>
              <a:ext cx="576064" cy="198876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1EBBC1D-4353-4C58-BDDC-FBC5B0F55151}"/>
                </a:ext>
              </a:extLst>
            </p:cNvPr>
            <p:cNvGrpSpPr/>
            <p:nvPr/>
          </p:nvGrpSpPr>
          <p:grpSpPr>
            <a:xfrm>
              <a:off x="7949227" y="3186938"/>
              <a:ext cx="216024" cy="216024"/>
              <a:chOff x="1136576" y="2420888"/>
              <a:chExt cx="216024" cy="216024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CCD443A-49D3-4E51-80DA-28B2E35B583D}"/>
                  </a:ext>
                </a:extLst>
              </p:cNvPr>
              <p:cNvSpPr/>
              <p:nvPr/>
            </p:nvSpPr>
            <p:spPr>
              <a:xfrm>
                <a:off x="1136576" y="2420888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DF9C0-9C28-41FC-B3C7-2AEE709D4DEE}"/>
                  </a:ext>
                </a:extLst>
              </p:cNvPr>
              <p:cNvSpPr/>
              <p:nvPr/>
            </p:nvSpPr>
            <p:spPr>
              <a:xfrm>
                <a:off x="1181446" y="2465758"/>
                <a:ext cx="126283" cy="126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3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429817" y="3726936"/>
            <a:ext cx="4210050" cy="2612708"/>
            <a:chOff x="429817" y="3668097"/>
            <a:chExt cx="4210050" cy="261270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817" y="3668097"/>
              <a:ext cx="4210050" cy="2612708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4D3805D-CB16-403A-8763-C9777FABD7FF}"/>
                </a:ext>
              </a:extLst>
            </p:cNvPr>
            <p:cNvSpPr/>
            <p:nvPr/>
          </p:nvSpPr>
          <p:spPr>
            <a:xfrm>
              <a:off x="1552702" y="5548581"/>
              <a:ext cx="808010" cy="216024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939E3B-C4AA-49ED-B812-B2AF2C54C746}"/>
                </a:ext>
              </a:extLst>
            </p:cNvPr>
            <p:cNvSpPr/>
            <p:nvPr/>
          </p:nvSpPr>
          <p:spPr>
            <a:xfrm>
              <a:off x="3352902" y="5980629"/>
              <a:ext cx="576064" cy="172280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C9DEF9E-26A7-46FD-8E7E-87AD2964907B}"/>
                </a:ext>
              </a:extLst>
            </p:cNvPr>
            <p:cNvGrpSpPr/>
            <p:nvPr/>
          </p:nvGrpSpPr>
          <p:grpSpPr>
            <a:xfrm>
              <a:off x="1397470" y="5394433"/>
              <a:ext cx="216024" cy="216024"/>
              <a:chOff x="1136576" y="2420888"/>
              <a:chExt cx="216024" cy="216024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44FE48C-DE5F-4718-9228-F36B944B0CE3}"/>
                  </a:ext>
                </a:extLst>
              </p:cNvPr>
              <p:cNvSpPr/>
              <p:nvPr/>
            </p:nvSpPr>
            <p:spPr>
              <a:xfrm>
                <a:off x="1136576" y="2420888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1E503A7-47CE-4A64-8174-461A9CDA9A56}"/>
                  </a:ext>
                </a:extLst>
              </p:cNvPr>
              <p:cNvSpPr/>
              <p:nvPr/>
            </p:nvSpPr>
            <p:spPr>
              <a:xfrm>
                <a:off x="1181446" y="2465758"/>
                <a:ext cx="126283" cy="126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4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6F3BB2C-43FA-43F3-B733-E0437047A7AB}"/>
                </a:ext>
              </a:extLst>
            </p:cNvPr>
            <p:cNvGrpSpPr/>
            <p:nvPr/>
          </p:nvGrpSpPr>
          <p:grpSpPr>
            <a:xfrm>
              <a:off x="3244890" y="5850846"/>
              <a:ext cx="216024" cy="216024"/>
              <a:chOff x="1136576" y="2420888"/>
              <a:chExt cx="216024" cy="216024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9C4E8887-D9D6-4B79-9F73-4048820C10A3}"/>
                  </a:ext>
                </a:extLst>
              </p:cNvPr>
              <p:cNvSpPr/>
              <p:nvPr/>
            </p:nvSpPr>
            <p:spPr>
              <a:xfrm>
                <a:off x="1136576" y="2420888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E281B3F-2EB7-4E91-A01A-51DB112CF8AC}"/>
                  </a:ext>
                </a:extLst>
              </p:cNvPr>
              <p:cNvSpPr/>
              <p:nvPr/>
            </p:nvSpPr>
            <p:spPr>
              <a:xfrm>
                <a:off x="1181446" y="2465758"/>
                <a:ext cx="126283" cy="126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5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 </a:t>
            </a:r>
            <a:r>
              <a:rPr lang="ko-KR" altLang="en-US" dirty="0"/>
              <a:t>파이썬 인터프리터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설치 확인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인터프리터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083512"/>
            <a:ext cx="8270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1E415D"/>
                </a:solidFill>
              </a:rPr>
              <a:t>C:\Python3 </a:t>
            </a:r>
            <a:r>
              <a:rPr lang="ko-KR" altLang="en-US" sz="2000" dirty="0">
                <a:solidFill>
                  <a:srgbClr val="1E415D"/>
                </a:solidFill>
              </a:rPr>
              <a:t>디렉토리에서 </a:t>
            </a:r>
            <a:r>
              <a:rPr lang="en-US" altLang="ko-KR" sz="2000" dirty="0" smtClean="0">
                <a:solidFill>
                  <a:srgbClr val="1E415D"/>
                </a:solidFill>
              </a:rPr>
              <a:t>python.exe </a:t>
            </a:r>
            <a:r>
              <a:rPr lang="ko-KR" altLang="en-US" sz="2000" dirty="0" smtClean="0">
                <a:solidFill>
                  <a:srgbClr val="1E415D"/>
                </a:solidFill>
              </a:rPr>
              <a:t>실행파일 더블클릭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3" y="1490265"/>
            <a:ext cx="6624736" cy="48232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CB73DB-93D4-4C1D-8FA8-10181DF6D608}"/>
              </a:ext>
            </a:extLst>
          </p:cNvPr>
          <p:cNvSpPr/>
          <p:nvPr/>
        </p:nvSpPr>
        <p:spPr>
          <a:xfrm>
            <a:off x="1928664" y="4941168"/>
            <a:ext cx="1064878" cy="242566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2504"/>
          <a:stretch/>
        </p:blipFill>
        <p:spPr>
          <a:xfrm>
            <a:off x="3725150" y="3861048"/>
            <a:ext cx="5979851" cy="917145"/>
          </a:xfrm>
          <a:prstGeom prst="rect">
            <a:avLst/>
          </a:prstGeom>
        </p:spPr>
      </p:pic>
      <p:cxnSp>
        <p:nvCxnSpPr>
          <p:cNvPr id="14" name="구부러진 연결선 13"/>
          <p:cNvCxnSpPr>
            <a:stCxn id="11" idx="3"/>
            <a:endCxn id="13" idx="1"/>
          </p:cNvCxnSpPr>
          <p:nvPr/>
        </p:nvCxnSpPr>
        <p:spPr>
          <a:xfrm flipV="1">
            <a:off x="2993542" y="4319621"/>
            <a:ext cx="731608" cy="74283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 Hello World </a:t>
            </a:r>
            <a:r>
              <a:rPr lang="ko-KR" altLang="en-US" dirty="0" smtClean="0"/>
              <a:t>출력하기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인터프리터</a:t>
            </a:r>
          </a:p>
        </p:txBody>
      </p:sp>
      <p:pic>
        <p:nvPicPr>
          <p:cNvPr id="4" name="_x475450248" descr="EMB000030a45f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" y="2636912"/>
            <a:ext cx="8999676" cy="17281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9942" y="1155520"/>
            <a:ext cx="8270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smtClean="0">
                <a:solidFill>
                  <a:srgbClr val="1E415D"/>
                </a:solidFill>
              </a:rPr>
              <a:t>print(“Hello World”) </a:t>
            </a:r>
            <a:r>
              <a:rPr lang="ko-KR" altLang="en-US" sz="2000" dirty="0" smtClean="0">
                <a:solidFill>
                  <a:srgbClr val="1E415D"/>
                </a:solidFill>
              </a:rPr>
              <a:t>를 입력하고 </a:t>
            </a:r>
            <a:r>
              <a:rPr lang="ko-KR" altLang="en-US" sz="2000" dirty="0" err="1" smtClean="0">
                <a:solidFill>
                  <a:srgbClr val="1E415D"/>
                </a:solidFill>
              </a:rPr>
              <a:t>엔터키를</a:t>
            </a:r>
            <a:r>
              <a:rPr lang="ko-KR" altLang="en-US" sz="2000" dirty="0" smtClean="0">
                <a:solidFill>
                  <a:srgbClr val="1E415D"/>
                </a:solidFill>
              </a:rPr>
              <a:t> 누르면 실행 결과가 출력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sp>
        <p:nvSpPr>
          <p:cNvPr id="6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9942" y="1809567"/>
            <a:ext cx="8711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smtClean="0">
                <a:solidFill>
                  <a:srgbClr val="1E415D"/>
                </a:solidFill>
              </a:rPr>
              <a:t>코드 작성하고 </a:t>
            </a:r>
            <a:r>
              <a:rPr lang="ko-KR" altLang="en-US" sz="2000" dirty="0" err="1" smtClean="0">
                <a:solidFill>
                  <a:srgbClr val="1E415D"/>
                </a:solidFill>
              </a:rPr>
              <a:t>엔터키를</a:t>
            </a:r>
            <a:r>
              <a:rPr lang="ko-KR" altLang="en-US" sz="2000" dirty="0" smtClean="0">
                <a:solidFill>
                  <a:srgbClr val="1E415D"/>
                </a:solidFill>
              </a:rPr>
              <a:t> 누르면 코드의 문법 검사 및 실행이 동시에 이루어짐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sp>
        <p:nvSpPr>
          <p:cNvPr id="8" name="Oval 60"/>
          <p:cNvSpPr/>
          <p:nvPr/>
        </p:nvSpPr>
        <p:spPr>
          <a:xfrm>
            <a:off x="263419" y="192756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/>
              <a:t>배포판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아나콘다를 이용한 개발 환경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1159739"/>
            <a:ext cx="8270868" cy="179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err="1">
                <a:solidFill>
                  <a:srgbClr val="0070C0"/>
                </a:solidFill>
              </a:rPr>
              <a:t>파이썬</a:t>
            </a:r>
            <a:r>
              <a:rPr lang="ko-KR" altLang="en-US" sz="2400" dirty="0">
                <a:solidFill>
                  <a:srgbClr val="0070C0"/>
                </a:solidFill>
              </a:rPr>
              <a:t> 개발 환경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E415D"/>
                </a:solidFill>
              </a:rPr>
              <a:t>파이썬</a:t>
            </a:r>
            <a:r>
              <a:rPr lang="ko-KR" altLang="en-US" sz="2000" dirty="0">
                <a:solidFill>
                  <a:srgbClr val="1E415D"/>
                </a:solidFill>
              </a:rPr>
              <a:t> 인터프리터 설치</a:t>
            </a:r>
            <a:endParaRPr lang="en-US" altLang="ko-KR" sz="2000" dirty="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E415D"/>
                </a:solidFill>
              </a:rPr>
              <a:t>개발 도구 설치</a:t>
            </a:r>
            <a:endParaRPr lang="en-US" altLang="ko-KR" sz="2000" dirty="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E415D"/>
                </a:solidFill>
              </a:rPr>
              <a:t>pip </a:t>
            </a:r>
            <a:r>
              <a:rPr lang="ko-KR" altLang="en-US" sz="2000" dirty="0">
                <a:solidFill>
                  <a:srgbClr val="1E415D"/>
                </a:solidFill>
              </a:rPr>
              <a:t>설치</a:t>
            </a:r>
            <a:endParaRPr lang="en-US" altLang="ko-KR" sz="2000" dirty="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1E415D"/>
                </a:solidFill>
              </a:rPr>
              <a:t>패키지</a:t>
            </a:r>
            <a:r>
              <a:rPr lang="en-US" altLang="ko-KR" sz="2000" dirty="0" smtClean="0">
                <a:solidFill>
                  <a:srgbClr val="1E415D"/>
                </a:solidFill>
              </a:rPr>
              <a:t>(</a:t>
            </a:r>
            <a:r>
              <a:rPr lang="en-US" altLang="ko-KR" sz="2000" dirty="0">
                <a:solidFill>
                  <a:srgbClr val="1E415D"/>
                </a:solidFill>
              </a:rPr>
              <a:t>Package)</a:t>
            </a:r>
            <a:r>
              <a:rPr lang="ko-KR" altLang="en-US" sz="2000" dirty="0" smtClean="0">
                <a:solidFill>
                  <a:srgbClr val="1E415D"/>
                </a:solidFill>
              </a:rPr>
              <a:t> </a:t>
            </a:r>
            <a:r>
              <a:rPr lang="ko-KR" altLang="en-US" sz="2000" dirty="0">
                <a:solidFill>
                  <a:srgbClr val="1E415D"/>
                </a:solidFill>
              </a:rPr>
              <a:t>설치</a:t>
            </a:r>
            <a:endParaRPr lang="en-US" altLang="ko-KR" sz="20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30851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2938259"/>
            <a:ext cx="9144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D9A78"/>
                </a:solidFill>
              </a:rPr>
              <a:t>애플리케이션 개발 또는 데이터 분석 </a:t>
            </a:r>
            <a:r>
              <a:rPr lang="ko-KR" altLang="en-US" sz="2400" dirty="0" smtClean="0">
                <a:solidFill>
                  <a:srgbClr val="1D9A78"/>
                </a:solidFill>
              </a:rPr>
              <a:t>시</a:t>
            </a:r>
            <a:endParaRPr lang="en-US" altLang="ko-KR" sz="2400" dirty="0" smtClean="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1E415D"/>
                </a:solidFill>
              </a:rPr>
              <a:t>많은 패키지들을 설치하고 패키지들 사이의 의존성 관리 필요</a:t>
            </a:r>
            <a:endParaRPr lang="en-US" altLang="ko-KR" sz="2000" dirty="0" smtClean="0">
              <a:solidFill>
                <a:srgbClr val="1E415D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1E415D"/>
                </a:solidFill>
              </a:rPr>
              <a:t>패키지는 특정 </a:t>
            </a:r>
            <a:r>
              <a:rPr lang="ko-KR" altLang="en-US" sz="2000" dirty="0">
                <a:solidFill>
                  <a:srgbClr val="1E415D"/>
                </a:solidFill>
              </a:rPr>
              <a:t>기능을 수행하기 위하여 만들어 놓은 모듈 또는 라이브러리들의 모음</a:t>
            </a:r>
            <a:endParaRPr lang="en-US" altLang="ko-KR" sz="2000" dirty="0">
              <a:solidFill>
                <a:srgbClr val="1E415D"/>
              </a:solidFill>
            </a:endParaRPr>
          </a:p>
        </p:txBody>
      </p:sp>
      <p:sp>
        <p:nvSpPr>
          <p:cNvPr id="9" name="Oval 60"/>
          <p:cNvSpPr/>
          <p:nvPr/>
        </p:nvSpPr>
        <p:spPr>
          <a:xfrm>
            <a:off x="263419" y="308703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9942" y="4328710"/>
            <a:ext cx="9144570" cy="1764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err="1">
                <a:solidFill>
                  <a:srgbClr val="F2803A"/>
                </a:solidFill>
              </a:rPr>
              <a:t>파이썬</a:t>
            </a:r>
            <a:r>
              <a:rPr lang="ko-KR" altLang="en-US" sz="2400" dirty="0">
                <a:solidFill>
                  <a:srgbClr val="F2803A"/>
                </a:solidFill>
              </a:rPr>
              <a:t> </a:t>
            </a:r>
            <a:r>
              <a:rPr lang="ko-KR" altLang="en-US" sz="2400" dirty="0" err="1">
                <a:solidFill>
                  <a:srgbClr val="F2803A"/>
                </a:solidFill>
              </a:rPr>
              <a:t>배포판</a:t>
            </a:r>
            <a:endParaRPr lang="en-US" altLang="ko-KR" sz="2400" dirty="0">
              <a:solidFill>
                <a:srgbClr val="F2803A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1E415D"/>
                </a:solidFill>
              </a:rPr>
              <a:t>개발자의 </a:t>
            </a:r>
            <a:r>
              <a:rPr lang="ko-KR" altLang="en-US" sz="2000" dirty="0">
                <a:solidFill>
                  <a:srgbClr val="1E415D"/>
                </a:solidFill>
              </a:rPr>
              <a:t>불편을 덜어주기 위해 주요 패키지와 개발 환경이 포함된 개발환경</a:t>
            </a:r>
            <a:endParaRPr lang="en-US" altLang="ko-KR" sz="2000" dirty="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E415D"/>
                </a:solidFill>
              </a:rPr>
              <a:t>데이터 처리 및 분석에 필요한 </a:t>
            </a:r>
            <a:r>
              <a:rPr lang="ko-KR" altLang="en-US" sz="2000" dirty="0" smtClean="0">
                <a:solidFill>
                  <a:srgbClr val="1E415D"/>
                </a:solidFill>
              </a:rPr>
              <a:t>대부분의 패키지가 포함</a:t>
            </a:r>
            <a:endParaRPr lang="en-US" altLang="ko-KR" sz="2000" dirty="0" smtClean="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1E415D"/>
                </a:solidFill>
              </a:rPr>
              <a:t>파이썬을</a:t>
            </a:r>
            <a:r>
              <a:rPr lang="ko-KR" altLang="en-US" sz="2000" dirty="0" smtClean="0">
                <a:solidFill>
                  <a:srgbClr val="1E415D"/>
                </a:solidFill>
              </a:rPr>
              <a:t> </a:t>
            </a:r>
            <a:r>
              <a:rPr lang="ko-KR" altLang="en-US" sz="2000" dirty="0">
                <a:solidFill>
                  <a:srgbClr val="1E415D"/>
                </a:solidFill>
              </a:rPr>
              <a:t>이용한 개발 또는 데이터 분석 시 많이 사용되고 있음</a:t>
            </a:r>
            <a:endParaRPr lang="en-US" altLang="ko-KR" sz="2000" dirty="0">
              <a:solidFill>
                <a:srgbClr val="1E415D"/>
              </a:solidFill>
            </a:endParaRPr>
          </a:p>
          <a:p>
            <a:pPr marL="742950" lvl="1" indent="-28575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E415D"/>
                </a:solidFill>
              </a:rPr>
              <a:t>Anaconda</a:t>
            </a:r>
            <a:r>
              <a:rPr lang="en-US" altLang="ko-KR" dirty="0">
                <a:solidFill>
                  <a:srgbClr val="1E415D"/>
                </a:solidFill>
              </a:rPr>
              <a:t>, </a:t>
            </a:r>
            <a:r>
              <a:rPr lang="en-US" altLang="ko-KR" dirty="0" err="1">
                <a:solidFill>
                  <a:srgbClr val="1E415D"/>
                </a:solidFill>
              </a:rPr>
              <a:t>Winpython</a:t>
            </a:r>
            <a:r>
              <a:rPr lang="en-US" altLang="ko-KR" dirty="0">
                <a:solidFill>
                  <a:srgbClr val="1E415D"/>
                </a:solidFill>
              </a:rPr>
              <a:t>, python(</a:t>
            </a:r>
            <a:r>
              <a:rPr lang="en-US" altLang="ko-KR" dirty="0" err="1">
                <a:solidFill>
                  <a:srgbClr val="1E415D"/>
                </a:solidFill>
              </a:rPr>
              <a:t>x,y</a:t>
            </a:r>
            <a:r>
              <a:rPr lang="en-US" altLang="ko-KR" dirty="0">
                <a:solidFill>
                  <a:srgbClr val="1E415D"/>
                </a:solidFill>
              </a:rPr>
              <a:t>) </a:t>
            </a:r>
            <a:r>
              <a:rPr lang="ko-KR" altLang="en-US" dirty="0" smtClean="0">
                <a:solidFill>
                  <a:srgbClr val="1E415D"/>
                </a:solidFill>
              </a:rPr>
              <a:t>등이 있음</a:t>
            </a:r>
            <a:endParaRPr lang="ko-KR" altLang="en-US" dirty="0">
              <a:solidFill>
                <a:srgbClr val="1E415D"/>
              </a:solidFill>
            </a:endParaRPr>
          </a:p>
        </p:txBody>
      </p:sp>
      <p:sp>
        <p:nvSpPr>
          <p:cNvPr id="23" name="Oval 60"/>
          <p:cNvSpPr/>
          <p:nvPr/>
        </p:nvSpPr>
        <p:spPr>
          <a:xfrm>
            <a:off x="263419" y="447748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아나콘다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085835"/>
            <a:ext cx="8999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err="1" smtClean="0">
                <a:solidFill>
                  <a:srgbClr val="1E415D"/>
                </a:solidFill>
              </a:rPr>
              <a:t>파이썬을</a:t>
            </a:r>
            <a:r>
              <a:rPr lang="ko-KR" altLang="en-US" sz="2400" dirty="0" smtClean="0">
                <a:solidFill>
                  <a:srgbClr val="1E415D"/>
                </a:solidFill>
              </a:rPr>
              <a:t> 이용한 </a:t>
            </a:r>
            <a:r>
              <a:rPr lang="ko-KR" altLang="en-US" sz="2400" dirty="0">
                <a:solidFill>
                  <a:srgbClr val="1E415D"/>
                </a:solidFill>
              </a:rPr>
              <a:t>데이터 과학 및 </a:t>
            </a:r>
            <a:r>
              <a:rPr lang="ko-KR" altLang="en-US" sz="2400" dirty="0" smtClean="0">
                <a:solidFill>
                  <a:srgbClr val="1E415D"/>
                </a:solidFill>
              </a:rPr>
              <a:t>기계 학습을 </a:t>
            </a:r>
            <a:r>
              <a:rPr lang="ko-KR" altLang="en-US" sz="2400" dirty="0">
                <a:solidFill>
                  <a:srgbClr val="1E415D"/>
                </a:solidFill>
              </a:rPr>
              <a:t>수행할 수 있는 가장 쉬운 </a:t>
            </a:r>
            <a:r>
              <a:rPr lang="ko-KR" altLang="en-US" sz="2400" dirty="0" smtClean="0">
                <a:solidFill>
                  <a:srgbClr val="1E415D"/>
                </a:solidFill>
              </a:rPr>
              <a:t>방법을 제공</a:t>
            </a:r>
            <a:endParaRPr lang="en-US" altLang="ko-KR" sz="20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34606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9942" y="2052889"/>
            <a:ext cx="8999562" cy="3903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smtClean="0">
                <a:solidFill>
                  <a:srgbClr val="1E415D"/>
                </a:solidFill>
              </a:rPr>
              <a:t>아나콘다 </a:t>
            </a:r>
            <a:r>
              <a:rPr lang="ko-KR" altLang="en-US" sz="2400" dirty="0" err="1">
                <a:solidFill>
                  <a:srgbClr val="1E415D"/>
                </a:solidFill>
              </a:rPr>
              <a:t>배포판</a:t>
            </a:r>
            <a:r>
              <a:rPr lang="en-US" altLang="ko-KR" sz="2400" dirty="0">
                <a:solidFill>
                  <a:srgbClr val="1E415D"/>
                </a:solidFill>
              </a:rPr>
              <a:t>(Anaconda Distribution)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1E415D"/>
                </a:solidFill>
              </a:rPr>
              <a:t>1,500</a:t>
            </a:r>
            <a:r>
              <a:rPr lang="ko-KR" altLang="en-US" sz="2000" dirty="0">
                <a:solidFill>
                  <a:srgbClr val="1E415D"/>
                </a:solidFill>
              </a:rPr>
              <a:t>개 이상의 </a:t>
            </a:r>
            <a:r>
              <a:rPr lang="en-US" altLang="ko-KR" sz="2000" dirty="0">
                <a:solidFill>
                  <a:srgbClr val="1E415D"/>
                </a:solidFill>
              </a:rPr>
              <a:t>Python/R </a:t>
            </a:r>
            <a:r>
              <a:rPr lang="ko-KR" altLang="en-US" sz="2000" dirty="0">
                <a:solidFill>
                  <a:srgbClr val="1E415D"/>
                </a:solidFill>
              </a:rPr>
              <a:t>데이터 과학 패키지를 빠르게 다운로드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1E415D"/>
                </a:solidFill>
              </a:rPr>
              <a:t>conda</a:t>
            </a:r>
            <a:r>
              <a:rPr lang="en-US" altLang="ko-KR" sz="2000" dirty="0" smtClean="0">
                <a:solidFill>
                  <a:srgbClr val="1E415D"/>
                </a:solidFill>
              </a:rPr>
              <a:t> </a:t>
            </a:r>
            <a:r>
              <a:rPr lang="ko-KR" altLang="en-US" sz="2000" dirty="0">
                <a:solidFill>
                  <a:srgbClr val="1E415D"/>
                </a:solidFill>
              </a:rPr>
              <a:t>명령을 사용 하여 라이브러리</a:t>
            </a:r>
            <a:r>
              <a:rPr lang="en-US" altLang="ko-KR" sz="2000" dirty="0">
                <a:solidFill>
                  <a:srgbClr val="1E415D"/>
                </a:solidFill>
              </a:rPr>
              <a:t>, </a:t>
            </a:r>
            <a:r>
              <a:rPr lang="ko-KR" altLang="en-US" sz="2000" dirty="0">
                <a:solidFill>
                  <a:srgbClr val="1E415D"/>
                </a:solidFill>
              </a:rPr>
              <a:t>종속성 및 환경 관리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1E415D"/>
                </a:solidFill>
              </a:rPr>
              <a:t>Scikit</a:t>
            </a:r>
            <a:r>
              <a:rPr lang="en-US" altLang="ko-KR" sz="2000" dirty="0" smtClean="0">
                <a:solidFill>
                  <a:srgbClr val="1E415D"/>
                </a:solidFill>
              </a:rPr>
              <a:t>-learn</a:t>
            </a:r>
            <a:r>
              <a:rPr lang="en-US" altLang="ko-KR" sz="2000" dirty="0">
                <a:solidFill>
                  <a:srgbClr val="1E415D"/>
                </a:solidFill>
              </a:rPr>
              <a:t>, </a:t>
            </a:r>
            <a:r>
              <a:rPr lang="en-US" altLang="ko-KR" sz="2000" dirty="0" err="1">
                <a:solidFill>
                  <a:srgbClr val="1E415D"/>
                </a:solidFill>
              </a:rPr>
              <a:t>TensorFlow</a:t>
            </a:r>
            <a:r>
              <a:rPr lang="en-US" altLang="ko-KR" sz="2000" dirty="0">
                <a:solidFill>
                  <a:srgbClr val="1E415D"/>
                </a:solidFill>
              </a:rPr>
              <a:t> </a:t>
            </a:r>
            <a:r>
              <a:rPr lang="ko-KR" altLang="en-US" sz="2000" dirty="0">
                <a:solidFill>
                  <a:srgbClr val="1E415D"/>
                </a:solidFill>
              </a:rPr>
              <a:t>및 </a:t>
            </a:r>
            <a:r>
              <a:rPr lang="en-US" altLang="ko-KR" sz="2000" dirty="0" err="1">
                <a:solidFill>
                  <a:srgbClr val="1E415D"/>
                </a:solidFill>
              </a:rPr>
              <a:t>Theano</a:t>
            </a:r>
            <a:r>
              <a:rPr lang="ko-KR" altLang="en-US" sz="2000" dirty="0">
                <a:solidFill>
                  <a:srgbClr val="1E415D"/>
                </a:solidFill>
              </a:rPr>
              <a:t>로 기계 학습 및 심층 학습 모델 학습 및 개발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1E415D"/>
                </a:solidFill>
              </a:rPr>
              <a:t>Dask</a:t>
            </a:r>
            <a:r>
              <a:rPr lang="en-US" altLang="ko-KR" sz="2000" dirty="0">
                <a:solidFill>
                  <a:srgbClr val="1E415D"/>
                </a:solidFill>
              </a:rPr>
              <a:t>, </a:t>
            </a:r>
            <a:r>
              <a:rPr lang="en-US" altLang="ko-KR" sz="2000" dirty="0" err="1">
                <a:solidFill>
                  <a:srgbClr val="1E415D"/>
                </a:solidFill>
              </a:rPr>
              <a:t>NumPy</a:t>
            </a:r>
            <a:r>
              <a:rPr lang="en-US" altLang="ko-KR" sz="2000" dirty="0">
                <a:solidFill>
                  <a:srgbClr val="1E415D"/>
                </a:solidFill>
              </a:rPr>
              <a:t>, pandas </a:t>
            </a:r>
            <a:r>
              <a:rPr lang="ko-KR" altLang="en-US" sz="2000" dirty="0">
                <a:solidFill>
                  <a:srgbClr val="1E415D"/>
                </a:solidFill>
              </a:rPr>
              <a:t>및 </a:t>
            </a:r>
            <a:r>
              <a:rPr lang="en-US" altLang="ko-KR" sz="2000" dirty="0" err="1">
                <a:solidFill>
                  <a:srgbClr val="1E415D"/>
                </a:solidFill>
              </a:rPr>
              <a:t>Numba</a:t>
            </a:r>
            <a:r>
              <a:rPr lang="ko-KR" altLang="en-US" sz="2000" dirty="0">
                <a:solidFill>
                  <a:srgbClr val="1E415D"/>
                </a:solidFill>
              </a:rPr>
              <a:t>를 사용하여 확장성과 성능을 갖는 데이터 분석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1E415D"/>
                </a:solidFill>
              </a:rPr>
              <a:t>Matplotlib</a:t>
            </a:r>
            <a:r>
              <a:rPr lang="en-US" altLang="ko-KR" sz="2000" dirty="0">
                <a:solidFill>
                  <a:srgbClr val="1E415D"/>
                </a:solidFill>
              </a:rPr>
              <a:t>, </a:t>
            </a:r>
            <a:r>
              <a:rPr lang="en-US" altLang="ko-KR" sz="2000" dirty="0" err="1">
                <a:solidFill>
                  <a:srgbClr val="1E415D"/>
                </a:solidFill>
              </a:rPr>
              <a:t>Bokeh</a:t>
            </a:r>
            <a:r>
              <a:rPr lang="en-US" altLang="ko-KR" sz="2000" dirty="0">
                <a:solidFill>
                  <a:srgbClr val="1E415D"/>
                </a:solidFill>
              </a:rPr>
              <a:t>, </a:t>
            </a:r>
            <a:r>
              <a:rPr lang="en-US" altLang="ko-KR" sz="2000" dirty="0" err="1">
                <a:solidFill>
                  <a:srgbClr val="1E415D"/>
                </a:solidFill>
              </a:rPr>
              <a:t>Datashader</a:t>
            </a:r>
            <a:r>
              <a:rPr lang="en-US" altLang="ko-KR" sz="2000" dirty="0">
                <a:solidFill>
                  <a:srgbClr val="1E415D"/>
                </a:solidFill>
              </a:rPr>
              <a:t> </a:t>
            </a:r>
            <a:r>
              <a:rPr lang="ko-KR" altLang="en-US" sz="2000" dirty="0">
                <a:solidFill>
                  <a:srgbClr val="1E415D"/>
                </a:solidFill>
              </a:rPr>
              <a:t>및 </a:t>
            </a:r>
            <a:r>
              <a:rPr lang="en-US" altLang="ko-KR" sz="2000" dirty="0" err="1">
                <a:solidFill>
                  <a:srgbClr val="1E415D"/>
                </a:solidFill>
              </a:rPr>
              <a:t>Holoviews</a:t>
            </a:r>
            <a:r>
              <a:rPr lang="ko-KR" altLang="en-US" sz="2000" dirty="0">
                <a:solidFill>
                  <a:srgbClr val="1E415D"/>
                </a:solidFill>
              </a:rPr>
              <a:t>를 사용하여 결과를 </a:t>
            </a:r>
            <a:r>
              <a:rPr lang="ko-KR" altLang="en-US" sz="2000" dirty="0" smtClean="0">
                <a:solidFill>
                  <a:srgbClr val="1E415D"/>
                </a:solidFill>
              </a:rPr>
              <a:t>시각화</a:t>
            </a:r>
            <a:endParaRPr lang="en-US" altLang="ko-KR" sz="2000" dirty="0" smtClean="0">
              <a:solidFill>
                <a:srgbClr val="1E415D"/>
              </a:solidFill>
            </a:endParaRP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1E415D"/>
                </a:solidFill>
              </a:rPr>
              <a:t>다운로드 </a:t>
            </a:r>
            <a:r>
              <a:rPr lang="en-US" altLang="ko-KR" sz="2000" dirty="0" smtClean="0">
                <a:solidFill>
                  <a:srgbClr val="1E415D"/>
                </a:solidFill>
              </a:rPr>
              <a:t>: </a:t>
            </a:r>
            <a:r>
              <a:rPr lang="en-US" altLang="ko-KR" dirty="0">
                <a:solidFill>
                  <a:srgbClr val="1E415D"/>
                </a:solidFill>
              </a:rPr>
              <a:t>https://www.anaconda.com/distribution/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E415D"/>
              </a:solidFill>
            </a:endParaRPr>
          </a:p>
        </p:txBody>
      </p:sp>
      <p:sp>
        <p:nvSpPr>
          <p:cNvPr id="13" name="Oval 60"/>
          <p:cNvSpPr/>
          <p:nvPr/>
        </p:nvSpPr>
        <p:spPr>
          <a:xfrm>
            <a:off x="263419" y="220166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6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 </a:t>
            </a:r>
            <a:r>
              <a:rPr lang="ko-KR" altLang="en-US" dirty="0" smtClean="0"/>
              <a:t>아나콘다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6" y="1505500"/>
            <a:ext cx="3456831" cy="252449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2060848"/>
            <a:ext cx="5835909" cy="426190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89942" y="980728"/>
            <a:ext cx="8999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1E415D"/>
                </a:solidFill>
              </a:rPr>
              <a:t>https://www.anaconda.com/distribution/</a:t>
            </a:r>
            <a:endParaRPr lang="ko-KR" altLang="en-US" sz="2400" dirty="0">
              <a:solidFill>
                <a:srgbClr val="1E415D"/>
              </a:solidFill>
            </a:endParaRPr>
          </a:p>
        </p:txBody>
      </p:sp>
      <p:sp>
        <p:nvSpPr>
          <p:cNvPr id="38" name="Oval 60"/>
          <p:cNvSpPr/>
          <p:nvPr/>
        </p:nvSpPr>
        <p:spPr>
          <a:xfrm>
            <a:off x="263419" y="112949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815397" y="4080625"/>
            <a:ext cx="653136" cy="203508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928130" y="5013176"/>
            <a:ext cx="1753062" cy="1152128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</a:t>
            </a:r>
            <a:r>
              <a:rPr lang="en-US" altLang="ko-KR" dirty="0"/>
              <a:t>. </a:t>
            </a:r>
            <a:r>
              <a:rPr lang="ko-KR" altLang="en-US" dirty="0"/>
              <a:t>아나콘다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pic>
        <p:nvPicPr>
          <p:cNvPr id="6" name="_x237615424" descr="EMB0000021c55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" y="955080"/>
            <a:ext cx="3255963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43482952" descr="EMB0000021c55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28" y="959544"/>
            <a:ext cx="3255963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243482872" descr="EMB0000021c55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90" y="958408"/>
            <a:ext cx="3255963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437904408" descr="EMB0000021c55b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3767856"/>
            <a:ext cx="3255963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437907528" descr="EMB0000021c55c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29" y="3767856"/>
            <a:ext cx="3255963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437906728" descr="EMB0000021c55c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65" y="3767856"/>
            <a:ext cx="3255963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75946" y="3387852"/>
            <a:ext cx="648072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60322" y="3387852"/>
            <a:ext cx="432048" cy="2286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700682" y="3387852"/>
            <a:ext cx="504056" cy="1940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2606" y="5422111"/>
            <a:ext cx="1895348" cy="1440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47954" y="6214199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24318" y="6214199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00682" y="6214199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 </a:t>
            </a:r>
            <a:r>
              <a:rPr lang="ko-KR" altLang="en-US" dirty="0" smtClean="0"/>
              <a:t>아나콘다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89942" y="1095127"/>
            <a:ext cx="8999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1E415D"/>
                </a:solidFill>
              </a:rPr>
              <a:t>Anaconda3 </a:t>
            </a:r>
            <a:r>
              <a:rPr lang="ko-KR" altLang="en-US" sz="2400" dirty="0" smtClean="0">
                <a:solidFill>
                  <a:srgbClr val="1E415D"/>
                </a:solidFill>
              </a:rPr>
              <a:t>설치 프로그램</a:t>
            </a:r>
            <a:endParaRPr lang="ko-KR" altLang="en-US" sz="2400" dirty="0">
              <a:solidFill>
                <a:srgbClr val="1E415D"/>
              </a:solidFill>
            </a:endParaRPr>
          </a:p>
        </p:txBody>
      </p:sp>
      <p:sp>
        <p:nvSpPr>
          <p:cNvPr id="42" name="Oval 60"/>
          <p:cNvSpPr/>
          <p:nvPr/>
        </p:nvSpPr>
        <p:spPr>
          <a:xfrm>
            <a:off x="263419" y="1243898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7" name="_x474096792" descr="EMB000012b404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2" y="1690313"/>
            <a:ext cx="3295308" cy="306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3899430" y="1705493"/>
            <a:ext cx="5805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1E415D"/>
                </a:solidFill>
              </a:rPr>
              <a:t>Anaconda Navigator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E415D"/>
                </a:solidFill>
              </a:rPr>
              <a:t>아나콘다의 </a:t>
            </a:r>
            <a:r>
              <a:rPr lang="ko-KR" altLang="en-US" dirty="0">
                <a:solidFill>
                  <a:srgbClr val="1E415D"/>
                </a:solidFill>
              </a:rPr>
              <a:t>환경과 프로젝트 및 설치 구성요소들을 관리할 수 있는 윈도우 </a:t>
            </a:r>
            <a:r>
              <a:rPr lang="ko-KR" altLang="en-US" dirty="0" smtClean="0">
                <a:solidFill>
                  <a:srgbClr val="1E415D"/>
                </a:solidFill>
              </a:rPr>
              <a:t>애플리케이션</a:t>
            </a:r>
            <a:endParaRPr lang="en-US" altLang="ko-KR" dirty="0">
              <a:solidFill>
                <a:srgbClr val="1E415D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0886" y="2781650"/>
            <a:ext cx="5568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1E415D"/>
                </a:solidFill>
              </a:rPr>
              <a:t>Anaconda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E415D"/>
                </a:solidFill>
              </a:rPr>
              <a:t>아나콘다 </a:t>
            </a:r>
            <a:r>
              <a:rPr lang="ko-KR" altLang="en-US" dirty="0">
                <a:solidFill>
                  <a:srgbClr val="1E415D"/>
                </a:solidFill>
              </a:rPr>
              <a:t>명령을 직접 실행시킬 수 있는 </a:t>
            </a:r>
            <a:r>
              <a:rPr lang="ko-KR" altLang="en-US" dirty="0" err="1">
                <a:solidFill>
                  <a:srgbClr val="1E415D"/>
                </a:solidFill>
              </a:rPr>
              <a:t>명령행</a:t>
            </a:r>
            <a:r>
              <a:rPr lang="ko-KR" altLang="en-US" dirty="0">
                <a:solidFill>
                  <a:srgbClr val="1E415D"/>
                </a:solidFill>
              </a:rPr>
              <a:t> </a:t>
            </a:r>
            <a:r>
              <a:rPr lang="ko-KR" altLang="en-US" dirty="0" smtClean="0">
                <a:solidFill>
                  <a:srgbClr val="1E415D"/>
                </a:solidFill>
              </a:rPr>
              <a:t>프롬프트</a:t>
            </a:r>
            <a:endParaRPr lang="ko-KR" altLang="en-US" dirty="0">
              <a:solidFill>
                <a:srgbClr val="1E415D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0885" y="3857807"/>
            <a:ext cx="5784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 smtClean="0">
                <a:solidFill>
                  <a:srgbClr val="1E415D"/>
                </a:solidFill>
              </a:rPr>
              <a:t>Jupyter</a:t>
            </a:r>
            <a:r>
              <a:rPr lang="en-US" altLang="ko-KR" dirty="0" smtClean="0">
                <a:solidFill>
                  <a:srgbClr val="1E415D"/>
                </a:solidFill>
              </a:rPr>
              <a:t> Notebook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1E415D"/>
                </a:solidFill>
              </a:rPr>
              <a:t>주피터 노트북 실행</a:t>
            </a:r>
            <a:endParaRPr lang="en-US" altLang="ko-KR" dirty="0">
              <a:solidFill>
                <a:srgbClr val="1E415D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99430" y="4656965"/>
            <a:ext cx="5594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 smtClean="0">
                <a:solidFill>
                  <a:srgbClr val="1E415D"/>
                </a:solidFill>
              </a:rPr>
              <a:t>Spyder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solidFill>
                  <a:srgbClr val="1E415D"/>
                </a:solidFill>
              </a:rPr>
              <a:t>파이썬</a:t>
            </a:r>
            <a:r>
              <a:rPr lang="ko-KR" altLang="en-US" dirty="0" smtClean="0">
                <a:solidFill>
                  <a:srgbClr val="1E415D"/>
                </a:solidFill>
              </a:rPr>
              <a:t> </a:t>
            </a:r>
            <a:r>
              <a:rPr lang="ko-KR" altLang="en-US" dirty="0">
                <a:solidFill>
                  <a:srgbClr val="1E415D"/>
                </a:solidFill>
              </a:rPr>
              <a:t>애플리케이션을 개발하기 위한 통합개발환경</a:t>
            </a:r>
            <a:r>
              <a:rPr lang="en-US" altLang="ko-KR" dirty="0">
                <a:solidFill>
                  <a:srgbClr val="1E415D"/>
                </a:solidFill>
              </a:rPr>
              <a:t>(</a:t>
            </a:r>
            <a:r>
              <a:rPr lang="en-US" altLang="ko-KR" dirty="0" smtClean="0">
                <a:solidFill>
                  <a:srgbClr val="1E415D"/>
                </a:solidFill>
              </a:rPr>
              <a:t>IDE)</a:t>
            </a:r>
            <a:endParaRPr lang="ko-KR" altLang="en-US" dirty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 </a:t>
            </a:r>
            <a:r>
              <a:rPr lang="ko-KR" altLang="en-US" dirty="0" smtClean="0"/>
              <a:t>아나콘다 </a:t>
            </a:r>
            <a:r>
              <a:rPr lang="ko-KR" altLang="en-US" dirty="0" err="1" smtClean="0"/>
              <a:t>네비게이터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pic>
        <p:nvPicPr>
          <p:cNvPr id="5121" name="_x474096952" descr="EMB000012b404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51" y="1883733"/>
            <a:ext cx="6897298" cy="44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89942" y="1052736"/>
            <a:ext cx="8783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1E415D"/>
                </a:solidFill>
              </a:rPr>
              <a:t>아나콘다를 설치할 때 함께 설치되는 구성요소들을 확인할 수 있고 원하는 구성 요소를 실행시킬 수 있음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21163"/>
            <a:ext cx="8299673" cy="538075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331690" y="4581128"/>
            <a:ext cx="5581750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1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 </a:t>
            </a:r>
            <a:r>
              <a:rPr lang="ko-KR" altLang="en-US" dirty="0" smtClean="0"/>
              <a:t>주피터 노트북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1" y="1062418"/>
            <a:ext cx="8999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1E415D"/>
                </a:solidFill>
              </a:rPr>
              <a:t>라이브 코드</a:t>
            </a:r>
            <a:r>
              <a:rPr lang="en-US" altLang="ko-KR" sz="2400" dirty="0">
                <a:solidFill>
                  <a:srgbClr val="1E415D"/>
                </a:solidFill>
              </a:rPr>
              <a:t>(live code), </a:t>
            </a:r>
            <a:r>
              <a:rPr lang="ko-KR" altLang="en-US" sz="2400" dirty="0">
                <a:solidFill>
                  <a:srgbClr val="1E415D"/>
                </a:solidFill>
              </a:rPr>
              <a:t>방정식</a:t>
            </a:r>
            <a:r>
              <a:rPr lang="en-US" altLang="ko-KR" sz="2400" dirty="0">
                <a:solidFill>
                  <a:srgbClr val="1E415D"/>
                </a:solidFill>
              </a:rPr>
              <a:t>(equation), </a:t>
            </a:r>
            <a:r>
              <a:rPr lang="ko-KR" altLang="en-US" sz="2400" dirty="0">
                <a:solidFill>
                  <a:srgbClr val="1E415D"/>
                </a:solidFill>
              </a:rPr>
              <a:t>시각화</a:t>
            </a:r>
            <a:r>
              <a:rPr lang="en-US" altLang="ko-KR" sz="2400" dirty="0">
                <a:solidFill>
                  <a:srgbClr val="1E415D"/>
                </a:solidFill>
              </a:rPr>
              <a:t>(visualization</a:t>
            </a:r>
            <a:r>
              <a:rPr lang="en-US" altLang="ko-KR" sz="2400" dirty="0" smtClean="0">
                <a:solidFill>
                  <a:srgbClr val="1E415D"/>
                </a:solidFill>
              </a:rPr>
              <a:t>), </a:t>
            </a:r>
            <a:r>
              <a:rPr lang="ko-KR" altLang="en-US" sz="2400" dirty="0" smtClean="0">
                <a:solidFill>
                  <a:srgbClr val="1E415D"/>
                </a:solidFill>
              </a:rPr>
              <a:t>설명문</a:t>
            </a:r>
            <a:r>
              <a:rPr lang="en-US" altLang="ko-KR" sz="2400" dirty="0">
                <a:solidFill>
                  <a:srgbClr val="1E415D"/>
                </a:solidFill>
              </a:rPr>
              <a:t>(explanatory text) </a:t>
            </a:r>
            <a:r>
              <a:rPr lang="ko-KR" altLang="en-US" sz="2400" dirty="0">
                <a:solidFill>
                  <a:srgbClr val="1E415D"/>
                </a:solidFill>
              </a:rPr>
              <a:t>등을 작성 할 수 있는 웹 </a:t>
            </a:r>
            <a:r>
              <a:rPr lang="ko-KR" altLang="en-US" sz="2400" dirty="0" smtClean="0">
                <a:solidFill>
                  <a:srgbClr val="1E415D"/>
                </a:solidFill>
              </a:rPr>
              <a:t>애플리케이션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1118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1893415"/>
            <a:ext cx="8999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1E415D"/>
                </a:solidFill>
              </a:rPr>
              <a:t>데이터 정재</a:t>
            </a:r>
            <a:r>
              <a:rPr lang="en-US" altLang="ko-KR" sz="2400" dirty="0">
                <a:solidFill>
                  <a:srgbClr val="1E415D"/>
                </a:solidFill>
              </a:rPr>
              <a:t>(data cleaning), </a:t>
            </a:r>
            <a:r>
              <a:rPr lang="ko-KR" altLang="en-US" sz="2400" dirty="0">
                <a:solidFill>
                  <a:srgbClr val="1E415D"/>
                </a:solidFill>
              </a:rPr>
              <a:t>변환</a:t>
            </a:r>
            <a:r>
              <a:rPr lang="en-US" altLang="ko-KR" sz="2400" dirty="0">
                <a:solidFill>
                  <a:srgbClr val="1E415D"/>
                </a:solidFill>
              </a:rPr>
              <a:t>(transformation), </a:t>
            </a:r>
            <a:r>
              <a:rPr lang="ko-KR" altLang="en-US" sz="2400" dirty="0">
                <a:solidFill>
                  <a:srgbClr val="1E415D"/>
                </a:solidFill>
              </a:rPr>
              <a:t>수치 시뮬레이션</a:t>
            </a:r>
            <a:r>
              <a:rPr lang="en-US" altLang="ko-KR" sz="2400" dirty="0">
                <a:solidFill>
                  <a:srgbClr val="1E415D"/>
                </a:solidFill>
              </a:rPr>
              <a:t>(numerical simulation), </a:t>
            </a:r>
            <a:r>
              <a:rPr lang="ko-KR" altLang="en-US" sz="2400" dirty="0">
                <a:solidFill>
                  <a:srgbClr val="1E415D"/>
                </a:solidFill>
              </a:rPr>
              <a:t>통계 모델링</a:t>
            </a:r>
            <a:r>
              <a:rPr lang="en-US" altLang="ko-KR" sz="2400" dirty="0">
                <a:solidFill>
                  <a:srgbClr val="1E415D"/>
                </a:solidFill>
              </a:rPr>
              <a:t>(statistical modeling), </a:t>
            </a:r>
            <a:r>
              <a:rPr lang="ko-KR" altLang="en-US" sz="2400" dirty="0">
                <a:solidFill>
                  <a:srgbClr val="1E415D"/>
                </a:solidFill>
              </a:rPr>
              <a:t>기계학습</a:t>
            </a:r>
            <a:r>
              <a:rPr lang="en-US" altLang="ko-KR" sz="2400" dirty="0">
                <a:solidFill>
                  <a:srgbClr val="1E415D"/>
                </a:solidFill>
              </a:rPr>
              <a:t>(machine learning) </a:t>
            </a:r>
            <a:r>
              <a:rPr lang="ko-KR" altLang="en-US" sz="2400" dirty="0">
                <a:solidFill>
                  <a:srgbClr val="1E415D"/>
                </a:solidFill>
              </a:rPr>
              <a:t>등 많은 용도로 사용이 가능한 도구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7" name="Oval 60"/>
          <p:cNvSpPr/>
          <p:nvPr/>
        </p:nvSpPr>
        <p:spPr>
          <a:xfrm>
            <a:off x="263419" y="2042186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560" y="3078642"/>
            <a:ext cx="7704856" cy="3302686"/>
            <a:chOff x="992560" y="2996952"/>
            <a:chExt cx="7704856" cy="3302686"/>
          </a:xfrm>
        </p:grpSpPr>
        <p:pic>
          <p:nvPicPr>
            <p:cNvPr id="6145" name="_x474098312" descr="EMB000012b404c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0" y="3681877"/>
              <a:ext cx="2476500" cy="226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_x474098872" descr="EMB000012b404b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2996952"/>
              <a:ext cx="4392488" cy="295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457201" y="5930306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메뉴에서 실행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8083" y="5930306"/>
              <a:ext cx="3126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아나콘다 </a:t>
              </a:r>
              <a:r>
                <a:rPr lang="ko-KR" altLang="en-US" dirty="0" err="1" smtClean="0"/>
                <a:t>네비게이터에서</a:t>
              </a:r>
              <a:r>
                <a:rPr lang="ko-KR" altLang="en-US" dirty="0" smtClean="0"/>
                <a:t> 실행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7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 </a:t>
            </a:r>
            <a:r>
              <a:rPr lang="ko-KR" altLang="en-US" dirty="0" smtClean="0"/>
              <a:t>주피터 노트북에서 코드 작성 및 실행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1" y="1083512"/>
            <a:ext cx="9149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E415D"/>
                </a:solidFill>
              </a:rPr>
              <a:t>주피터 노트북을 실행시키면 나타나는 브라우저 화면에서 </a:t>
            </a:r>
            <a:r>
              <a:rPr lang="en-US" altLang="ko-KR" sz="2400" dirty="0">
                <a:solidFill>
                  <a:srgbClr val="1E415D"/>
                </a:solidFill>
              </a:rPr>
              <a:t>[New] </a:t>
            </a:r>
            <a:r>
              <a:rPr lang="ko-KR" altLang="en-US" sz="2400" dirty="0">
                <a:solidFill>
                  <a:srgbClr val="1E415D"/>
                </a:solidFill>
              </a:rPr>
              <a:t>버튼의 하위 메뉴에서 </a:t>
            </a:r>
            <a:r>
              <a:rPr lang="en-US" altLang="ko-KR" sz="2400" dirty="0">
                <a:solidFill>
                  <a:srgbClr val="1E415D"/>
                </a:solidFill>
              </a:rPr>
              <a:t>[Python3] </a:t>
            </a:r>
            <a:r>
              <a:rPr lang="ko-KR" altLang="en-US" sz="2400" dirty="0">
                <a:solidFill>
                  <a:srgbClr val="1E415D"/>
                </a:solidFill>
              </a:rPr>
              <a:t>메뉴를 </a:t>
            </a:r>
            <a:r>
              <a:rPr lang="ko-KR" altLang="en-US" sz="2400" dirty="0" smtClean="0">
                <a:solidFill>
                  <a:srgbClr val="1E415D"/>
                </a:solidFill>
              </a:rPr>
              <a:t>선택</a:t>
            </a:r>
            <a:endParaRPr lang="ko-KR" altLang="en-US" sz="24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0461" y="1916832"/>
            <a:ext cx="9149043" cy="4342321"/>
            <a:chOff x="340461" y="1916832"/>
            <a:chExt cx="9149043" cy="4342321"/>
          </a:xfrm>
        </p:grpSpPr>
        <p:pic>
          <p:nvPicPr>
            <p:cNvPr id="7169" name="_x474099672" descr="EMB000012b404ac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093"/>
            <a:stretch/>
          </p:blipFill>
          <p:spPr bwMode="auto">
            <a:xfrm>
              <a:off x="489942" y="1916832"/>
              <a:ext cx="8999562" cy="323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_x474101272" descr="EMB000012b404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258"/>
            <a:stretch>
              <a:fillRect/>
            </a:stretch>
          </p:blipFill>
          <p:spPr bwMode="auto">
            <a:xfrm>
              <a:off x="340461" y="3935604"/>
              <a:ext cx="6588073" cy="23235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/>
            <p:cNvCxnSpPr/>
            <p:nvPr/>
          </p:nvCxnSpPr>
          <p:spPr>
            <a:xfrm flipH="1">
              <a:off x="6897216" y="4037086"/>
              <a:ext cx="576064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7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 </a:t>
            </a:r>
            <a:r>
              <a:rPr lang="ko-KR" altLang="en-US" dirty="0" smtClean="0"/>
              <a:t>주피터 노트북에서 코드 작성 및 실행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3419" y="1080026"/>
            <a:ext cx="9272038" cy="5157286"/>
            <a:chOff x="263419" y="791994"/>
            <a:chExt cx="9272038" cy="5157286"/>
          </a:xfrm>
        </p:grpSpPr>
        <p:pic>
          <p:nvPicPr>
            <p:cNvPr id="7173" name="_x474101592" descr="EMB000012b404a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07"/>
            <a:stretch>
              <a:fillRect/>
            </a:stretch>
          </p:blipFill>
          <p:spPr bwMode="auto">
            <a:xfrm>
              <a:off x="2065100" y="3284984"/>
              <a:ext cx="6678268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263419" y="791994"/>
              <a:ext cx="9152943" cy="2492990"/>
              <a:chOff x="263419" y="791994"/>
              <a:chExt cx="9152943" cy="249299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89942" y="791994"/>
                <a:ext cx="892642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ko-KR" altLang="en-US" sz="2400" dirty="0" smtClean="0">
                    <a:solidFill>
                      <a:srgbClr val="1E415D"/>
                    </a:solidFill>
                  </a:rPr>
                  <a:t>실행 방법</a:t>
                </a:r>
                <a:endParaRPr lang="en-US" altLang="ko-KR" sz="2400" dirty="0" smtClean="0">
                  <a:solidFill>
                    <a:srgbClr val="1E415D"/>
                  </a:solidFill>
                </a:endParaRPr>
              </a:p>
              <a:p>
                <a:pPr marL="742950" lvl="1" indent="-285750" fontAlgn="base">
                  <a:buFont typeface="Arial" panose="020B0604020202020204" pitchFamily="34" charset="0"/>
                  <a:buChar char="•"/>
                </a:pPr>
                <a:r>
                  <a:rPr lang="en-US" altLang="ko-KR" sz="2000" dirty="0" err="1" smtClean="0">
                    <a:solidFill>
                      <a:srgbClr val="FF0000"/>
                    </a:solidFill>
                  </a:rPr>
                  <a:t>Shift+Enter</a:t>
                </a:r>
                <a:r>
                  <a:rPr lang="en-US" altLang="ko-KR" sz="2000" dirty="0" smtClean="0">
                    <a:solidFill>
                      <a:srgbClr val="1E415D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1E415D"/>
                    </a:solidFill>
                  </a:rPr>
                  <a:t>또는 </a:t>
                </a:r>
                <a:r>
                  <a:rPr lang="ko-KR" altLang="en-US" sz="2000" dirty="0" smtClean="0">
                    <a:solidFill>
                      <a:srgbClr val="1E415D"/>
                    </a:solidFill>
                  </a:rPr>
                  <a:t>   </a:t>
                </a:r>
                <a:r>
                  <a:rPr lang="ko-KR" altLang="en-US" sz="2000" dirty="0">
                    <a:solidFill>
                      <a:srgbClr val="1E415D"/>
                    </a:solidFill>
                  </a:rPr>
                  <a:t>버튼 </a:t>
                </a:r>
                <a:r>
                  <a:rPr lang="ko-KR" altLang="en-US" sz="2000" dirty="0" smtClean="0">
                    <a:solidFill>
                      <a:srgbClr val="1E415D"/>
                    </a:solidFill>
                  </a:rPr>
                  <a:t>클릭</a:t>
                </a:r>
                <a:endParaRPr lang="en-US" altLang="ko-KR" sz="2000" dirty="0" smtClean="0">
                  <a:solidFill>
                    <a:srgbClr val="1E415D"/>
                  </a:solidFill>
                </a:endParaRPr>
              </a:p>
              <a:p>
                <a:pPr marL="1200150" lvl="2" indent="-285750" fontAlgn="base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rgbClr val="1E415D"/>
                    </a:solidFill>
                  </a:rPr>
                  <a:t>선택한 </a:t>
                </a:r>
                <a:r>
                  <a:rPr lang="ko-KR" altLang="en-US" dirty="0">
                    <a:solidFill>
                      <a:srgbClr val="1E415D"/>
                    </a:solidFill>
                  </a:rPr>
                  <a:t>셀을 실행시키고 포커스를 다음 셀로 </a:t>
                </a:r>
                <a:r>
                  <a:rPr lang="ko-KR" altLang="en-US" dirty="0" smtClean="0">
                    <a:solidFill>
                      <a:srgbClr val="1E415D"/>
                    </a:solidFill>
                  </a:rPr>
                  <a:t>이동</a:t>
                </a:r>
                <a:r>
                  <a:rPr lang="en-US" altLang="ko-KR" dirty="0" smtClean="0">
                    <a:solidFill>
                      <a:srgbClr val="1E415D"/>
                    </a:solidFill>
                  </a:rPr>
                  <a:t>. </a:t>
                </a:r>
                <a:r>
                  <a:rPr lang="ko-KR" altLang="en-US" dirty="0">
                    <a:solidFill>
                      <a:srgbClr val="1E415D"/>
                    </a:solidFill>
                  </a:rPr>
                  <a:t>다음 셀이 없을 경우 셀을 </a:t>
                </a:r>
                <a:r>
                  <a:rPr lang="ko-KR" altLang="en-US" dirty="0" smtClean="0">
                    <a:solidFill>
                      <a:srgbClr val="1E415D"/>
                    </a:solidFill>
                  </a:rPr>
                  <a:t>추가</a:t>
                </a:r>
                <a:endParaRPr lang="en-US" altLang="ko-KR" dirty="0">
                  <a:solidFill>
                    <a:srgbClr val="1E415D"/>
                  </a:solidFill>
                </a:endParaRPr>
              </a:p>
              <a:p>
                <a:pPr marL="742950" lvl="1" indent="-285750" fontAlgn="base">
                  <a:buFont typeface="Arial" panose="020B0604020202020204" pitchFamily="34" charset="0"/>
                  <a:buChar char="•"/>
                </a:pPr>
                <a:r>
                  <a:rPr lang="en-US" altLang="ko-KR" sz="2000" dirty="0" err="1" smtClean="0">
                    <a:solidFill>
                      <a:srgbClr val="FF0000"/>
                    </a:solidFill>
                  </a:rPr>
                  <a:t>Ctrl+Enter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1200150" lvl="2" indent="-285750" fontAlgn="base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rgbClr val="1E415D"/>
                    </a:solidFill>
                  </a:rPr>
                  <a:t>선택한 </a:t>
                </a:r>
                <a:r>
                  <a:rPr lang="ko-KR" altLang="en-US" dirty="0">
                    <a:solidFill>
                      <a:srgbClr val="1E415D"/>
                    </a:solidFill>
                  </a:rPr>
                  <a:t>셀을 실행 </a:t>
                </a:r>
                <a:r>
                  <a:rPr lang="ko-KR" altLang="en-US" dirty="0" smtClean="0">
                    <a:solidFill>
                      <a:srgbClr val="1E415D"/>
                    </a:solidFill>
                  </a:rPr>
                  <a:t>시킴</a:t>
                </a:r>
                <a:r>
                  <a:rPr lang="en-US" altLang="ko-KR" dirty="0" smtClean="0">
                    <a:solidFill>
                      <a:srgbClr val="1E415D"/>
                    </a:solidFill>
                  </a:rPr>
                  <a:t>. </a:t>
                </a:r>
                <a:r>
                  <a:rPr lang="ko-KR" altLang="en-US" dirty="0">
                    <a:solidFill>
                      <a:srgbClr val="1E415D"/>
                    </a:solidFill>
                  </a:rPr>
                  <a:t>포커스는 다음 셀로 이동하지 </a:t>
                </a:r>
                <a:r>
                  <a:rPr lang="ko-KR" altLang="en-US" dirty="0" smtClean="0">
                    <a:solidFill>
                      <a:srgbClr val="1E415D"/>
                    </a:solidFill>
                  </a:rPr>
                  <a:t>않음</a:t>
                </a:r>
                <a:endParaRPr lang="en-US" altLang="ko-KR" dirty="0">
                  <a:solidFill>
                    <a:srgbClr val="1E415D"/>
                  </a:solidFill>
                </a:endParaRPr>
              </a:p>
              <a:p>
                <a:pPr marL="742950" lvl="1" indent="-285750" fontAlgn="base">
                  <a:buFont typeface="Arial" panose="020B0604020202020204" pitchFamily="34" charset="0"/>
                  <a:buChar char="•"/>
                </a:pPr>
                <a:r>
                  <a:rPr lang="en-US" altLang="ko-KR" sz="2000" dirty="0" err="1" smtClean="0">
                    <a:solidFill>
                      <a:srgbClr val="FF0000"/>
                    </a:solidFill>
                  </a:rPr>
                  <a:t>Alt+Enter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1200150" lvl="2" indent="-285750" fontAlgn="base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rgbClr val="1E415D"/>
                    </a:solidFill>
                  </a:rPr>
                  <a:t>선택한 </a:t>
                </a:r>
                <a:r>
                  <a:rPr lang="ko-KR" altLang="en-US" dirty="0">
                    <a:solidFill>
                      <a:srgbClr val="1E415D"/>
                    </a:solidFill>
                  </a:rPr>
                  <a:t>셀을 실행 </a:t>
                </a:r>
                <a:r>
                  <a:rPr lang="ko-KR" altLang="en-US" dirty="0" smtClean="0">
                    <a:solidFill>
                      <a:srgbClr val="1E415D"/>
                    </a:solidFill>
                  </a:rPr>
                  <a:t>시킴</a:t>
                </a:r>
                <a:r>
                  <a:rPr lang="en-US" altLang="ko-KR" dirty="0" smtClean="0">
                    <a:solidFill>
                      <a:srgbClr val="1E415D"/>
                    </a:solidFill>
                  </a:rPr>
                  <a:t>. </a:t>
                </a:r>
                <a:r>
                  <a:rPr lang="ko-KR" altLang="en-US" dirty="0" smtClean="0">
                    <a:solidFill>
                      <a:srgbClr val="1E415D"/>
                    </a:solidFill>
                  </a:rPr>
                  <a:t>항상 </a:t>
                </a:r>
                <a:r>
                  <a:rPr lang="ko-KR" altLang="en-US" dirty="0">
                    <a:solidFill>
                      <a:srgbClr val="1E415D"/>
                    </a:solidFill>
                  </a:rPr>
                  <a:t>아래에 새로운 셀을 생성하고 포커스를 </a:t>
                </a:r>
                <a:r>
                  <a:rPr lang="ko-KR" altLang="en-US" dirty="0" smtClean="0">
                    <a:solidFill>
                      <a:srgbClr val="1E415D"/>
                    </a:solidFill>
                  </a:rPr>
                  <a:t>이동시킴</a:t>
                </a:r>
                <a:endParaRPr lang="ko-KR" altLang="en-US" dirty="0">
                  <a:solidFill>
                    <a:srgbClr val="1E415D"/>
                  </a:solidFill>
                </a:endParaRPr>
              </a:p>
            </p:txBody>
          </p:sp>
          <p:sp>
            <p:nvSpPr>
              <p:cNvPr id="5" name="Oval 60"/>
              <p:cNvSpPr/>
              <p:nvPr/>
            </p:nvSpPr>
            <p:spPr>
              <a:xfrm>
                <a:off x="263419" y="909989"/>
                <a:ext cx="164121" cy="164121"/>
              </a:xfrm>
              <a:prstGeom prst="ellipse">
                <a:avLst/>
              </a:prstGeom>
              <a:solidFill>
                <a:srgbClr val="1E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78" name="_x474101272" descr="EMB000012b404b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4808" y="1265274"/>
                <a:ext cx="236538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직사각형 18"/>
            <p:cNvSpPr/>
            <p:nvPr/>
          </p:nvSpPr>
          <p:spPr>
            <a:xfrm>
              <a:off x="3151101" y="4842417"/>
              <a:ext cx="5258283" cy="288032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913440" y="4581128"/>
              <a:ext cx="622017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rgbClr val="FF0000"/>
                  </a:solidFill>
                </a:rPr>
                <a:t>셀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22" name="구부러진 연결선 21"/>
            <p:cNvCxnSpPr>
              <a:stCxn id="19" idx="3"/>
              <a:endCxn id="20" idx="1"/>
            </p:cNvCxnSpPr>
            <p:nvPr/>
          </p:nvCxnSpPr>
          <p:spPr>
            <a:xfrm flipV="1">
              <a:off x="8409384" y="4797152"/>
              <a:ext cx="504056" cy="1892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 </a:t>
            </a:r>
            <a:r>
              <a:rPr lang="ko-KR" altLang="en-US" dirty="0" smtClean="0"/>
              <a:t>주피터 노트북에서 코드 작성 및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pic>
        <p:nvPicPr>
          <p:cNvPr id="9219" name="_x474105672" descr="EMB000012b404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182332"/>
            <a:ext cx="9349425" cy="49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30159" y="1412429"/>
            <a:ext cx="437581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FF0000"/>
                </a:solidFill>
              </a:rPr>
              <a:t>파일의 이름은 화면에서 </a:t>
            </a:r>
            <a:r>
              <a:rPr lang="en-US" altLang="ko-KR" dirty="0">
                <a:solidFill>
                  <a:srgbClr val="FF0000"/>
                </a:solidFill>
              </a:rPr>
              <a:t>Untitled</a:t>
            </a:r>
            <a:r>
              <a:rPr lang="ko-KR" altLang="en-US" dirty="0">
                <a:solidFill>
                  <a:srgbClr val="FF0000"/>
                </a:solidFill>
              </a:rPr>
              <a:t>를 클릭하면 파일 이름을 변경할 수 </a:t>
            </a:r>
            <a:r>
              <a:rPr lang="ko-KR" altLang="en-US" dirty="0" smtClean="0">
                <a:solidFill>
                  <a:srgbClr val="FF0000"/>
                </a:solidFill>
              </a:rPr>
              <a:t>있음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FF0000"/>
                </a:solidFill>
              </a:rPr>
              <a:t>새로운 </a:t>
            </a:r>
            <a:r>
              <a:rPr lang="ko-KR" altLang="en-US" dirty="0">
                <a:solidFill>
                  <a:srgbClr val="FF0000"/>
                </a:solidFill>
              </a:rPr>
              <a:t>이름을 입력하고 </a:t>
            </a:r>
            <a:r>
              <a:rPr lang="en-US" altLang="ko-KR" dirty="0">
                <a:solidFill>
                  <a:srgbClr val="FF0000"/>
                </a:solidFill>
              </a:rPr>
              <a:t>[Rename] </a:t>
            </a:r>
            <a:r>
              <a:rPr lang="ko-KR" altLang="en-US" dirty="0">
                <a:solidFill>
                  <a:srgbClr val="FF0000"/>
                </a:solidFill>
              </a:rPr>
              <a:t>버튼을 클릭하면 새로운 이름으로 변경</a:t>
            </a:r>
          </a:p>
        </p:txBody>
      </p:sp>
    </p:spTree>
    <p:extLst>
      <p:ext uri="{BB962C8B-B14F-4D97-AF65-F5344CB8AC3E}">
        <p14:creationId xmlns:p14="http://schemas.microsoft.com/office/powerpoint/2010/main" val="104060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 </a:t>
            </a:r>
            <a:r>
              <a:rPr lang="ko-KR" altLang="en-US" dirty="0" err="1" smtClean="0"/>
              <a:t>스파이더에서</a:t>
            </a:r>
            <a:r>
              <a:rPr lang="ko-KR" altLang="en-US" dirty="0" smtClean="0"/>
              <a:t> 코드 작성 및 실행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44" y="1124744"/>
            <a:ext cx="8039912" cy="520824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255889" y="2938617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 sz="12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8481" y="290812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Editor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34584" y="2692105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 sz="12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7176" y="2661617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Variable Explorer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66632" y="5144588"/>
            <a:ext cx="216024" cy="2160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sz="12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9224" y="5114100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IPython</a:t>
            </a:r>
            <a:r>
              <a:rPr lang="en-US" altLang="ko-KR" sz="1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console</a:t>
            </a: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2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86" y="1252598"/>
            <a:ext cx="7126432" cy="46966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</a:t>
            </a:r>
            <a:r>
              <a:rPr lang="en-US" altLang="ko-KR" dirty="0"/>
              <a:t>. </a:t>
            </a:r>
            <a:r>
              <a:rPr lang="ko-KR" altLang="en-US" dirty="0" err="1"/>
              <a:t>스파이더에서</a:t>
            </a:r>
            <a:r>
              <a:rPr lang="ko-KR" altLang="en-US" dirty="0"/>
              <a:t> 코드 작성 및 실행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아나콘다를 이용한 개발 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25345" y="1921613"/>
            <a:ext cx="364027" cy="38229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4319627" y="1921613"/>
            <a:ext cx="364027" cy="38229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2032514" y="3498579"/>
            <a:ext cx="1046578" cy="774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file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(F5)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145" y="3396324"/>
            <a:ext cx="233879" cy="2456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266605" y="3498579"/>
            <a:ext cx="1632621" cy="774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current cell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Ctrl+Enter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69236" y="3396324"/>
            <a:ext cx="233879" cy="2456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721" y="3498579"/>
            <a:ext cx="2177681" cy="774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current cell and go to the next one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Shift+Enter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90352" y="3396324"/>
            <a:ext cx="233879" cy="2456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7" idx="0"/>
          </p:cNvCxnSpPr>
          <p:nvPr/>
        </p:nvCxnSpPr>
        <p:spPr>
          <a:xfrm flipV="1">
            <a:off x="2555803" y="2303908"/>
            <a:ext cx="1369543" cy="1194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0"/>
            <a:endCxn id="6" idx="2"/>
          </p:cNvCxnSpPr>
          <p:nvPr/>
        </p:nvCxnSpPr>
        <p:spPr>
          <a:xfrm flipV="1">
            <a:off x="4082916" y="2303908"/>
            <a:ext cx="418725" cy="1194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13910" y="1921613"/>
            <a:ext cx="364027" cy="38229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6" name="직선 화살표 연결선 15"/>
          <p:cNvCxnSpPr>
            <a:stCxn id="11" idx="0"/>
          </p:cNvCxnSpPr>
          <p:nvPr/>
        </p:nvCxnSpPr>
        <p:spPr>
          <a:xfrm flipH="1" flipV="1">
            <a:off x="4990352" y="2303908"/>
            <a:ext cx="1186210" cy="1194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93986" y="4836611"/>
            <a:ext cx="2177681" cy="774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selection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(F9)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96617" y="4734356"/>
            <a:ext cx="233879" cy="2456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684776" y="4420949"/>
            <a:ext cx="484248" cy="31340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03091" y="4729281"/>
            <a:ext cx="1329757" cy="676549"/>
          </a:xfrm>
          <a:prstGeom prst="rect">
            <a:avLst/>
          </a:prstGeom>
          <a:solidFill>
            <a:srgbClr val="FFDDD5"/>
          </a:solidFill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셀</a:t>
            </a:r>
            <a:r>
              <a:rPr lang="en-US" altLang="ko-KR" dirty="0" smtClean="0">
                <a:solidFill>
                  <a:srgbClr val="FF0000"/>
                </a:solidFill>
              </a:rPr>
              <a:t>(cell)</a:t>
            </a:r>
            <a:r>
              <a:rPr lang="ko-KR" altLang="en-US" dirty="0" smtClean="0">
                <a:solidFill>
                  <a:srgbClr val="FF0000"/>
                </a:solidFill>
              </a:rPr>
              <a:t>을 만들어 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84776" y="5356661"/>
            <a:ext cx="484248" cy="31340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>
            <a:stCxn id="19" idx="3"/>
            <a:endCxn id="20" idx="1"/>
          </p:cNvCxnSpPr>
          <p:nvPr/>
        </p:nvCxnSpPr>
        <p:spPr>
          <a:xfrm>
            <a:off x="2169024" y="4577653"/>
            <a:ext cx="734067" cy="489903"/>
          </a:xfrm>
          <a:prstGeom prst="curvedConnector3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3" name="구부러진 연결선 22"/>
          <p:cNvCxnSpPr>
            <a:stCxn id="21" idx="3"/>
            <a:endCxn id="20" idx="1"/>
          </p:cNvCxnSpPr>
          <p:nvPr/>
        </p:nvCxnSpPr>
        <p:spPr>
          <a:xfrm flipV="1">
            <a:off x="2169024" y="5067556"/>
            <a:ext cx="734067" cy="445809"/>
          </a:xfrm>
          <a:prstGeom prst="curvedConnector3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07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파이썬 개요 및 개발환경 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1150" y="1228690"/>
            <a:ext cx="9246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1E415D"/>
                </a:solidFill>
              </a:rPr>
              <a:t>파이썬은</a:t>
            </a:r>
            <a:r>
              <a:rPr lang="ko-KR" altLang="en-US" sz="2000" dirty="0" smtClean="0">
                <a:solidFill>
                  <a:srgbClr val="1E415D"/>
                </a:solidFill>
              </a:rPr>
              <a:t> 객체지향 언어이며 인터프리터 언어</a:t>
            </a:r>
            <a:endParaRPr lang="en-US" altLang="ko-KR" dirty="0">
              <a:solidFill>
                <a:srgbClr val="1E415D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1151" y="1876762"/>
            <a:ext cx="6073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1E415D"/>
                </a:solidFill>
              </a:rPr>
              <a:t>파이썬 인터프리터 설치 및 실행</a:t>
            </a:r>
            <a:endParaRPr lang="en-US" altLang="ko-KR" dirty="0">
              <a:solidFill>
                <a:srgbClr val="1E415D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1150" y="2574190"/>
            <a:ext cx="924634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1E415D"/>
                </a:solidFill>
              </a:rPr>
              <a:t>아나콘다를 이용한 </a:t>
            </a:r>
            <a:r>
              <a:rPr lang="ko-KR" altLang="en-US" sz="2000" dirty="0" smtClean="0">
                <a:solidFill>
                  <a:srgbClr val="1E415D"/>
                </a:solidFill>
              </a:rPr>
              <a:t>개발환경</a:t>
            </a:r>
            <a:endParaRPr lang="en-US" altLang="ko-KR" sz="2000" dirty="0" smtClean="0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1E415D"/>
                </a:solidFill>
              </a:rPr>
              <a:t>파이썬</a:t>
            </a:r>
            <a:r>
              <a:rPr lang="ko-KR" altLang="en-US" dirty="0">
                <a:solidFill>
                  <a:srgbClr val="1E415D"/>
                </a:solidFill>
              </a:rPr>
              <a:t> </a:t>
            </a:r>
            <a:r>
              <a:rPr lang="ko-KR" altLang="en-US" dirty="0" err="1">
                <a:solidFill>
                  <a:srgbClr val="1E415D"/>
                </a:solidFill>
              </a:rPr>
              <a:t>배포판</a:t>
            </a:r>
            <a:endParaRPr lang="ko-KR" altLang="en-US" dirty="0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1E415D"/>
                </a:solidFill>
              </a:rPr>
              <a:t>아나콘다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E415D"/>
                </a:solidFill>
              </a:rPr>
              <a:t>https://www.anaconda.com/distribution</a:t>
            </a:r>
            <a:endParaRPr lang="ko-KR" altLang="en-US" dirty="0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1E415D"/>
                </a:solidFill>
              </a:rPr>
              <a:t>아나콘다 </a:t>
            </a:r>
            <a:r>
              <a:rPr lang="ko-KR" altLang="en-US" dirty="0" err="1">
                <a:solidFill>
                  <a:srgbClr val="1E415D"/>
                </a:solidFill>
              </a:rPr>
              <a:t>네비게이터</a:t>
            </a:r>
            <a:endParaRPr lang="ko-KR" altLang="en-US" dirty="0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1E415D"/>
                </a:solidFill>
              </a:rPr>
              <a:t>주피터 </a:t>
            </a:r>
            <a:r>
              <a:rPr lang="ko-KR" altLang="en-US" dirty="0" smtClean="0">
                <a:solidFill>
                  <a:srgbClr val="1E415D"/>
                </a:solidFill>
              </a:rPr>
              <a:t>노트북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E415D"/>
                </a:solidFill>
              </a:rPr>
              <a:t>데이터 분석 시 주로 사용함</a:t>
            </a:r>
            <a:endParaRPr lang="ko-KR" altLang="en-US" dirty="0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1E415D"/>
                </a:solidFill>
              </a:rPr>
              <a:t>주피터 노트북에서 소스코드 작성 및 </a:t>
            </a:r>
            <a:r>
              <a:rPr lang="ko-KR" altLang="en-US" dirty="0" smtClean="0">
                <a:solidFill>
                  <a:srgbClr val="1E415D"/>
                </a:solidFill>
              </a:rPr>
              <a:t>실행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E415D"/>
                </a:solidFill>
              </a:rPr>
              <a:t>셀 단위로 실행</a:t>
            </a:r>
            <a:r>
              <a:rPr lang="en-US" altLang="ko-KR" dirty="0" smtClean="0">
                <a:solidFill>
                  <a:srgbClr val="1E415D"/>
                </a:solidFill>
              </a:rPr>
              <a:t>(</a:t>
            </a:r>
            <a:r>
              <a:rPr lang="en-US" altLang="ko-KR" dirty="0" err="1" smtClean="0">
                <a:solidFill>
                  <a:srgbClr val="1E415D"/>
                </a:solidFill>
              </a:rPr>
              <a:t>Shift+Enter</a:t>
            </a:r>
            <a:r>
              <a:rPr lang="en-US" altLang="ko-KR" dirty="0" smtClean="0">
                <a:solidFill>
                  <a:srgbClr val="1E415D"/>
                </a:solidFill>
              </a:rPr>
              <a:t>, </a:t>
            </a:r>
            <a:r>
              <a:rPr lang="en-US" altLang="ko-KR" dirty="0" err="1" smtClean="0">
                <a:solidFill>
                  <a:srgbClr val="1E415D"/>
                </a:solidFill>
              </a:rPr>
              <a:t>Ctrl+Enter</a:t>
            </a:r>
            <a:r>
              <a:rPr lang="en-US" altLang="ko-KR" dirty="0" smtClean="0">
                <a:solidFill>
                  <a:srgbClr val="1E415D"/>
                </a:solidFill>
              </a:rPr>
              <a:t>, </a:t>
            </a:r>
            <a:r>
              <a:rPr lang="en-US" altLang="ko-KR" dirty="0" err="1" smtClean="0">
                <a:solidFill>
                  <a:srgbClr val="1E415D"/>
                </a:solidFill>
              </a:rPr>
              <a:t>Alt+Enter</a:t>
            </a:r>
            <a:r>
              <a:rPr lang="en-US" altLang="ko-KR" dirty="0" smtClean="0">
                <a:solidFill>
                  <a:srgbClr val="1E415D"/>
                </a:solidFill>
              </a:rPr>
              <a:t>)</a:t>
            </a:r>
            <a:endParaRPr lang="ko-KR" altLang="en-US" dirty="0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1E415D"/>
                </a:solidFill>
              </a:rPr>
              <a:t>스파이더에서</a:t>
            </a:r>
            <a:r>
              <a:rPr lang="ko-KR" altLang="en-US" dirty="0">
                <a:solidFill>
                  <a:srgbClr val="1E415D"/>
                </a:solidFill>
              </a:rPr>
              <a:t> </a:t>
            </a:r>
            <a:r>
              <a:rPr lang="ko-KR" altLang="en-US" dirty="0" smtClean="0">
                <a:solidFill>
                  <a:srgbClr val="1E415D"/>
                </a:solidFill>
              </a:rPr>
              <a:t>코드 작성 </a:t>
            </a:r>
            <a:r>
              <a:rPr lang="ko-KR" altLang="en-US" dirty="0">
                <a:solidFill>
                  <a:srgbClr val="1E415D"/>
                </a:solidFill>
              </a:rPr>
              <a:t>및 </a:t>
            </a:r>
            <a:r>
              <a:rPr lang="ko-KR" altLang="en-US" dirty="0" smtClean="0">
                <a:solidFill>
                  <a:srgbClr val="1E415D"/>
                </a:solidFill>
              </a:rPr>
              <a:t>실행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E415D"/>
                </a:solidFill>
              </a:rPr>
              <a:t>#%%</a:t>
            </a:r>
            <a:r>
              <a:rPr lang="ko-KR" altLang="en-US" dirty="0" smtClean="0">
                <a:solidFill>
                  <a:srgbClr val="1E415D"/>
                </a:solidFill>
              </a:rPr>
              <a:t>는 셀 </a:t>
            </a:r>
            <a:r>
              <a:rPr lang="ko-KR" altLang="en-US" dirty="0" err="1" smtClean="0">
                <a:solidFill>
                  <a:srgbClr val="1E415D"/>
                </a:solidFill>
              </a:rPr>
              <a:t>구분자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1E415D"/>
                </a:solidFill>
              </a:rPr>
              <a:t>전체</a:t>
            </a:r>
            <a:r>
              <a:rPr lang="en-US" altLang="ko-KR" dirty="0" smtClean="0">
                <a:solidFill>
                  <a:srgbClr val="1E415D"/>
                </a:solidFill>
              </a:rPr>
              <a:t> </a:t>
            </a:r>
            <a:r>
              <a:rPr lang="ko-KR" altLang="en-US" dirty="0" smtClean="0">
                <a:solidFill>
                  <a:srgbClr val="1E415D"/>
                </a:solidFill>
              </a:rPr>
              <a:t>실행</a:t>
            </a:r>
            <a:r>
              <a:rPr lang="en-US" altLang="ko-KR" dirty="0" smtClean="0">
                <a:solidFill>
                  <a:srgbClr val="1E415D"/>
                </a:solidFill>
              </a:rPr>
              <a:t>(F5), </a:t>
            </a:r>
            <a:r>
              <a:rPr lang="ko-KR" altLang="en-US" dirty="0">
                <a:solidFill>
                  <a:srgbClr val="1E415D"/>
                </a:solidFill>
              </a:rPr>
              <a:t>셀 단위로 실행</a:t>
            </a:r>
            <a:r>
              <a:rPr lang="en-US" altLang="ko-KR" dirty="0">
                <a:solidFill>
                  <a:srgbClr val="1E415D"/>
                </a:solidFill>
              </a:rPr>
              <a:t>(</a:t>
            </a:r>
            <a:r>
              <a:rPr lang="en-US" altLang="ko-KR" dirty="0" err="1">
                <a:solidFill>
                  <a:srgbClr val="1E415D"/>
                </a:solidFill>
              </a:rPr>
              <a:t>Shift+Enter</a:t>
            </a:r>
            <a:r>
              <a:rPr lang="en-US" altLang="ko-KR" dirty="0">
                <a:solidFill>
                  <a:srgbClr val="1E415D"/>
                </a:solidFill>
              </a:rPr>
              <a:t>, </a:t>
            </a:r>
            <a:r>
              <a:rPr lang="en-US" altLang="ko-KR" dirty="0" err="1" smtClean="0">
                <a:solidFill>
                  <a:srgbClr val="1E415D"/>
                </a:solidFill>
              </a:rPr>
              <a:t>Ctrl+Enter</a:t>
            </a:r>
            <a:r>
              <a:rPr lang="en-US" altLang="ko-KR" dirty="0" smtClean="0">
                <a:solidFill>
                  <a:srgbClr val="1E415D"/>
                </a:solidFill>
              </a:rPr>
              <a:t>), </a:t>
            </a:r>
            <a:r>
              <a:rPr lang="ko-KR" altLang="en-US" dirty="0" err="1" smtClean="0">
                <a:solidFill>
                  <a:srgbClr val="1E415D"/>
                </a:solidFill>
              </a:rPr>
              <a:t>선택영역</a:t>
            </a:r>
            <a:r>
              <a:rPr lang="ko-KR" altLang="en-US" dirty="0" smtClean="0">
                <a:solidFill>
                  <a:srgbClr val="1E415D"/>
                </a:solidFill>
              </a:rPr>
              <a:t> 실행</a:t>
            </a:r>
            <a:r>
              <a:rPr lang="en-US" altLang="ko-KR" dirty="0" smtClean="0">
                <a:solidFill>
                  <a:srgbClr val="1E415D"/>
                </a:solidFill>
              </a:rPr>
              <a:t>(F9)</a:t>
            </a:r>
            <a:endParaRPr lang="ko-KR" altLang="en-US" dirty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The Python –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프로그래밍 </a:t>
            </a:r>
            <a:r>
              <a:rPr lang="ko-KR" altLang="en-US" dirty="0"/>
              <a:t>언어 기본</a:t>
            </a:r>
          </a:p>
        </p:txBody>
      </p:sp>
      <p:grpSp>
        <p:nvGrpSpPr>
          <p:cNvPr id="7" name="Group 38"/>
          <p:cNvGrpSpPr/>
          <p:nvPr/>
        </p:nvGrpSpPr>
        <p:grpSpPr>
          <a:xfrm>
            <a:off x="201001" y="1296079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8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10" name="Straight Connector 20"/>
          <p:cNvCxnSpPr/>
          <p:nvPr/>
        </p:nvCxnSpPr>
        <p:spPr>
          <a:xfrm>
            <a:off x="720000" y="1863081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6386" y="1442731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E415D"/>
                </a:solidFill>
              </a:rPr>
              <a:t>1</a:t>
            </a:r>
            <a:r>
              <a:rPr lang="ko-KR" altLang="en-US" sz="2000" dirty="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 smtClean="0">
                <a:solidFill>
                  <a:srgbClr val="1E415D"/>
                </a:solidFill>
              </a:rPr>
              <a:t>. </a:t>
            </a:r>
            <a:r>
              <a:rPr lang="ko-KR" altLang="en-US" sz="2000" dirty="0" smtClean="0">
                <a:solidFill>
                  <a:srgbClr val="1E415D"/>
                </a:solidFill>
              </a:rPr>
              <a:t>파이썬 개요 및 개발환경 구성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sp>
        <p:nvSpPr>
          <p:cNvPr id="14" name="Oval 39"/>
          <p:cNvSpPr/>
          <p:nvPr/>
        </p:nvSpPr>
        <p:spPr>
          <a:xfrm>
            <a:off x="271294" y="2351033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6" name="Straight Connector 20"/>
          <p:cNvCxnSpPr/>
          <p:nvPr/>
        </p:nvCxnSpPr>
        <p:spPr>
          <a:xfrm>
            <a:off x="720000" y="2784544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6385" y="2425749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2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자료형과</a:t>
            </a:r>
            <a:r>
              <a:rPr lang="ko-KR" altLang="en-US" sz="1600" dirty="0" smtClean="0">
                <a:solidFill>
                  <a:srgbClr val="0070C0"/>
                </a:solidFill>
              </a:rPr>
              <a:t> 연산자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9" name="Oval 39"/>
          <p:cNvSpPr/>
          <p:nvPr/>
        </p:nvSpPr>
        <p:spPr>
          <a:xfrm>
            <a:off x="271294" y="3331306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76481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406022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 구조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Oval 39"/>
          <p:cNvSpPr/>
          <p:nvPr/>
        </p:nvSpPr>
        <p:spPr>
          <a:xfrm>
            <a:off x="271294" y="431157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745089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386294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4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제어문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함수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639684" y="1688099"/>
            <a:ext cx="4915012" cy="4549213"/>
            <a:chOff x="4658734" y="1677446"/>
            <a:chExt cx="4915012" cy="4549213"/>
          </a:xfrm>
        </p:grpSpPr>
        <p:sp>
          <p:nvSpPr>
            <p:cNvPr id="28" name="직사각형 27"/>
            <p:cNvSpPr/>
            <p:nvPr/>
          </p:nvSpPr>
          <p:spPr>
            <a:xfrm>
              <a:off x="4658734" y="1677446"/>
              <a:ext cx="4915012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ko-KR" altLang="en-US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dirty="0" err="1" smtClean="0">
                  <a:solidFill>
                    <a:srgbClr val="1E415D"/>
                  </a:solidFill>
                </a:rPr>
                <a:t>파이썬</a:t>
              </a:r>
              <a:r>
                <a:rPr lang="ko-KR" altLang="en-US" dirty="0" smtClean="0">
                  <a:solidFill>
                    <a:srgbClr val="1E415D"/>
                  </a:solidFill>
                </a:rPr>
                <a:t> 개요</a:t>
              </a:r>
              <a:endParaRPr lang="en-US" altLang="ko-KR" dirty="0" smtClean="0">
                <a:solidFill>
                  <a:srgbClr val="1E415D"/>
                </a:solidFill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1600" dirty="0" err="1" smtClean="0">
                  <a:solidFill>
                    <a:srgbClr val="1E415D"/>
                  </a:solidFill>
                </a:rPr>
                <a:t>파이썬은</a:t>
              </a:r>
              <a:r>
                <a:rPr lang="en-US" altLang="ko-KR" sz="1600" dirty="0" smtClean="0">
                  <a:solidFill>
                    <a:srgbClr val="1E415D"/>
                  </a:solidFill>
                </a:rPr>
                <a:t>?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rgbClr val="1E415D"/>
                  </a:solidFill>
                </a:rPr>
                <a:t>파이썬 용도</a:t>
              </a:r>
              <a:endParaRPr lang="en-US" altLang="ko-KR" sz="1600" dirty="0" smtClean="0">
                <a:solidFill>
                  <a:srgbClr val="1E415D"/>
                </a:solidFill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rgbClr val="1E415D"/>
                  </a:solidFill>
                </a:rPr>
                <a:t>파이썬 언어 특징</a:t>
              </a:r>
              <a:endParaRPr lang="en-US" altLang="ko-KR" sz="1600" dirty="0" smtClean="0">
                <a:solidFill>
                  <a:srgbClr val="1E415D"/>
                </a:solidFill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rgbClr val="1E415D"/>
                  </a:solidFill>
                </a:rPr>
                <a:t>컴파일러 언어와 인터프리터 언어</a:t>
              </a:r>
              <a:endParaRPr lang="en-US" altLang="ko-KR" sz="1600" dirty="0">
                <a:solidFill>
                  <a:srgbClr val="1E415D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8734" y="3162697"/>
              <a:ext cx="3906373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ko-KR" altLang="en-US" dirty="0" smtClean="0">
                  <a:solidFill>
                    <a:srgbClr val="1D9A78"/>
                  </a:solidFill>
                </a:rPr>
                <a:t> </a:t>
              </a:r>
              <a:r>
                <a:rPr lang="ko-KR" altLang="en-US" dirty="0" err="1" smtClean="0">
                  <a:solidFill>
                    <a:srgbClr val="1E415D"/>
                  </a:solidFill>
                </a:rPr>
                <a:t>파이썬</a:t>
              </a:r>
              <a:r>
                <a:rPr lang="ko-KR" altLang="en-US" dirty="0" smtClean="0">
                  <a:solidFill>
                    <a:srgbClr val="1E415D"/>
                  </a:solidFill>
                </a:rPr>
                <a:t> </a:t>
              </a:r>
              <a:r>
                <a:rPr lang="ko-KR" altLang="en-US" dirty="0">
                  <a:solidFill>
                    <a:srgbClr val="1E415D"/>
                  </a:solidFill>
                </a:rPr>
                <a:t>인터프리터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1E415D"/>
                  </a:solidFill>
                </a:rPr>
                <a:t>다운로드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1E415D"/>
                  </a:solidFill>
                </a:rPr>
                <a:t>설치 및 확인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rgbClr val="1E415D"/>
                  </a:solidFill>
                </a:rPr>
                <a:t>Hello World  </a:t>
              </a:r>
              <a:r>
                <a:rPr lang="ko-KR" altLang="en-US" sz="1600" dirty="0">
                  <a:solidFill>
                    <a:srgbClr val="1E415D"/>
                  </a:solidFill>
                </a:rPr>
                <a:t>출력하기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58734" y="4380000"/>
              <a:ext cx="4915012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ko-KR" altLang="en-US" dirty="0" smtClean="0">
                  <a:solidFill>
                    <a:srgbClr val="FAA332"/>
                  </a:solidFill>
                </a:rPr>
                <a:t> </a:t>
              </a:r>
              <a:r>
                <a:rPr lang="ko-KR" altLang="en-US" dirty="0" smtClean="0">
                  <a:solidFill>
                    <a:srgbClr val="1E415D"/>
                  </a:solidFill>
                </a:rPr>
                <a:t>아나콘다를 </a:t>
              </a:r>
              <a:r>
                <a:rPr lang="ko-KR" altLang="en-US" dirty="0">
                  <a:solidFill>
                    <a:srgbClr val="1E415D"/>
                  </a:solidFill>
                </a:rPr>
                <a:t>이용한 개발환경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1E415D"/>
                  </a:solidFill>
                </a:rPr>
                <a:t>파이썬 </a:t>
              </a:r>
              <a:r>
                <a:rPr lang="ko-KR" altLang="en-US" sz="1600" dirty="0" err="1">
                  <a:solidFill>
                    <a:srgbClr val="1E415D"/>
                  </a:solidFill>
                </a:rPr>
                <a:t>배포판</a:t>
              </a:r>
              <a:endParaRPr lang="ko-KR" altLang="en-US" sz="1600" dirty="0">
                <a:solidFill>
                  <a:srgbClr val="1E415D"/>
                </a:solidFill>
              </a:endParaRP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1E415D"/>
                  </a:solidFill>
                </a:rPr>
                <a:t>아나콘다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1E415D"/>
                  </a:solidFill>
                </a:rPr>
                <a:t>아나콘다 </a:t>
              </a:r>
              <a:r>
                <a:rPr lang="ko-KR" altLang="en-US" sz="1600" dirty="0" err="1">
                  <a:solidFill>
                    <a:srgbClr val="1E415D"/>
                  </a:solidFill>
                </a:rPr>
                <a:t>네비게이터</a:t>
              </a:r>
              <a:endParaRPr lang="ko-KR" altLang="en-US" sz="1600" dirty="0">
                <a:solidFill>
                  <a:srgbClr val="1E415D"/>
                </a:solidFill>
              </a:endParaRP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1E415D"/>
                  </a:solidFill>
                </a:rPr>
                <a:t>주피터 노트북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1E415D"/>
                  </a:solidFill>
                </a:rPr>
                <a:t>주피터 노트북에서 소스코드 작성 및 실행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dirty="0" err="1">
                  <a:solidFill>
                    <a:srgbClr val="1E415D"/>
                  </a:solidFill>
                </a:rPr>
                <a:t>스파이더에서</a:t>
              </a:r>
              <a:r>
                <a:rPr lang="ko-KR" altLang="en-US" sz="1600" dirty="0">
                  <a:solidFill>
                    <a:srgbClr val="1E415D"/>
                  </a:solidFill>
                </a:rPr>
                <a:t> 코드 작성 및 실행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12952" y="1863081"/>
              <a:ext cx="45719" cy="144016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80000">
                  <a:srgbClr val="4EDEB8"/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rgbClr val="1D9A7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813151" y="3375249"/>
              <a:ext cx="45719" cy="1178954"/>
            </a:xfrm>
            <a:prstGeom prst="rect">
              <a:avLst/>
            </a:prstGeom>
            <a:gradFill>
              <a:gsLst>
                <a:gs pos="0">
                  <a:srgbClr val="1D9A78"/>
                </a:gs>
                <a:gs pos="80000">
                  <a:srgbClr val="C2D5A3"/>
                </a:gs>
                <a:gs pos="60000">
                  <a:srgbClr val="4EDEB8"/>
                </a:gs>
                <a:gs pos="100000">
                  <a:srgbClr val="FAA3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 </a:t>
            </a:r>
            <a:r>
              <a:rPr lang="ko-KR" altLang="en-US" dirty="0" smtClean="0"/>
              <a:t>파이썬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파이썬 개요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1176241"/>
            <a:ext cx="9205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1E415D"/>
                </a:solidFill>
              </a:rPr>
              <a:t>1989</a:t>
            </a:r>
            <a:r>
              <a:rPr lang="ko-KR" altLang="en-US" sz="2400" dirty="0" smtClean="0">
                <a:solidFill>
                  <a:srgbClr val="1E415D"/>
                </a:solidFill>
              </a:rPr>
              <a:t>년 개발 시작</a:t>
            </a:r>
            <a:r>
              <a:rPr lang="en-US" altLang="ko-KR" sz="2400" dirty="0" smtClean="0">
                <a:solidFill>
                  <a:srgbClr val="1E415D"/>
                </a:solidFill>
              </a:rPr>
              <a:t>, 1991</a:t>
            </a:r>
            <a:r>
              <a:rPr lang="ko-KR" altLang="en-US" sz="2400" dirty="0" smtClean="0">
                <a:solidFill>
                  <a:srgbClr val="1E415D"/>
                </a:solidFill>
              </a:rPr>
              <a:t>년 발표</a:t>
            </a:r>
            <a:endParaRPr lang="en-US" altLang="ko-KR" sz="2400" dirty="0" smtClean="0">
              <a:solidFill>
                <a:srgbClr val="1E415D"/>
              </a:solidFill>
            </a:endParaRPr>
          </a:p>
          <a:p>
            <a:pPr fontAlgn="base"/>
            <a:r>
              <a:rPr lang="en-US" altLang="ko-KR" sz="2400" dirty="0">
                <a:solidFill>
                  <a:srgbClr val="1E415D"/>
                </a:solidFill>
              </a:rPr>
              <a:t>	</a:t>
            </a:r>
            <a:r>
              <a:rPr lang="en-US" altLang="ko-KR" sz="2400" dirty="0" smtClean="0">
                <a:solidFill>
                  <a:srgbClr val="1E415D"/>
                </a:solidFill>
              </a:rPr>
              <a:t>2000</a:t>
            </a:r>
            <a:r>
              <a:rPr lang="ko-KR" altLang="en-US" sz="2400" dirty="0" smtClean="0">
                <a:solidFill>
                  <a:srgbClr val="1E415D"/>
                </a:solidFill>
              </a:rPr>
              <a:t>년 </a:t>
            </a:r>
            <a:r>
              <a:rPr lang="en-US" altLang="ko-KR" sz="2400" dirty="0" smtClean="0">
                <a:solidFill>
                  <a:srgbClr val="1E415D"/>
                </a:solidFill>
              </a:rPr>
              <a:t>Python 2, 2008</a:t>
            </a:r>
            <a:r>
              <a:rPr lang="ko-KR" altLang="en-US" sz="2400" dirty="0" smtClean="0">
                <a:solidFill>
                  <a:srgbClr val="1E415D"/>
                </a:solidFill>
              </a:rPr>
              <a:t>년 </a:t>
            </a:r>
            <a:r>
              <a:rPr lang="en-US" altLang="ko-KR" sz="2400" dirty="0" smtClean="0">
                <a:solidFill>
                  <a:srgbClr val="1E415D"/>
                </a:solidFill>
              </a:rPr>
              <a:t>Python 3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32501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2311674"/>
            <a:ext cx="9144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E415D"/>
                </a:solidFill>
              </a:rPr>
              <a:t>언어의 기본 기능은 작게</a:t>
            </a:r>
            <a:endParaRPr lang="en-US" altLang="ko-KR" sz="2400" dirty="0" smtClean="0">
              <a:solidFill>
                <a:srgbClr val="1E415D"/>
              </a:solidFill>
            </a:endParaRPr>
          </a:p>
          <a:p>
            <a:pPr fontAlgn="base"/>
            <a:r>
              <a:rPr lang="en-US" altLang="ko-KR" sz="2400" dirty="0">
                <a:solidFill>
                  <a:srgbClr val="1E415D"/>
                </a:solidFill>
              </a:rPr>
              <a:t>	</a:t>
            </a:r>
            <a:r>
              <a:rPr lang="ko-KR" altLang="en-US" sz="2400" dirty="0" smtClean="0">
                <a:solidFill>
                  <a:srgbClr val="1E415D"/>
                </a:solidFill>
              </a:rPr>
              <a:t>부가 기능은 라이브러리 또는 패키지에 의해 제공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9" name="Oval 60"/>
          <p:cNvSpPr/>
          <p:nvPr/>
        </p:nvSpPr>
        <p:spPr>
          <a:xfrm>
            <a:off x="263419" y="246044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9942" y="3505244"/>
            <a:ext cx="9144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E415D"/>
                </a:solidFill>
              </a:rPr>
              <a:t>교육용 언어</a:t>
            </a:r>
            <a:r>
              <a:rPr lang="en-US" altLang="ko-KR" sz="2400" dirty="0" smtClean="0">
                <a:solidFill>
                  <a:srgbClr val="1E415D"/>
                </a:solidFill>
              </a:rPr>
              <a:t>, </a:t>
            </a:r>
            <a:r>
              <a:rPr lang="ko-KR" altLang="en-US" sz="2400" dirty="0">
                <a:solidFill>
                  <a:srgbClr val="1E415D"/>
                </a:solidFill>
              </a:rPr>
              <a:t>쉬운 코드 작성 및 </a:t>
            </a:r>
            <a:r>
              <a:rPr lang="ko-KR" altLang="en-US" sz="2400" dirty="0" smtClean="0">
                <a:solidFill>
                  <a:srgbClr val="1E415D"/>
                </a:solidFill>
              </a:rPr>
              <a:t>실행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23" name="Oval 60"/>
          <p:cNvSpPr/>
          <p:nvPr/>
        </p:nvSpPr>
        <p:spPr>
          <a:xfrm>
            <a:off x="263419" y="365401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9942" y="4305418"/>
            <a:ext cx="9144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E415D"/>
                </a:solidFill>
              </a:rPr>
              <a:t>다양한</a:t>
            </a:r>
            <a:r>
              <a:rPr lang="en-US" altLang="ko-KR" sz="2400" dirty="0" smtClean="0">
                <a:solidFill>
                  <a:srgbClr val="1E415D"/>
                </a:solidFill>
              </a:rPr>
              <a:t> </a:t>
            </a:r>
            <a:r>
              <a:rPr lang="ko-KR" altLang="en-US" sz="2400" dirty="0" smtClean="0">
                <a:solidFill>
                  <a:srgbClr val="1E415D"/>
                </a:solidFill>
              </a:rPr>
              <a:t>분야에 사용됨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25" name="Oval 60"/>
          <p:cNvSpPr/>
          <p:nvPr/>
        </p:nvSpPr>
        <p:spPr>
          <a:xfrm>
            <a:off x="263419" y="445418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9942" y="5105592"/>
            <a:ext cx="9144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smtClean="0">
                <a:solidFill>
                  <a:srgbClr val="1E415D"/>
                </a:solidFill>
              </a:rPr>
              <a:t>무료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27" name="Oval 60"/>
          <p:cNvSpPr/>
          <p:nvPr/>
        </p:nvSpPr>
        <p:spPr>
          <a:xfrm>
            <a:off x="263419" y="5254363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파이썬 용도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781378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E415D"/>
                </a:solidFill>
              </a:rPr>
              <a:t>알고리즘 코딩 공부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93014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9942" y="2521969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E415D"/>
                </a:solidFill>
              </a:rPr>
              <a:t>윈도우 응용프로그램 개발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9" name="Oval 60"/>
          <p:cNvSpPr/>
          <p:nvPr/>
        </p:nvSpPr>
        <p:spPr>
          <a:xfrm>
            <a:off x="263419" y="267074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9942" y="3320160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E415D"/>
                </a:solidFill>
              </a:rPr>
              <a:t>웹 프로그래밍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23" name="Oval 60"/>
          <p:cNvSpPr/>
          <p:nvPr/>
        </p:nvSpPr>
        <p:spPr>
          <a:xfrm>
            <a:off x="263419" y="346893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942" y="4120334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E415D"/>
                </a:solidFill>
              </a:rPr>
              <a:t>통계 및 수치해석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25" name="Oval 60"/>
          <p:cNvSpPr/>
          <p:nvPr/>
        </p:nvSpPr>
        <p:spPr>
          <a:xfrm>
            <a:off x="263419" y="426910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9942" y="4920508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E415D"/>
                </a:solidFill>
              </a:rPr>
              <a:t>데이터 탐색 및 시각화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27" name="Oval 60"/>
          <p:cNvSpPr/>
          <p:nvPr/>
        </p:nvSpPr>
        <p:spPr>
          <a:xfrm>
            <a:off x="263419" y="506927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942" y="5733060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>
                <a:solidFill>
                  <a:srgbClr val="1E415D"/>
                </a:solidFill>
              </a:rPr>
              <a:t>IoT </a:t>
            </a:r>
            <a:r>
              <a:rPr lang="ko-KR" altLang="en-US" sz="2400" dirty="0">
                <a:solidFill>
                  <a:srgbClr val="1E415D"/>
                </a:solidFill>
              </a:rPr>
              <a:t>프로그래밍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15" name="Oval 60"/>
          <p:cNvSpPr/>
          <p:nvPr/>
        </p:nvSpPr>
        <p:spPr>
          <a:xfrm>
            <a:off x="263419" y="588183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1138" y="1781378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err="1">
                <a:solidFill>
                  <a:srgbClr val="1E415D"/>
                </a:solidFill>
              </a:rPr>
              <a:t>기계학습을</a:t>
            </a:r>
            <a:r>
              <a:rPr lang="ko-KR" altLang="en-US" sz="2400" dirty="0">
                <a:solidFill>
                  <a:srgbClr val="1E415D"/>
                </a:solidFill>
              </a:rPr>
              <a:t> 이용한 데이터 분석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17" name="Oval 60"/>
          <p:cNvSpPr/>
          <p:nvPr/>
        </p:nvSpPr>
        <p:spPr>
          <a:xfrm>
            <a:off x="4944615" y="193014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71138" y="2521969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E415D"/>
                </a:solidFill>
              </a:rPr>
              <a:t>영상인식 프로그램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19" name="Oval 60"/>
          <p:cNvSpPr/>
          <p:nvPr/>
        </p:nvSpPr>
        <p:spPr>
          <a:xfrm>
            <a:off x="4944615" y="267074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71138" y="3320160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E415D"/>
                </a:solidFill>
              </a:rPr>
              <a:t>인공지능 딥러닝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21" name="Oval 60"/>
          <p:cNvSpPr/>
          <p:nvPr/>
        </p:nvSpPr>
        <p:spPr>
          <a:xfrm>
            <a:off x="4944615" y="346893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71138" y="4920508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E415D"/>
                </a:solidFill>
              </a:rPr>
              <a:t>시스템 프로그래밍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31" name="Oval 60"/>
          <p:cNvSpPr/>
          <p:nvPr/>
        </p:nvSpPr>
        <p:spPr>
          <a:xfrm>
            <a:off x="4944615" y="5069279"/>
            <a:ext cx="164121" cy="164121"/>
          </a:xfrm>
          <a:prstGeom prst="ellipse">
            <a:avLst/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71138" y="5733060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E415D"/>
                </a:solidFill>
              </a:rPr>
              <a:t>모바일</a:t>
            </a:r>
            <a:r>
              <a:rPr lang="en-US" altLang="ko-KR" sz="2400" dirty="0" smtClean="0">
                <a:solidFill>
                  <a:srgbClr val="1E415D"/>
                </a:solidFill>
              </a:rPr>
              <a:t> </a:t>
            </a:r>
            <a:r>
              <a:rPr lang="ko-KR" altLang="en-US" sz="2400" dirty="0">
                <a:solidFill>
                  <a:srgbClr val="1E415D"/>
                </a:solidFill>
              </a:rPr>
              <a:t>프로그래밍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33" name="Oval 60"/>
          <p:cNvSpPr/>
          <p:nvPr/>
        </p:nvSpPr>
        <p:spPr>
          <a:xfrm>
            <a:off x="4944615" y="5881831"/>
            <a:ext cx="164121" cy="164121"/>
          </a:xfrm>
          <a:prstGeom prst="ellipse">
            <a:avLst/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85529" y="1731572"/>
            <a:ext cx="9519471" cy="4505739"/>
          </a:xfrm>
          <a:custGeom>
            <a:avLst/>
            <a:gdLst>
              <a:gd name="connsiteX0" fmla="*/ 0 w 9448800"/>
              <a:gd name="connsiteY0" fmla="*/ 66261 h 4505739"/>
              <a:gd name="connsiteX1" fmla="*/ 0 w 9448800"/>
              <a:gd name="connsiteY1" fmla="*/ 4505739 h 4505739"/>
              <a:gd name="connsiteX2" fmla="*/ 4174435 w 9448800"/>
              <a:gd name="connsiteY2" fmla="*/ 4505739 h 4505739"/>
              <a:gd name="connsiteX3" fmla="*/ 4174435 w 9448800"/>
              <a:gd name="connsiteY3" fmla="*/ 2213113 h 4505739"/>
              <a:gd name="connsiteX4" fmla="*/ 9448800 w 9448800"/>
              <a:gd name="connsiteY4" fmla="*/ 2213113 h 4505739"/>
              <a:gd name="connsiteX5" fmla="*/ 9448800 w 9448800"/>
              <a:gd name="connsiteY5" fmla="*/ 0 h 4505739"/>
              <a:gd name="connsiteX6" fmla="*/ 0 w 9448800"/>
              <a:gd name="connsiteY6" fmla="*/ 0 h 4505739"/>
              <a:gd name="connsiteX7" fmla="*/ 0 w 9448800"/>
              <a:gd name="connsiteY7" fmla="*/ 66261 h 450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48800" h="4505739">
                <a:moveTo>
                  <a:pt x="0" y="66261"/>
                </a:moveTo>
                <a:lnTo>
                  <a:pt x="0" y="4505739"/>
                </a:lnTo>
                <a:lnTo>
                  <a:pt x="4174435" y="4505739"/>
                </a:lnTo>
                <a:lnTo>
                  <a:pt x="4174435" y="2213113"/>
                </a:lnTo>
                <a:lnTo>
                  <a:pt x="9448800" y="2213113"/>
                </a:lnTo>
                <a:lnTo>
                  <a:pt x="9448800" y="0"/>
                </a:lnTo>
                <a:lnTo>
                  <a:pt x="0" y="0"/>
                </a:lnTo>
                <a:lnTo>
                  <a:pt x="0" y="66261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530" y="1204908"/>
            <a:ext cx="3831366" cy="526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rgbClr val="0070C0"/>
                </a:solidFill>
              </a:rPr>
              <a:t>파이썬으로</a:t>
            </a:r>
            <a:r>
              <a:rPr lang="ko-KR" altLang="en-US" sz="2400" dirty="0" smtClean="0">
                <a:solidFill>
                  <a:srgbClr val="0070C0"/>
                </a:solidFill>
              </a:rPr>
              <a:t> 할 수 있는 것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8984" y="4918948"/>
            <a:ext cx="4896016" cy="1318364"/>
          </a:xfrm>
          <a:prstGeom prst="rect">
            <a:avLst/>
          </a:prstGeom>
          <a:noFill/>
          <a:ln>
            <a:solidFill>
              <a:srgbClr val="1D9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08850" y="4391155"/>
            <a:ext cx="3831366" cy="526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D9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rgbClr val="1D9A78"/>
                </a:solidFill>
              </a:rPr>
              <a:t>파이썬으로</a:t>
            </a:r>
            <a:r>
              <a:rPr lang="ko-KR" altLang="en-US" sz="2400" dirty="0" smtClean="0">
                <a:solidFill>
                  <a:srgbClr val="1D9A78"/>
                </a:solidFill>
              </a:rPr>
              <a:t> 할 수 없는 것</a:t>
            </a:r>
            <a:endParaRPr lang="ko-KR" altLang="en-US" sz="2400" dirty="0">
              <a:solidFill>
                <a:srgbClr val="1D9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 </a:t>
            </a:r>
            <a:r>
              <a:rPr lang="ko-KR" altLang="en-US" dirty="0" smtClean="0"/>
              <a:t>파이썬 언어 특징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err="1">
                <a:solidFill>
                  <a:srgbClr val="1E415D"/>
                </a:solidFill>
              </a:rPr>
              <a:t>가독성</a:t>
            </a:r>
            <a:r>
              <a:rPr lang="ko-KR" altLang="en-US" sz="2400" dirty="0">
                <a:solidFill>
                  <a:srgbClr val="1E415D"/>
                </a:solidFill>
              </a:rPr>
              <a:t> </a:t>
            </a:r>
            <a:r>
              <a:rPr lang="en-US" altLang="ko-KR" sz="2400" dirty="0">
                <a:solidFill>
                  <a:srgbClr val="1E415D"/>
                </a:solidFill>
              </a:rPr>
              <a:t>- </a:t>
            </a:r>
            <a:r>
              <a:rPr lang="ko-KR" altLang="en-US" sz="2400" dirty="0">
                <a:solidFill>
                  <a:srgbClr val="1E415D"/>
                </a:solidFill>
              </a:rPr>
              <a:t>문법이 간결하고 </a:t>
            </a:r>
            <a:r>
              <a:rPr lang="ko-KR" altLang="en-US" sz="2400" dirty="0">
                <a:solidFill>
                  <a:srgbClr val="FF0000"/>
                </a:solidFill>
              </a:rPr>
              <a:t>들여쓰기를 기반</a:t>
            </a:r>
            <a:r>
              <a:rPr lang="ko-KR" altLang="en-US" sz="2400" dirty="0">
                <a:solidFill>
                  <a:srgbClr val="1E415D"/>
                </a:solidFill>
              </a:rPr>
              <a:t>으로 </a:t>
            </a:r>
            <a:r>
              <a:rPr lang="ko-KR" altLang="en-US" sz="2400" dirty="0" err="1">
                <a:solidFill>
                  <a:srgbClr val="1E415D"/>
                </a:solidFill>
              </a:rPr>
              <a:t>가독성이</a:t>
            </a:r>
            <a:r>
              <a:rPr lang="ko-KR" altLang="en-US" sz="2400" dirty="0">
                <a:solidFill>
                  <a:srgbClr val="1E415D"/>
                </a:solidFill>
              </a:rPr>
              <a:t> 좋음</a:t>
            </a:r>
            <a:endParaRPr lang="en-US" altLang="ko-KR" sz="24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9942" y="1786161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E415D"/>
                </a:solidFill>
              </a:rPr>
              <a:t>확장성 </a:t>
            </a:r>
            <a:r>
              <a:rPr lang="en-US" altLang="ko-KR" sz="2400" dirty="0">
                <a:solidFill>
                  <a:srgbClr val="1E415D"/>
                </a:solidFill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풍부한 라이브러리</a:t>
            </a:r>
            <a:r>
              <a:rPr lang="ko-KR" altLang="en-US" sz="2400" dirty="0">
                <a:solidFill>
                  <a:srgbClr val="1E415D"/>
                </a:solidFill>
              </a:rPr>
              <a:t>를 바탕으로 무궁한 확장성이 있음</a:t>
            </a:r>
          </a:p>
        </p:txBody>
      </p:sp>
      <p:sp>
        <p:nvSpPr>
          <p:cNvPr id="16" name="Oval 60"/>
          <p:cNvSpPr/>
          <p:nvPr/>
        </p:nvSpPr>
        <p:spPr>
          <a:xfrm>
            <a:off x="263419" y="193493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9942" y="2453874"/>
            <a:ext cx="9071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err="1" smtClean="0">
                <a:solidFill>
                  <a:srgbClr val="1E415D"/>
                </a:solidFill>
              </a:rPr>
              <a:t>접착성</a:t>
            </a:r>
            <a:r>
              <a:rPr lang="ko-KR" altLang="en-US" sz="2400" dirty="0" smtClean="0">
                <a:solidFill>
                  <a:srgbClr val="1E415D"/>
                </a:solidFill>
              </a:rPr>
              <a:t> </a:t>
            </a:r>
            <a:r>
              <a:rPr lang="en-US" altLang="ko-KR" sz="2400" dirty="0">
                <a:solidFill>
                  <a:srgbClr val="1E415D"/>
                </a:solidFill>
              </a:rPr>
              <a:t>- </a:t>
            </a:r>
            <a:r>
              <a:rPr lang="en-US" altLang="ko-KR" sz="2400" dirty="0">
                <a:solidFill>
                  <a:srgbClr val="FF0000"/>
                </a:solidFill>
              </a:rPr>
              <a:t>C </a:t>
            </a:r>
            <a:r>
              <a:rPr lang="ko-KR" altLang="en-US" sz="2400" dirty="0">
                <a:solidFill>
                  <a:srgbClr val="FF0000"/>
                </a:solidFill>
              </a:rPr>
              <a:t>또는 </a:t>
            </a:r>
            <a:r>
              <a:rPr lang="en-US" altLang="ko-KR" sz="2400" dirty="0">
                <a:solidFill>
                  <a:srgbClr val="FF0000"/>
                </a:solidFill>
              </a:rPr>
              <a:t>C++</a:t>
            </a:r>
            <a:r>
              <a:rPr lang="ko-KR" altLang="en-US" sz="2400" dirty="0">
                <a:solidFill>
                  <a:srgbClr val="FF0000"/>
                </a:solidFill>
              </a:rPr>
              <a:t>로 구현된 모듈을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파이썬에서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사용</a:t>
            </a:r>
            <a:r>
              <a:rPr lang="ko-KR" altLang="en-US" sz="2400" dirty="0">
                <a:solidFill>
                  <a:srgbClr val="1E415D"/>
                </a:solidFill>
              </a:rPr>
              <a:t>할 수 </a:t>
            </a:r>
            <a:r>
              <a:rPr lang="ko-KR" altLang="en-US" sz="2400" dirty="0" smtClean="0">
                <a:solidFill>
                  <a:srgbClr val="1E415D"/>
                </a:solidFill>
              </a:rPr>
              <a:t>있음</a:t>
            </a:r>
            <a:r>
              <a:rPr lang="en-US" altLang="ko-KR" sz="2400" dirty="0" smtClean="0">
                <a:solidFill>
                  <a:srgbClr val="1E415D"/>
                </a:solidFill>
              </a:rPr>
              <a:t>.</a:t>
            </a:r>
            <a:r>
              <a:rPr lang="ko-KR" altLang="en-US" sz="2400" dirty="0" smtClean="0">
                <a:solidFill>
                  <a:srgbClr val="1E415D"/>
                </a:solidFill>
              </a:rPr>
              <a:t> 그 반대로 가능</a:t>
            </a:r>
            <a:r>
              <a:rPr lang="en-US" altLang="ko-KR" sz="2400" dirty="0" smtClean="0">
                <a:solidFill>
                  <a:srgbClr val="1E415D"/>
                </a:solidFill>
              </a:rPr>
              <a:t>. </a:t>
            </a:r>
            <a:r>
              <a:rPr lang="ko-KR" altLang="en-US" sz="2400" dirty="0" smtClean="0">
                <a:solidFill>
                  <a:srgbClr val="1E415D"/>
                </a:solidFill>
              </a:rPr>
              <a:t>접착</a:t>
            </a:r>
            <a:r>
              <a:rPr lang="en-US" altLang="ko-KR" sz="2400" dirty="0" smtClean="0">
                <a:solidFill>
                  <a:srgbClr val="1E415D"/>
                </a:solidFill>
              </a:rPr>
              <a:t>(glue) </a:t>
            </a:r>
            <a:r>
              <a:rPr lang="ko-KR" altLang="en-US" sz="2400" dirty="0" smtClean="0">
                <a:solidFill>
                  <a:srgbClr val="1E415D"/>
                </a:solidFill>
              </a:rPr>
              <a:t>언어</a:t>
            </a:r>
            <a:endParaRPr lang="ko-KR" altLang="en-US" sz="2400" dirty="0">
              <a:solidFill>
                <a:srgbClr val="1E415D"/>
              </a:solidFill>
            </a:endParaRPr>
          </a:p>
        </p:txBody>
      </p:sp>
      <p:sp>
        <p:nvSpPr>
          <p:cNvPr id="18" name="Oval 60"/>
          <p:cNvSpPr/>
          <p:nvPr/>
        </p:nvSpPr>
        <p:spPr>
          <a:xfrm>
            <a:off x="263419" y="260264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9942" y="3396367"/>
            <a:ext cx="907157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400" dirty="0">
                <a:solidFill>
                  <a:srgbClr val="1E415D"/>
                </a:solidFill>
              </a:rPr>
              <a:t>플랫폼 독립적 </a:t>
            </a:r>
            <a:r>
              <a:rPr lang="en-US" altLang="ko-KR" sz="2400" dirty="0">
                <a:solidFill>
                  <a:srgbClr val="1E415D"/>
                </a:solidFill>
              </a:rPr>
              <a:t>- </a:t>
            </a:r>
            <a:r>
              <a:rPr lang="ko-KR" altLang="en-US" sz="2400" dirty="0">
                <a:solidFill>
                  <a:srgbClr val="1E415D"/>
                </a:solidFill>
              </a:rPr>
              <a:t>한번 작성한 코드는 </a:t>
            </a:r>
            <a:r>
              <a:rPr lang="ko-KR" altLang="en-US" sz="2400" dirty="0">
                <a:solidFill>
                  <a:srgbClr val="FF0000"/>
                </a:solidFill>
              </a:rPr>
              <a:t>운영체제의 영향을 받지 않고 어디서든지 실행</a:t>
            </a:r>
            <a:r>
              <a:rPr lang="ko-KR" altLang="en-US" sz="2400" dirty="0">
                <a:solidFill>
                  <a:srgbClr val="1E415D"/>
                </a:solidFill>
              </a:rPr>
              <a:t> 가능</a:t>
            </a:r>
          </a:p>
        </p:txBody>
      </p:sp>
      <p:sp>
        <p:nvSpPr>
          <p:cNvPr id="27" name="Oval 60"/>
          <p:cNvSpPr/>
          <p:nvPr/>
        </p:nvSpPr>
        <p:spPr>
          <a:xfrm>
            <a:off x="263419" y="355839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9942" y="4458951"/>
            <a:ext cx="9071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E415D"/>
                </a:solidFill>
              </a:rPr>
              <a:t>객체지향 언어 </a:t>
            </a:r>
            <a:r>
              <a:rPr lang="en-US" altLang="ko-KR" sz="2400" dirty="0" smtClean="0">
                <a:solidFill>
                  <a:srgbClr val="1E415D"/>
                </a:solidFill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객체지향</a:t>
            </a:r>
            <a:r>
              <a:rPr lang="ko-KR" altLang="en-US" sz="2400" dirty="0">
                <a:solidFill>
                  <a:srgbClr val="1E415D"/>
                </a:solidFill>
              </a:rPr>
              <a:t>의 개념을 적용한 언어</a:t>
            </a:r>
          </a:p>
        </p:txBody>
      </p:sp>
      <p:sp>
        <p:nvSpPr>
          <p:cNvPr id="29" name="Oval 60"/>
          <p:cNvSpPr/>
          <p:nvPr/>
        </p:nvSpPr>
        <p:spPr>
          <a:xfrm>
            <a:off x="263419" y="460772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9942" y="5190291"/>
            <a:ext cx="9071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E415D"/>
                </a:solidFill>
              </a:rPr>
              <a:t>동적 실행 </a:t>
            </a:r>
            <a:r>
              <a:rPr lang="en-US" altLang="ko-KR" sz="2400" dirty="0">
                <a:solidFill>
                  <a:srgbClr val="1E415D"/>
                </a:solidFill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인터프리터</a:t>
            </a:r>
            <a:r>
              <a:rPr lang="ko-KR" altLang="en-US" sz="2400" dirty="0">
                <a:solidFill>
                  <a:srgbClr val="1E415D"/>
                </a:solidFill>
              </a:rPr>
              <a:t> 형 언어</a:t>
            </a:r>
            <a:r>
              <a:rPr lang="en-US" altLang="ko-KR" sz="2400" dirty="0">
                <a:solidFill>
                  <a:srgbClr val="1E415D"/>
                </a:solidFill>
              </a:rPr>
              <a:t>(Interpreted Language)</a:t>
            </a:r>
            <a:r>
              <a:rPr lang="ko-KR" altLang="en-US" sz="2400" dirty="0">
                <a:solidFill>
                  <a:srgbClr val="1E415D"/>
                </a:solidFill>
              </a:rPr>
              <a:t>이기 때문에 코드를 작성하면서 바로 실행시켜 볼 수 있음</a:t>
            </a:r>
          </a:p>
        </p:txBody>
      </p:sp>
      <p:sp>
        <p:nvSpPr>
          <p:cNvPr id="31" name="Oval 60"/>
          <p:cNvSpPr/>
          <p:nvPr/>
        </p:nvSpPr>
        <p:spPr>
          <a:xfrm>
            <a:off x="263419" y="533906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컴파일 언어와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9941" y="1129067"/>
            <a:ext cx="9216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0070C0"/>
                </a:solidFill>
              </a:rPr>
              <a:t>컴파일 언어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1E415D"/>
                </a:solidFill>
              </a:rPr>
              <a:t>원시 </a:t>
            </a:r>
            <a:r>
              <a:rPr lang="ko-KR" altLang="en-US" sz="2000" dirty="0">
                <a:solidFill>
                  <a:srgbClr val="1E415D"/>
                </a:solidFill>
              </a:rPr>
              <a:t>소스코드를 컴파일이라는 과정을 통해 기계어로 번역한 파일을 만들고 이 파일을 통해 실행시키는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E415D"/>
                </a:solidFill>
              </a:rPr>
              <a:t>컴파일 과정이 오래 걸리고 실행시키는 컴퓨팅 환경에 영향을 많이 받지만 실행 시 컴파일 된 실행 파일만 있으면 프로그램을 실행시킬 수 있으며 매우 빠른 속도로 실행되는 장점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E415D"/>
                </a:solidFill>
              </a:rPr>
              <a:t>C, C++ </a:t>
            </a:r>
            <a:r>
              <a:rPr lang="ko-KR" altLang="en-US" sz="2000" dirty="0" smtClean="0">
                <a:solidFill>
                  <a:srgbClr val="1E415D"/>
                </a:solidFill>
              </a:rPr>
              <a:t>등</a:t>
            </a:r>
            <a:endParaRPr lang="en-US" altLang="ko-KR" sz="2000" dirty="0">
              <a:solidFill>
                <a:srgbClr val="1E415D"/>
              </a:solidFill>
            </a:endParaRPr>
          </a:p>
        </p:txBody>
      </p:sp>
      <p:sp>
        <p:nvSpPr>
          <p:cNvPr id="7" name="Oval 60"/>
          <p:cNvSpPr/>
          <p:nvPr/>
        </p:nvSpPr>
        <p:spPr>
          <a:xfrm>
            <a:off x="263419" y="1277838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84848" y="2852935"/>
            <a:ext cx="5524950" cy="1080121"/>
            <a:chOff x="3748530" y="2204863"/>
            <a:chExt cx="5524950" cy="1080121"/>
          </a:xfrm>
        </p:grpSpPr>
        <p:sp>
          <p:nvSpPr>
            <p:cNvPr id="9" name="직사각형 8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소스코드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7136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실행파일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10" idx="1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8049344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>
              <a:off x="7401272" y="3068960"/>
              <a:ext cx="648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>
            <a:xfrm>
              <a:off x="5574901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4962833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컴파일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725308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7113240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더블클릭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89941" y="3831341"/>
            <a:ext cx="921603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D9A78"/>
                </a:solidFill>
              </a:rPr>
              <a:t>인터프리터 언어</a:t>
            </a:r>
            <a:endParaRPr lang="en-US" altLang="ko-KR" sz="2400" dirty="0" smtClean="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E415D"/>
                </a:solidFill>
              </a:rPr>
              <a:t>인터프리터</a:t>
            </a:r>
            <a:r>
              <a:rPr lang="en-US" altLang="ko-KR" sz="2000" dirty="0">
                <a:solidFill>
                  <a:srgbClr val="1E415D"/>
                </a:solidFill>
              </a:rPr>
              <a:t>(</a:t>
            </a:r>
            <a:r>
              <a:rPr lang="ko-KR" altLang="en-US" sz="2000" dirty="0">
                <a:solidFill>
                  <a:srgbClr val="1E415D"/>
                </a:solidFill>
              </a:rPr>
              <a:t>해석기</a:t>
            </a:r>
            <a:r>
              <a:rPr lang="en-US" altLang="ko-KR" sz="2000" dirty="0">
                <a:solidFill>
                  <a:srgbClr val="1E415D"/>
                </a:solidFill>
              </a:rPr>
              <a:t>)</a:t>
            </a:r>
            <a:r>
              <a:rPr lang="ko-KR" altLang="en-US" sz="2000" dirty="0">
                <a:solidFill>
                  <a:srgbClr val="1E415D"/>
                </a:solidFill>
              </a:rPr>
              <a:t>에 의해 원시 소스코드를 한 줄씩 읽어 실행하는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E415D"/>
                </a:solidFill>
              </a:rPr>
              <a:t>컴파일 언어보다 더 느리게 실행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E415D"/>
                </a:solidFill>
              </a:rPr>
              <a:t>코드를 빠르게 테스트해 볼 수 있고</a:t>
            </a:r>
            <a:r>
              <a:rPr lang="en-US" altLang="ko-KR" sz="2000" dirty="0">
                <a:solidFill>
                  <a:srgbClr val="1E415D"/>
                </a:solidFill>
              </a:rPr>
              <a:t>, </a:t>
            </a:r>
            <a:r>
              <a:rPr lang="ko-KR" altLang="en-US" sz="2000" dirty="0">
                <a:solidFill>
                  <a:srgbClr val="1E415D"/>
                </a:solidFill>
              </a:rPr>
              <a:t>프로그래밍을 대화식으로 할 수 있기 때문에 교육용으로 사용되는 경우가 많음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E415D"/>
                </a:solidFill>
              </a:rPr>
              <a:t>Python, JavaScript, </a:t>
            </a:r>
            <a:r>
              <a:rPr lang="en-US" altLang="ko-KR" sz="2000" dirty="0" smtClean="0">
                <a:solidFill>
                  <a:srgbClr val="1E415D"/>
                </a:solidFill>
              </a:rPr>
              <a:t>R </a:t>
            </a:r>
            <a:r>
              <a:rPr lang="ko-KR" altLang="en-US" sz="2000" dirty="0">
                <a:solidFill>
                  <a:srgbClr val="1E415D"/>
                </a:solidFill>
              </a:rPr>
              <a:t>등</a:t>
            </a:r>
          </a:p>
        </p:txBody>
      </p:sp>
      <p:sp>
        <p:nvSpPr>
          <p:cNvPr id="19" name="Oval 60"/>
          <p:cNvSpPr/>
          <p:nvPr/>
        </p:nvSpPr>
        <p:spPr>
          <a:xfrm>
            <a:off x="263419" y="398011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480159" y="5229199"/>
            <a:ext cx="3649305" cy="1080121"/>
            <a:chOff x="3748530" y="2204863"/>
            <a:chExt cx="3649305" cy="1080121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1D9A78"/>
                  </a:solidFill>
                </a:rPr>
                <a:t>소스코드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1D9A78"/>
                  </a:solidFill>
                </a:rPr>
                <a:t>실행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611076" y="263691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204863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1D9A78"/>
                  </a:solidFill>
                </a:rPr>
                <a:t>인터프리팅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2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컴파일 언어와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9941" y="1062042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0070C0"/>
                </a:solidFill>
              </a:rPr>
              <a:t>컴파일 언어</a:t>
            </a:r>
            <a:r>
              <a:rPr lang="en-US" altLang="ko-KR" sz="2400" dirty="0" smtClean="0">
                <a:solidFill>
                  <a:srgbClr val="0070C0"/>
                </a:solidFill>
              </a:rPr>
              <a:t>(C</a:t>
            </a:r>
            <a:r>
              <a:rPr lang="ko-KR" altLang="en-US" sz="2400" dirty="0" smtClean="0">
                <a:solidFill>
                  <a:srgbClr val="0070C0"/>
                </a:solidFill>
              </a:rPr>
              <a:t> 언어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210813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6310" y="3705587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D9A78"/>
                </a:solidFill>
              </a:rPr>
              <a:t>인터프리터 언어</a:t>
            </a:r>
            <a:r>
              <a:rPr lang="en-US" altLang="ko-KR" sz="2400" dirty="0" smtClean="0">
                <a:solidFill>
                  <a:srgbClr val="1D9A78"/>
                </a:solidFill>
              </a:rPr>
              <a:t>(</a:t>
            </a:r>
            <a:r>
              <a:rPr lang="ko-KR" altLang="en-US" sz="2400" dirty="0" smtClean="0">
                <a:solidFill>
                  <a:srgbClr val="1D9A78"/>
                </a:solidFill>
              </a:rPr>
              <a:t>파이썬</a:t>
            </a:r>
            <a:r>
              <a:rPr lang="en-US" altLang="ko-KR" sz="2400" dirty="0" smtClean="0">
                <a:solidFill>
                  <a:srgbClr val="1D9A78"/>
                </a:solidFill>
              </a:rPr>
              <a:t>)</a:t>
            </a:r>
          </a:p>
        </p:txBody>
      </p:sp>
      <p:sp>
        <p:nvSpPr>
          <p:cNvPr id="19" name="Oval 60"/>
          <p:cNvSpPr/>
          <p:nvPr/>
        </p:nvSpPr>
        <p:spPr>
          <a:xfrm>
            <a:off x="229788" y="3854358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375120" y="3645024"/>
            <a:ext cx="3649305" cy="961106"/>
            <a:chOff x="3748530" y="2323878"/>
            <a:chExt cx="3649305" cy="961106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1D9A78"/>
                  </a:solidFill>
                </a:rPr>
                <a:t>소스코드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1D9A78"/>
                  </a:solidFill>
                </a:rPr>
                <a:t>실행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5" idx="2"/>
            </p:cNvCxnSpPr>
            <p:nvPr/>
          </p:nvCxnSpPr>
          <p:spPr>
            <a:xfrm>
              <a:off x="5611076" y="2755926"/>
              <a:ext cx="0" cy="313033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323878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1D9A78"/>
                  </a:solidFill>
                </a:rPr>
                <a:t>인터프리팅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8041" y="1227120"/>
            <a:ext cx="7794166" cy="2345896"/>
            <a:chOff x="568041" y="1136837"/>
            <a:chExt cx="7794166" cy="2345896"/>
          </a:xfrm>
        </p:grpSpPr>
        <p:grpSp>
          <p:nvGrpSpPr>
            <p:cNvPr id="8" name="그룹 7"/>
            <p:cNvGrpSpPr/>
            <p:nvPr/>
          </p:nvGrpSpPr>
          <p:grpSpPr>
            <a:xfrm>
              <a:off x="1928664" y="1136837"/>
              <a:ext cx="6145511" cy="1080121"/>
              <a:chOff x="3748530" y="2204863"/>
              <a:chExt cx="6145511" cy="108012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748530" y="2852936"/>
                <a:ext cx="1224136" cy="4320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1E415D"/>
                    </a:solidFill>
                  </a:rPr>
                  <a:t>소스코드</a:t>
                </a:r>
                <a:endParaRPr lang="ko-KR" altLang="en-US">
                  <a:solidFill>
                    <a:srgbClr val="1E415D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177136" y="2852936"/>
                <a:ext cx="1224136" cy="4320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1E415D"/>
                    </a:solidFill>
                  </a:rPr>
                  <a:t>실행파일</a:t>
                </a:r>
                <a:endParaRPr lang="ko-KR" altLang="en-US" dirty="0">
                  <a:solidFill>
                    <a:srgbClr val="1E415D"/>
                  </a:solidFill>
                </a:endParaRPr>
              </a:p>
            </p:txBody>
          </p:sp>
          <p:cxnSp>
            <p:nvCxnSpPr>
              <p:cNvPr id="11" name="직선 화살표 연결선 10"/>
              <p:cNvCxnSpPr>
                <a:stCxn id="9" idx="3"/>
                <a:endCxn id="10" idx="1"/>
              </p:cNvCxnSpPr>
              <p:nvPr/>
            </p:nvCxnSpPr>
            <p:spPr>
              <a:xfrm>
                <a:off x="4972666" y="3068960"/>
                <a:ext cx="120447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2" name="직사각형 11"/>
              <p:cNvSpPr/>
              <p:nvPr/>
            </p:nvSpPr>
            <p:spPr>
              <a:xfrm>
                <a:off x="8669905" y="2852936"/>
                <a:ext cx="1224136" cy="4320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1E415D"/>
                    </a:solidFill>
                  </a:rPr>
                  <a:t>실행</a:t>
                </a:r>
                <a:endParaRPr lang="ko-KR" altLang="en-US" dirty="0">
                  <a:solidFill>
                    <a:srgbClr val="1E415D"/>
                  </a:solidFill>
                </a:endParaRPr>
              </a:p>
            </p:txBody>
          </p:sp>
          <p:cxnSp>
            <p:nvCxnSpPr>
              <p:cNvPr id="13" name="직선 화살표 연결선 12"/>
              <p:cNvCxnSpPr>
                <a:stCxn id="10" idx="3"/>
                <a:endCxn id="12" idx="1"/>
              </p:cNvCxnSpPr>
              <p:nvPr/>
            </p:nvCxnSpPr>
            <p:spPr>
              <a:xfrm>
                <a:off x="7401272" y="3068960"/>
                <a:ext cx="1268633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5574901" y="2852936"/>
                <a:ext cx="0" cy="216024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ysDash"/>
                <a:headEnd type="none" w="med" len="med"/>
                <a:tailEnd type="triangle"/>
              </a:ln>
              <a:effectLst/>
            </p:spPr>
          </p:cxnSp>
          <p:sp>
            <p:nvSpPr>
              <p:cNvPr id="15" name="직사각형 14"/>
              <p:cNvSpPr/>
              <p:nvPr/>
            </p:nvSpPr>
            <p:spPr>
              <a:xfrm>
                <a:off x="4962833" y="2204863"/>
                <a:ext cx="1224136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1E415D"/>
                    </a:solidFill>
                  </a:rPr>
                  <a:t>컴파일</a:t>
                </a:r>
                <a:endParaRPr lang="ko-KR" altLang="en-US" dirty="0">
                  <a:solidFill>
                    <a:srgbClr val="1E415D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31" idx="2"/>
              </p:cNvCxnSpPr>
              <p:nvPr/>
            </p:nvCxnSpPr>
            <p:spPr>
              <a:xfrm flipH="1">
                <a:off x="8035588" y="2858063"/>
                <a:ext cx="1" cy="21089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ysDash"/>
                <a:headEnd type="none" w="med" len="med"/>
                <a:tailEnd type="triangle"/>
              </a:ln>
              <a:effectLst/>
            </p:spPr>
          </p:cxnSp>
          <p:sp>
            <p:nvSpPr>
              <p:cNvPr id="17" name="직사각형 16"/>
              <p:cNvSpPr/>
              <p:nvPr/>
            </p:nvSpPr>
            <p:spPr>
              <a:xfrm>
                <a:off x="7253819" y="2204863"/>
                <a:ext cx="1607279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1E415D"/>
                    </a:solidFill>
                  </a:rPr>
                  <a:t>exe </a:t>
                </a:r>
                <a:r>
                  <a:rPr lang="ko-KR" altLang="en-US" dirty="0" smtClean="0">
                    <a:solidFill>
                      <a:srgbClr val="1E415D"/>
                    </a:solidFill>
                  </a:rPr>
                  <a:t>파일 실행</a:t>
                </a:r>
                <a:endParaRPr lang="ko-KR" altLang="en-US" dirty="0">
                  <a:solidFill>
                    <a:srgbClr val="1E415D"/>
                  </a:solidFill>
                </a:endParaRP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568041" y="2282404"/>
              <a:ext cx="30542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</a:t>
              </a:r>
              <a:r>
                <a:rPr lang="ko-KR" altLang="en-US" dirty="0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include</a:t>
              </a:r>
              <a:r>
                <a:rPr lang="ko-KR" altLang="en-US" dirty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&lt;</a:t>
              </a:r>
              <a:r>
                <a:rPr lang="ko-KR" altLang="en-US" dirty="0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stdio.h</a:t>
              </a:r>
              <a:r>
                <a:rPr lang="ko-KR" altLang="en-US" dirty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</a:p>
            <a:p>
              <a:r>
                <a:rPr lang="ko-KR" altLang="en-US" dirty="0" err="1" smtClean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ko-KR" altLang="en-US" dirty="0" smtClean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dirty="0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main</a:t>
              </a:r>
              <a:r>
                <a:rPr lang="ko-KR" altLang="en-US" dirty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r>
                <a:rPr lang="ko-KR" altLang="en-US" dirty="0" smtClean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ko-KR" altLang="en-US" dirty="0" err="1" smtClean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printf</a:t>
              </a:r>
              <a:r>
                <a:rPr lang="ko-KR" altLang="en-US" dirty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("</a:t>
              </a:r>
              <a:r>
                <a:rPr lang="ko-KR" altLang="en-US" dirty="0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</a:t>
              </a:r>
              <a:r>
                <a:rPr lang="ko-KR" altLang="en-US" dirty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World");</a:t>
              </a:r>
            </a:p>
            <a:p>
              <a:r>
                <a:rPr lang="ko-KR" altLang="en-US" dirty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04728" y="1420705"/>
              <a:ext cx="25429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C:\&gt;cl </a:t>
              </a:r>
              <a:r>
                <a:rPr lang="en-US" altLang="ko-KR" dirty="0" err="1" smtClean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helloworld.c</a:t>
              </a:r>
              <a:endParaRPr lang="ko-KR" altLang="en-US" dirty="0">
                <a:solidFill>
                  <a:srgbClr val="1E415D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43666" t="55099" r="25543" b="29216"/>
            <a:stretch/>
          </p:blipFill>
          <p:spPr>
            <a:xfrm>
              <a:off x="3852401" y="2342668"/>
              <a:ext cx="2249441" cy="72008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/>
            <a:srcRect l="1033" t="82893" r="74325" b="1701"/>
            <a:stretch/>
          </p:blipFill>
          <p:spPr>
            <a:xfrm>
              <a:off x="6562007" y="2340531"/>
              <a:ext cx="1800200" cy="707276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5292410" y="1420705"/>
              <a:ext cx="18466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C:\&gt;helloworld</a:t>
              </a:r>
              <a:endParaRPr lang="ko-KR" altLang="en-US" dirty="0">
                <a:solidFill>
                  <a:srgbClr val="1E415D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l="1250" t="9221" r="3674" b="54704"/>
          <a:stretch/>
        </p:blipFill>
        <p:spPr>
          <a:xfrm>
            <a:off x="1764716" y="4672481"/>
            <a:ext cx="694589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파이썬 인터프리터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</a:t>
            </a:r>
            <a:r>
              <a:rPr lang="ko-KR" altLang="en-US" dirty="0" smtClean="0"/>
              <a:t>인터프리터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106" y="1160371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1E415D"/>
                </a:solidFill>
              </a:rPr>
              <a:t>파이썬 코드를 실행시키기 위한 프로그램</a:t>
            </a:r>
            <a:endParaRPr lang="ko-KR" altLang="en-US" sz="2400" dirty="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30914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106" y="1995470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1E415D"/>
                </a:solidFill>
              </a:rPr>
              <a:t>공식 사이트를 통해 다운로드 받을 수 있는 프로그램</a:t>
            </a:r>
            <a:endParaRPr lang="ko-KR" altLang="en-US" sz="2400" dirty="0">
              <a:solidFill>
                <a:srgbClr val="1E415D"/>
              </a:solidFill>
            </a:endParaRPr>
          </a:p>
        </p:txBody>
      </p:sp>
      <p:sp>
        <p:nvSpPr>
          <p:cNvPr id="12" name="Oval 60"/>
          <p:cNvSpPr/>
          <p:nvPr/>
        </p:nvSpPr>
        <p:spPr>
          <a:xfrm>
            <a:off x="263419" y="214424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942" y="2736210"/>
            <a:ext cx="914357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1E415D"/>
                </a:solidFill>
              </a:rPr>
              <a:t>파이썬 개발 도구</a:t>
            </a:r>
            <a:endParaRPr lang="en-US" altLang="ko-KR" sz="2400" dirty="0" smtClean="0">
              <a:solidFill>
                <a:srgbClr val="1E415D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1E415D"/>
                </a:solidFill>
              </a:rPr>
              <a:t>파이썬 인터프리터</a:t>
            </a:r>
            <a:r>
              <a:rPr lang="en-US" altLang="ko-KR" sz="2000" dirty="0" smtClean="0">
                <a:solidFill>
                  <a:srgbClr val="1E415D"/>
                </a:solidFill>
              </a:rPr>
              <a:t>(</a:t>
            </a:r>
            <a:r>
              <a:rPr lang="en-US" altLang="ko-KR" sz="2000" dirty="0" smtClean="0">
                <a:solidFill>
                  <a:srgbClr val="1E415D"/>
                </a:solidFill>
                <a:hlinkClick r:id="rId3"/>
              </a:rPr>
              <a:t>http://www.python.org</a:t>
            </a:r>
            <a:r>
              <a:rPr lang="en-US" altLang="ko-KR" sz="2000" dirty="0" smtClean="0">
                <a:solidFill>
                  <a:srgbClr val="1E415D"/>
                </a:solidFill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1E415D"/>
                </a:solidFill>
              </a:rPr>
              <a:t>Anaconda(</a:t>
            </a:r>
            <a:r>
              <a:rPr lang="en-US" altLang="ko-KR" sz="2000" dirty="0">
                <a:solidFill>
                  <a:srgbClr val="1E415D"/>
                </a:solidFill>
                <a:hlinkClick r:id="rId4"/>
              </a:rPr>
              <a:t>https://www.anaconda.com</a:t>
            </a:r>
            <a:r>
              <a:rPr lang="en-US" altLang="ko-KR" sz="2000" dirty="0" smtClean="0">
                <a:solidFill>
                  <a:srgbClr val="1E415D"/>
                </a:solidFill>
                <a:hlinkClick r:id="rId4"/>
              </a:rPr>
              <a:t>/</a:t>
            </a:r>
            <a:r>
              <a:rPr lang="en-US" altLang="ko-KR" sz="2000" dirty="0" smtClean="0">
                <a:solidFill>
                  <a:srgbClr val="1E415D"/>
                </a:solidFill>
              </a:rPr>
              <a:t>)</a:t>
            </a:r>
            <a:r>
              <a:rPr lang="ko-KR" altLang="en-US" sz="2000" dirty="0" smtClean="0">
                <a:solidFill>
                  <a:srgbClr val="1E415D"/>
                </a:solidFill>
              </a:rPr>
              <a:t>의 </a:t>
            </a:r>
            <a:r>
              <a:rPr lang="en-US" altLang="ko-KR" sz="2000" dirty="0" err="1" smtClean="0">
                <a:solidFill>
                  <a:srgbClr val="1E415D"/>
                </a:solidFill>
              </a:rPr>
              <a:t>Jupyter</a:t>
            </a:r>
            <a:r>
              <a:rPr lang="en-US" altLang="ko-KR" sz="2000" dirty="0" smtClean="0">
                <a:solidFill>
                  <a:srgbClr val="1E415D"/>
                </a:solidFill>
              </a:rPr>
              <a:t> notebook </a:t>
            </a:r>
            <a:r>
              <a:rPr lang="ko-KR" altLang="en-US" sz="2000" dirty="0" smtClean="0">
                <a:solidFill>
                  <a:srgbClr val="1E415D"/>
                </a:solidFill>
              </a:rPr>
              <a:t>또는 </a:t>
            </a:r>
            <a:r>
              <a:rPr lang="en-US" altLang="ko-KR" sz="2000" dirty="0" err="1" smtClean="0">
                <a:solidFill>
                  <a:srgbClr val="1E415D"/>
                </a:solidFill>
              </a:rPr>
              <a:t>Spyder</a:t>
            </a:r>
            <a:endParaRPr lang="en-US" altLang="ko-KR" sz="2000" dirty="0" smtClean="0">
              <a:solidFill>
                <a:srgbClr val="1E415D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1E415D"/>
                </a:solidFill>
              </a:rPr>
              <a:t>PyCharm</a:t>
            </a:r>
            <a:r>
              <a:rPr lang="en-US" altLang="ko-KR" sz="2000" dirty="0" smtClean="0">
                <a:solidFill>
                  <a:srgbClr val="1E415D"/>
                </a:solidFill>
              </a:rPr>
              <a:t>(</a:t>
            </a:r>
            <a:r>
              <a:rPr lang="en-US" altLang="ko-KR" sz="2000" dirty="0">
                <a:solidFill>
                  <a:srgbClr val="1E415D"/>
                </a:solidFill>
                <a:hlinkClick r:id="rId5"/>
              </a:rPr>
              <a:t>https://www.jetbrains.com/pycharm</a:t>
            </a:r>
            <a:r>
              <a:rPr lang="en-US" altLang="ko-KR" sz="2000" dirty="0" smtClean="0">
                <a:solidFill>
                  <a:srgbClr val="1E415D"/>
                </a:solidFill>
                <a:hlinkClick r:id="rId5"/>
              </a:rPr>
              <a:t>/</a:t>
            </a:r>
            <a:r>
              <a:rPr lang="en-US" altLang="ko-KR" sz="2000" dirty="0" smtClean="0">
                <a:solidFill>
                  <a:srgbClr val="1E415D"/>
                </a:solidFill>
              </a:rPr>
              <a:t>)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sp>
        <p:nvSpPr>
          <p:cNvPr id="15" name="Oval 60"/>
          <p:cNvSpPr/>
          <p:nvPr/>
        </p:nvSpPr>
        <p:spPr>
          <a:xfrm>
            <a:off x="263419" y="298494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Words>1246</Words>
  <Application>Microsoft Office PowerPoint</Application>
  <PresentationFormat>A4 용지(210x297mm)</PresentationFormat>
  <Paragraphs>265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나눔명조 ExtraBold</vt:lpstr>
      <vt:lpstr>맑은 고딕</vt:lpstr>
      <vt:lpstr>Arial</vt:lpstr>
      <vt:lpstr>D2Coding</vt:lpstr>
      <vt:lpstr>나눔바른고딕</vt:lpstr>
      <vt:lpstr>나눔고딕</vt:lpstr>
      <vt:lpstr>나눔명조</vt:lpstr>
      <vt:lpstr>Wingdings</vt:lpstr>
      <vt:lpstr>2_Office 테마</vt:lpstr>
      <vt:lpstr>PowerPoint 프레젠테이션</vt:lpstr>
      <vt:lpstr>PowerPoint 프레젠테이션</vt:lpstr>
      <vt:lpstr>학습 내용</vt:lpstr>
      <vt:lpstr>1.1. 파이썬</vt:lpstr>
      <vt:lpstr>1.2. 파이썬 용도</vt:lpstr>
      <vt:lpstr>1.3. 파이썬 언어 특징</vt:lpstr>
      <vt:lpstr>1.4. 컴파일 언어와 인터프리터 언어</vt:lpstr>
      <vt:lpstr>1.4. 컴파일 언어와 인터프리터 언어</vt:lpstr>
      <vt:lpstr>2절. 파이썬 인터프리터</vt:lpstr>
      <vt:lpstr>2.1. 파이썬 인터프리터 다운로드</vt:lpstr>
      <vt:lpstr>2.2. 파이썬 인터프리터 설치</vt:lpstr>
      <vt:lpstr>2.2. 파이썬 인터프리터 설치 – 설치 확인</vt:lpstr>
      <vt:lpstr>2.3. Hello World 출력하기</vt:lpstr>
      <vt:lpstr>3.1. 파이썬 배포판</vt:lpstr>
      <vt:lpstr>3.2 아나콘다</vt:lpstr>
      <vt:lpstr>3.2. 아나콘다</vt:lpstr>
      <vt:lpstr>3.2. 아나콘다</vt:lpstr>
      <vt:lpstr>3.2. 아나콘다</vt:lpstr>
      <vt:lpstr>3.3. 아나콘다 네비게이터</vt:lpstr>
      <vt:lpstr>3.4. 주피터 노트북</vt:lpstr>
      <vt:lpstr>3.5. 주피터 노트북에서 코드 작성 및 실행</vt:lpstr>
      <vt:lpstr>3.5. 주피터 노트북에서 코드 작성 및 실행</vt:lpstr>
      <vt:lpstr>3.5. 주피터 노트북에서 코드 작성 및 실행</vt:lpstr>
      <vt:lpstr>3.6. 스파이더에서 코드 작성 및 실행</vt:lpstr>
      <vt:lpstr>3.6. 스파이더에서 코드 작성 및 실행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JK</cp:lastModifiedBy>
  <cp:revision>87</cp:revision>
  <dcterms:created xsi:type="dcterms:W3CDTF">2019-04-14T14:47:30Z</dcterms:created>
  <dcterms:modified xsi:type="dcterms:W3CDTF">2019-07-28T02:51:16Z</dcterms:modified>
</cp:coreProperties>
</file>