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65" r:id="rId2"/>
    <p:sldId id="364" r:id="rId3"/>
    <p:sldId id="259" r:id="rId4"/>
    <p:sldId id="344" r:id="rId5"/>
    <p:sldId id="345" r:id="rId6"/>
    <p:sldId id="358" r:id="rId7"/>
    <p:sldId id="346" r:id="rId8"/>
    <p:sldId id="347" r:id="rId9"/>
    <p:sldId id="348" r:id="rId10"/>
    <p:sldId id="359" r:id="rId11"/>
    <p:sldId id="350" r:id="rId12"/>
    <p:sldId id="351" r:id="rId13"/>
    <p:sldId id="352" r:id="rId14"/>
    <p:sldId id="353" r:id="rId15"/>
    <p:sldId id="354" r:id="rId16"/>
    <p:sldId id="356" r:id="rId17"/>
    <p:sldId id="357" r:id="rId18"/>
    <p:sldId id="361" r:id="rId19"/>
    <p:sldId id="362" r:id="rId20"/>
    <p:sldId id="360" r:id="rId21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D2Coding" panose="020B0609020101020101" pitchFamily="49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45469"/>
    <a:srgbClr val="4E2683"/>
    <a:srgbClr val="E4E5E9"/>
    <a:srgbClr val="F3F5F7"/>
    <a:srgbClr val="E4E6EA"/>
    <a:srgbClr val="E7E9EB"/>
    <a:srgbClr val="FCFCFC"/>
    <a:srgbClr val="E4E6E8"/>
    <a:srgbClr val="D3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89085" autoAdjust="0"/>
  </p:normalViewPr>
  <p:slideViewPr>
    <p:cSldViewPr>
      <p:cViewPr varScale="1">
        <p:scale>
          <a:sx n="83" d="100"/>
          <a:sy n="83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8F6D0-3BA7-45BF-8171-AB2DF1A0CAA6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195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7890107" y="46424"/>
            <a:ext cx="195943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데이터베이스 연동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890107" y="46424"/>
            <a:ext cx="195943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데이터베이스 연동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9837" y="42992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부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 활용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sqlite3 </a:t>
            </a:r>
            <a:r>
              <a:rPr lang="ko-KR" altLang="en-US" dirty="0"/>
              <a:t>예외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예외 발생 시 발생하는 예외 별로 처리를 할 수 있음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 </a:t>
            </a:r>
            <a:r>
              <a:rPr lang="en-US" altLang="ko-KR" dirty="0"/>
              <a:t>&gt; 1.3. SQLite API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09850729"/>
              </p:ext>
            </p:extLst>
          </p:nvPr>
        </p:nvGraphicFramePr>
        <p:xfrm>
          <a:off x="344489" y="1556792"/>
          <a:ext cx="9360512" cy="4729267"/>
        </p:xfrm>
        <a:graphic>
          <a:graphicData uri="http://schemas.openxmlformats.org/drawingml/2006/table">
            <a:tbl>
              <a:tblPr/>
              <a:tblGrid>
                <a:gridCol w="2505261">
                  <a:extLst>
                    <a:ext uri="{9D8B030D-6E8A-4147-A177-3AD203B41FA5}">
                      <a16:colId xmlns:a16="http://schemas.microsoft.com/office/drawing/2014/main" val="3442011760"/>
                    </a:ext>
                  </a:extLst>
                </a:gridCol>
                <a:gridCol w="6855251">
                  <a:extLst>
                    <a:ext uri="{9D8B030D-6E8A-4147-A177-3AD203B41FA5}">
                      <a16:colId xmlns:a16="http://schemas.microsoft.com/office/drawing/2014/main" val="3569818084"/>
                    </a:ext>
                  </a:extLst>
                </a:gridCol>
              </a:tblGrid>
              <a:tr h="308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 클래스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5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61525"/>
                  </a:ext>
                </a:extLst>
              </a:tr>
              <a:tr h="3084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sqlite3.Warning</a:t>
                      </a:r>
                      <a:endParaRPr 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StandardError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하위 클래스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56346"/>
                  </a:ext>
                </a:extLst>
              </a:tr>
              <a:tr h="3463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sqlite3.Error</a:t>
                      </a:r>
                      <a:endParaRPr 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모듈의 다른 예외의 기본 클래스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en-US" altLang="ko-KR" sz="15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StandardError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하위 클래스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85647"/>
                  </a:ext>
                </a:extLst>
              </a:tr>
              <a:tr h="4680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sqlite3.DatabaseError</a:t>
                      </a:r>
                      <a:endParaRPr 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데이터베이스와 관련된 오류에 대해 발생하는 예외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Error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하위 클래스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74737"/>
                  </a:ext>
                </a:extLst>
              </a:tr>
              <a:tr h="591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sqlite3.IntegrityError</a:t>
                      </a:r>
                      <a:endParaRPr 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데이터베이스의 관계형 무결성이 영향을 받을 때 예외가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5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검사 실패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  </a:t>
                      </a:r>
                      <a:r>
                        <a:rPr lang="en-US" altLang="ko-KR" sz="15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DatabaseError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하위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6359"/>
                  </a:ext>
                </a:extLst>
              </a:tr>
              <a:tr h="8833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sqlite3.ProgrammingError</a:t>
                      </a:r>
                      <a:endParaRPr 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프로그래밍 오류에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대한 예외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 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테이블을 찾을 수 없거나 이미 존재 함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 SQL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문에 구문 오류가 있으며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지정된 매개 변수 수가 잘못 되었을 경우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en-US" altLang="ko-KR" sz="15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DatabaseError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19658"/>
                  </a:ext>
                </a:extLst>
              </a:tr>
              <a:tr h="8833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sqlite3.OperationalError</a:t>
                      </a:r>
                      <a:endParaRPr 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예기치 않은 단절이 발생하거나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소스 이름을 찾을 수 없거나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트랜잭션을 처리 할 수 없는 등의 이유로 데이터베이스 작동과 관련된 프로그래머가 제어하지 않는 오류에 대해 예외가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en-US" altLang="ko-KR" sz="15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DatabaseError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하위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02963"/>
                  </a:ext>
                </a:extLst>
              </a:tr>
              <a:tr h="8833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sqlite3.NotSupportedError</a:t>
                      </a:r>
                      <a:endParaRPr 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rollback() 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트랜잭션을 지원하지 않거나 트랜잭션이 꺼져있는 연결에서 메서드를 호출하는 경우와 같이 데이터베이스에서 지원하지 않는 메서드 또는 데이터베이스 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사용 된 경우 예외가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en-US" altLang="ko-KR" sz="15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DatabaseError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하위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3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21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1.4. SQLite </a:t>
            </a:r>
            <a:r>
              <a:rPr lang="ko-KR" altLang="en-US" dirty="0" smtClean="0"/>
              <a:t>데이터베이스에 </a:t>
            </a:r>
            <a:r>
              <a:rPr lang="ko-KR" altLang="en-US" dirty="0"/>
              <a:t>데이터 </a:t>
            </a:r>
            <a:r>
              <a:rPr lang="ko-KR" altLang="en-US" dirty="0" smtClean="0"/>
              <a:t>입력하기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CRUD</a:t>
            </a:r>
          </a:p>
          <a:p>
            <a:pPr lvl="1" fontAlgn="base"/>
            <a:r>
              <a:rPr lang="en-US" altLang="ko-KR" dirty="0" smtClean="0"/>
              <a:t>Create</a:t>
            </a:r>
            <a:r>
              <a:rPr lang="en-US" altLang="ko-KR" dirty="0"/>
              <a:t>, Read, Update, </a:t>
            </a:r>
            <a:r>
              <a:rPr lang="en-US" altLang="ko-KR" dirty="0" smtClean="0"/>
              <a:t>Delete</a:t>
            </a:r>
          </a:p>
          <a:p>
            <a:pPr lvl="1" fontAlgn="base"/>
            <a:r>
              <a:rPr lang="ko-KR" altLang="en-US" dirty="0" smtClean="0"/>
              <a:t>데이터베이스에 </a:t>
            </a:r>
            <a:r>
              <a:rPr lang="ko-KR" altLang="en-US" dirty="0"/>
              <a:t>데이터를 입력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데이터를 </a:t>
            </a:r>
            <a:r>
              <a:rPr lang="ko-KR" altLang="en-US" dirty="0"/>
              <a:t>데이터베이스에 넣기 </a:t>
            </a:r>
            <a:r>
              <a:rPr lang="ko-KR" altLang="en-US" dirty="0" smtClean="0"/>
              <a:t>위해서는 다음 과정을 따라야 함</a:t>
            </a:r>
            <a:endParaRPr lang="ko-KR" altLang="en-US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ko-KR" dirty="0" smtClean="0"/>
              <a:t>sqlite3.connect</a:t>
            </a:r>
            <a:r>
              <a:rPr lang="en-US" altLang="ko-KR" dirty="0"/>
              <a:t>() </a:t>
            </a:r>
            <a:r>
              <a:rPr lang="ko-KR" altLang="en-US" dirty="0"/>
              <a:t>함수를 이용해서 데이터베이스 연결</a:t>
            </a:r>
            <a:r>
              <a:rPr lang="en-US" altLang="ko-KR" dirty="0"/>
              <a:t>(Connection) </a:t>
            </a:r>
            <a:r>
              <a:rPr lang="ko-KR" altLang="en-US" dirty="0"/>
              <a:t>객체를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ko-KR" dirty="0" smtClean="0"/>
              <a:t>Cursor </a:t>
            </a:r>
            <a:r>
              <a:rPr lang="ko-KR" altLang="en-US" dirty="0" smtClean="0"/>
              <a:t>객체 생성</a:t>
            </a:r>
            <a:endParaRPr lang="en-US" altLang="ko-KR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ko-KR" dirty="0" smtClean="0"/>
              <a:t>Cursor </a:t>
            </a:r>
            <a:r>
              <a:rPr lang="ko-KR" altLang="en-US" dirty="0"/>
              <a:t>객체의 </a:t>
            </a:r>
            <a:r>
              <a:rPr lang="en-US" altLang="ko-KR" dirty="0"/>
              <a:t>execute() </a:t>
            </a:r>
            <a:r>
              <a:rPr lang="ko-KR" altLang="en-US" dirty="0"/>
              <a:t>메서드를 이용하여 </a:t>
            </a:r>
            <a:r>
              <a:rPr lang="en-US" altLang="ko-KR" dirty="0"/>
              <a:t>SQL </a:t>
            </a:r>
            <a:r>
              <a:rPr lang="ko-KR" altLang="en-US" dirty="0" smtClean="0"/>
              <a:t>구문 실행</a:t>
            </a:r>
            <a:endParaRPr lang="en-US" altLang="ko-KR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ko-KR" dirty="0" smtClean="0"/>
              <a:t>Connection </a:t>
            </a:r>
            <a:r>
              <a:rPr lang="ko-KR" altLang="en-US" dirty="0"/>
              <a:t>객체의 </a:t>
            </a:r>
            <a:r>
              <a:rPr lang="en-US" altLang="ko-KR" dirty="0"/>
              <a:t>commit() </a:t>
            </a:r>
            <a:r>
              <a:rPr lang="ko-KR" altLang="en-US" dirty="0"/>
              <a:t>메서드를 이용하여 변경된 내용을 데이터베이스에 반영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en-US" altLang="ko-KR" dirty="0"/>
              <a:t>; Commit)</a:t>
            </a:r>
            <a:r>
              <a:rPr lang="ko-KR" altLang="en-US" dirty="0"/>
              <a:t>하거나 변경된 내용을 취소</a:t>
            </a:r>
            <a:r>
              <a:rPr lang="en-US" altLang="ko-KR" dirty="0"/>
              <a:t>(</a:t>
            </a:r>
            <a:r>
              <a:rPr lang="ko-KR" altLang="en-US" dirty="0"/>
              <a:t>롤백</a:t>
            </a:r>
            <a:r>
              <a:rPr lang="en-US" altLang="ko-KR" dirty="0"/>
              <a:t>; Rollback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ko-KR" altLang="en-US" dirty="0" smtClean="0"/>
              <a:t>데이터베이스 연결 닫기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2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4" y="4986669"/>
            <a:ext cx="7842510" cy="11275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73" y="1128577"/>
            <a:ext cx="5782810" cy="37183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1.4. SQLite </a:t>
            </a:r>
            <a:r>
              <a:rPr lang="ko-KR" altLang="en-US" dirty="0"/>
              <a:t>데이터베이스에 데이터 입력하기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4569" y="3428990"/>
            <a:ext cx="3672532" cy="1008122"/>
          </a:xfrm>
          <a:prstGeom prst="rect">
            <a:avLst/>
          </a:prstGeom>
          <a:noFill/>
          <a:ln>
            <a:solidFill>
              <a:srgbClr val="EF4A4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21152" y="1937661"/>
            <a:ext cx="2880320" cy="792088"/>
          </a:xfrm>
          <a:prstGeom prst="rect">
            <a:avLst/>
          </a:prstGeom>
          <a:solidFill>
            <a:srgbClr val="FFDDD5"/>
          </a:solidFill>
          <a:ln>
            <a:solidFill>
              <a:srgbClr val="EF4A4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데이터베이스에 데이터를 저장할 테이블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구부러진 연결선 9"/>
          <p:cNvCxnSpPr>
            <a:stCxn id="7" idx="3"/>
            <a:endCxn id="8" idx="1"/>
          </p:cNvCxnSpPr>
          <p:nvPr/>
        </p:nvCxnSpPr>
        <p:spPr>
          <a:xfrm flipV="1">
            <a:off x="4737101" y="2333705"/>
            <a:ext cx="1584051" cy="1599346"/>
          </a:xfrm>
          <a:prstGeom prst="curvedConnector3">
            <a:avLst/>
          </a:prstGeom>
          <a:noFill/>
          <a:ln w="28575" cap="flat" cmpd="sng" algn="ctr">
            <a:solidFill>
              <a:srgbClr val="EF4A4A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" name="직사각형 11"/>
          <p:cNvSpPr/>
          <p:nvPr/>
        </p:nvSpPr>
        <p:spPr>
          <a:xfrm>
            <a:off x="1136577" y="5066829"/>
            <a:ext cx="6840760" cy="6689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39179" y="3305813"/>
            <a:ext cx="3024336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70C0"/>
                </a:solidFill>
              </a:rPr>
              <a:t>테이블에 데이터 입력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구부러진 연결선 16"/>
          <p:cNvCxnSpPr>
            <a:stCxn id="12" idx="0"/>
            <a:endCxn id="15" idx="2"/>
          </p:cNvCxnSpPr>
          <p:nvPr/>
        </p:nvCxnSpPr>
        <p:spPr>
          <a:xfrm rot="5400000" flipH="1" flipV="1">
            <a:off x="5819688" y="2835170"/>
            <a:ext cx="968928" cy="3494390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5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DB Browser for SQLite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</a:t>
            </a:r>
          </a:p>
        </p:txBody>
      </p:sp>
      <p:pic>
        <p:nvPicPr>
          <p:cNvPr id="1027" name="_x471541304" descr="EMB0000076c3e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54" y="1196752"/>
            <a:ext cx="8675171" cy="507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80149" y="5013176"/>
            <a:ext cx="42477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/>
              <a:t>다운로드 </a:t>
            </a:r>
            <a:r>
              <a:rPr lang="en-US" altLang="ko-KR" dirty="0"/>
              <a:t>: https://</a:t>
            </a:r>
            <a:r>
              <a:rPr lang="en-US" altLang="ko-KR" dirty="0" smtClean="0"/>
              <a:t>sqlitebrowser.org/dl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2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 SQLite </a:t>
            </a:r>
            <a:r>
              <a:rPr lang="ko-KR" altLang="en-US" dirty="0" smtClean="0"/>
              <a:t>데이터베이스에서 </a:t>
            </a:r>
            <a:r>
              <a:rPr lang="ko-KR" altLang="en-US" dirty="0"/>
              <a:t>데이터 </a:t>
            </a:r>
            <a:r>
              <a:rPr lang="ko-KR" altLang="en-US" dirty="0" smtClean="0"/>
              <a:t>조회하기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데이터베이스에서 </a:t>
            </a:r>
            <a:r>
              <a:rPr lang="ko-KR" altLang="en-US" dirty="0"/>
              <a:t>데이터 읽기 </a:t>
            </a:r>
            <a:r>
              <a:rPr lang="ko-KR" altLang="en-US" dirty="0" smtClean="0"/>
              <a:t>절차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sqlite3.connect </a:t>
            </a:r>
            <a:r>
              <a:rPr lang="ko-KR" altLang="en-US" dirty="0"/>
              <a:t>함수를 이용해서 </a:t>
            </a:r>
            <a:r>
              <a:rPr lang="ko-KR" altLang="en-US" dirty="0">
                <a:solidFill>
                  <a:srgbClr val="FF0000"/>
                </a:solidFill>
              </a:rPr>
              <a:t>데이터베이스 연결</a:t>
            </a:r>
            <a:r>
              <a:rPr lang="en-US" altLang="ko-KR" dirty="0">
                <a:solidFill>
                  <a:srgbClr val="FF0000"/>
                </a:solidFill>
              </a:rPr>
              <a:t>(Connection) </a:t>
            </a:r>
            <a:r>
              <a:rPr lang="ko-KR" altLang="en-US" dirty="0" smtClean="0">
                <a:solidFill>
                  <a:srgbClr val="FF0000"/>
                </a:solidFill>
              </a:rPr>
              <a:t>객체 생성</a:t>
            </a:r>
            <a:endParaRPr lang="ko-KR" altLang="en-US" dirty="0">
              <a:solidFill>
                <a:srgbClr val="FF0000"/>
              </a:solidFill>
            </a:endParaRPr>
          </a:p>
          <a:p>
            <a:pPr lvl="1" fontAlgn="base"/>
            <a:r>
              <a:rPr lang="en-US" altLang="ko-KR" dirty="0" smtClean="0"/>
              <a:t>Connection</a:t>
            </a:r>
            <a:r>
              <a:rPr lang="ko-KR" altLang="en-US" dirty="0" smtClean="0"/>
              <a:t>객체를 이용해 </a:t>
            </a:r>
            <a:r>
              <a:rPr lang="ko-KR" altLang="en-US" dirty="0" smtClean="0">
                <a:solidFill>
                  <a:srgbClr val="FF0000"/>
                </a:solidFill>
              </a:rPr>
              <a:t>커서 객체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fontAlgn="base"/>
            <a:r>
              <a:rPr lang="ko-KR" altLang="en-US" dirty="0" smtClean="0"/>
              <a:t> 커서 객체의 </a:t>
            </a:r>
            <a:r>
              <a:rPr lang="en-US" altLang="ko-KR" dirty="0" smtClean="0">
                <a:solidFill>
                  <a:srgbClr val="FF0000"/>
                </a:solidFill>
              </a:rPr>
              <a:t>execute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ko-KR" altLang="en-US" dirty="0">
                <a:solidFill>
                  <a:srgbClr val="FF0000"/>
                </a:solidFill>
              </a:rPr>
              <a:t>메서드를 이용해 </a:t>
            </a:r>
            <a:r>
              <a:rPr lang="en-US" altLang="ko-KR" dirty="0">
                <a:solidFill>
                  <a:srgbClr val="FF0000"/>
                </a:solidFill>
              </a:rPr>
              <a:t>SELECT </a:t>
            </a:r>
            <a:r>
              <a:rPr lang="ko-KR" altLang="en-US" dirty="0">
                <a:solidFill>
                  <a:srgbClr val="FF0000"/>
                </a:solidFill>
              </a:rPr>
              <a:t>구문을 </a:t>
            </a:r>
            <a:r>
              <a:rPr lang="ko-KR" altLang="en-US" dirty="0" smtClean="0">
                <a:solidFill>
                  <a:srgbClr val="FF0000"/>
                </a:solidFill>
              </a:rPr>
              <a:t>실행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fontAlgn="base"/>
            <a:r>
              <a:rPr lang="ko-KR" altLang="en-US" dirty="0" smtClean="0"/>
              <a:t>커서 </a:t>
            </a:r>
            <a:r>
              <a:rPr lang="ko-KR" altLang="en-US" dirty="0"/>
              <a:t>객체의 </a:t>
            </a:r>
            <a:r>
              <a:rPr lang="en-US" altLang="ko-KR" dirty="0" err="1"/>
              <a:t>fetchone</a:t>
            </a:r>
            <a:r>
              <a:rPr lang="en-US" altLang="ko-KR" dirty="0"/>
              <a:t>(), </a:t>
            </a:r>
            <a:r>
              <a:rPr lang="en-US" altLang="ko-KR" dirty="0" err="1"/>
              <a:t>fetchall</a:t>
            </a:r>
            <a:r>
              <a:rPr lang="en-US" altLang="ko-KR" dirty="0"/>
              <a:t>() </a:t>
            </a:r>
            <a:r>
              <a:rPr lang="ko-KR" altLang="en-US" dirty="0"/>
              <a:t>등의 메서드와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이용해 </a:t>
            </a:r>
            <a:r>
              <a:rPr lang="ko-KR" altLang="en-US" dirty="0" smtClean="0">
                <a:solidFill>
                  <a:srgbClr val="FF0000"/>
                </a:solidFill>
              </a:rPr>
              <a:t>데이터 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 fontAlgn="base"/>
            <a:r>
              <a:rPr lang="ko-KR" altLang="en-US" dirty="0" err="1" smtClean="0"/>
              <a:t>커서로부터</a:t>
            </a:r>
            <a:r>
              <a:rPr lang="ko-KR" altLang="en-US" dirty="0" smtClean="0"/>
              <a:t> </a:t>
            </a:r>
            <a:r>
              <a:rPr lang="ko-KR" altLang="en-US" dirty="0"/>
              <a:t>조회</a:t>
            </a:r>
            <a:r>
              <a:rPr lang="en-US" altLang="ko-KR" dirty="0"/>
              <a:t>(fetch)</a:t>
            </a:r>
            <a:r>
              <a:rPr lang="ko-KR" altLang="en-US" dirty="0"/>
              <a:t>된 데이터는 다시 조회하려면 </a:t>
            </a:r>
            <a:r>
              <a:rPr lang="en-US" altLang="ko-KR" dirty="0"/>
              <a:t>SQL </a:t>
            </a:r>
            <a:r>
              <a:rPr lang="ko-KR" altLang="en-US" dirty="0"/>
              <a:t>구문을 다시 실행시켜야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데이터베이스 </a:t>
            </a:r>
            <a:r>
              <a:rPr lang="ko-KR" altLang="en-US" dirty="0" smtClean="0">
                <a:solidFill>
                  <a:srgbClr val="FF0000"/>
                </a:solidFill>
              </a:rPr>
              <a:t>연결 닫기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3744948"/>
            <a:ext cx="5074865" cy="25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1.6. SQL </a:t>
            </a:r>
            <a:r>
              <a:rPr lang="ko-KR" altLang="en-US" dirty="0" smtClean="0"/>
              <a:t>구문에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qmark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스타일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SQL </a:t>
            </a:r>
            <a:r>
              <a:rPr lang="ko-KR" altLang="en-US" sz="1800" dirty="0" smtClean="0"/>
              <a:t>구문의 </a:t>
            </a:r>
            <a:r>
              <a:rPr lang="ko-KR" altLang="en-US" sz="1800" dirty="0" smtClean="0">
                <a:solidFill>
                  <a:srgbClr val="FF0000"/>
                </a:solidFill>
              </a:rPr>
              <a:t>매개변수를 포함해야 할 값에 물음표</a:t>
            </a:r>
            <a:r>
              <a:rPr lang="en-US" altLang="ko-KR" sz="1800" dirty="0" smtClean="0">
                <a:solidFill>
                  <a:srgbClr val="FF0000"/>
                </a:solidFill>
              </a:rPr>
              <a:t>(?)</a:t>
            </a:r>
            <a:r>
              <a:rPr lang="ko-KR" altLang="en-US" sz="1800" dirty="0" smtClean="0">
                <a:solidFill>
                  <a:srgbClr val="FF0000"/>
                </a:solidFill>
              </a:rPr>
              <a:t>로 표시</a:t>
            </a:r>
            <a:r>
              <a:rPr lang="ko-KR" altLang="en-US" sz="1800" dirty="0" smtClean="0"/>
              <a:t>한 후 </a:t>
            </a:r>
            <a:r>
              <a:rPr lang="ko-KR" altLang="en-US" sz="1800" dirty="0" err="1" smtClean="0"/>
              <a:t>튜플을</a:t>
            </a:r>
            <a:r>
              <a:rPr lang="ko-KR" altLang="en-US" sz="1800" dirty="0" smtClean="0"/>
              <a:t> 통해 물음표에 전달할 값을 지정</a:t>
            </a:r>
          </a:p>
          <a:p>
            <a:pPr lvl="1"/>
            <a:r>
              <a:rPr lang="en-US" altLang="ko-KR" sz="1800" dirty="0" err="1" smtClean="0"/>
              <a:t>cur.execute</a:t>
            </a:r>
            <a:r>
              <a:rPr lang="en-US" altLang="ko-KR" sz="1800" dirty="0" smtClean="0"/>
              <a:t>("insert into people values (</a:t>
            </a:r>
            <a:r>
              <a:rPr lang="en-US" altLang="ko-KR" sz="1800" dirty="0" smtClean="0">
                <a:solidFill>
                  <a:srgbClr val="FF0000"/>
                </a:solidFill>
              </a:rPr>
              <a:t>?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rgbClr val="FF0000"/>
                </a:solidFill>
              </a:rPr>
              <a:t>?</a:t>
            </a:r>
            <a:r>
              <a:rPr lang="en-US" altLang="ko-KR" sz="1800" dirty="0" smtClean="0"/>
              <a:t>)", (who, age))</a:t>
            </a:r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named </a:t>
            </a:r>
            <a:r>
              <a:rPr lang="ko-KR" altLang="en-US" sz="2000" dirty="0" smtClean="0"/>
              <a:t>스타일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SQL </a:t>
            </a:r>
            <a:r>
              <a:rPr lang="ko-KR" altLang="en-US" sz="1800" dirty="0" smtClean="0"/>
              <a:t>구문의 </a:t>
            </a:r>
            <a:r>
              <a:rPr lang="ko-KR" altLang="en-US" sz="1800" dirty="0" smtClean="0">
                <a:solidFill>
                  <a:srgbClr val="FF0000"/>
                </a:solidFill>
              </a:rPr>
              <a:t>매개변수를 포함해야 할 값에 콜론</a:t>
            </a:r>
            <a:r>
              <a:rPr lang="en-US" altLang="ko-KR" sz="1800" dirty="0" smtClean="0">
                <a:solidFill>
                  <a:srgbClr val="FF0000"/>
                </a:solidFill>
              </a:rPr>
              <a:t>(:)</a:t>
            </a:r>
            <a:r>
              <a:rPr lang="ko-KR" altLang="en-US" sz="1800" dirty="0" smtClean="0">
                <a:solidFill>
                  <a:srgbClr val="FF0000"/>
                </a:solidFill>
              </a:rPr>
              <a:t>과 값을 받을 이름을 표시</a:t>
            </a:r>
            <a:r>
              <a:rPr lang="ko-KR" altLang="en-US" sz="1800" dirty="0" smtClean="0"/>
              <a:t>한 후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딕셔너리를</a:t>
            </a:r>
            <a:r>
              <a:rPr lang="ko-KR" altLang="en-US" sz="1800" dirty="0" smtClean="0">
                <a:solidFill>
                  <a:srgbClr val="0070C0"/>
                </a:solidFill>
              </a:rPr>
              <a:t> 이용해 이름에 값</a:t>
            </a:r>
            <a:r>
              <a:rPr lang="ko-KR" altLang="en-US" sz="1800" dirty="0" smtClean="0"/>
              <a:t>을 전달</a:t>
            </a:r>
          </a:p>
          <a:p>
            <a:pPr lvl="1"/>
            <a:r>
              <a:rPr lang="en-US" altLang="ko-KR" sz="1800" dirty="0" err="1" smtClean="0"/>
              <a:t>cur.execute</a:t>
            </a:r>
            <a:r>
              <a:rPr lang="en-US" altLang="ko-KR" sz="1800" dirty="0" smtClean="0"/>
              <a:t>("select * from people where </a:t>
            </a:r>
            <a:r>
              <a:rPr lang="en-US" altLang="ko-KR" sz="1800" dirty="0" err="1" smtClean="0"/>
              <a:t>name_last</a:t>
            </a:r>
            <a:r>
              <a:rPr lang="en-US" altLang="ko-KR" sz="1800" dirty="0" smtClean="0">
                <a:solidFill>
                  <a:srgbClr val="0070C0"/>
                </a:solidFill>
              </a:rPr>
              <a:t>=:who </a:t>
            </a:r>
            <a:r>
              <a:rPr lang="en-US" altLang="ko-KR" sz="1800" dirty="0" smtClean="0"/>
              <a:t>and age=</a:t>
            </a:r>
            <a:r>
              <a:rPr lang="en-US" altLang="ko-KR" sz="1800" dirty="0" smtClean="0">
                <a:solidFill>
                  <a:srgbClr val="0070C0"/>
                </a:solidFill>
              </a:rPr>
              <a:t>:age</a:t>
            </a:r>
            <a:r>
              <a:rPr lang="en-US" altLang="ko-KR" sz="1800" dirty="0" smtClean="0"/>
              <a:t>", {</a:t>
            </a:r>
            <a:r>
              <a:rPr lang="en-US" altLang="ko-KR" sz="1800" dirty="0" smtClean="0">
                <a:solidFill>
                  <a:srgbClr val="0070C0"/>
                </a:solidFill>
              </a:rPr>
              <a:t>"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who"</a:t>
            </a:r>
            <a:r>
              <a:rPr lang="en-US" altLang="ko-KR" sz="1800" dirty="0" err="1" smtClean="0"/>
              <a:t>:who,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"age"</a:t>
            </a:r>
            <a:r>
              <a:rPr lang="en-US" altLang="ko-KR" sz="1800" dirty="0" err="1" smtClean="0"/>
              <a:t>:age</a:t>
            </a:r>
            <a:r>
              <a:rPr lang="en-US" altLang="ko-KR" sz="1800" dirty="0" smtClean="0"/>
              <a:t>})</a:t>
            </a:r>
          </a:p>
          <a:p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데이터베이스 연결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91" y="2432959"/>
            <a:ext cx="6408713" cy="12156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790" y="4896819"/>
            <a:ext cx="6408713" cy="13940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3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1.7. SQLite </a:t>
            </a:r>
            <a:r>
              <a:rPr lang="ko-KR" altLang="en-US" dirty="0"/>
              <a:t>데이터베이스에서 데이터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88951" y="1124744"/>
            <a:ext cx="6408266" cy="51363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57002" y="2023110"/>
            <a:ext cx="4953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SQL </a:t>
            </a:r>
            <a:r>
              <a:rPr lang="ko-KR" altLang="en-US" sz="1600" dirty="0"/>
              <a:t>구문을 실행할 때에는 커서 객체가 반드시 필요한 것은 </a:t>
            </a:r>
            <a:r>
              <a:rPr lang="ko-KR" altLang="en-US" sz="1600" dirty="0" smtClean="0"/>
              <a:t>아님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Connection </a:t>
            </a:r>
            <a:r>
              <a:rPr lang="ko-KR" altLang="en-US" sz="1600" dirty="0"/>
              <a:t>객체의 </a:t>
            </a:r>
            <a:r>
              <a:rPr lang="en-US" altLang="ko-KR" sz="1600" dirty="0"/>
              <a:t>execute() </a:t>
            </a:r>
            <a:r>
              <a:rPr lang="ko-KR" altLang="en-US" sz="1600" dirty="0"/>
              <a:t>함수를 이용해서 </a:t>
            </a:r>
            <a:r>
              <a:rPr lang="en-US" altLang="ko-KR" sz="1600" dirty="0"/>
              <a:t>SQL </a:t>
            </a:r>
            <a:r>
              <a:rPr lang="ko-KR" altLang="en-US" sz="1600" dirty="0"/>
              <a:t>구문을 실행시킬 수 있지만 표준은 아니므로 커서를 통해 </a:t>
            </a:r>
            <a:r>
              <a:rPr lang="en-US" altLang="ko-KR" sz="1600" dirty="0"/>
              <a:t>SQL </a:t>
            </a:r>
            <a:r>
              <a:rPr lang="ko-KR" altLang="en-US" sz="1600" dirty="0"/>
              <a:t>구문을 실행시킬 것을 </a:t>
            </a:r>
            <a:r>
              <a:rPr lang="ko-KR" altLang="en-US" sz="1600" dirty="0" smtClean="0"/>
              <a:t>권장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757002" y="3583195"/>
            <a:ext cx="4953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INSERT, UPDATE, DELETE </a:t>
            </a:r>
            <a:r>
              <a:rPr lang="ko-KR" altLang="en-US" sz="1600" dirty="0" smtClean="0"/>
              <a:t>구문의 경우 </a:t>
            </a:r>
            <a:r>
              <a:rPr lang="en-US" altLang="ko-KR" sz="1600" dirty="0" smtClean="0"/>
              <a:t>commit()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rollback() </a:t>
            </a:r>
            <a:r>
              <a:rPr lang="ko-KR" altLang="en-US" sz="1600" dirty="0" smtClean="0"/>
              <a:t>함수를 이용해 변경사항을 저장</a:t>
            </a:r>
            <a:r>
              <a:rPr lang="en-US" altLang="ko-KR" sz="1600" dirty="0" smtClean="0"/>
              <a:t>(commit)</a:t>
            </a:r>
            <a:r>
              <a:rPr lang="ko-KR" altLang="en-US" sz="1600" dirty="0" smtClean="0"/>
              <a:t> 또는 취소</a:t>
            </a:r>
            <a:r>
              <a:rPr lang="en-US" altLang="ko-KR" sz="1600" dirty="0" smtClean="0"/>
              <a:t>(rollback)</a:t>
            </a:r>
            <a:r>
              <a:rPr lang="ko-KR" altLang="en-US" sz="1600" dirty="0" smtClean="0"/>
              <a:t>시킬 수 있음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35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 </a:t>
            </a:r>
            <a:r>
              <a:rPr lang="en-US" altLang="ko-KR" dirty="0" err="1" smtClean="0"/>
              <a:t>cx_Oracle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오라클 데이터베이스에 연결하는 패키지</a:t>
            </a:r>
            <a:endParaRPr lang="en-US" altLang="ko-KR" dirty="0" smtClean="0"/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en-US" altLang="ko-KR" dirty="0" err="1" smtClean="0"/>
              <a:t>cx_Oracle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오라클 </a:t>
            </a:r>
            <a:r>
              <a:rPr lang="ko-KR" altLang="en-US" dirty="0"/>
              <a:t>데이터베이스 연결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40632" y="3284984"/>
            <a:ext cx="684076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오라클 데이터베이스 등 상용 데이터베이스에 연결하기 위해서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하는 패키지 또는 모듈의 이름과 </a:t>
            </a:r>
            <a:r>
              <a:rPr lang="en-US" altLang="ko-KR" sz="2000" dirty="0"/>
              <a:t>connect() </a:t>
            </a:r>
            <a:r>
              <a:rPr lang="ko-KR" altLang="en-US" sz="2000" dirty="0"/>
              <a:t>함수를 이용해 </a:t>
            </a:r>
            <a:r>
              <a:rPr lang="en-US" altLang="ko-KR" sz="2000" dirty="0"/>
              <a:t>Connection </a:t>
            </a:r>
            <a:r>
              <a:rPr lang="ko-KR" altLang="en-US" sz="2000" dirty="0"/>
              <a:t>객체를 생성하는 것만 다르고 나머지는 </a:t>
            </a:r>
            <a:r>
              <a:rPr lang="en-US" altLang="ko-KR" sz="2000" dirty="0" smtClean="0"/>
              <a:t>SQLite </a:t>
            </a:r>
            <a:r>
              <a:rPr lang="ko-KR" altLang="en-US" sz="2000" dirty="0" smtClean="0"/>
              <a:t>데이터베이스에서 </a:t>
            </a:r>
            <a:r>
              <a:rPr lang="ko-KR" altLang="en-US" sz="2000" dirty="0"/>
              <a:t>설명한 내용과 </a:t>
            </a:r>
            <a:r>
              <a:rPr lang="ko-KR" altLang="en-US" sz="2000" dirty="0" smtClean="0"/>
              <a:t>같음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5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 </a:t>
            </a:r>
            <a:r>
              <a:rPr lang="ko-KR" altLang="en-US" smtClean="0"/>
              <a:t>오라클 데이터베이스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cx_Oracle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모듈은 </a:t>
            </a:r>
            <a:r>
              <a:rPr lang="en-US" altLang="ko-KR" dirty="0" err="1" smtClean="0"/>
              <a:t>makedsn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connect </a:t>
            </a:r>
            <a:r>
              <a:rPr lang="ko-KR" altLang="en-US" dirty="0" smtClean="0"/>
              <a:t>함수를 이용해 데이터베이스 </a:t>
            </a:r>
            <a:r>
              <a:rPr lang="ko-KR" altLang="en-US" dirty="0" err="1" smtClean="0"/>
              <a:t>서버주소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포트번호</a:t>
            </a:r>
            <a:r>
              <a:rPr lang="en-US" altLang="ko-KR" dirty="0" smtClean="0"/>
              <a:t>, SID, </a:t>
            </a:r>
            <a:r>
              <a:rPr lang="ko-KR" altLang="en-US" dirty="0" smtClean="0"/>
              <a:t>사용자이름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등을 설정해야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구문에서</a:t>
            </a:r>
            <a:r>
              <a:rPr lang="en-US" altLang="ko-KR" dirty="0" smtClean="0"/>
              <a:t>...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host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데이터베이스가 설치되어 있는 컴퓨터의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컴퓨터에 오라클 데이터베이스를 설치했다면 “</a:t>
            </a:r>
            <a:r>
              <a:rPr lang="en-US" altLang="ko-KR" dirty="0" smtClean="0"/>
              <a:t>localhost”</a:t>
            </a:r>
            <a:r>
              <a:rPr lang="ko-KR" altLang="en-US" dirty="0" smtClean="0"/>
              <a:t> 사용</a:t>
            </a:r>
          </a:p>
          <a:p>
            <a:pPr lvl="1"/>
            <a:r>
              <a:rPr lang="en-US" altLang="ko-KR" dirty="0" smtClean="0"/>
              <a:t>port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데이터베이스의 포트번호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오라클은 주로 </a:t>
            </a:r>
            <a:r>
              <a:rPr lang="en-US" altLang="ko-KR" dirty="0" smtClean="0"/>
              <a:t>1521</a:t>
            </a:r>
            <a:r>
              <a:rPr lang="ko-KR" altLang="en-US" dirty="0" smtClean="0"/>
              <a:t>번 사용</a:t>
            </a:r>
          </a:p>
          <a:p>
            <a:pPr lvl="1"/>
            <a:r>
              <a:rPr lang="en-US" altLang="ko-KR" dirty="0" err="1" smtClean="0"/>
              <a:t>sid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데이터베이스 인스턴스의 고유 이름</a:t>
            </a:r>
            <a:r>
              <a:rPr lang="en-US" altLang="ko-KR" dirty="0" smtClean="0"/>
              <a:t>(System ID)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Express Edition</a:t>
            </a:r>
            <a:r>
              <a:rPr lang="ko-KR" altLang="en-US" dirty="0" smtClean="0"/>
              <a:t>을 설치했다면 </a:t>
            </a:r>
            <a:r>
              <a:rPr lang="en-US" altLang="ko-KR" dirty="0" err="1" smtClean="0"/>
              <a:t>sid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xe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user : </a:t>
            </a:r>
            <a:r>
              <a:rPr lang="ko-KR" altLang="en-US" dirty="0" smtClean="0"/>
              <a:t>데이터베이스 사용자 아이디</a:t>
            </a:r>
          </a:p>
          <a:p>
            <a:pPr lvl="1"/>
            <a:r>
              <a:rPr lang="en-US" altLang="ko-KR" dirty="0" smtClean="0"/>
              <a:t>password : </a:t>
            </a:r>
            <a:r>
              <a:rPr lang="ko-KR" altLang="en-US" dirty="0" smtClean="0"/>
              <a:t>데이터베이스에 접속하기 위한 사용자의 비밀번호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오라클 데이터베이스 연결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18" y="1916832"/>
            <a:ext cx="7454239" cy="148390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4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 EMPLOYEES </a:t>
            </a:r>
            <a:r>
              <a:rPr lang="ko-KR" altLang="en-US" dirty="0" smtClean="0"/>
              <a:t>테이블 데이터 조회하기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오라클 데이터베이스 연결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130906"/>
            <a:ext cx="7585471" cy="509197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808985" y="4149079"/>
            <a:ext cx="4536504" cy="1368153"/>
          </a:xfrm>
          <a:prstGeom prst="roundRect">
            <a:avLst>
              <a:gd name="adj" fmla="val 9302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]EMPLOYEES </a:t>
            </a:r>
            <a:r>
              <a:rPr lang="ko-KR" altLang="en-US" dirty="0"/>
              <a:t>테이블 데이터 조회하기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교재 또는 자료를 보고 </a:t>
            </a:r>
            <a:r>
              <a:rPr lang="en-US" altLang="ko-KR" dirty="0" smtClean="0"/>
              <a:t>EMPLOYEES </a:t>
            </a:r>
          </a:p>
          <a:p>
            <a:pPr algn="ctr"/>
            <a:r>
              <a:rPr lang="ko-KR" altLang="en-US" dirty="0" smtClean="0"/>
              <a:t>테이블 데이터 조회하기 실습을 진행하세요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77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926080" y="3212976"/>
            <a:ext cx="4115152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2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ko-KR" altLang="en-US" dirty="0" smtClean="0"/>
              <a:t>회원관리 애플리케이션 요구사항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파이썬으로</a:t>
            </a:r>
            <a:r>
              <a:rPr lang="ko-KR" altLang="en-US" dirty="0" smtClean="0"/>
              <a:t> 회원관리 애플리케이션을 작성하세요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회원 정보를 저장하기 위한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클래스를 정의하세요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회원 정보는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등급</a:t>
            </a:r>
            <a:r>
              <a:rPr lang="en-US" altLang="ko-KR" dirty="0" smtClean="0"/>
              <a:t>(1~5),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특징입니다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회원 정보들은 데이터베이스를 이용해 저장되어야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고객의 정보는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고객정보 전체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이름으로 검색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이메일로 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할 수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데이터는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파일로 내보내기 기능이 있어야 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SQLite </a:t>
            </a:r>
            <a:r>
              <a:rPr lang="ko-KR" altLang="en-US" dirty="0"/>
              <a:t>데이터베이스</a:t>
            </a:r>
            <a:r>
              <a:rPr lang="ko-KR" altLang="en-US" dirty="0" smtClean="0"/>
              <a:t> 테이블 구조</a:t>
            </a:r>
            <a:endParaRPr lang="en-US" altLang="ko-KR" dirty="0" smtClean="0"/>
          </a:p>
          <a:p>
            <a:pPr marL="457212" lvl="1" indent="0">
              <a:buNone/>
            </a:pPr>
            <a:r>
              <a:rPr lang="en-US" altLang="ko-KR" dirty="0" smtClean="0"/>
              <a:t>CREATE TABLE "</a:t>
            </a:r>
            <a:r>
              <a:rPr lang="en-US" altLang="ko-KR" dirty="0" err="1" smtClean="0"/>
              <a:t>member_db</a:t>
            </a:r>
            <a:r>
              <a:rPr lang="en-US" altLang="ko-KR" dirty="0" smtClean="0"/>
              <a:t>" (</a:t>
            </a:r>
          </a:p>
          <a:p>
            <a:pPr marL="457212" lvl="1" indent="0">
              <a:buNone/>
            </a:pPr>
            <a:r>
              <a:rPr lang="en-US" altLang="ko-KR" dirty="0" smtClean="0"/>
              <a:t>"name" TEXT,</a:t>
            </a:r>
          </a:p>
          <a:p>
            <a:pPr marL="457212" lvl="1" indent="0">
              <a:buNone/>
            </a:pPr>
            <a:r>
              <a:rPr lang="en-US" altLang="ko-KR" dirty="0" smtClean="0"/>
              <a:t>"phone" TEXT,</a:t>
            </a:r>
          </a:p>
          <a:p>
            <a:pPr marL="457212" lvl="1" indent="0">
              <a:buNone/>
            </a:pPr>
            <a:r>
              <a:rPr lang="en-US" altLang="ko-KR" dirty="0" smtClean="0"/>
              <a:t>"email" TEXT,</a:t>
            </a:r>
          </a:p>
          <a:p>
            <a:pPr marL="457212" lvl="1" indent="0">
              <a:buNone/>
            </a:pPr>
            <a:r>
              <a:rPr lang="en-US" altLang="ko-KR" dirty="0" smtClean="0"/>
              <a:t>"age" INTEGER,</a:t>
            </a:r>
          </a:p>
          <a:p>
            <a:pPr marL="457212" lvl="1" indent="0">
              <a:buNone/>
            </a:pPr>
            <a:r>
              <a:rPr lang="en-US" altLang="ko-KR" dirty="0" smtClean="0"/>
              <a:t>"grade" INTEGER,</a:t>
            </a:r>
          </a:p>
          <a:p>
            <a:pPr marL="457212" lvl="1" indent="0">
              <a:buNone/>
            </a:pPr>
            <a:r>
              <a:rPr lang="en-US" altLang="ko-KR" dirty="0" smtClean="0"/>
              <a:t>"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" INTEGER</a:t>
            </a:r>
          </a:p>
          <a:p>
            <a:pPr marL="457212" lvl="1" indent="0">
              <a:buNone/>
            </a:pPr>
            <a:r>
              <a:rPr lang="en-US" altLang="ko-KR" dirty="0" smtClean="0"/>
              <a:t>);  </a:t>
            </a:r>
          </a:p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10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데이터베이스 연동</a:t>
            </a:r>
            <a:endParaRPr lang="ko-KR" altLang="en-US" dirty="0"/>
          </a:p>
        </p:txBody>
      </p:sp>
      <p:pic>
        <p:nvPicPr>
          <p:cNvPr id="1025" name="_x480478744" descr="EMB00002d8c6e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3191269"/>
            <a:ext cx="3095816" cy="31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720752" y="4759984"/>
            <a:ext cx="381642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DB Browser for SQLite</a:t>
            </a:r>
            <a:r>
              <a:rPr lang="ko-KR" altLang="en-US" dirty="0"/>
              <a:t>를 실행하고 </a:t>
            </a:r>
            <a:r>
              <a:rPr lang="en-US" altLang="ko-KR" dirty="0"/>
              <a:t>[</a:t>
            </a:r>
            <a:r>
              <a:rPr lang="ko-KR" altLang="en-US" dirty="0"/>
              <a:t>새 데이터베이스</a:t>
            </a:r>
            <a:r>
              <a:rPr lang="en-US" altLang="ko-KR" dirty="0"/>
              <a:t>]</a:t>
            </a:r>
            <a:r>
              <a:rPr lang="ko-KR" altLang="en-US" dirty="0"/>
              <a:t>를 선택한 후 파일 이름을 입력하면 쉽게 테이블을 만들 수 있습니다</a:t>
            </a:r>
            <a:r>
              <a:rPr lang="en-US" altLang="ko-KR" dirty="0"/>
              <a:t>. </a:t>
            </a:r>
            <a:r>
              <a:rPr lang="ko-KR" altLang="en-US" dirty="0"/>
              <a:t>오른쪽 그림은 테이블을 생성할 때 추가한 필드 정보입니다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5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9"/>
          <p:cNvSpPr/>
          <p:nvPr/>
        </p:nvSpPr>
        <p:spPr>
          <a:xfrm>
            <a:off x="271294" y="2448041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1294" y="1432884"/>
            <a:ext cx="3889618" cy="546762"/>
            <a:chOff x="271294" y="1432884"/>
            <a:chExt cx="3889618" cy="546762"/>
          </a:xfrm>
        </p:grpSpPr>
        <p:sp>
          <p:nvSpPr>
            <p:cNvPr id="14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6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>
                  <a:solidFill>
                    <a:srgbClr val="0070C0"/>
                  </a:solidFill>
                </a:rPr>
                <a:t>모듈과 패키지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부</a:t>
            </a:r>
            <a:r>
              <a:rPr lang="en-US" altLang="ko-KR" smtClean="0"/>
              <a:t>. </a:t>
            </a:r>
            <a:r>
              <a:rPr lang="ko-KR" altLang="en-US" smtClean="0"/>
              <a:t>프로그래밍 </a:t>
            </a:r>
            <a:r>
              <a:rPr lang="ko-KR" altLang="en-US" dirty="0" smtClean="0"/>
              <a:t>언어 활용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386" y="2514382"/>
            <a:ext cx="422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7</a:t>
            </a:r>
            <a:r>
              <a:rPr lang="ko-KR" altLang="en-US" sz="1600" dirty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객체와 클래스</a:t>
            </a:r>
          </a:p>
        </p:txBody>
      </p:sp>
      <p:sp>
        <p:nvSpPr>
          <p:cNvPr id="19" name="Oval 39"/>
          <p:cNvSpPr/>
          <p:nvPr/>
        </p:nvSpPr>
        <p:spPr>
          <a:xfrm>
            <a:off x="271294" y="3331306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20"/>
          <p:cNvCxnSpPr/>
          <p:nvPr/>
        </p:nvCxnSpPr>
        <p:spPr>
          <a:xfrm>
            <a:off x="720000" y="3764817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6385" y="3406022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8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예외처리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2" name="Oval 39"/>
          <p:cNvSpPr/>
          <p:nvPr/>
        </p:nvSpPr>
        <p:spPr>
          <a:xfrm>
            <a:off x="271294" y="431157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745089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386294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입출력 프로그래밍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6385" y="5301208"/>
            <a:ext cx="30285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E415D"/>
                </a:solidFill>
              </a:rPr>
              <a:t>10</a:t>
            </a:r>
            <a:r>
              <a:rPr lang="ko-KR" altLang="en-US" sz="2000" dirty="0" smtClean="0">
                <a:solidFill>
                  <a:srgbClr val="1E415D"/>
                </a:solidFill>
              </a:rPr>
              <a:t>장</a:t>
            </a:r>
            <a:r>
              <a:rPr lang="en-US" altLang="ko-KR" sz="2000" dirty="0">
                <a:solidFill>
                  <a:srgbClr val="1E415D"/>
                </a:solidFill>
              </a:rPr>
              <a:t>. </a:t>
            </a:r>
            <a:r>
              <a:rPr lang="ko-KR" altLang="en-US" sz="2000" dirty="0" smtClean="0">
                <a:solidFill>
                  <a:srgbClr val="1E415D"/>
                </a:solidFill>
              </a:rPr>
              <a:t>데이터베이스 연동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39684" y="5044422"/>
            <a:ext cx="4915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SQLite </a:t>
            </a:r>
            <a:r>
              <a:rPr lang="ko-KR" altLang="en-US" dirty="0" smtClean="0">
                <a:solidFill>
                  <a:srgbClr val="1E415D"/>
                </a:solidFill>
              </a:rPr>
              <a:t>데이터베이스 연결</a:t>
            </a:r>
            <a:endParaRPr lang="en-US" altLang="ko-KR" dirty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</a:t>
            </a:r>
            <a:r>
              <a:rPr lang="ko-KR" altLang="en-US" dirty="0" smtClean="0">
                <a:solidFill>
                  <a:srgbClr val="1E415D"/>
                </a:solidFill>
              </a:rPr>
              <a:t>오라클 데이터베이스 연결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  <p:cxnSp>
        <p:nvCxnSpPr>
          <p:cNvPr id="29" name="Straight Connector 20"/>
          <p:cNvCxnSpPr/>
          <p:nvPr/>
        </p:nvCxnSpPr>
        <p:spPr>
          <a:xfrm>
            <a:off x="720000" y="2889107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9"/>
          <p:cNvSpPr/>
          <p:nvPr/>
        </p:nvSpPr>
        <p:spPr>
          <a:xfrm>
            <a:off x="271294" y="5280419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grpSp>
        <p:nvGrpSpPr>
          <p:cNvPr id="34" name="Group 38"/>
          <p:cNvGrpSpPr/>
          <p:nvPr/>
        </p:nvGrpSpPr>
        <p:grpSpPr>
          <a:xfrm>
            <a:off x="201001" y="5136931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35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37" name="Straight Connector 20"/>
          <p:cNvCxnSpPr/>
          <p:nvPr/>
        </p:nvCxnSpPr>
        <p:spPr>
          <a:xfrm>
            <a:off x="720000" y="5722893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 SQLite</a:t>
            </a:r>
            <a:r>
              <a:rPr lang="ko-KR" altLang="en-US" dirty="0" smtClean="0"/>
              <a:t>와 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/>
              <a:t>쿼리 언어의 </a:t>
            </a:r>
            <a:r>
              <a:rPr lang="ko-KR" altLang="en-US" dirty="0" err="1"/>
              <a:t>비표준</a:t>
            </a:r>
            <a:r>
              <a:rPr lang="ko-KR" altLang="en-US" dirty="0"/>
              <a:t> 변형을 사용하여 데이터베이스에 액세스 할 수 있는 </a:t>
            </a:r>
            <a:r>
              <a:rPr lang="ko-KR" altLang="en-US" dirty="0" smtClean="0">
                <a:solidFill>
                  <a:srgbClr val="FF0000"/>
                </a:solidFill>
              </a:rPr>
              <a:t>디스크 </a:t>
            </a:r>
            <a:r>
              <a:rPr lang="ko-KR" altLang="en-US" dirty="0">
                <a:solidFill>
                  <a:srgbClr val="FF0000"/>
                </a:solidFill>
              </a:rPr>
              <a:t>기반 데이터베이스</a:t>
            </a:r>
            <a:r>
              <a:rPr lang="ko-KR" altLang="en-US" dirty="0"/>
              <a:t>를 제공하는 </a:t>
            </a:r>
            <a:r>
              <a:rPr lang="en-US" altLang="ko-KR" dirty="0"/>
              <a:t>C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SQLite</a:t>
            </a:r>
            <a:r>
              <a:rPr lang="ko-KR" altLang="en-US" dirty="0"/>
              <a:t>를 사용하여 응용 프로그램의 프로토타입을 만든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Oracle </a:t>
            </a:r>
            <a:r>
              <a:rPr lang="ko-KR" altLang="en-US" dirty="0"/>
              <a:t>또는 </a:t>
            </a:r>
            <a:r>
              <a:rPr lang="en-US" altLang="ko-KR" dirty="0" smtClean="0"/>
              <a:t>PostgreSQL</a:t>
            </a:r>
            <a:r>
              <a:rPr lang="ko-KR" altLang="en-US" dirty="0" smtClean="0"/>
              <a:t>등 </a:t>
            </a:r>
            <a:r>
              <a:rPr lang="ko-KR" altLang="en-US" dirty="0"/>
              <a:t>더 큰 데이터베이스로 코드를 이식 할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r>
              <a:rPr lang="en-US" altLang="ko-KR" dirty="0"/>
              <a:t>sqlite3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데이터베이스에 연결하기 위한 모듈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PEP </a:t>
            </a:r>
            <a:r>
              <a:rPr lang="en-US" altLang="ko-KR" dirty="0"/>
              <a:t>249</a:t>
            </a:r>
            <a:r>
              <a:rPr lang="ko-KR" altLang="en-US" dirty="0"/>
              <a:t>에 설명된 </a:t>
            </a:r>
            <a:r>
              <a:rPr lang="en-US" altLang="ko-KR" dirty="0"/>
              <a:t>SQLite </a:t>
            </a:r>
            <a:r>
              <a:rPr lang="ko-KR" altLang="en-US" dirty="0"/>
              <a:t>데이터베이스를 위한 </a:t>
            </a:r>
            <a:r>
              <a:rPr lang="en-US" altLang="ko-KR" dirty="0"/>
              <a:t>DB-API 2.0 </a:t>
            </a:r>
            <a:r>
              <a:rPr lang="ko-KR" altLang="en-US" dirty="0"/>
              <a:t>사양을 준수하는 </a:t>
            </a:r>
            <a:r>
              <a:rPr lang="en-US" altLang="ko-KR" dirty="0"/>
              <a:t>SQL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제공함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8415"/>
          <a:stretch/>
        </p:blipFill>
        <p:spPr>
          <a:xfrm>
            <a:off x="271462" y="4725144"/>
            <a:ext cx="9363075" cy="142192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15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연결 객체 </a:t>
            </a:r>
            <a:r>
              <a:rPr lang="en-US" altLang="ko-KR" dirty="0" smtClean="0">
                <a:solidFill>
                  <a:srgbClr val="FF0000"/>
                </a:solidFill>
              </a:rPr>
              <a:t>Connection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556792"/>
            <a:ext cx="7762875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3793782"/>
            <a:ext cx="9172575" cy="22860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78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 SQLite API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모듈은 </a:t>
            </a:r>
            <a:r>
              <a:rPr lang="en-US" altLang="ko-KR" dirty="0"/>
              <a:t>PEP 249</a:t>
            </a:r>
            <a:r>
              <a:rPr lang="ko-KR" altLang="en-US" dirty="0"/>
              <a:t>에 설명된 </a:t>
            </a:r>
            <a:r>
              <a:rPr lang="en-US" altLang="ko-KR" dirty="0"/>
              <a:t>SQLite </a:t>
            </a:r>
            <a:r>
              <a:rPr lang="ko-KR" altLang="en-US" dirty="0"/>
              <a:t>데이터베이스를 위한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DB-API 2.0 </a:t>
            </a:r>
            <a:r>
              <a:rPr lang="ko-KR" altLang="en-US" dirty="0">
                <a:solidFill>
                  <a:srgbClr val="FF0000"/>
                </a:solidFill>
              </a:rPr>
              <a:t>사양을 준수하는 </a:t>
            </a:r>
            <a:r>
              <a:rPr lang="en-US" altLang="ko-KR" dirty="0">
                <a:solidFill>
                  <a:srgbClr val="FF0000"/>
                </a:solidFill>
              </a:rPr>
              <a:t>SQL 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  <a:r>
              <a:rPr lang="ko-KR" altLang="en-US" dirty="0"/>
              <a:t>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fontAlgn="base"/>
            <a:r>
              <a:rPr lang="en-US" altLang="ko-KR" dirty="0"/>
              <a:t>sqlite3.Connection</a:t>
            </a:r>
          </a:p>
          <a:p>
            <a:pPr fontAlgn="base"/>
            <a:r>
              <a:rPr lang="en-US" altLang="ko-KR" dirty="0"/>
              <a:t>sqlite3.Cursor</a:t>
            </a:r>
          </a:p>
          <a:p>
            <a:pPr fontAlgn="base"/>
            <a:r>
              <a:rPr lang="en-US" altLang="ko-KR" dirty="0"/>
              <a:t>sqlite3.Row</a:t>
            </a:r>
          </a:p>
          <a:p>
            <a:pPr fontAlgn="base"/>
            <a:r>
              <a:rPr lang="en-US" altLang="ko-KR" dirty="0"/>
              <a:t>sqlite3 </a:t>
            </a:r>
            <a:r>
              <a:rPr lang="ko-KR" altLang="en-US" dirty="0"/>
              <a:t>예외 클래스</a:t>
            </a:r>
          </a:p>
          <a:p>
            <a:pPr fontAlgn="base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</a:t>
            </a:r>
          </a:p>
        </p:txBody>
      </p:sp>
    </p:spTree>
    <p:extLst>
      <p:ext uri="{BB962C8B-B14F-4D97-AF65-F5344CB8AC3E}">
        <p14:creationId xmlns:p14="http://schemas.microsoft.com/office/powerpoint/2010/main" val="21070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sqlite3.Connection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연결 객체이며 데이터베이스마다 객체를 만드는 방법은 다름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 </a:t>
            </a:r>
            <a:r>
              <a:rPr lang="en-US" altLang="ko-KR" dirty="0"/>
              <a:t>&gt; 1.3. SQLite API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912617"/>
              </p:ext>
            </p:extLst>
          </p:nvPr>
        </p:nvGraphicFramePr>
        <p:xfrm>
          <a:off x="395288" y="2060849"/>
          <a:ext cx="9310687" cy="4296357"/>
        </p:xfrm>
        <a:graphic>
          <a:graphicData uri="http://schemas.openxmlformats.org/drawingml/2006/table">
            <a:tbl>
              <a:tblPr/>
              <a:tblGrid>
                <a:gridCol w="2191096">
                  <a:extLst>
                    <a:ext uri="{9D8B030D-6E8A-4147-A177-3AD203B41FA5}">
                      <a16:colId xmlns:a16="http://schemas.microsoft.com/office/drawing/2014/main" val="1487384841"/>
                    </a:ext>
                  </a:extLst>
                </a:gridCol>
                <a:gridCol w="7119591">
                  <a:extLst>
                    <a:ext uri="{9D8B030D-6E8A-4147-A177-3AD203B41FA5}">
                      <a16:colId xmlns:a16="http://schemas.microsoft.com/office/drawing/2014/main" val="162662062"/>
                    </a:ext>
                  </a:extLst>
                </a:gridCol>
              </a:tblGrid>
              <a:tr h="3129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67627"/>
                  </a:ext>
                </a:extLst>
              </a:tr>
              <a:tr h="3129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cursor(</a:t>
                      </a:r>
                      <a:r>
                        <a:rPr lang="en-US" sz="1500" kern="0" spc="-5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) </a:t>
                      </a:r>
                      <a:endParaRPr lang="en-US" sz="1500" kern="0" spc="-5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객체를 생성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90409"/>
                  </a:ext>
                </a:extLst>
              </a:tr>
              <a:tr h="5922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commit( ) </a:t>
                      </a:r>
                      <a:endParaRPr lang="en-US" sz="1500" kern="0" spc="-5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15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트랜잭션을 </a:t>
                      </a:r>
                      <a:r>
                        <a:rPr lang="ko-KR" altLang="en-US" sz="1500" kern="0" spc="-50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커밋</a:t>
                      </a:r>
                      <a:r>
                        <a:rPr lang="en-US" altLang="ko-KR" sz="15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변경사항 적용</a:t>
                      </a:r>
                      <a:r>
                        <a:rPr lang="en-US" altLang="ko-KR" sz="1500" kern="0" spc="-5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메서드를 호출하지 않으면 마지막 호출 이후 수행 한 작업이 다른 데이터베이스 연결에서 볼 수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55633"/>
                  </a:ext>
                </a:extLst>
              </a:tr>
              <a:tr h="3129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rollback( ) </a:t>
                      </a:r>
                      <a:endParaRPr lang="en-US" sz="1500" kern="0" spc="-5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호출 이후 데이터베이스에 대한 모든 </a:t>
                      </a:r>
                      <a:r>
                        <a:rPr lang="ko-KR" altLang="en-US" sz="15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 사항을 롤백</a:t>
                      </a:r>
                      <a:r>
                        <a:rPr lang="en-US" altLang="ko-KR" sz="15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1500" kern="0" spc="-5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728001"/>
                  </a:ext>
                </a:extLst>
              </a:tr>
              <a:tr h="5922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close( )</a:t>
                      </a:r>
                      <a:endParaRPr lang="en-US" sz="1500" kern="0" spc="-5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 연결이 닫힙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니다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 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작업은 자동으로 호출되지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않음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commit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먼저 호출하지 않고 데이터베이스 연결을 닫으면 변경 사항이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손실됨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98499"/>
                  </a:ext>
                </a:extLst>
              </a:tr>
              <a:tr h="8715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0070C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execute(</a:t>
                      </a:r>
                      <a:r>
                        <a:rPr lang="en-US" sz="1500" i="1" kern="0" spc="-50" dirty="0" err="1">
                          <a:solidFill>
                            <a:srgbClr val="0070C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</a:t>
                      </a:r>
                      <a:r>
                        <a:rPr lang="en-US" sz="1500" kern="0" spc="-50" dirty="0">
                          <a:solidFill>
                            <a:srgbClr val="0070C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[, </a:t>
                      </a:r>
                      <a:r>
                        <a:rPr lang="en-US" sz="1500" kern="0" spc="-50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</a:rPr>
                        <a:t/>
                      </a:r>
                      <a:br>
                        <a:rPr lang="en-US" sz="1500" kern="0" spc="-50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</a:rPr>
                      </a:br>
                      <a:r>
                        <a:rPr lang="en-US" sz="1500" i="1" kern="0" spc="-50" dirty="0">
                          <a:solidFill>
                            <a:srgbClr val="0070C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parameters</a:t>
                      </a:r>
                      <a:r>
                        <a:rPr lang="en-US" sz="1500" kern="0" spc="-50" dirty="0">
                          <a:solidFill>
                            <a:srgbClr val="0070C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]) </a:t>
                      </a:r>
                      <a:endParaRPr lang="en-US" sz="1500" kern="0" spc="-50" dirty="0">
                        <a:solidFill>
                          <a:srgbClr val="0070C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cursor()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 를 호출하여 커서 객체를 생성하고 주어진 매개 변수로 커서의 </a:t>
                      </a:r>
                      <a:r>
                        <a:rPr lang="en-US" altLang="ko-KR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execute()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메서드를 호출 한 다음 커서를 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반환함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Connection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execute(),</a:t>
                      </a:r>
                      <a:r>
                        <a:rPr lang="en-US" altLang="ko-KR" sz="1500" kern="0" spc="-5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500" kern="0" spc="-50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executemany</a:t>
                      </a:r>
                      <a:r>
                        <a:rPr lang="en-US" altLang="ko-KR" sz="1500" kern="0" spc="-5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(), </a:t>
                      </a:r>
                      <a:r>
                        <a:rPr lang="en-US" altLang="ko-KR" sz="1500" kern="0" spc="-50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executescript</a:t>
                      </a:r>
                      <a:r>
                        <a:rPr lang="en-US" altLang="ko-KR" sz="1500" kern="0" spc="-5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500" kern="0" spc="-5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메서드는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500" kern="0" spc="-50" dirty="0" err="1" smtClean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비표준</a:t>
                      </a:r>
                      <a:r>
                        <a:rPr lang="ko-KR" altLang="en-US" sz="15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5285"/>
                  </a:ext>
                </a:extLst>
              </a:tr>
              <a:tr h="11096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create_function</a:t>
                      </a: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sz="1500" i="1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</a:t>
                      </a: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 </a:t>
                      </a: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  <a:t/>
                      </a:r>
                      <a:b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</a:br>
                      <a:r>
                        <a:rPr lang="en-US" sz="1500" i="1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num_params</a:t>
                      </a: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 </a:t>
                      </a:r>
                      <a:r>
                        <a:rPr lang="en-US" sz="1500" i="1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</a:t>
                      </a: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 </a:t>
                      </a:r>
                      <a:endParaRPr 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문에서 나중에 사용할 수 있는 사용자 정의 함수를 작성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 </a:t>
                      </a:r>
                      <a:r>
                        <a:rPr lang="en-US" altLang="ko-KR" sz="15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num_params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함수가 받는 매개 변수의 수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 </a:t>
                      </a:r>
                      <a:r>
                        <a:rPr lang="en-US" altLang="ko-KR" sz="15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func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함수에 의해 호출되는 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Python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함수는 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bytes, </a:t>
                      </a:r>
                      <a:r>
                        <a:rPr lang="en-US" altLang="ko-KR" sz="15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5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float, buffer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None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SQLite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지원하는 어떤 유형이라도 반환 할 수 있음</a:t>
                      </a:r>
                      <a:r>
                        <a:rPr lang="en-US" altLang="ko-KR" sz="15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5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6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sqlite3.Cursor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실행하고 결과를 가져오기 위한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 </a:t>
            </a:r>
            <a:r>
              <a:rPr lang="en-US" altLang="ko-KR" dirty="0"/>
              <a:t>&gt; 1.3. SQLite API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41107310"/>
              </p:ext>
            </p:extLst>
          </p:nvPr>
        </p:nvGraphicFramePr>
        <p:xfrm>
          <a:off x="344488" y="1581060"/>
          <a:ext cx="9367041" cy="4709817"/>
        </p:xfrm>
        <a:graphic>
          <a:graphicData uri="http://schemas.openxmlformats.org/drawingml/2006/table">
            <a:tbl>
              <a:tblPr/>
              <a:tblGrid>
                <a:gridCol w="1682256">
                  <a:extLst>
                    <a:ext uri="{9D8B030D-6E8A-4147-A177-3AD203B41FA5}">
                      <a16:colId xmlns:a16="http://schemas.microsoft.com/office/drawing/2014/main" val="1070458281"/>
                    </a:ext>
                  </a:extLst>
                </a:gridCol>
                <a:gridCol w="7684785">
                  <a:extLst>
                    <a:ext uri="{9D8B030D-6E8A-4147-A177-3AD203B41FA5}">
                      <a16:colId xmlns:a16="http://schemas.microsoft.com/office/drawing/2014/main" val="2261814774"/>
                    </a:ext>
                  </a:extLst>
                </a:gridCol>
              </a:tblGrid>
              <a:tr h="206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54072"/>
                  </a:ext>
                </a:extLst>
              </a:tr>
              <a:tr h="7606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execute(</a:t>
                      </a:r>
                      <a:r>
                        <a:rPr lang="en-US" sz="1400" i="1" kern="0" spc="-5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</a:t>
                      </a:r>
                      <a:r>
                        <a:rPr lang="en-US" sz="1400" kern="0" spc="-5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[,</a:t>
                      </a:r>
                      <a:r>
                        <a:rPr lang="en-US" sz="14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</a:rPr>
                        <a:t/>
                      </a:r>
                      <a:br>
                        <a:rPr lang="en-US" sz="14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</a:rPr>
                      </a:br>
                      <a:r>
                        <a:rPr lang="en-US" sz="1400" i="1" kern="0" spc="-5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parameters</a:t>
                      </a:r>
                      <a:r>
                        <a:rPr lang="en-US" sz="1400" kern="0" spc="-5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])</a:t>
                      </a:r>
                      <a:endParaRPr lang="en-US" sz="1400" kern="0" spc="-5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12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문을 </a:t>
                      </a:r>
                      <a:r>
                        <a:rPr lang="ko-KR" altLang="en-US" sz="1200" kern="0" spc="-5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문을 </a:t>
                      </a:r>
                      <a:r>
                        <a:rPr lang="ko-KR" alt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매개변수화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할 수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있음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qmark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스타일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cur.execute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("insert into people values (?, ?)", (</a:t>
                      </a: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who,age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named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스타일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cur.execute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("select * from people where </a:t>
                      </a: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name_last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=:who and age=:age</a:t>
                      </a:r>
                      <a:r>
                        <a:rPr 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     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{"</a:t>
                      </a: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who":who,"age":age</a:t>
                      </a:r>
                      <a:r>
                        <a:rPr 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590"/>
                  </a:ext>
                </a:extLst>
              </a:tr>
              <a:tr h="3915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executemany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sz="1200" i="1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  <a:t/>
                      </a:r>
                      <a:b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</a:br>
                      <a:r>
                        <a:rPr lang="en-US" sz="1200" i="1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seq_of_parameters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시퀀스 </a:t>
                      </a:r>
                      <a:r>
                        <a:rPr lang="en-US" altLang="ko-KR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seq_of_parameters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있는 모든 매개 변수 시퀀스 또는 매핑에 대해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명령을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260875"/>
                  </a:ext>
                </a:extLst>
              </a:tr>
              <a:tr h="3915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executescript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  <a:t/>
                      </a:r>
                      <a:b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</a:br>
                      <a:r>
                        <a:rPr lang="en-US" sz="1200" i="1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sql_script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 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번에 여러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문을 실행하기 위한 </a:t>
                      </a:r>
                      <a:r>
                        <a:rPr lang="ko-KR" alt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비표준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스크립트는 라인의 끝이 세미콜론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(;)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끝남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52405"/>
                  </a:ext>
                </a:extLst>
              </a:tr>
              <a:tr h="3915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fetchone( ) 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쿼리 결과 집합의 다음 행을 가져 오거나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시퀀스를 반환하거나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이상 데이터를 사용할 수 없는 경우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None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가져옴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480168"/>
                  </a:ext>
                </a:extLst>
              </a:tr>
              <a:tr h="7606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fetchmany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sz="1200" i="1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size= 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  <a:t/>
                      </a:r>
                      <a:b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</a:br>
                      <a:r>
                        <a:rPr lang="en-US" sz="1200" i="1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cursor.arraysize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결과의 다음 행 집합을 가져 와서 목록을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반환함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행이 더 이상 사용 가능하지 않으면 빈 목록이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호출 당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패치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(fetch)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 행의 수는 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size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매개 변수로 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지정되어 있지 않은 경우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커서의 배열 크기가 가져올 행의 수를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결정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메서드는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size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매개 변수가 나타내는 수만큼의 행을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가져옴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지정된 행의 수를 사용할 수 없어서 이것이 가능하지 않으면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적은 행이 </a:t>
                      </a:r>
                      <a:r>
                        <a:rPr lang="ko-KR" alt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있음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최적의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성능을 위해서는 </a:t>
                      </a:r>
                      <a:r>
                        <a:rPr lang="en-US" altLang="ko-KR" sz="12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arraysize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속성을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사용하는 것이 가장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좋음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77930"/>
                  </a:ext>
                </a:extLst>
              </a:tr>
              <a:tr h="3915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fetchall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 ) 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결과의 모든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행을 가져와 목록을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커서의 </a:t>
                      </a:r>
                      <a:r>
                        <a:rPr lang="en-US" altLang="ko-KR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arraysize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속성은 이 작업의 성능에 영향을 줄 수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있음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있는 행이 없으면 빈 목록이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반환됨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49048"/>
                  </a:ext>
                </a:extLst>
              </a:tr>
              <a:tr h="3915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close( ) </a:t>
                      </a:r>
                      <a:endParaRPr lang="en-US" sz="1400" kern="0" spc="-5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커서를 </a:t>
                      </a:r>
                      <a:r>
                        <a:rPr lang="ko-KR" altLang="en-US" sz="1200" kern="0" spc="-5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닫음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__del__()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메서드가 호출될 때는 커서가 닫히지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않음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시점부터는 커서를 사용할 수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이후 커서에 어떤 작업이 시도되면 </a:t>
                      </a:r>
                      <a:r>
                        <a:rPr lang="en-US" altLang="ko-KR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ProgrammingError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예외가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61563"/>
                  </a:ext>
                </a:extLst>
              </a:tr>
              <a:tr h="2633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arraysize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fetchmany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의해 반환 되는 행의 수를 제어하는 ​​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호출 당 단일 행을 가져 오는 것을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40614"/>
                  </a:ext>
                </a:extLst>
              </a:tr>
              <a:tr h="7606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rowcount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sqlite3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모듈의 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Cursor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클래스가 이 속성을 구현 하더라도 데이터베이스 엔진 자체의 지원은 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영향을 받는 행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"/"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행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결정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 들어 </a:t>
                      </a:r>
                      <a:r>
                        <a:rPr lang="en-US" altLang="ko-KR" sz="12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executemany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문장에서 수정된 행의 수는 </a:t>
                      </a:r>
                      <a:r>
                        <a:rPr lang="en-US" altLang="ko-KR" sz="12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rowcount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합해 짐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파이썬 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API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스펙에서 요구하는 대로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 </a:t>
                      </a:r>
                      <a:r>
                        <a:rPr lang="en-US" altLang="ko-KR" sz="12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rowcount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속성은 </a:t>
                      </a:r>
                      <a:r>
                        <a:rPr lang="en-US" altLang="ko-KR" sz="12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executeXX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커서에서 아무 것도 수행 되지 않았거나 마지막 작업의 행 개수가 인터페이스에 의해 결정될 수 없는 경우 </a:t>
                      </a:r>
                      <a:r>
                        <a:rPr lang="en-US" altLang="ko-KR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12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43429" marR="43429" marT="12007" marB="120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7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sqlite3.Row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Row </a:t>
            </a:r>
            <a:r>
              <a:rPr lang="ko-KR" altLang="en-US" dirty="0"/>
              <a:t>인스턴스들은 </a:t>
            </a:r>
            <a:r>
              <a:rPr lang="ko-KR" altLang="en-US" dirty="0">
                <a:solidFill>
                  <a:srgbClr val="FF0000"/>
                </a:solidFill>
              </a:rPr>
              <a:t>컬럼 이름과 인덱스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표현식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동등성 테스트 등의 접근</a:t>
            </a:r>
            <a:r>
              <a:rPr lang="ko-KR" altLang="en-US" dirty="0"/>
              <a:t>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 행 객체가 정확히 동일한 열을 갖고 그 구성원이 동일하면 동일한 객체를 </a:t>
            </a:r>
            <a:r>
              <a:rPr lang="ko-KR" altLang="en-US" dirty="0" smtClean="0"/>
              <a:t>비교함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SQLite </a:t>
            </a:r>
            <a:r>
              <a:rPr lang="ko-KR" altLang="en-US" dirty="0"/>
              <a:t>데이터베이스 연결 </a:t>
            </a:r>
            <a:r>
              <a:rPr lang="en-US" altLang="ko-KR" dirty="0"/>
              <a:t>&gt; 1.3. SQLite API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851296"/>
              </p:ext>
            </p:extLst>
          </p:nvPr>
        </p:nvGraphicFramePr>
        <p:xfrm>
          <a:off x="776536" y="3277504"/>
          <a:ext cx="8064896" cy="796322"/>
        </p:xfrm>
        <a:graphic>
          <a:graphicData uri="http://schemas.openxmlformats.org/drawingml/2006/table">
            <a:tbl>
              <a:tblPr/>
              <a:tblGrid>
                <a:gridCol w="1770006">
                  <a:extLst>
                    <a:ext uri="{9D8B030D-6E8A-4147-A177-3AD203B41FA5}">
                      <a16:colId xmlns:a16="http://schemas.microsoft.com/office/drawing/2014/main" val="382337326"/>
                    </a:ext>
                  </a:extLst>
                </a:gridCol>
                <a:gridCol w="6294890">
                  <a:extLst>
                    <a:ext uri="{9D8B030D-6E8A-4147-A177-3AD203B41FA5}">
                      <a16:colId xmlns:a16="http://schemas.microsoft.com/office/drawing/2014/main" val="796097028"/>
                    </a:ext>
                  </a:extLst>
                </a:gridCol>
              </a:tblGrid>
              <a:tr h="398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1356"/>
                  </a:ext>
                </a:extLst>
              </a:tr>
              <a:tr h="3981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keys( )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 목록을 반환합니다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16365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1245</Words>
  <Application>Microsoft Office PowerPoint</Application>
  <PresentationFormat>A4 용지(210x297mm)</PresentationFormat>
  <Paragraphs>205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Wingdings</vt:lpstr>
      <vt:lpstr>Arial</vt:lpstr>
      <vt:lpstr>나눔고딕</vt:lpstr>
      <vt:lpstr>D2Coding</vt:lpstr>
      <vt:lpstr>1_Office 테마</vt:lpstr>
      <vt:lpstr>PowerPoint 프레젠테이션</vt:lpstr>
      <vt:lpstr>PowerPoint 프레젠테이션</vt:lpstr>
      <vt:lpstr>학습 내용</vt:lpstr>
      <vt:lpstr>1.1. SQLite와 파이썬</vt:lpstr>
      <vt:lpstr>1.2. 데이터베이스 연결</vt:lpstr>
      <vt:lpstr>1.3. SQLite API</vt:lpstr>
      <vt:lpstr>1) sqlite3.Connection</vt:lpstr>
      <vt:lpstr>2) sqlite3.Cursor</vt:lpstr>
      <vt:lpstr>3) sqlite3.Row</vt:lpstr>
      <vt:lpstr>4) sqlite3 예외 클래스</vt:lpstr>
      <vt:lpstr>1.4. SQLite 데이터베이스에 데이터 입력하기</vt:lpstr>
      <vt:lpstr>1.4. SQLite 데이터베이스에 데이터 입력하기</vt:lpstr>
      <vt:lpstr>DB Browser for SQLite</vt:lpstr>
      <vt:lpstr>1.5. SQLite 데이터베이스에서 데이터 조회하기</vt:lpstr>
      <vt:lpstr>1.6. SQL 구문에 파라미터 사용하기</vt:lpstr>
      <vt:lpstr>1.7. SQLite 데이터베이스에서 데이터 수정/삭제하기</vt:lpstr>
      <vt:lpstr>2.1. cx_Oracle 패키지</vt:lpstr>
      <vt:lpstr>2.2. 오라클 데이터베이스 연결</vt:lpstr>
      <vt:lpstr>2.3. EMPLOYEES 테이블 데이터 조회하기</vt:lpstr>
      <vt:lpstr>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148</cp:revision>
  <dcterms:created xsi:type="dcterms:W3CDTF">2019-04-14T14:47:30Z</dcterms:created>
  <dcterms:modified xsi:type="dcterms:W3CDTF">2019-07-08T05:51:48Z</dcterms:modified>
</cp:coreProperties>
</file>