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500" r:id="rId2"/>
    <p:sldId id="498" r:id="rId3"/>
    <p:sldId id="499" r:id="rId4"/>
    <p:sldId id="564" r:id="rId5"/>
    <p:sldId id="473" r:id="rId6"/>
    <p:sldId id="477" r:id="rId7"/>
    <p:sldId id="482" r:id="rId8"/>
    <p:sldId id="493" r:id="rId9"/>
    <p:sldId id="492" r:id="rId10"/>
    <p:sldId id="494" r:id="rId11"/>
    <p:sldId id="501" r:id="rId12"/>
    <p:sldId id="502" r:id="rId13"/>
    <p:sldId id="495" r:id="rId14"/>
    <p:sldId id="503" r:id="rId15"/>
    <p:sldId id="505" r:id="rId16"/>
    <p:sldId id="506" r:id="rId17"/>
    <p:sldId id="509" r:id="rId18"/>
    <p:sldId id="507" r:id="rId19"/>
    <p:sldId id="508" r:id="rId20"/>
    <p:sldId id="510" r:id="rId21"/>
    <p:sldId id="511" r:id="rId22"/>
    <p:sldId id="513" r:id="rId23"/>
    <p:sldId id="514" r:id="rId24"/>
    <p:sldId id="515" r:id="rId25"/>
    <p:sldId id="525" r:id="rId26"/>
    <p:sldId id="523" r:id="rId27"/>
    <p:sldId id="524" r:id="rId28"/>
    <p:sldId id="526" r:id="rId29"/>
    <p:sldId id="527" r:id="rId30"/>
    <p:sldId id="516" r:id="rId31"/>
    <p:sldId id="517" r:id="rId32"/>
    <p:sldId id="518" r:id="rId33"/>
    <p:sldId id="519" r:id="rId34"/>
    <p:sldId id="520" r:id="rId35"/>
    <p:sldId id="528" r:id="rId36"/>
    <p:sldId id="521" r:id="rId37"/>
    <p:sldId id="522" r:id="rId38"/>
    <p:sldId id="512" r:id="rId39"/>
    <p:sldId id="531" r:id="rId40"/>
    <p:sldId id="530" r:id="rId41"/>
    <p:sldId id="529" r:id="rId42"/>
    <p:sldId id="484" r:id="rId43"/>
    <p:sldId id="491" r:id="rId44"/>
    <p:sldId id="496" r:id="rId45"/>
    <p:sldId id="547" r:id="rId46"/>
    <p:sldId id="532" r:id="rId47"/>
    <p:sldId id="533" r:id="rId48"/>
    <p:sldId id="548" r:id="rId49"/>
    <p:sldId id="549" r:id="rId50"/>
    <p:sldId id="550" r:id="rId51"/>
    <p:sldId id="552" r:id="rId52"/>
    <p:sldId id="551" r:id="rId53"/>
    <p:sldId id="534" r:id="rId54"/>
    <p:sldId id="558" r:id="rId55"/>
    <p:sldId id="535" r:id="rId56"/>
    <p:sldId id="553" r:id="rId57"/>
    <p:sldId id="554" r:id="rId58"/>
    <p:sldId id="555" r:id="rId59"/>
    <p:sldId id="556" r:id="rId60"/>
    <p:sldId id="557" r:id="rId61"/>
    <p:sldId id="536" r:id="rId62"/>
    <p:sldId id="537" r:id="rId63"/>
    <p:sldId id="559" r:id="rId64"/>
    <p:sldId id="560" r:id="rId65"/>
    <p:sldId id="538" r:id="rId66"/>
    <p:sldId id="561" r:id="rId67"/>
    <p:sldId id="539" r:id="rId68"/>
    <p:sldId id="563" r:id="rId69"/>
    <p:sldId id="540" r:id="rId70"/>
    <p:sldId id="562" r:id="rId71"/>
  </p:sldIdLst>
  <p:sldSz cx="9906000" cy="6858000" type="A4"/>
  <p:notesSz cx="6858000" cy="9144000"/>
  <p:embeddedFontLst>
    <p:embeddedFont>
      <p:font typeface="Consolas" panose="020B0609020204030204" pitchFamily="49" charset="0"/>
      <p:regular r:id="rId74"/>
      <p:bold r:id="rId75"/>
      <p:italic r:id="rId76"/>
      <p:boldItalic r:id="rId77"/>
    </p:embeddedFont>
    <p:embeddedFont>
      <p:font typeface="나눔바른고딕" panose="020B0603020101020101" pitchFamily="50" charset="-127"/>
      <p:regular r:id="rId78"/>
      <p:bold r:id="rId79"/>
    </p:embeddedFont>
    <p:embeddedFont>
      <p:font typeface="맑은 고딕" panose="020B0503020000020004" pitchFamily="50" charset="-127"/>
      <p:regular r:id="rId80"/>
      <p:bold r:id="rId81"/>
    </p:embeddedFont>
    <p:embeddedFont>
      <p:font typeface="Arial Rounded MT Bold" panose="020F0704030504030204" pitchFamily="34" charset="0"/>
      <p:regular r:id="rId82"/>
    </p:embeddedFont>
    <p:embeddedFont>
      <p:font typeface="D2Coding" panose="020B0609020101020101" pitchFamily="49" charset="-127"/>
      <p:regular r:id="rId83"/>
      <p:bold r:id="rId84"/>
    </p:embeddedFont>
    <p:embeddedFont>
      <p:font typeface="나눔고딕" panose="020D0604000000000000" pitchFamily="50" charset="-127"/>
      <p:regular r:id="rId85"/>
      <p:bold r:id="rId8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4E4585A-C641-4293-A434-F9E936742555}">
          <p14:sldIdLst>
            <p14:sldId id="500"/>
            <p14:sldId id="498"/>
            <p14:sldId id="499"/>
          </p14:sldIdLst>
        </p14:section>
        <p14:section name="1. 웹 데이터 수집" id="{5BDD32B6-BB14-4BB5-9A9B-752A345F78A3}">
          <p14:sldIdLst>
            <p14:sldId id="564"/>
            <p14:sldId id="473"/>
            <p14:sldId id="477"/>
            <p14:sldId id="482"/>
            <p14:sldId id="493"/>
            <p14:sldId id="492"/>
            <p14:sldId id="494"/>
            <p14:sldId id="501"/>
            <p14:sldId id="502"/>
            <p14:sldId id="495"/>
            <p14:sldId id="503"/>
            <p14:sldId id="505"/>
            <p14:sldId id="506"/>
            <p14:sldId id="509"/>
            <p14:sldId id="507"/>
            <p14:sldId id="508"/>
          </p14:sldIdLst>
        </p14:section>
        <p14:section name="2절. requests를 이용한 웹 데이터 수집" id="{7B3F27B0-2793-4E38-8086-7591E5EC973C}">
          <p14:sldIdLst>
            <p14:sldId id="510"/>
            <p14:sldId id="511"/>
            <p14:sldId id="513"/>
            <p14:sldId id="514"/>
            <p14:sldId id="515"/>
            <p14:sldId id="525"/>
            <p14:sldId id="523"/>
            <p14:sldId id="524"/>
            <p14:sldId id="526"/>
            <p14:sldId id="527"/>
            <p14:sldId id="516"/>
            <p14:sldId id="517"/>
            <p14:sldId id="518"/>
            <p14:sldId id="519"/>
            <p14:sldId id="520"/>
            <p14:sldId id="528"/>
            <p14:sldId id="521"/>
            <p14:sldId id="522"/>
            <p14:sldId id="512"/>
            <p14:sldId id="531"/>
            <p14:sldId id="530"/>
            <p14:sldId id="529"/>
            <p14:sldId id="484"/>
            <p14:sldId id="491"/>
          </p14:sldIdLst>
        </p14:section>
        <p14:section name="3절. Selenium을 이용한 웹 데이터 수집" id="{AE5932BA-72A4-4675-A4AA-FE4B16349AAA}">
          <p14:sldIdLst>
            <p14:sldId id="496"/>
            <p14:sldId id="547"/>
            <p14:sldId id="532"/>
            <p14:sldId id="533"/>
            <p14:sldId id="548"/>
            <p14:sldId id="549"/>
            <p14:sldId id="550"/>
            <p14:sldId id="552"/>
            <p14:sldId id="551"/>
            <p14:sldId id="534"/>
            <p14:sldId id="558"/>
            <p14:sldId id="535"/>
            <p14:sldId id="553"/>
            <p14:sldId id="554"/>
            <p14:sldId id="555"/>
            <p14:sldId id="556"/>
            <p14:sldId id="557"/>
            <p14:sldId id="536"/>
            <p14:sldId id="537"/>
            <p14:sldId id="559"/>
            <p14:sldId id="560"/>
            <p14:sldId id="538"/>
            <p14:sldId id="561"/>
            <p14:sldId id="539"/>
            <p14:sldId id="563"/>
            <p14:sldId id="540"/>
            <p14:sldId id="5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3F5F7"/>
    <a:srgbClr val="262626"/>
    <a:srgbClr val="445469"/>
    <a:srgbClr val="4E2683"/>
    <a:srgbClr val="E4E5E9"/>
    <a:srgbClr val="E4E6EA"/>
    <a:srgbClr val="E7E9EB"/>
    <a:srgbClr val="FCFCFC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9085" autoAdjust="0"/>
  </p:normalViewPr>
  <p:slideViewPr>
    <p:cSldViewPr>
      <p:cViewPr varScale="1">
        <p:scale>
          <a:sx n="74" d="100"/>
          <a:sy n="74" d="100"/>
        </p:scale>
        <p:origin x="8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177044" y="46424"/>
            <a:ext cx="1672500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웹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177044" y="46424"/>
            <a:ext cx="1672500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웹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5235" y="1"/>
            <a:ext cx="1301831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5234" y="-17885"/>
            <a:ext cx="1301829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917329" y="2780928"/>
            <a:ext cx="1404156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785144" y="2914650"/>
            <a:ext cx="613218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676638" y="3108760"/>
            <a:ext cx="796266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 userDrawn="1"/>
        </p:nvSpPr>
        <p:spPr>
          <a:xfrm rot="10800000" flipH="1">
            <a:off x="-15236" y="0"/>
            <a:ext cx="927021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96549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9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  <p:sldLayoutId id="2147483690" r:id="rId5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jtbc.joins.com/Etc/RssService.aspx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" r="-4600"/>
          <a:stretch/>
        </p:blipFill>
        <p:spPr>
          <a:xfrm>
            <a:off x="2432719" y="1484784"/>
            <a:ext cx="5040560" cy="286817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67570" y="565943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924" y="5778832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실습을 위한 준비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</a:t>
            </a:r>
            <a:r>
              <a:rPr lang="ko-KR" altLang="en-US" dirty="0" smtClean="0"/>
              <a:t>파서 </a:t>
            </a:r>
            <a:r>
              <a:rPr lang="en-US" altLang="ko-KR" dirty="0" smtClean="0"/>
              <a:t>&gt; </a:t>
            </a:r>
            <a:r>
              <a:rPr lang="en-US" altLang="ko-KR" dirty="0"/>
              <a:t>1.4. 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5" y="1105333"/>
            <a:ext cx="7149356" cy="5107633"/>
          </a:xfrm>
          <a:prstGeom prst="rect">
            <a:avLst/>
          </a:prstGeom>
        </p:spPr>
      </p:pic>
      <p:pic>
        <p:nvPicPr>
          <p:cNvPr id="2049" name="_x782932512" descr="EMB00001a0406b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569221"/>
            <a:ext cx="5114900" cy="2084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ko-KR" altLang="en-US" dirty="0" smtClean="0"/>
              <a:t>태그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("element")</a:t>
            </a:r>
            <a:endParaRPr lang="ko-KR" altLang="en-US" dirty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태그 </a:t>
            </a:r>
            <a:r>
              <a:rPr lang="ko-KR" altLang="en-US" dirty="0" err="1"/>
              <a:t>선택자는</a:t>
            </a:r>
            <a:r>
              <a:rPr lang="ko-KR" altLang="en-US" dirty="0"/>
              <a:t> 일반적으로 스타일 정의하고 싶은 </a:t>
            </a:r>
            <a:r>
              <a:rPr lang="en-US" altLang="ko-KR" dirty="0"/>
              <a:t>html </a:t>
            </a:r>
            <a:r>
              <a:rPr lang="ko-KR" altLang="en-US" dirty="0"/>
              <a:t>태그 이름을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요소 </a:t>
            </a:r>
            <a:r>
              <a:rPr lang="ko-KR" altLang="en-US" dirty="0"/>
              <a:t>안의 텍스트는 </a:t>
            </a:r>
            <a:r>
              <a:rPr lang="en-US" altLang="ko-KR" dirty="0"/>
              <a:t>text, </a:t>
            </a:r>
            <a:r>
              <a:rPr lang="ko-KR" altLang="en-US" dirty="0" err="1"/>
              <a:t>태그이름은</a:t>
            </a:r>
            <a:r>
              <a:rPr lang="ko-KR" altLang="en-US" dirty="0"/>
              <a:t> </a:t>
            </a:r>
            <a:r>
              <a:rPr lang="en-US" altLang="ko-KR" dirty="0"/>
              <a:t>name </a:t>
            </a:r>
            <a:r>
              <a:rPr lang="ko-KR" altLang="en-US" dirty="0"/>
              <a:t>그리고 태그의 속성들은 </a:t>
            </a:r>
            <a:r>
              <a:rPr lang="en-US" altLang="ko-KR" dirty="0" err="1"/>
              <a:t>attrs</a:t>
            </a:r>
            <a:r>
              <a:rPr lang="ko-KR" altLang="en-US" dirty="0"/>
              <a:t>를 이용해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en-US" altLang="ko-KR" dirty="0" err="1" smtClean="0"/>
              <a:t>soup.select</a:t>
            </a:r>
            <a:r>
              <a:rPr lang="en-US" altLang="ko-KR" dirty="0" smtClean="0"/>
              <a:t>("h1")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endParaRPr lang="ko-KR" altLang="en-US" dirty="0"/>
          </a:p>
          <a:p>
            <a:pPr fontAlgn="base">
              <a:spcBef>
                <a:spcPts val="0"/>
              </a:spcBef>
            </a:pPr>
            <a:r>
              <a:rPr lang="ko-KR" altLang="en-US" dirty="0" smtClean="0"/>
              <a:t>다중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("selector1, selector2, </a:t>
            </a:r>
            <a:r>
              <a:rPr lang="en-US" altLang="ko-KR" dirty="0" err="1"/>
              <a:t>selectorN</a:t>
            </a:r>
            <a:r>
              <a:rPr lang="en-US" altLang="ko-KR" dirty="0"/>
              <a:t>")</a:t>
            </a:r>
            <a:endParaRPr lang="ko-KR" altLang="en-US" dirty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 err="1"/>
              <a:t>선택자를</a:t>
            </a:r>
            <a:r>
              <a:rPr lang="ko-KR" altLang="en-US" dirty="0"/>
              <a:t> </a:t>
            </a:r>
            <a:r>
              <a:rPr lang="en-US" altLang="ko-KR" dirty="0"/>
              <a:t>","(comma)</a:t>
            </a:r>
            <a:r>
              <a:rPr lang="ko-KR" altLang="en-US" dirty="0"/>
              <a:t>로 분리하여 선언하면 여러 개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. 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해당하는 </a:t>
            </a:r>
            <a:r>
              <a:rPr lang="ko-KR" altLang="en-US" dirty="0"/>
              <a:t>모든 </a:t>
            </a:r>
            <a:r>
              <a:rPr lang="ko-KR" altLang="en-US" dirty="0" err="1"/>
              <a:t>선택자의</a:t>
            </a:r>
            <a:r>
              <a:rPr lang="ko-KR" altLang="en-US" dirty="0"/>
              <a:t> 요소를 찾기 때문에 </a:t>
            </a:r>
            <a:r>
              <a:rPr lang="en-US" altLang="ko-KR" dirty="0" err="1"/>
              <a:t>select_one</a:t>
            </a:r>
            <a:r>
              <a:rPr lang="en-US" altLang="ko-KR" dirty="0"/>
              <a:t>()</a:t>
            </a:r>
            <a:r>
              <a:rPr lang="ko-KR" altLang="en-US" dirty="0"/>
              <a:t>아닌 </a:t>
            </a:r>
            <a:r>
              <a:rPr lang="en-US" altLang="ko-KR" dirty="0"/>
              <a:t>select() </a:t>
            </a:r>
            <a:r>
              <a:rPr lang="ko-KR" altLang="en-US" dirty="0"/>
              <a:t>메서드를 </a:t>
            </a:r>
            <a:r>
              <a:rPr lang="ko-KR" altLang="en-US" dirty="0" smtClean="0"/>
              <a:t>이용</a:t>
            </a:r>
            <a:endParaRPr lang="ko-KR" altLang="en-US" dirty="0"/>
          </a:p>
          <a:p>
            <a:pPr lvl="1" fontAlgn="base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err="1"/>
              <a:t>soup.select</a:t>
            </a:r>
            <a:r>
              <a:rPr lang="en-US" altLang="ko-KR" dirty="0"/>
              <a:t>("h1, p</a:t>
            </a:r>
            <a:r>
              <a:rPr lang="en-US" altLang="ko-KR" dirty="0" smtClean="0"/>
              <a:t>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 </a:t>
            </a:r>
            <a:r>
              <a:rPr lang="en-US" altLang="ko-KR" dirty="0"/>
              <a:t>&gt; 1.4. 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64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ko-KR" altLang="en-US" dirty="0" smtClean="0"/>
              <a:t>내포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("ancestor descendant")</a:t>
            </a:r>
            <a:endParaRPr lang="ko-KR" altLang="en-US" dirty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요소가 내포 관계가 있을 때 적용시키기 위한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. 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 err="1" smtClean="0"/>
              <a:t>선택자와</a:t>
            </a:r>
            <a:r>
              <a:rPr lang="ko-KR" altLang="en-US" dirty="0" smtClean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사이를 공백으로 띄우고 </a:t>
            </a:r>
            <a:r>
              <a:rPr lang="ko-KR" altLang="en-US" dirty="0" smtClean="0"/>
              <a:t>나열</a:t>
            </a:r>
            <a:endParaRPr lang="ko-KR" altLang="en-US" dirty="0"/>
          </a:p>
          <a:p>
            <a:pPr lvl="1" fontAlgn="base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err="1"/>
              <a:t>soup.select</a:t>
            </a:r>
            <a:r>
              <a:rPr lang="en-US" altLang="ko-KR" dirty="0"/>
              <a:t>("div b</a:t>
            </a:r>
            <a:r>
              <a:rPr lang="en-US" altLang="ko-KR" dirty="0" smtClean="0"/>
              <a:t>")</a:t>
            </a:r>
          </a:p>
          <a:p>
            <a:pPr lvl="1" fontAlgn="base" latinLnBrk="0">
              <a:lnSpc>
                <a:spcPct val="120000"/>
              </a:lnSpc>
              <a:spcBef>
                <a:spcPts val="0"/>
              </a:spcBef>
            </a:pPr>
            <a:endParaRPr lang="ko-KR" altLang="en-US" dirty="0"/>
          </a:p>
          <a:p>
            <a:pPr fontAlgn="base">
              <a:spcBef>
                <a:spcPts val="0"/>
              </a:spcBef>
            </a:pPr>
            <a:r>
              <a:rPr lang="ko-KR" altLang="en-US" dirty="0" smtClean="0"/>
              <a:t>자식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("parent &gt; child")</a:t>
            </a:r>
            <a:endParaRPr lang="ko-KR" altLang="en-US" dirty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 err="1"/>
              <a:t>선택자와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r>
              <a:rPr lang="ko-KR" altLang="en-US" dirty="0"/>
              <a:t> 사이에 </a:t>
            </a:r>
            <a:r>
              <a:rPr lang="en-US" altLang="ko-KR" dirty="0"/>
              <a:t>&gt;</a:t>
            </a:r>
            <a:r>
              <a:rPr lang="ko-KR" altLang="en-US" dirty="0"/>
              <a:t>를 입력하며 반드시 부모자식간의 관계에만 스타일이 적용되도록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두 </a:t>
            </a:r>
            <a:r>
              <a:rPr lang="ko-KR" altLang="en-US" dirty="0"/>
              <a:t>단계 이상 건너뛴 관계에서는 자식 </a:t>
            </a:r>
            <a:r>
              <a:rPr lang="ko-KR" altLang="en-US" dirty="0" err="1"/>
              <a:t>선택자가</a:t>
            </a:r>
            <a:r>
              <a:rPr lang="ko-KR" altLang="en-US" dirty="0"/>
              <a:t> 작동하지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pPr lvl="1" fontAlgn="base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err="1"/>
              <a:t>soup.select</a:t>
            </a:r>
            <a:r>
              <a:rPr lang="en-US" altLang="ko-KR" dirty="0"/>
              <a:t>("div &gt; b")</a:t>
            </a:r>
            <a:endParaRPr lang="ko-KR" altLang="en-US" dirty="0"/>
          </a:p>
          <a:p>
            <a:pPr fontAlgn="base"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 </a:t>
            </a:r>
            <a:r>
              <a:rPr lang="en-US" altLang="ko-KR" dirty="0"/>
              <a:t>&gt; 1.4. 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6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ts val="0"/>
              </a:spcBef>
            </a:pPr>
            <a:r>
              <a:rPr lang="ko-KR" altLang="en-US" dirty="0" smtClean="0"/>
              <a:t>클래스</a:t>
            </a:r>
            <a:r>
              <a:rPr lang="en-US" altLang="ko-KR" dirty="0"/>
              <a:t>(class)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(".class")</a:t>
            </a:r>
            <a:endParaRPr lang="ko-KR" altLang="en-US" dirty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HTML </a:t>
            </a:r>
            <a:r>
              <a:rPr lang="ko-KR" altLang="en-US" dirty="0"/>
              <a:t>문서에서 </a:t>
            </a:r>
            <a:r>
              <a:rPr lang="en-US" altLang="ko-KR" dirty="0"/>
              <a:t>class </a:t>
            </a:r>
            <a:r>
              <a:rPr lang="ko-KR" altLang="en-US" dirty="0"/>
              <a:t>속성의 값과 일치하는 요소를 선택 </a:t>
            </a:r>
            <a:endParaRPr lang="en-US" altLang="ko-KR" dirty="0" smtClean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ko-KR" altLang="en-US" dirty="0"/>
              <a:t>이름 앞에 </a:t>
            </a:r>
            <a:r>
              <a:rPr lang="en-US" altLang="ko-KR" dirty="0"/>
              <a:t>"."</a:t>
            </a:r>
            <a:r>
              <a:rPr lang="ko-KR" altLang="en-US" dirty="0"/>
              <a:t>을 이용하여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1" fontAlgn="base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err="1"/>
              <a:t>soup.select</a:t>
            </a:r>
            <a:r>
              <a:rPr lang="en-US" altLang="ko-KR" dirty="0"/>
              <a:t>("</a:t>
            </a:r>
            <a:r>
              <a:rPr lang="en-US" altLang="ko-KR" dirty="0" err="1"/>
              <a:t>div.contents</a:t>
            </a:r>
            <a:r>
              <a:rPr lang="en-US" altLang="ko-KR" dirty="0" smtClean="0"/>
              <a:t>")</a:t>
            </a:r>
          </a:p>
          <a:p>
            <a:pPr lvl="1" fontAlgn="base" latinLnBrk="0">
              <a:lnSpc>
                <a:spcPct val="120000"/>
              </a:lnSpc>
              <a:spcBef>
                <a:spcPts val="0"/>
              </a:spcBef>
            </a:pPr>
            <a:endParaRPr lang="ko-KR" altLang="en-US" dirty="0"/>
          </a:p>
          <a:p>
            <a:pPr fontAlgn="base">
              <a:spcBef>
                <a:spcPts val="0"/>
              </a:spcBef>
            </a:pPr>
            <a:r>
              <a:rPr lang="ko-KR" altLang="en-US" dirty="0" smtClean="0"/>
              <a:t>아이디</a:t>
            </a:r>
            <a:r>
              <a:rPr lang="en-US" altLang="ko-KR" dirty="0"/>
              <a:t>(id)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 smtClean="0"/>
              <a:t>(＂#id＂)</a:t>
            </a:r>
            <a:endParaRPr lang="ko-KR" altLang="en-US" dirty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HTML </a:t>
            </a:r>
            <a:r>
              <a:rPr lang="ko-KR" altLang="en-US" dirty="0"/>
              <a:t>문서에서 </a:t>
            </a:r>
            <a:r>
              <a:rPr lang="en-US" altLang="ko-KR" dirty="0"/>
              <a:t>id </a:t>
            </a:r>
            <a:r>
              <a:rPr lang="ko-KR" altLang="en-US" dirty="0"/>
              <a:t>속성의 값과 일치하는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id </a:t>
            </a:r>
            <a:r>
              <a:rPr lang="ko-KR" altLang="en-US" dirty="0" err="1"/>
              <a:t>선택자는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으로 정의합니다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err="1" smtClean="0"/>
              <a:t>soup.select_one</a:t>
            </a:r>
            <a:r>
              <a:rPr lang="en-US" altLang="ko-KR" dirty="0"/>
              <a:t>("#subject</a:t>
            </a:r>
            <a:r>
              <a:rPr lang="en-US" altLang="ko-KR" dirty="0" smtClean="0"/>
              <a:t>")</a:t>
            </a:r>
          </a:p>
          <a:p>
            <a:pPr lvl="1" fontAlgn="base" latinLnBrk="0">
              <a:lnSpc>
                <a:spcPct val="120000"/>
              </a:lnSpc>
              <a:spcBef>
                <a:spcPts val="0"/>
              </a:spcBef>
            </a:pPr>
            <a:endParaRPr lang="ko-KR" altLang="en-US" dirty="0"/>
          </a:p>
          <a:p>
            <a:pPr fontAlgn="base">
              <a:spcBef>
                <a:spcPts val="0"/>
              </a:spcBef>
            </a:pPr>
            <a:r>
              <a:rPr lang="ko-KR" altLang="en-US" dirty="0" smtClean="0"/>
              <a:t>속성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[name="value"]</a:t>
            </a:r>
            <a:endParaRPr lang="ko-KR" altLang="en-US" dirty="0"/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특정한 </a:t>
            </a:r>
            <a:r>
              <a:rPr lang="ko-KR" altLang="en-US" dirty="0"/>
              <a:t>속성을 갖는 </a:t>
            </a:r>
            <a:r>
              <a:rPr lang="ko-KR" altLang="en-US" dirty="0" smtClean="0"/>
              <a:t>요소만 선택</a:t>
            </a:r>
            <a:r>
              <a:rPr lang="en-US" altLang="ko-KR" dirty="0" smtClean="0"/>
              <a:t>. 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속성 </a:t>
            </a:r>
            <a:r>
              <a:rPr lang="ko-KR" altLang="en-US" dirty="0" err="1"/>
              <a:t>선택자는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와 </a:t>
            </a:r>
            <a:r>
              <a:rPr lang="en-US" altLang="ko-KR" dirty="0"/>
              <a:t>]</a:t>
            </a:r>
            <a:r>
              <a:rPr lang="ko-KR" altLang="en-US" dirty="0"/>
              <a:t>사이에 속성의 이름과 값을 </a:t>
            </a:r>
            <a:r>
              <a:rPr lang="ko-KR" altLang="en-US" dirty="0" smtClean="0"/>
              <a:t>지정</a:t>
            </a:r>
            <a:endParaRPr lang="ko-KR" altLang="en-US" dirty="0"/>
          </a:p>
          <a:p>
            <a:pPr lvl="1" fontAlgn="base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err="1" smtClean="0"/>
              <a:t>soup.select_one</a:t>
            </a:r>
            <a:r>
              <a:rPr lang="en-US" altLang="ko-KR" dirty="0"/>
              <a:t>("[id=subject</a:t>
            </a:r>
            <a:r>
              <a:rPr lang="en-US" altLang="ko-KR" dirty="0" smtClean="0"/>
              <a:t>]")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 </a:t>
            </a:r>
            <a:r>
              <a:rPr lang="en-US" altLang="ko-KR" dirty="0"/>
              <a:t>&gt; 1.4. 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DOM(Document Object Model, </a:t>
            </a:r>
            <a:r>
              <a:rPr lang="ko-KR" altLang="en-US" dirty="0"/>
              <a:t>문서 객체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/>
              <a:t>문서를 </a:t>
            </a:r>
            <a:r>
              <a:rPr lang="ko-KR" altLang="en-US" dirty="0" err="1"/>
              <a:t>파싱해서</a:t>
            </a:r>
            <a:r>
              <a:rPr lang="ko-KR" altLang="en-US" dirty="0"/>
              <a:t> 만들어진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/>
              <a:t>문서에서 원하는 요소를 찾기 위해서는 요소를 찾는 </a:t>
            </a:r>
            <a:r>
              <a:rPr lang="ko-KR" altLang="en-US" dirty="0" err="1"/>
              <a:t>메소드를</a:t>
            </a:r>
            <a:r>
              <a:rPr lang="ko-KR" altLang="en-US" dirty="0"/>
              <a:t> 실행시키기 전에 먼저 </a:t>
            </a:r>
            <a:r>
              <a:rPr lang="en-US" altLang="ko-KR" dirty="0"/>
              <a:t>DOM</a:t>
            </a:r>
            <a:r>
              <a:rPr lang="ko-KR" altLang="en-US" dirty="0"/>
              <a:t>이 만들어져 있어야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 </a:t>
            </a:r>
            <a:r>
              <a:rPr lang="en-US" altLang="ko-KR" dirty="0"/>
              <a:t>&gt; </a:t>
            </a:r>
            <a:r>
              <a:rPr lang="en-US" altLang="ko-KR" dirty="0" smtClean="0"/>
              <a:t>1.5. DOM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  <p:pic>
        <p:nvPicPr>
          <p:cNvPr id="1025" name="_x501833304" descr="EMB0000184c6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2663877"/>
            <a:ext cx="7514489" cy="36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61112" y="5795972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웹킷</a:t>
            </a:r>
            <a:r>
              <a:rPr lang="ko-KR" altLang="en-US" dirty="0" smtClean="0"/>
              <a:t> 렌더링 엔진의 주요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0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1) HTTP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HTTP Response</a:t>
            </a:r>
          </a:p>
        </p:txBody>
      </p:sp>
      <p:sp>
        <p:nvSpPr>
          <p:cNvPr id="72" name="내용 개체 틀 7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브라우저가 서버의 페이지를 요청하면 서버는 해당 파일을 찾은 다음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응답을 통해 클라이언트에 전송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브라우저는 응답된 페이지를 해석하여 화면에 보여줌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request : </a:t>
            </a:r>
            <a:r>
              <a:rPr lang="ko-KR" altLang="en-US" dirty="0" smtClean="0"/>
              <a:t>사용자가 원하는 파일 또는 리소스의 위치와 브라우저에 관한 정보를 포함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response : </a:t>
            </a:r>
            <a:r>
              <a:rPr lang="ko-KR" altLang="en-US" dirty="0" smtClean="0"/>
              <a:t>요청한 자원에 관한 정보를 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텍스트 형태이며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등을 바이너리 정보를 포함할 수 도 있음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 </a:t>
            </a:r>
            <a:r>
              <a:rPr lang="en-US" altLang="ko-KR" dirty="0"/>
              <a:t>&gt; </a:t>
            </a:r>
            <a:r>
              <a:rPr lang="en-US" altLang="ko-KR" dirty="0" smtClean="0"/>
              <a:t>1.6. HTTP </a:t>
            </a:r>
            <a:r>
              <a:rPr lang="ko-KR" altLang="en-US" dirty="0" smtClean="0"/>
              <a:t>요청과 응답</a:t>
            </a:r>
            <a:endParaRPr lang="ko-KR" altLang="en-US" dirty="0"/>
          </a:p>
        </p:txBody>
      </p:sp>
      <p:grpSp>
        <p:nvGrpSpPr>
          <p:cNvPr id="45" name="그룹 48"/>
          <p:cNvGrpSpPr/>
          <p:nvPr/>
        </p:nvGrpSpPr>
        <p:grpSpPr>
          <a:xfrm>
            <a:off x="1910662" y="3967172"/>
            <a:ext cx="6240693" cy="1838092"/>
            <a:chOff x="1763688" y="3645024"/>
            <a:chExt cx="5760640" cy="1838092"/>
          </a:xfrm>
        </p:grpSpPr>
        <p:grpSp>
          <p:nvGrpSpPr>
            <p:cNvPr id="49" name="그룹 70"/>
            <p:cNvGrpSpPr/>
            <p:nvPr/>
          </p:nvGrpSpPr>
          <p:grpSpPr>
            <a:xfrm>
              <a:off x="1763688" y="3645024"/>
              <a:ext cx="5760640" cy="1838092"/>
              <a:chOff x="1547664" y="1340768"/>
              <a:chExt cx="5760640" cy="1838092"/>
            </a:xfrm>
          </p:grpSpPr>
          <p:sp>
            <p:nvSpPr>
              <p:cNvPr id="57" name="정육면체 56"/>
              <p:cNvSpPr/>
              <p:nvPr/>
            </p:nvSpPr>
            <p:spPr>
              <a:xfrm>
                <a:off x="1547664" y="1340768"/>
                <a:ext cx="1656184" cy="1728192"/>
              </a:xfrm>
              <a:prstGeom prst="cube">
                <a:avLst>
                  <a:gd name="adj" fmla="val 6446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36000" tIns="36000" rIns="36000" bIns="36000" rtlCol="0" anchor="t"/>
              <a:lstStyle/>
              <a:p>
                <a:r>
                  <a:rPr lang="en-US" altLang="ko-KR" sz="1400" dirty="0" smtClean="0"/>
                  <a:t>User workstation</a:t>
                </a:r>
                <a:endParaRPr lang="ko-KR" altLang="en-US" sz="1400" dirty="0"/>
              </a:p>
            </p:txBody>
          </p:sp>
          <p:sp>
            <p:nvSpPr>
              <p:cNvPr id="58" name="정육면체 57"/>
              <p:cNvSpPr/>
              <p:nvPr/>
            </p:nvSpPr>
            <p:spPr>
              <a:xfrm>
                <a:off x="4860032" y="1340768"/>
                <a:ext cx="2448272" cy="1728192"/>
              </a:xfrm>
              <a:prstGeom prst="cube">
                <a:avLst>
                  <a:gd name="adj" fmla="val 6446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36000" tIns="36000" rIns="36000" bIns="36000" rtlCol="0" anchor="t"/>
              <a:lstStyle/>
              <a:p>
                <a:r>
                  <a:rPr lang="en-US" altLang="ko-KR" sz="1400" dirty="0" smtClean="0"/>
                  <a:t>Web Server</a:t>
                </a:r>
                <a:endParaRPr lang="ko-KR" altLang="en-US" sz="1400" dirty="0"/>
              </a:p>
            </p:txBody>
          </p:sp>
          <p:grpSp>
            <p:nvGrpSpPr>
              <p:cNvPr id="59" name="그룹 17"/>
              <p:cNvGrpSpPr/>
              <p:nvPr/>
            </p:nvGrpSpPr>
            <p:grpSpPr>
              <a:xfrm>
                <a:off x="6300192" y="1844824"/>
                <a:ext cx="766302" cy="864096"/>
                <a:chOff x="6325978" y="5157192"/>
                <a:chExt cx="766302" cy="864096"/>
              </a:xfrm>
            </p:grpSpPr>
            <p:sp>
              <p:nvSpPr>
                <p:cNvPr id="85" name="모서리가 접힌 도형 84"/>
                <p:cNvSpPr/>
                <p:nvPr/>
              </p:nvSpPr>
              <p:spPr>
                <a:xfrm flipV="1">
                  <a:off x="6516216" y="5157192"/>
                  <a:ext cx="576064" cy="720080"/>
                </a:xfrm>
                <a:prstGeom prst="foldedCorner">
                  <a:avLst>
                    <a:gd name="adj" fmla="val 26974"/>
                  </a:avLst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6" name="모서리가 접힌 도형 85"/>
                <p:cNvSpPr/>
                <p:nvPr/>
              </p:nvSpPr>
              <p:spPr>
                <a:xfrm flipV="1">
                  <a:off x="6444208" y="5229200"/>
                  <a:ext cx="576064" cy="720080"/>
                </a:xfrm>
                <a:prstGeom prst="foldedCorner">
                  <a:avLst>
                    <a:gd name="adj" fmla="val 26974"/>
                  </a:avLst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모서리가 접힌 도형 86"/>
                <p:cNvSpPr/>
                <p:nvPr/>
              </p:nvSpPr>
              <p:spPr>
                <a:xfrm flipV="1">
                  <a:off x="6372200" y="5301208"/>
                  <a:ext cx="576064" cy="720080"/>
                </a:xfrm>
                <a:prstGeom prst="foldedCorner">
                  <a:avLst>
                    <a:gd name="adj" fmla="val 26974"/>
                  </a:avLst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325978" y="5415994"/>
                  <a:ext cx="57441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500"/>
                    </a:lnSpc>
                  </a:pPr>
                  <a:r>
                    <a:rPr lang="en-US" altLang="ko-KR" sz="800" dirty="0" smtClean="0">
                      <a:latin typeface="Arial Rounded MT Bold" pitchFamily="34" charset="0"/>
                    </a:rPr>
                    <a:t>&lt;HTML&gt;</a:t>
                  </a:r>
                </a:p>
                <a:p>
                  <a:pPr>
                    <a:lnSpc>
                      <a:spcPts val="500"/>
                    </a:lnSpc>
                  </a:pPr>
                  <a:r>
                    <a:rPr lang="en-US" altLang="ko-KR" sz="800" dirty="0" smtClean="0">
                      <a:latin typeface="Arial Rounded MT Bold" pitchFamily="34" charset="0"/>
                    </a:rPr>
                    <a:t>   --------</a:t>
                  </a:r>
                </a:p>
                <a:p>
                  <a:pPr>
                    <a:lnSpc>
                      <a:spcPts val="500"/>
                    </a:lnSpc>
                  </a:pPr>
                  <a:r>
                    <a:rPr lang="en-US" altLang="ko-KR" sz="800" dirty="0" smtClean="0">
                      <a:latin typeface="Arial Rounded MT Bold" pitchFamily="34" charset="0"/>
                    </a:rPr>
                    <a:t>   --------</a:t>
                  </a:r>
                </a:p>
                <a:p>
                  <a:pPr>
                    <a:lnSpc>
                      <a:spcPts val="500"/>
                    </a:lnSpc>
                  </a:pPr>
                  <a:r>
                    <a:rPr lang="en-US" altLang="ko-KR" sz="800" dirty="0" smtClean="0">
                      <a:latin typeface="Arial Rounded MT Bold" pitchFamily="34" charset="0"/>
                    </a:rPr>
                    <a:t>   -----</a:t>
                  </a:r>
                </a:p>
                <a:p>
                  <a:pPr>
                    <a:lnSpc>
                      <a:spcPts val="500"/>
                    </a:lnSpc>
                  </a:pPr>
                  <a:r>
                    <a:rPr lang="en-US" altLang="ko-KR" sz="800" dirty="0" smtClean="0">
                      <a:latin typeface="Arial Rounded MT Bold" pitchFamily="34" charset="0"/>
                    </a:rPr>
                    <a:t>   -------</a:t>
                  </a:r>
                </a:p>
                <a:p>
                  <a:pPr>
                    <a:lnSpc>
                      <a:spcPts val="500"/>
                    </a:lnSpc>
                  </a:pPr>
                  <a:r>
                    <a:rPr lang="en-US" altLang="ko-KR" sz="800" dirty="0" smtClean="0">
                      <a:latin typeface="Arial Rounded MT Bold" pitchFamily="34" charset="0"/>
                    </a:rPr>
                    <a:t>   --------</a:t>
                  </a:r>
                </a:p>
                <a:p>
                  <a:pPr>
                    <a:lnSpc>
                      <a:spcPts val="500"/>
                    </a:lnSpc>
                  </a:pPr>
                  <a:r>
                    <a:rPr lang="en-US" altLang="ko-KR" sz="800" dirty="0" smtClean="0">
                      <a:latin typeface="Arial Rounded MT Bold" pitchFamily="34" charset="0"/>
                    </a:rPr>
                    <a:t>   -----</a:t>
                  </a:r>
                </a:p>
                <a:p>
                  <a:pPr>
                    <a:lnSpc>
                      <a:spcPts val="500"/>
                    </a:lnSpc>
                  </a:pPr>
                  <a:r>
                    <a:rPr lang="en-US" altLang="ko-KR" sz="800" dirty="0" smtClean="0">
                      <a:latin typeface="Arial Rounded MT Bold" pitchFamily="34" charset="0"/>
                    </a:rPr>
                    <a:t>&lt;/HTML&gt;</a:t>
                  </a:r>
                  <a:endParaRPr lang="ko-KR" altLang="en-US" sz="800" dirty="0">
                    <a:latin typeface="Arial Rounded MT Bold" pitchFamily="34" charset="0"/>
                  </a:endParaRPr>
                </a:p>
              </p:txBody>
            </p:sp>
          </p:grpSp>
          <p:cxnSp>
            <p:nvCxnSpPr>
              <p:cNvPr id="60" name="직선 화살표 연결선 59"/>
              <p:cNvCxnSpPr/>
              <p:nvPr/>
            </p:nvCxnSpPr>
            <p:spPr>
              <a:xfrm>
                <a:off x="3419872" y="1772816"/>
                <a:ext cx="1224136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lg" len="lg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>
                <a:off x="3419872" y="2708920"/>
                <a:ext cx="1224136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lg" len="lg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64" name="그룹 27"/>
              <p:cNvGrpSpPr/>
              <p:nvPr/>
            </p:nvGrpSpPr>
            <p:grpSpPr>
              <a:xfrm>
                <a:off x="3851920" y="2492896"/>
                <a:ext cx="360040" cy="432048"/>
                <a:chOff x="3923928" y="2348880"/>
                <a:chExt cx="360040" cy="432048"/>
              </a:xfrm>
            </p:grpSpPr>
            <p:sp>
              <p:nvSpPr>
                <p:cNvPr id="83" name="모서리가 접힌 도형 82"/>
                <p:cNvSpPr/>
                <p:nvPr/>
              </p:nvSpPr>
              <p:spPr>
                <a:xfrm flipV="1">
                  <a:off x="3923928" y="2348880"/>
                  <a:ext cx="360040" cy="432048"/>
                </a:xfrm>
                <a:prstGeom prst="foldedCorner">
                  <a:avLst>
                    <a:gd name="adj" fmla="val 26974"/>
                  </a:avLst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979397" y="2501838"/>
                  <a:ext cx="28114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</a:t>
                  </a:r>
                </a:p>
              </p:txBody>
            </p:sp>
          </p:grpSp>
          <p:grpSp>
            <p:nvGrpSpPr>
              <p:cNvPr id="65" name="그룹 30"/>
              <p:cNvGrpSpPr/>
              <p:nvPr/>
            </p:nvGrpSpPr>
            <p:grpSpPr>
              <a:xfrm>
                <a:off x="3851920" y="1556792"/>
                <a:ext cx="360040" cy="432048"/>
                <a:chOff x="3923928" y="2348880"/>
                <a:chExt cx="360040" cy="432048"/>
              </a:xfrm>
            </p:grpSpPr>
            <p:sp>
              <p:nvSpPr>
                <p:cNvPr id="81" name="모서리가 접힌 도형 80"/>
                <p:cNvSpPr/>
                <p:nvPr/>
              </p:nvSpPr>
              <p:spPr>
                <a:xfrm flipV="1">
                  <a:off x="3923928" y="2348880"/>
                  <a:ext cx="360040" cy="432048"/>
                </a:xfrm>
                <a:prstGeom prst="foldedCorner">
                  <a:avLst>
                    <a:gd name="adj" fmla="val 26974"/>
                  </a:avLst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979397" y="2501838"/>
                  <a:ext cx="28114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----------</a:t>
                  </a:r>
                </a:p>
                <a:p>
                  <a:pPr>
                    <a:lnSpc>
                      <a:spcPts val="300"/>
                    </a:lnSpc>
                  </a:pPr>
                  <a:r>
                    <a:rPr lang="en-US" altLang="ko-KR" sz="700" dirty="0" smtClean="0">
                      <a:latin typeface="Arial Rounded MT Bold" pitchFamily="34" charset="0"/>
                    </a:rPr>
                    <a:t>--------</a:t>
                  </a:r>
                </a:p>
              </p:txBody>
            </p:sp>
          </p:grpSp>
          <p:grpSp>
            <p:nvGrpSpPr>
              <p:cNvPr id="66" name="그룹 50"/>
              <p:cNvGrpSpPr/>
              <p:nvPr/>
            </p:nvGrpSpPr>
            <p:grpSpPr>
              <a:xfrm>
                <a:off x="1691680" y="1988840"/>
                <a:ext cx="1075357" cy="648072"/>
                <a:chOff x="1691680" y="2132856"/>
                <a:chExt cx="1075357" cy="648072"/>
              </a:xfrm>
            </p:grpSpPr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1725584" y="2132856"/>
                  <a:ext cx="1008112" cy="648072"/>
                </a:xfrm>
                <a:prstGeom prst="roundRect">
                  <a:avLst>
                    <a:gd name="adj" fmla="val 35563"/>
                  </a:avLst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1691680" y="2276872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2695029" y="25649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9" name="직선 화살표 연결선 78"/>
                <p:cNvCxnSpPr>
                  <a:stCxn id="76" idx="1"/>
                  <a:endCxn id="77" idx="4"/>
                </p:cNvCxnSpPr>
                <p:nvPr/>
              </p:nvCxnSpPr>
              <p:spPr>
                <a:xfrm flipV="1">
                  <a:off x="1725584" y="2348880"/>
                  <a:ext cx="2100" cy="108012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/>
                <p:nvPr/>
              </p:nvCxnSpPr>
              <p:spPr>
                <a:xfrm flipH="1">
                  <a:off x="2733696" y="2456892"/>
                  <a:ext cx="1" cy="108012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직선 화살표 연결선 66"/>
              <p:cNvCxnSpPr>
                <a:stCxn id="76" idx="3"/>
              </p:cNvCxnSpPr>
              <p:nvPr/>
            </p:nvCxnSpPr>
            <p:spPr>
              <a:xfrm>
                <a:off x="2733696" y="2312876"/>
                <a:ext cx="2376264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/>
              <p:nvPr/>
            </p:nvCxnSpPr>
            <p:spPr>
              <a:xfrm>
                <a:off x="5910131" y="2312876"/>
                <a:ext cx="419417" cy="2812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624594" y="2060848"/>
                <a:ext cx="797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&lt;&lt;HTTP&gt;&gt;</a:t>
                </a:r>
                <a:endParaRPr lang="ko-KR" altLang="en-US" sz="105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473495" y="2924944"/>
                <a:ext cx="106271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HTTP response</a:t>
                </a:r>
                <a:endParaRPr lang="ko-KR" altLang="en-US" sz="105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97667" y="1340768"/>
                <a:ext cx="95913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HTTP request</a:t>
                </a:r>
                <a:endParaRPr lang="ko-KR" altLang="en-US" sz="1050" dirty="0"/>
              </a:p>
            </p:txBody>
          </p:sp>
        </p:grpSp>
        <p:pic>
          <p:nvPicPr>
            <p:cNvPr id="50" name="Picture 2" descr="E:\downloads\1355808291_package_developmen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4077072"/>
              <a:ext cx="1219200" cy="1219200"/>
            </a:xfrm>
            <a:prstGeom prst="rect">
              <a:avLst/>
            </a:prstGeom>
            <a:noFill/>
          </p:spPr>
        </p:pic>
        <p:sp>
          <p:nvSpPr>
            <p:cNvPr id="51" name="직사각형 50"/>
            <p:cNvSpPr/>
            <p:nvPr/>
          </p:nvSpPr>
          <p:spPr>
            <a:xfrm>
              <a:off x="2022866" y="4581128"/>
              <a:ext cx="7001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  <a:endParaRPr lang="ko-KR" altLang="en-US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2" name="Picture 3" descr="E:\downloads\1355808461_htm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0232" y="4077072"/>
              <a:ext cx="668978" cy="864096"/>
            </a:xfrm>
            <a:prstGeom prst="rect">
              <a:avLst/>
            </a:prstGeom>
            <a:noFill/>
          </p:spPr>
        </p:pic>
        <p:pic>
          <p:nvPicPr>
            <p:cNvPr id="53" name="Picture 2" descr="E:\downloads\1355808243_system-software-upda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24124" y="4221089"/>
              <a:ext cx="792087" cy="792088"/>
            </a:xfrm>
            <a:prstGeom prst="rect">
              <a:avLst/>
            </a:prstGeom>
            <a:noFill/>
          </p:spPr>
        </p:pic>
        <p:sp>
          <p:nvSpPr>
            <p:cNvPr id="54" name="직사각형 53"/>
            <p:cNvSpPr/>
            <p:nvPr/>
          </p:nvSpPr>
          <p:spPr>
            <a:xfrm>
              <a:off x="5413654" y="4509120"/>
              <a:ext cx="5078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200" b="1" dirty="0" err="1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httpd</a:t>
              </a:r>
              <a:endParaRPr lang="ko-KR" altLang="en-US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5" name="Picture 3" descr="E:\downloads\1355808461_htm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8224" y="4149080"/>
              <a:ext cx="668978" cy="864096"/>
            </a:xfrm>
            <a:prstGeom prst="rect">
              <a:avLst/>
            </a:prstGeom>
            <a:noFill/>
          </p:spPr>
        </p:pic>
        <p:pic>
          <p:nvPicPr>
            <p:cNvPr id="56" name="Picture 3" descr="E:\downloads\1355808461_htm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216" y="4221088"/>
              <a:ext cx="668978" cy="864096"/>
            </a:xfrm>
            <a:prstGeom prst="rect">
              <a:avLst/>
            </a:prstGeom>
            <a:noFill/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HTTP Message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HTTP Message</a:t>
            </a:r>
            <a:r>
              <a:rPr lang="ko-KR" altLang="en-US" dirty="0"/>
              <a:t>는 크게 요청과 응답 메시지로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HTTP </a:t>
            </a:r>
            <a:r>
              <a:rPr lang="en-US" altLang="ko-KR" dirty="0"/>
              <a:t>Message</a:t>
            </a:r>
            <a:r>
              <a:rPr lang="ko-KR" altLang="en-US" dirty="0"/>
              <a:t>는 크게 라인</a:t>
            </a:r>
            <a:r>
              <a:rPr lang="en-US" altLang="ko-KR" dirty="0"/>
              <a:t>,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바디 영역으로 </a:t>
            </a:r>
            <a:r>
              <a:rPr lang="ko-KR" altLang="en-US" dirty="0" smtClean="0"/>
              <a:t>나뉘며</a:t>
            </a:r>
            <a:r>
              <a:rPr lang="en-US" altLang="ko-KR" dirty="0"/>
              <a:t>, </a:t>
            </a:r>
            <a:r>
              <a:rPr lang="ko-KR" altLang="en-US" dirty="0"/>
              <a:t>또 여기서 헤더와 바디 영역은 공백으로 </a:t>
            </a:r>
            <a:r>
              <a:rPr lang="ko-KR" altLang="en-US" dirty="0" smtClean="0"/>
              <a:t>구분됨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바디 </a:t>
            </a:r>
            <a:r>
              <a:rPr lang="ko-KR" altLang="en-US" dirty="0"/>
              <a:t>영역을 제외한 나머지 영역</a:t>
            </a:r>
            <a:r>
              <a:rPr lang="en-US" altLang="ko-KR" dirty="0"/>
              <a:t>(</a:t>
            </a:r>
            <a:r>
              <a:rPr lang="ko-KR" altLang="en-US" dirty="0"/>
              <a:t>요청</a:t>
            </a:r>
            <a:r>
              <a:rPr lang="en-US" altLang="ko-KR" dirty="0"/>
              <a:t>, </a:t>
            </a:r>
            <a:r>
              <a:rPr lang="ko-KR" altLang="en-US" dirty="0"/>
              <a:t>헤더</a:t>
            </a:r>
            <a:r>
              <a:rPr lang="en-US" altLang="ko-KR" dirty="0"/>
              <a:t>)</a:t>
            </a:r>
            <a:r>
              <a:rPr lang="ko-KR" altLang="en-US" dirty="0"/>
              <a:t>의 각 라인은 연속된 </a:t>
            </a:r>
            <a:r>
              <a:rPr lang="en-US" altLang="ko-KR" dirty="0"/>
              <a:t>CR/LF(\r\n) </a:t>
            </a:r>
            <a:r>
              <a:rPr lang="ko-KR" altLang="en-US" dirty="0"/>
              <a:t>문자로 구분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 </a:t>
            </a:r>
            <a:r>
              <a:rPr lang="en-US" altLang="ko-KR" dirty="0"/>
              <a:t>&gt; 1.6. HTTP </a:t>
            </a:r>
            <a:r>
              <a:rPr lang="ko-KR" altLang="en-US" dirty="0"/>
              <a:t>요청과 응답</a:t>
            </a:r>
          </a:p>
        </p:txBody>
      </p:sp>
      <p:grpSp>
        <p:nvGrpSpPr>
          <p:cNvPr id="29" name="그룹 15"/>
          <p:cNvGrpSpPr/>
          <p:nvPr/>
        </p:nvGrpSpPr>
        <p:grpSpPr>
          <a:xfrm>
            <a:off x="2151307" y="3284984"/>
            <a:ext cx="5674865" cy="2880320"/>
            <a:chOff x="1573595" y="1556792"/>
            <a:chExt cx="5238337" cy="2880320"/>
          </a:xfrm>
        </p:grpSpPr>
        <p:sp>
          <p:nvSpPr>
            <p:cNvPr id="30" name="직사각형 29"/>
            <p:cNvSpPr/>
            <p:nvPr/>
          </p:nvSpPr>
          <p:spPr>
            <a:xfrm>
              <a:off x="1619672" y="1916832"/>
              <a:ext cx="2160240" cy="360040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요청라인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19672" y="2276872"/>
              <a:ext cx="2160240" cy="72008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요청헤더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19672" y="2996952"/>
              <a:ext cx="2160240" cy="360040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공백라인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619672" y="3356992"/>
              <a:ext cx="2160240" cy="1080120"/>
            </a:xfrm>
            <a:prstGeom prst="rect">
              <a:avLst/>
            </a:prstGeom>
            <a:solidFill>
              <a:srgbClr val="A8D1E2"/>
            </a:solidFill>
            <a:ln w="38100" cap="flat" cmpd="sng" algn="ctr">
              <a:solidFill>
                <a:srgbClr val="000000"/>
              </a:solidFill>
              <a:prstDash val="sysDash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메시지 본문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3595" y="1556792"/>
              <a:ext cx="2252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HTTP Request </a:t>
              </a:r>
              <a:r>
                <a:rPr kumimoji="1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메시지의 구성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50867" y="1916832"/>
              <a:ext cx="2160240" cy="360040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상태라인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50867" y="2276872"/>
              <a:ext cx="2160240" cy="72008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응답헤더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550867" y="2996952"/>
              <a:ext cx="2160240" cy="360040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공백라인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50867" y="3356992"/>
              <a:ext cx="2160240" cy="1080120"/>
            </a:xfrm>
            <a:prstGeom prst="rect">
              <a:avLst/>
            </a:prstGeom>
            <a:solidFill>
              <a:srgbClr val="A8D1E2"/>
            </a:solidFill>
            <a:ln w="38100" cap="flat" cmpd="sng" algn="ctr">
              <a:solidFill>
                <a:srgbClr val="000000"/>
              </a:solidFill>
              <a:prstDash val="sysDash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메시지 본문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50042" y="1556792"/>
              <a:ext cx="2361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HTTP Response </a:t>
              </a:r>
              <a:r>
                <a:rPr kumimoji="1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메시지의 구성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1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HTTP </a:t>
            </a:r>
            <a:r>
              <a:rPr lang="ko-KR" altLang="en-US" dirty="0" smtClean="0"/>
              <a:t>요청 방식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 </a:t>
            </a:r>
            <a:r>
              <a:rPr lang="en-US" altLang="ko-KR" dirty="0"/>
              <a:t>&gt; 1.6. HTTP </a:t>
            </a:r>
            <a:r>
              <a:rPr lang="ko-KR" altLang="en-US" dirty="0"/>
              <a:t>요청과 응답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42352"/>
              </p:ext>
            </p:extLst>
          </p:nvPr>
        </p:nvGraphicFramePr>
        <p:xfrm>
          <a:off x="272480" y="1268762"/>
          <a:ext cx="9432520" cy="50762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985627644"/>
                    </a:ext>
                  </a:extLst>
                </a:gridCol>
                <a:gridCol w="8208384">
                  <a:extLst>
                    <a:ext uri="{9D8B030D-6E8A-4147-A177-3AD203B41FA5}">
                      <a16:colId xmlns:a16="http://schemas.microsoft.com/office/drawing/2014/main" val="2833160752"/>
                    </a:ext>
                  </a:extLst>
                </a:gridCol>
              </a:tblGrid>
              <a:tr h="3532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 smtClean="0">
                          <a:effectLst/>
                        </a:rPr>
                        <a:t>요청 </a:t>
                      </a:r>
                      <a:r>
                        <a:rPr lang="ko-KR" altLang="en-US" sz="1600" kern="0" spc="-50" dirty="0">
                          <a:effectLst/>
                        </a:rPr>
                        <a:t>방식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effectLst/>
                        </a:rPr>
                        <a:t>설	명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19214403"/>
                  </a:ext>
                </a:extLst>
              </a:tr>
              <a:tr h="579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</a:rPr>
                        <a:t>OPTIONS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</a:rPr>
                        <a:t>서버 자원 및 </a:t>
                      </a:r>
                      <a:r>
                        <a:rPr lang="ko-KR" altLang="en-US" sz="1600" kern="0" spc="-50" dirty="0" err="1">
                          <a:effectLst/>
                        </a:rPr>
                        <a:t>기능검색을</a:t>
                      </a:r>
                      <a:r>
                        <a:rPr lang="ko-KR" altLang="en-US" sz="1600" kern="0" spc="-50" dirty="0">
                          <a:effectLst/>
                        </a:rPr>
                        <a:t> 위한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요청</a:t>
                      </a:r>
                      <a:r>
                        <a:rPr lang="en-US" altLang="ko-KR" sz="1600" kern="0" spc="-50" dirty="0" smtClean="0">
                          <a:effectLst/>
                        </a:rPr>
                        <a:t>. </a:t>
                      </a:r>
                      <a:r>
                        <a:rPr lang="ko-KR" altLang="en-US" sz="1600" kern="0" spc="-50" dirty="0">
                          <a:effectLst/>
                        </a:rPr>
                        <a:t>보통 </a:t>
                      </a:r>
                      <a:r>
                        <a:rPr lang="en-US" altLang="ko-KR" sz="1600" kern="0" spc="-50" dirty="0">
                          <a:effectLst/>
                        </a:rPr>
                        <a:t>Web </a:t>
                      </a:r>
                      <a:r>
                        <a:rPr lang="ko-KR" altLang="en-US" sz="1600" kern="0" spc="-50" dirty="0">
                          <a:effectLst/>
                        </a:rPr>
                        <a:t>서버가 어떤 </a:t>
                      </a:r>
                      <a:r>
                        <a:rPr lang="en-US" altLang="ko-KR" sz="1600" kern="0" spc="-50" dirty="0">
                          <a:effectLst/>
                        </a:rPr>
                        <a:t>Method</a:t>
                      </a:r>
                      <a:r>
                        <a:rPr lang="ko-KR" altLang="en-US" sz="1600" kern="0" spc="-50" dirty="0">
                          <a:effectLst/>
                        </a:rPr>
                        <a:t>를 지원하는지 알기 위해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사용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41563002"/>
                  </a:ext>
                </a:extLst>
              </a:tr>
              <a:tr h="579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</a:rPr>
                        <a:t>GET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</a:rPr>
                        <a:t>요청하는 주소</a:t>
                      </a:r>
                      <a:r>
                        <a:rPr lang="en-US" altLang="ko-KR" sz="1600" kern="0" spc="-50" dirty="0">
                          <a:effectLst/>
                        </a:rPr>
                        <a:t>(URL)</a:t>
                      </a:r>
                      <a:r>
                        <a:rPr lang="ko-KR" altLang="en-US" sz="1600" kern="0" spc="-50" dirty="0">
                          <a:effectLst/>
                        </a:rPr>
                        <a:t>에 의해 서버의 자원을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요청</a:t>
                      </a:r>
                      <a:r>
                        <a:rPr lang="en-US" altLang="ko-KR" sz="1600" kern="0" spc="-50" dirty="0" smtClean="0">
                          <a:effectLst/>
                        </a:rPr>
                        <a:t>. </a:t>
                      </a:r>
                      <a:r>
                        <a:rPr lang="ko-KR" altLang="en-US" sz="1600" kern="0" spc="-50" dirty="0">
                          <a:effectLst/>
                        </a:rPr>
                        <a:t>서버에 전달되는 해당 데이터</a:t>
                      </a:r>
                      <a:r>
                        <a:rPr lang="en-US" altLang="ko-KR" sz="1600" kern="0" spc="-50" dirty="0">
                          <a:effectLst/>
                        </a:rPr>
                        <a:t>(</a:t>
                      </a:r>
                      <a:r>
                        <a:rPr lang="ko-KR" altLang="en-US" sz="1600" kern="0" spc="-50" dirty="0" err="1">
                          <a:effectLst/>
                        </a:rPr>
                        <a:t>파라미터</a:t>
                      </a:r>
                      <a:r>
                        <a:rPr lang="en-US" altLang="ko-KR" sz="1600" kern="0" spc="-50" dirty="0">
                          <a:effectLst/>
                        </a:rPr>
                        <a:t>)</a:t>
                      </a:r>
                      <a:r>
                        <a:rPr lang="ko-KR" altLang="en-US" sz="1600" kern="0" spc="-50" dirty="0">
                          <a:effectLst/>
                        </a:rPr>
                        <a:t>가 요청 </a:t>
                      </a:r>
                      <a:r>
                        <a:rPr lang="en-US" altLang="ko-KR" sz="1600" kern="0" spc="-50" dirty="0">
                          <a:effectLst/>
                        </a:rPr>
                        <a:t>URL</a:t>
                      </a:r>
                      <a:r>
                        <a:rPr lang="ko-KR" altLang="en-US" sz="1600" kern="0" spc="-50" dirty="0">
                          <a:effectLst/>
                        </a:rPr>
                        <a:t>에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포함</a:t>
                      </a:r>
                      <a:r>
                        <a:rPr lang="en-US" altLang="ko-KR" sz="1600" kern="0" spc="-50" dirty="0" smtClean="0">
                          <a:effectLst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04288914"/>
                  </a:ext>
                </a:extLst>
              </a:tr>
              <a:tr h="579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</a:rPr>
                        <a:t>HEAD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</a:rPr>
                        <a:t>바디 영역을 제외한 서버 정보를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요청</a:t>
                      </a:r>
                      <a:r>
                        <a:rPr lang="en-US" altLang="ko-KR" sz="1600" kern="0" spc="-50" dirty="0" smtClean="0">
                          <a:effectLst/>
                        </a:rPr>
                        <a:t>.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요청하는 </a:t>
                      </a:r>
                      <a:r>
                        <a:rPr lang="en-US" altLang="ko-KR" sz="1600" kern="0" spc="-50" dirty="0">
                          <a:effectLst/>
                        </a:rPr>
                        <a:t>URI</a:t>
                      </a:r>
                      <a:r>
                        <a:rPr lang="ko-KR" altLang="en-US" sz="1600" kern="0" spc="-50" dirty="0">
                          <a:effectLst/>
                        </a:rPr>
                        <a:t>의 자원 유</a:t>
                      </a:r>
                      <a:r>
                        <a:rPr lang="en-US" altLang="ko-KR" sz="1600" kern="0" spc="-50" dirty="0">
                          <a:effectLst/>
                        </a:rPr>
                        <a:t>/</a:t>
                      </a:r>
                      <a:r>
                        <a:rPr lang="ko-KR" altLang="en-US" sz="1600" kern="0" spc="-50" dirty="0">
                          <a:effectLst/>
                        </a:rPr>
                        <a:t>무를 알아내기 위해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사용</a:t>
                      </a:r>
                      <a:r>
                        <a:rPr lang="en-US" altLang="ko-KR" sz="1600" kern="0" spc="-50" dirty="0" smtClean="0">
                          <a:effectLst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43210655"/>
                  </a:ext>
                </a:extLst>
              </a:tr>
              <a:tr h="579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</a:rPr>
                        <a:t>POST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 dirty="0">
                          <a:effectLst/>
                        </a:rPr>
                        <a:t>GET </a:t>
                      </a:r>
                      <a:r>
                        <a:rPr lang="ko-KR" altLang="en-US" sz="1600" kern="0" spc="-50" dirty="0">
                          <a:effectLst/>
                        </a:rPr>
                        <a:t>요청과는 달리 해당 데이터</a:t>
                      </a:r>
                      <a:r>
                        <a:rPr lang="en-US" altLang="ko-KR" sz="1600" kern="0" spc="-50" dirty="0">
                          <a:effectLst/>
                        </a:rPr>
                        <a:t>(</a:t>
                      </a:r>
                      <a:r>
                        <a:rPr lang="ko-KR" altLang="en-US" sz="1600" kern="0" spc="-50" dirty="0" err="1">
                          <a:effectLst/>
                        </a:rPr>
                        <a:t>파라미터</a:t>
                      </a:r>
                      <a:r>
                        <a:rPr lang="en-US" altLang="ko-KR" sz="1600" kern="0" spc="-50" dirty="0">
                          <a:effectLst/>
                        </a:rPr>
                        <a:t>)</a:t>
                      </a:r>
                      <a:r>
                        <a:rPr lang="ko-KR" altLang="en-US" sz="1600" kern="0" spc="-50" dirty="0">
                          <a:effectLst/>
                        </a:rPr>
                        <a:t>가 요청 </a:t>
                      </a:r>
                      <a:r>
                        <a:rPr lang="en-US" altLang="ko-KR" sz="1600" kern="0" spc="-50" dirty="0">
                          <a:effectLst/>
                        </a:rPr>
                        <a:t>URL</a:t>
                      </a:r>
                      <a:r>
                        <a:rPr lang="ko-KR" altLang="en-US" sz="1600" kern="0" spc="-50" dirty="0">
                          <a:effectLst/>
                        </a:rPr>
                        <a:t>에 포함되지 않으며 요청 바디 영역에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포함</a:t>
                      </a:r>
                      <a:r>
                        <a:rPr lang="en-US" altLang="ko-KR" sz="1600" kern="0" spc="-50" dirty="0" smtClean="0">
                          <a:effectLst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32182595"/>
                  </a:ext>
                </a:extLst>
              </a:tr>
              <a:tr h="579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</a:rPr>
                        <a:t>PUT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</a:rPr>
                        <a:t>바디 영역의 내용을 실제 서버 </a:t>
                      </a:r>
                      <a:r>
                        <a:rPr lang="en-US" altLang="ko-KR" sz="1600" kern="0" spc="-50" dirty="0">
                          <a:effectLst/>
                        </a:rPr>
                        <a:t>URI </a:t>
                      </a:r>
                      <a:r>
                        <a:rPr lang="ko-KR" altLang="en-US" sz="1600" kern="0" spc="-50" dirty="0">
                          <a:effectLst/>
                        </a:rPr>
                        <a:t>위치에 파일로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저장</a:t>
                      </a:r>
                      <a:r>
                        <a:rPr lang="en-US" altLang="ko-KR" sz="1600" kern="0" spc="-50" dirty="0" smtClean="0">
                          <a:effectLst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26655450"/>
                  </a:ext>
                </a:extLst>
              </a:tr>
              <a:tr h="579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</a:rPr>
                        <a:t>DELETE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</a:rPr>
                        <a:t>서버에 저장된 자원을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삭제</a:t>
                      </a:r>
                      <a:r>
                        <a:rPr lang="en-US" altLang="ko-KR" sz="1600" kern="0" spc="-50" dirty="0" smtClean="0">
                          <a:effectLst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27567131"/>
                  </a:ext>
                </a:extLst>
              </a:tr>
              <a:tr h="579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effectLst/>
                        </a:rPr>
                        <a:t>TRACE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</a:rPr>
                        <a:t>요청 자원이 수신되는 경로를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보여줌</a:t>
                      </a:r>
                      <a:r>
                        <a:rPr lang="en-US" altLang="ko-KR" sz="1600" kern="0" spc="-50" dirty="0" smtClean="0">
                          <a:effectLst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60572512"/>
                  </a:ext>
                </a:extLst>
              </a:tr>
              <a:tr h="5790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effectLst/>
                        </a:rPr>
                        <a:t>CONNECT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effectLst/>
                        </a:rPr>
                        <a:t>프록시와 같은 중간 서버에 터널을 형성하여 요청하기 위해 </a:t>
                      </a:r>
                      <a:r>
                        <a:rPr lang="ko-KR" altLang="en-US" sz="1600" kern="0" spc="-50" dirty="0" smtClean="0">
                          <a:effectLst/>
                        </a:rPr>
                        <a:t>사용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51896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05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GET Request </a:t>
            </a:r>
            <a:r>
              <a:rPr lang="ko-KR" altLang="en-US" dirty="0" smtClean="0"/>
              <a:t>메시지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 </a:t>
            </a:r>
            <a:r>
              <a:rPr lang="en-US" altLang="ko-KR" dirty="0"/>
              <a:t>&gt; 1.6. HTTP </a:t>
            </a:r>
            <a:r>
              <a:rPr lang="ko-KR" altLang="en-US" dirty="0"/>
              <a:t>요청과 응답</a:t>
            </a:r>
          </a:p>
        </p:txBody>
      </p:sp>
      <p:grpSp>
        <p:nvGrpSpPr>
          <p:cNvPr id="39" name="그룹 24"/>
          <p:cNvGrpSpPr/>
          <p:nvPr/>
        </p:nvGrpSpPr>
        <p:grpSpPr>
          <a:xfrm>
            <a:off x="1082965" y="2132856"/>
            <a:ext cx="7811549" cy="3312368"/>
            <a:chOff x="1033747" y="1556792"/>
            <a:chExt cx="7210661" cy="3312368"/>
          </a:xfrm>
        </p:grpSpPr>
        <p:sp>
          <p:nvSpPr>
            <p:cNvPr id="40" name="직사각형 39"/>
            <p:cNvSpPr/>
            <p:nvPr/>
          </p:nvSpPr>
          <p:spPr>
            <a:xfrm>
              <a:off x="2030586" y="2060848"/>
              <a:ext cx="6213822" cy="360040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GET http://localhost:8080/sample.jsp HTTP/1.1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30586" y="2420888"/>
              <a:ext cx="6213822" cy="2448272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Accept: */*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Referer</a:t>
              </a: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: http://localhost:8080/sample/board/List.jsp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Accept-Language: </a:t>
              </a:r>
              <a:r>
                <a:rPr kumimoji="1" lang="en-US" altLang="ko-KR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ko</a:t>
              </a:r>
              <a:endPara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Content-Type: application/x-www-form-</a:t>
              </a:r>
              <a:r>
                <a:rPr kumimoji="1" lang="en-US" altLang="ko-KR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urlencoded</a:t>
              </a:r>
              <a:endPara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Proxy-Connection: Keep-Alive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User-Agent: Mozilla/4.0 (compatible; MSIE 6.0; Windows NT 5.1; SV1; .NET CLR 1.1.4322; InfoPath.2) Paros/3.2.13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Host: localhost:8080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Content-length: 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Pragma</a:t>
              </a: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: no-cache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Cookie: JSESSIONID=DDA98654B46A10705539898CA1BF2595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47664" y="1556792"/>
              <a:ext cx="1228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HTTP method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03848" y="1556792"/>
              <a:ext cx="1179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Request URL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17475" y="1556792"/>
              <a:ext cx="1216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HTTP Version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33747" y="2060848"/>
              <a:ext cx="837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요청 라인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36953" y="3448052"/>
              <a:ext cx="837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Consolas" pitchFamily="49" charset="0"/>
                </a:rPr>
                <a:t>요청 헤더</a:t>
              </a:r>
            </a:p>
          </p:txBody>
        </p:sp>
        <p:sp>
          <p:nvSpPr>
            <p:cNvPr id="47" name="오른쪽 중괄호 46"/>
            <p:cNvSpPr/>
            <p:nvPr/>
          </p:nvSpPr>
          <p:spPr>
            <a:xfrm rot="16200000">
              <a:off x="2195736" y="1772817"/>
              <a:ext cx="144016" cy="288032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48" name="오른쪽 중괄호 47"/>
            <p:cNvSpPr/>
            <p:nvPr/>
          </p:nvSpPr>
          <p:spPr>
            <a:xfrm rot="16200000">
              <a:off x="3707904" y="692696"/>
              <a:ext cx="144016" cy="2448272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49" name="오른쪽 중괄호 48"/>
            <p:cNvSpPr/>
            <p:nvPr/>
          </p:nvSpPr>
          <p:spPr>
            <a:xfrm rot="16200000">
              <a:off x="5400092" y="1592796"/>
              <a:ext cx="144016" cy="648072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50" name="오른쪽 중괄호 49"/>
            <p:cNvSpPr/>
            <p:nvPr/>
          </p:nvSpPr>
          <p:spPr>
            <a:xfrm rot="10800000">
              <a:off x="1835696" y="2095500"/>
              <a:ext cx="144016" cy="253380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  <p:sp>
          <p:nvSpPr>
            <p:cNvPr id="51" name="오른쪽 중괄호 50"/>
            <p:cNvSpPr/>
            <p:nvPr/>
          </p:nvSpPr>
          <p:spPr>
            <a:xfrm rot="10800000">
              <a:off x="1835696" y="2492896"/>
              <a:ext cx="144016" cy="2232248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nsolas" pitchFamily="49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4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Response </a:t>
            </a:r>
            <a:r>
              <a:rPr lang="ko-KR" altLang="en-US" dirty="0" smtClean="0"/>
              <a:t>메시지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 </a:t>
            </a:r>
            <a:r>
              <a:rPr lang="en-US" altLang="ko-KR" dirty="0"/>
              <a:t>&gt; 1.6. HTTP </a:t>
            </a:r>
            <a:r>
              <a:rPr lang="ko-KR" altLang="en-US" dirty="0"/>
              <a:t>요청과 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grpSp>
        <p:nvGrpSpPr>
          <p:cNvPr id="54" name="그룹 35"/>
          <p:cNvGrpSpPr/>
          <p:nvPr/>
        </p:nvGrpSpPr>
        <p:grpSpPr>
          <a:xfrm>
            <a:off x="1010298" y="1537047"/>
            <a:ext cx="7956884" cy="4442874"/>
            <a:chOff x="899592" y="1290382"/>
            <a:chExt cx="7344816" cy="4442874"/>
          </a:xfrm>
        </p:grpSpPr>
        <p:sp>
          <p:nvSpPr>
            <p:cNvPr id="55" name="직사각형 54"/>
            <p:cNvSpPr/>
            <p:nvPr/>
          </p:nvSpPr>
          <p:spPr>
            <a:xfrm>
              <a:off x="2051720" y="2060848"/>
              <a:ext cx="6192688" cy="360040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HTTP/1.1  200  OK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51720" y="2420888"/>
              <a:ext cx="6192688" cy="1152128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Server: Apache-Coyote/1.1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Content-Type: text/</a:t>
              </a:r>
              <a:r>
                <a:rPr kumimoji="1" lang="en-US" altLang="ko-KR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html;charset</a:t>
              </a: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=EUC-KR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Content-Length: 1866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Date: Wed, 04 Jun 2008 06:39:03 GMT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Connection: close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60087" y="1556792"/>
              <a:ext cx="1216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HTTP Version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94253" y="1290382"/>
              <a:ext cx="2177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Response message code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41423" y="1556792"/>
              <a:ext cx="2093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Response message text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3747" y="2060848"/>
              <a:ext cx="837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상태 라인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36953" y="2837954"/>
              <a:ext cx="837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응답 헤더</a:t>
              </a:r>
            </a:p>
          </p:txBody>
        </p:sp>
        <p:sp>
          <p:nvSpPr>
            <p:cNvPr id="62" name="오른쪽 중괄호 61"/>
            <p:cNvSpPr/>
            <p:nvPr/>
          </p:nvSpPr>
          <p:spPr>
            <a:xfrm rot="16200000">
              <a:off x="2367692" y="1556793"/>
              <a:ext cx="144016" cy="720080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3" name="오른쪽 중괄호 62"/>
            <p:cNvSpPr/>
            <p:nvPr/>
          </p:nvSpPr>
          <p:spPr>
            <a:xfrm rot="16200000">
              <a:off x="2993606" y="1772816"/>
              <a:ext cx="144016" cy="288032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4" name="오른쪽 중괄호 63"/>
            <p:cNvSpPr/>
            <p:nvPr/>
          </p:nvSpPr>
          <p:spPr>
            <a:xfrm rot="16200000">
              <a:off x="3414577" y="1772816"/>
              <a:ext cx="144016" cy="288032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5" name="오른쪽 중괄호 64"/>
            <p:cNvSpPr/>
            <p:nvPr/>
          </p:nvSpPr>
          <p:spPr>
            <a:xfrm rot="10800000">
              <a:off x="1835696" y="2095500"/>
              <a:ext cx="144016" cy="253380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6" name="오른쪽 중괄호 65"/>
            <p:cNvSpPr/>
            <p:nvPr/>
          </p:nvSpPr>
          <p:spPr>
            <a:xfrm rot="10800000">
              <a:off x="1835696" y="2492896"/>
              <a:ext cx="144016" cy="1008112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051720" y="3573016"/>
              <a:ext cx="6192688" cy="360040"/>
            </a:xfrm>
            <a:prstGeom prst="rect">
              <a:avLst/>
            </a:prstGeom>
            <a:solidFill>
              <a:srgbClr val="FFFFFF"/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051720" y="3933056"/>
              <a:ext cx="6192688" cy="1800200"/>
            </a:xfrm>
            <a:prstGeom prst="rect">
              <a:avLst/>
            </a:prstGeom>
            <a:solidFill>
              <a:srgbClr val="A8D1E2"/>
            </a:solidFill>
            <a:ln w="38100" cap="flat" cmpd="sng" algn="ctr">
              <a:solidFill>
                <a:srgbClr val="000000"/>
              </a:solidFill>
              <a:prstDash val="sysDash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&lt;html&gt;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&lt;head&gt;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&lt;title&gt;Hello Servlet&lt;/title&gt;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&lt;/head&gt;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&lt;body&gt;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&lt;h1&gt;Hello World&lt;/h1&gt;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&lt;/body&gt;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&lt;/html&gt;</a:t>
              </a:r>
              <a:endPara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cxnSp>
          <p:nvCxnSpPr>
            <p:cNvPr id="69" name="직선 연결선 68"/>
            <p:cNvCxnSpPr>
              <a:stCxn id="64" idx="1"/>
              <a:endCxn id="59" idx="1"/>
            </p:cNvCxnSpPr>
            <p:nvPr/>
          </p:nvCxnSpPr>
          <p:spPr>
            <a:xfrm rot="5400000" flipH="1" flipV="1">
              <a:off x="3596932" y="1600334"/>
              <a:ext cx="134144" cy="354837"/>
            </a:xfrm>
            <a:prstGeom prst="bentConnector4">
              <a:avLst>
                <a:gd name="adj1" fmla="val 100471"/>
                <a:gd name="adj2" fmla="val 107064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0" name="직선 연결선 69"/>
            <p:cNvCxnSpPr>
              <a:stCxn id="63" idx="1"/>
            </p:cNvCxnSpPr>
            <p:nvPr/>
          </p:nvCxnSpPr>
          <p:spPr>
            <a:xfrm flipV="1">
              <a:off x="3065614" y="1628800"/>
              <a:ext cx="0" cy="216024"/>
            </a:xfrm>
            <a:prstGeom prst="line">
              <a:avLst/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1" name="TextBox 70"/>
            <p:cNvSpPr txBox="1"/>
            <p:nvPr/>
          </p:nvSpPr>
          <p:spPr>
            <a:xfrm>
              <a:off x="1043608" y="3553271"/>
              <a:ext cx="837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공백 라인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99592" y="4655906"/>
              <a:ext cx="993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메시지 바디</a:t>
              </a:r>
            </a:p>
          </p:txBody>
        </p:sp>
        <p:sp>
          <p:nvSpPr>
            <p:cNvPr id="73" name="오른쪽 중괄호 72"/>
            <p:cNvSpPr/>
            <p:nvPr/>
          </p:nvSpPr>
          <p:spPr>
            <a:xfrm rot="10800000">
              <a:off x="1835696" y="4005064"/>
              <a:ext cx="144016" cy="1584176"/>
            </a:xfrm>
            <a:prstGeom prst="rightBrace">
              <a:avLst>
                <a:gd name="adj1" fmla="val 28175"/>
                <a:gd name="adj2" fmla="val 50000"/>
              </a:avLst>
            </a:prstGeom>
            <a:noFill/>
            <a:ln w="9525" cap="flat" cmpd="sng" algn="ctr">
              <a:solidFill>
                <a:srgbClr val="333399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1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5606543" y="2277374"/>
            <a:ext cx="3157268" cy="1673524"/>
          </a:xfrm>
          <a:custGeom>
            <a:avLst/>
            <a:gdLst>
              <a:gd name="connsiteX0" fmla="*/ 0 w 3183147"/>
              <a:gd name="connsiteY0" fmla="*/ 0 h 1673524"/>
              <a:gd name="connsiteX1" fmla="*/ 3183147 w 3183147"/>
              <a:gd name="connsiteY1" fmla="*/ 25879 h 1673524"/>
              <a:gd name="connsiteX2" fmla="*/ 3157268 w 3183147"/>
              <a:gd name="connsiteY2" fmla="*/ 1673524 h 1673524"/>
              <a:gd name="connsiteX3" fmla="*/ 1673525 w 3183147"/>
              <a:gd name="connsiteY3" fmla="*/ 1647645 h 1673524"/>
              <a:gd name="connsiteX4" fmla="*/ 1673525 w 3183147"/>
              <a:gd name="connsiteY4" fmla="*/ 750498 h 1673524"/>
              <a:gd name="connsiteX5" fmla="*/ 0 w 3183147"/>
              <a:gd name="connsiteY5" fmla="*/ 750498 h 1673524"/>
              <a:gd name="connsiteX6" fmla="*/ 0 w 3183147"/>
              <a:gd name="connsiteY6" fmla="*/ 0 h 1673524"/>
              <a:gd name="connsiteX0" fmla="*/ 0 w 3183147"/>
              <a:gd name="connsiteY0" fmla="*/ 11846 h 1685370"/>
              <a:gd name="connsiteX1" fmla="*/ 3183147 w 3183147"/>
              <a:gd name="connsiteY1" fmla="*/ 37725 h 1685370"/>
              <a:gd name="connsiteX2" fmla="*/ 2107420 w 3183147"/>
              <a:gd name="connsiteY2" fmla="*/ 0 h 1685370"/>
              <a:gd name="connsiteX3" fmla="*/ 3157268 w 3183147"/>
              <a:gd name="connsiteY3" fmla="*/ 1685370 h 1685370"/>
              <a:gd name="connsiteX4" fmla="*/ 1673525 w 3183147"/>
              <a:gd name="connsiteY4" fmla="*/ 1659491 h 1685370"/>
              <a:gd name="connsiteX5" fmla="*/ 1673525 w 3183147"/>
              <a:gd name="connsiteY5" fmla="*/ 762344 h 1685370"/>
              <a:gd name="connsiteX6" fmla="*/ 0 w 3183147"/>
              <a:gd name="connsiteY6" fmla="*/ 762344 h 1685370"/>
              <a:gd name="connsiteX7" fmla="*/ 0 w 3183147"/>
              <a:gd name="connsiteY7" fmla="*/ 11846 h 1685370"/>
              <a:gd name="connsiteX0" fmla="*/ 0 w 3183147"/>
              <a:gd name="connsiteY0" fmla="*/ 11846 h 1685370"/>
              <a:gd name="connsiteX1" fmla="*/ 3183147 w 3183147"/>
              <a:gd name="connsiteY1" fmla="*/ 37725 h 1685370"/>
              <a:gd name="connsiteX2" fmla="*/ 2107420 w 3183147"/>
              <a:gd name="connsiteY2" fmla="*/ 0 h 1685370"/>
              <a:gd name="connsiteX3" fmla="*/ 2530501 w 3183147"/>
              <a:gd name="connsiteY3" fmla="*/ 682388 h 1685370"/>
              <a:gd name="connsiteX4" fmla="*/ 3157268 w 3183147"/>
              <a:gd name="connsiteY4" fmla="*/ 1685370 h 1685370"/>
              <a:gd name="connsiteX5" fmla="*/ 1673525 w 3183147"/>
              <a:gd name="connsiteY5" fmla="*/ 1659491 h 1685370"/>
              <a:gd name="connsiteX6" fmla="*/ 1673525 w 3183147"/>
              <a:gd name="connsiteY6" fmla="*/ 762344 h 1685370"/>
              <a:gd name="connsiteX7" fmla="*/ 0 w 3183147"/>
              <a:gd name="connsiteY7" fmla="*/ 762344 h 1685370"/>
              <a:gd name="connsiteX8" fmla="*/ 0 w 3183147"/>
              <a:gd name="connsiteY8" fmla="*/ 11846 h 1685370"/>
              <a:gd name="connsiteX0" fmla="*/ 0 w 3212889"/>
              <a:gd name="connsiteY0" fmla="*/ 11846 h 1685370"/>
              <a:gd name="connsiteX1" fmla="*/ 3183147 w 3212889"/>
              <a:gd name="connsiteY1" fmla="*/ 37725 h 1685370"/>
              <a:gd name="connsiteX2" fmla="*/ 2107420 w 3212889"/>
              <a:gd name="connsiteY2" fmla="*/ 0 h 1685370"/>
              <a:gd name="connsiteX3" fmla="*/ 3212889 w 3212889"/>
              <a:gd name="connsiteY3" fmla="*/ 450376 h 1685370"/>
              <a:gd name="connsiteX4" fmla="*/ 3157268 w 3212889"/>
              <a:gd name="connsiteY4" fmla="*/ 1685370 h 1685370"/>
              <a:gd name="connsiteX5" fmla="*/ 1673525 w 3212889"/>
              <a:gd name="connsiteY5" fmla="*/ 1659491 h 1685370"/>
              <a:gd name="connsiteX6" fmla="*/ 1673525 w 3212889"/>
              <a:gd name="connsiteY6" fmla="*/ 762344 h 1685370"/>
              <a:gd name="connsiteX7" fmla="*/ 0 w 3212889"/>
              <a:gd name="connsiteY7" fmla="*/ 762344 h 1685370"/>
              <a:gd name="connsiteX8" fmla="*/ 0 w 3212889"/>
              <a:gd name="connsiteY8" fmla="*/ 11846 h 1685370"/>
              <a:gd name="connsiteX0" fmla="*/ 0 w 3212889"/>
              <a:gd name="connsiteY0" fmla="*/ 0 h 1673524"/>
              <a:gd name="connsiteX1" fmla="*/ 3183147 w 3212889"/>
              <a:gd name="connsiteY1" fmla="*/ 25879 h 1673524"/>
              <a:gd name="connsiteX2" fmla="*/ 2394023 w 3212889"/>
              <a:gd name="connsiteY2" fmla="*/ 520417 h 1673524"/>
              <a:gd name="connsiteX3" fmla="*/ 3212889 w 3212889"/>
              <a:gd name="connsiteY3" fmla="*/ 438530 h 1673524"/>
              <a:gd name="connsiteX4" fmla="*/ 3157268 w 3212889"/>
              <a:gd name="connsiteY4" fmla="*/ 1673524 h 1673524"/>
              <a:gd name="connsiteX5" fmla="*/ 1673525 w 3212889"/>
              <a:gd name="connsiteY5" fmla="*/ 1647645 h 1673524"/>
              <a:gd name="connsiteX6" fmla="*/ 1673525 w 3212889"/>
              <a:gd name="connsiteY6" fmla="*/ 750498 h 1673524"/>
              <a:gd name="connsiteX7" fmla="*/ 0 w 3212889"/>
              <a:gd name="connsiteY7" fmla="*/ 750498 h 1673524"/>
              <a:gd name="connsiteX8" fmla="*/ 0 w 3212889"/>
              <a:gd name="connsiteY8" fmla="*/ 0 h 1673524"/>
              <a:gd name="connsiteX0" fmla="*/ 0 w 3212889"/>
              <a:gd name="connsiteY0" fmla="*/ 0 h 1673524"/>
              <a:gd name="connsiteX1" fmla="*/ 2323338 w 3212889"/>
              <a:gd name="connsiteY1" fmla="*/ 25879 h 1673524"/>
              <a:gd name="connsiteX2" fmla="*/ 2394023 w 3212889"/>
              <a:gd name="connsiteY2" fmla="*/ 520417 h 1673524"/>
              <a:gd name="connsiteX3" fmla="*/ 3212889 w 3212889"/>
              <a:gd name="connsiteY3" fmla="*/ 438530 h 1673524"/>
              <a:gd name="connsiteX4" fmla="*/ 3157268 w 3212889"/>
              <a:gd name="connsiteY4" fmla="*/ 1673524 h 1673524"/>
              <a:gd name="connsiteX5" fmla="*/ 1673525 w 3212889"/>
              <a:gd name="connsiteY5" fmla="*/ 1647645 h 1673524"/>
              <a:gd name="connsiteX6" fmla="*/ 1673525 w 3212889"/>
              <a:gd name="connsiteY6" fmla="*/ 750498 h 1673524"/>
              <a:gd name="connsiteX7" fmla="*/ 0 w 3212889"/>
              <a:gd name="connsiteY7" fmla="*/ 750498 h 1673524"/>
              <a:gd name="connsiteX8" fmla="*/ 0 w 3212889"/>
              <a:gd name="connsiteY8" fmla="*/ 0 h 1673524"/>
              <a:gd name="connsiteX0" fmla="*/ 0 w 3212889"/>
              <a:gd name="connsiteY0" fmla="*/ 0 h 1673524"/>
              <a:gd name="connsiteX1" fmla="*/ 2323338 w 3212889"/>
              <a:gd name="connsiteY1" fmla="*/ 25879 h 1673524"/>
              <a:gd name="connsiteX2" fmla="*/ 2202954 w 3212889"/>
              <a:gd name="connsiteY2" fmla="*/ 534065 h 1673524"/>
              <a:gd name="connsiteX3" fmla="*/ 3212889 w 3212889"/>
              <a:gd name="connsiteY3" fmla="*/ 438530 h 1673524"/>
              <a:gd name="connsiteX4" fmla="*/ 3157268 w 3212889"/>
              <a:gd name="connsiteY4" fmla="*/ 1673524 h 1673524"/>
              <a:gd name="connsiteX5" fmla="*/ 1673525 w 3212889"/>
              <a:gd name="connsiteY5" fmla="*/ 1647645 h 1673524"/>
              <a:gd name="connsiteX6" fmla="*/ 1673525 w 3212889"/>
              <a:gd name="connsiteY6" fmla="*/ 750498 h 1673524"/>
              <a:gd name="connsiteX7" fmla="*/ 0 w 3212889"/>
              <a:gd name="connsiteY7" fmla="*/ 750498 h 1673524"/>
              <a:gd name="connsiteX8" fmla="*/ 0 w 3212889"/>
              <a:gd name="connsiteY8" fmla="*/ 0 h 1673524"/>
              <a:gd name="connsiteX0" fmla="*/ 0 w 3157268"/>
              <a:gd name="connsiteY0" fmla="*/ 0 h 1673524"/>
              <a:gd name="connsiteX1" fmla="*/ 2323338 w 3157268"/>
              <a:gd name="connsiteY1" fmla="*/ 25879 h 1673524"/>
              <a:gd name="connsiteX2" fmla="*/ 2202954 w 3157268"/>
              <a:gd name="connsiteY2" fmla="*/ 534065 h 1673524"/>
              <a:gd name="connsiteX3" fmla="*/ 3144650 w 3157268"/>
              <a:gd name="connsiteY3" fmla="*/ 547712 h 1673524"/>
              <a:gd name="connsiteX4" fmla="*/ 3157268 w 3157268"/>
              <a:gd name="connsiteY4" fmla="*/ 1673524 h 1673524"/>
              <a:gd name="connsiteX5" fmla="*/ 1673525 w 3157268"/>
              <a:gd name="connsiteY5" fmla="*/ 1647645 h 1673524"/>
              <a:gd name="connsiteX6" fmla="*/ 1673525 w 3157268"/>
              <a:gd name="connsiteY6" fmla="*/ 750498 h 1673524"/>
              <a:gd name="connsiteX7" fmla="*/ 0 w 3157268"/>
              <a:gd name="connsiteY7" fmla="*/ 750498 h 1673524"/>
              <a:gd name="connsiteX8" fmla="*/ 0 w 3157268"/>
              <a:gd name="connsiteY8" fmla="*/ 0 h 1673524"/>
              <a:gd name="connsiteX0" fmla="*/ 0 w 3157268"/>
              <a:gd name="connsiteY0" fmla="*/ 0 h 1673524"/>
              <a:gd name="connsiteX1" fmla="*/ 2198647 w 3157268"/>
              <a:gd name="connsiteY1" fmla="*/ 25879 h 1673524"/>
              <a:gd name="connsiteX2" fmla="*/ 2202954 w 3157268"/>
              <a:gd name="connsiteY2" fmla="*/ 534065 h 1673524"/>
              <a:gd name="connsiteX3" fmla="*/ 3144650 w 3157268"/>
              <a:gd name="connsiteY3" fmla="*/ 547712 h 1673524"/>
              <a:gd name="connsiteX4" fmla="*/ 3157268 w 3157268"/>
              <a:gd name="connsiteY4" fmla="*/ 1673524 h 1673524"/>
              <a:gd name="connsiteX5" fmla="*/ 1673525 w 3157268"/>
              <a:gd name="connsiteY5" fmla="*/ 1647645 h 1673524"/>
              <a:gd name="connsiteX6" fmla="*/ 1673525 w 3157268"/>
              <a:gd name="connsiteY6" fmla="*/ 750498 h 1673524"/>
              <a:gd name="connsiteX7" fmla="*/ 0 w 3157268"/>
              <a:gd name="connsiteY7" fmla="*/ 750498 h 1673524"/>
              <a:gd name="connsiteX8" fmla="*/ 0 w 3157268"/>
              <a:gd name="connsiteY8" fmla="*/ 0 h 1673524"/>
              <a:gd name="connsiteX0" fmla="*/ 0 w 3157268"/>
              <a:gd name="connsiteY0" fmla="*/ 0 h 1673524"/>
              <a:gd name="connsiteX1" fmla="*/ 2198647 w 3157268"/>
              <a:gd name="connsiteY1" fmla="*/ 25879 h 1673524"/>
              <a:gd name="connsiteX2" fmla="*/ 2128140 w 3157268"/>
              <a:gd name="connsiteY2" fmla="*/ 550690 h 1673524"/>
              <a:gd name="connsiteX3" fmla="*/ 3144650 w 3157268"/>
              <a:gd name="connsiteY3" fmla="*/ 547712 h 1673524"/>
              <a:gd name="connsiteX4" fmla="*/ 3157268 w 3157268"/>
              <a:gd name="connsiteY4" fmla="*/ 1673524 h 1673524"/>
              <a:gd name="connsiteX5" fmla="*/ 1673525 w 3157268"/>
              <a:gd name="connsiteY5" fmla="*/ 1647645 h 1673524"/>
              <a:gd name="connsiteX6" fmla="*/ 1673525 w 3157268"/>
              <a:gd name="connsiteY6" fmla="*/ 750498 h 1673524"/>
              <a:gd name="connsiteX7" fmla="*/ 0 w 3157268"/>
              <a:gd name="connsiteY7" fmla="*/ 750498 h 1673524"/>
              <a:gd name="connsiteX8" fmla="*/ 0 w 3157268"/>
              <a:gd name="connsiteY8" fmla="*/ 0 h 1673524"/>
              <a:gd name="connsiteX0" fmla="*/ 0 w 3157268"/>
              <a:gd name="connsiteY0" fmla="*/ 0 h 1673524"/>
              <a:gd name="connsiteX1" fmla="*/ 2115519 w 3157268"/>
              <a:gd name="connsiteY1" fmla="*/ 17566 h 1673524"/>
              <a:gd name="connsiteX2" fmla="*/ 2128140 w 3157268"/>
              <a:gd name="connsiteY2" fmla="*/ 550690 h 1673524"/>
              <a:gd name="connsiteX3" fmla="*/ 3144650 w 3157268"/>
              <a:gd name="connsiteY3" fmla="*/ 547712 h 1673524"/>
              <a:gd name="connsiteX4" fmla="*/ 3157268 w 3157268"/>
              <a:gd name="connsiteY4" fmla="*/ 1673524 h 1673524"/>
              <a:gd name="connsiteX5" fmla="*/ 1673525 w 3157268"/>
              <a:gd name="connsiteY5" fmla="*/ 1647645 h 1673524"/>
              <a:gd name="connsiteX6" fmla="*/ 1673525 w 3157268"/>
              <a:gd name="connsiteY6" fmla="*/ 750498 h 1673524"/>
              <a:gd name="connsiteX7" fmla="*/ 0 w 3157268"/>
              <a:gd name="connsiteY7" fmla="*/ 750498 h 1673524"/>
              <a:gd name="connsiteX8" fmla="*/ 0 w 3157268"/>
              <a:gd name="connsiteY8" fmla="*/ 0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7268" h="1673524">
                <a:moveTo>
                  <a:pt x="0" y="0"/>
                </a:moveTo>
                <a:lnTo>
                  <a:pt x="2115519" y="17566"/>
                </a:lnTo>
                <a:cubicBezTo>
                  <a:pt x="2116955" y="186961"/>
                  <a:pt x="2126704" y="381295"/>
                  <a:pt x="2128140" y="550690"/>
                </a:cubicBezTo>
                <a:lnTo>
                  <a:pt x="3144650" y="547712"/>
                </a:lnTo>
                <a:lnTo>
                  <a:pt x="3157268" y="1673524"/>
                </a:lnTo>
                <a:lnTo>
                  <a:pt x="1673525" y="1647645"/>
                </a:lnTo>
                <a:lnTo>
                  <a:pt x="1673525" y="750498"/>
                </a:lnTo>
                <a:lnTo>
                  <a:pt x="0" y="750498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73280" y="3356992"/>
            <a:ext cx="1080120" cy="216024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4EF8506-A4EB-46FE-9F3E-A95FDD4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38" y="3108760"/>
            <a:ext cx="8100898" cy="576063"/>
          </a:xfrm>
        </p:spPr>
        <p:txBody>
          <a:bodyPr/>
          <a:lstStyle/>
          <a:p>
            <a:pPr fontAlgn="base"/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en-US" altLang="ko-KR" dirty="0"/>
              <a:t>requests</a:t>
            </a:r>
            <a:r>
              <a:rPr lang="ko-KR" altLang="en-US" dirty="0"/>
              <a:t>를 이용한 웹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5348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요청을 만들기 위한 사실상의 표준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절의 내용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가장 </a:t>
            </a:r>
            <a:r>
              <a:rPr lang="ko-KR" altLang="en-US" dirty="0"/>
              <a:t>일반적인 </a:t>
            </a:r>
            <a:r>
              <a:rPr lang="en-US" altLang="ko-KR" dirty="0"/>
              <a:t>HTTP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요청하기</a:t>
            </a:r>
          </a:p>
          <a:p>
            <a:pPr lvl="1" fontAlgn="base"/>
            <a:r>
              <a:rPr lang="ko-KR" altLang="en-US" dirty="0" smtClean="0"/>
              <a:t>쿼리 </a:t>
            </a:r>
            <a:r>
              <a:rPr lang="ko-KR" altLang="en-US" dirty="0"/>
              <a:t>문자열 및 메시지 본문을 사용하여 사용자의 요청과 데이터를 변경하기</a:t>
            </a:r>
          </a:p>
          <a:p>
            <a:pPr lvl="1" fontAlgn="base"/>
            <a:r>
              <a:rPr lang="ko-KR" altLang="en-US" dirty="0" smtClean="0"/>
              <a:t>요청 </a:t>
            </a:r>
            <a:r>
              <a:rPr lang="ko-KR" altLang="en-US" dirty="0"/>
              <a:t>및 응답에서 데이터 검사하기</a:t>
            </a:r>
          </a:p>
          <a:p>
            <a:pPr lvl="1" fontAlgn="base"/>
            <a:r>
              <a:rPr lang="ko-KR" altLang="en-US" dirty="0" smtClean="0"/>
              <a:t>인증 </a:t>
            </a:r>
            <a:r>
              <a:rPr lang="ko-KR" altLang="en-US" dirty="0"/>
              <a:t>된 요청 만들기</a:t>
            </a:r>
          </a:p>
          <a:p>
            <a:pPr lvl="1" fontAlgn="base"/>
            <a:r>
              <a:rPr lang="ko-KR" altLang="en-US" dirty="0" smtClean="0"/>
              <a:t>응용 </a:t>
            </a:r>
            <a:r>
              <a:rPr lang="ko-KR" altLang="en-US" dirty="0"/>
              <a:t>프로그램이 백업 또는 속도 저하를 막을 수 있도록 요청을 구성하기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</a:t>
            </a:r>
            <a:r>
              <a:rPr lang="ko-KR" altLang="en-US" dirty="0" smtClean="0"/>
              <a:t>수집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70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 requests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pip </a:t>
            </a:r>
            <a:r>
              <a:rPr lang="ko-KR" altLang="en-US" dirty="0"/>
              <a:t>명령으로 쉽게 설치</a:t>
            </a:r>
          </a:p>
          <a:p>
            <a:pPr lvl="1"/>
            <a:r>
              <a:rPr lang="en-US" altLang="ko-KR" dirty="0" smtClean="0"/>
              <a:t>pip </a:t>
            </a:r>
            <a:r>
              <a:rPr lang="en-US" altLang="ko-KR" dirty="0"/>
              <a:t>install requests</a:t>
            </a:r>
          </a:p>
          <a:p>
            <a:endParaRPr lang="en-US" altLang="ko-KR" dirty="0" smtClean="0"/>
          </a:p>
          <a:p>
            <a:r>
              <a:rPr lang="en-US" altLang="ko-KR" dirty="0"/>
              <a:t>requests</a:t>
            </a:r>
            <a:r>
              <a:rPr lang="ko-KR" altLang="en-US" dirty="0"/>
              <a:t>가 설치되면 응용 프로그램에서 사용</a:t>
            </a:r>
          </a:p>
          <a:p>
            <a:pPr lvl="1"/>
            <a:r>
              <a:rPr lang="en-US" altLang="ko-KR" dirty="0" smtClean="0"/>
              <a:t>import </a:t>
            </a:r>
            <a:r>
              <a:rPr lang="en-US" altLang="ko-KR" dirty="0"/>
              <a:t>requests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1180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 GET 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은 </a:t>
            </a:r>
            <a:r>
              <a:rPr lang="en-US" altLang="ko-KR" dirty="0"/>
              <a:t>HTTP </a:t>
            </a:r>
            <a:r>
              <a:rPr lang="ko-KR" altLang="en-US" dirty="0"/>
              <a:t>요청</a:t>
            </a:r>
            <a:r>
              <a:rPr lang="en-US" altLang="ko-KR" dirty="0"/>
              <a:t>(Request) </a:t>
            </a:r>
            <a:r>
              <a:rPr lang="ko-KR" altLang="en-US" dirty="0"/>
              <a:t>방식 중 하나</a:t>
            </a:r>
          </a:p>
          <a:p>
            <a:r>
              <a:rPr lang="en-US" altLang="ko-KR" dirty="0" err="1" smtClean="0"/>
              <a:t>requests.get</a:t>
            </a:r>
            <a:r>
              <a:rPr lang="en-US" altLang="ko-KR" dirty="0"/>
              <a:t>()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지정된 리소스에서 데이터를 </a:t>
            </a:r>
            <a:r>
              <a:rPr lang="ko-KR" altLang="en-US" dirty="0" smtClean="0"/>
              <a:t>가져</a:t>
            </a:r>
            <a:r>
              <a:rPr lang="ko-KR" altLang="en-US" dirty="0"/>
              <a:t>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90" y="3705325"/>
            <a:ext cx="7353300" cy="110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708920"/>
            <a:ext cx="73533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 </a:t>
            </a:r>
            <a:r>
              <a:rPr lang="ko-KR" altLang="en-US" dirty="0"/>
              <a:t>응답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응답</a:t>
            </a:r>
            <a:r>
              <a:rPr lang="en-US" altLang="ko-KR" dirty="0"/>
              <a:t>(Response)</a:t>
            </a:r>
            <a:r>
              <a:rPr lang="ko-KR" altLang="en-US" dirty="0"/>
              <a:t>은 요청의 결과를 저장한 개체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553330"/>
            <a:ext cx="8982075" cy="638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299813"/>
            <a:ext cx="8943975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20" y="2684384"/>
            <a:ext cx="3143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상태 코드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응답 메시지의 상태 라인에는 상태 코드와 상태 메시지를 포함하고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2.3. </a:t>
            </a:r>
            <a:r>
              <a:rPr lang="ko-KR" altLang="en-US" dirty="0"/>
              <a:t>응답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35580"/>
              </p:ext>
            </p:extLst>
          </p:nvPr>
        </p:nvGraphicFramePr>
        <p:xfrm>
          <a:off x="179875" y="2060848"/>
          <a:ext cx="9546250" cy="3890495"/>
        </p:xfrm>
        <a:graphic>
          <a:graphicData uri="http://schemas.openxmlformats.org/drawingml/2006/table">
            <a:tbl>
              <a:tblPr/>
              <a:tblGrid>
                <a:gridCol w="1265857">
                  <a:extLst>
                    <a:ext uri="{9D8B030D-6E8A-4147-A177-3AD203B41FA5}">
                      <a16:colId xmlns:a16="http://schemas.microsoft.com/office/drawing/2014/main" val="338709593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724186066"/>
                    </a:ext>
                  </a:extLst>
                </a:gridCol>
                <a:gridCol w="6696217">
                  <a:extLst>
                    <a:ext uri="{9D8B030D-6E8A-4147-A177-3AD203B41FA5}">
                      <a16:colId xmlns:a16="http://schemas.microsoft.com/office/drawing/2014/main" val="2321980030"/>
                    </a:ext>
                  </a:extLst>
                </a:gridCol>
              </a:tblGrid>
              <a:tr h="370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 코드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31291"/>
                  </a:ext>
                </a:extLst>
              </a:tr>
              <a:tr h="7039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영역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정보전송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임시적인 응답을 나타내는 것은 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Status-Line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선택적인 헤더들로 구성되어 있고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줄로 끝을 맺는다</a:t>
                      </a: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97329"/>
                  </a:ext>
                </a:extLst>
              </a:tr>
              <a:tr h="7039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영역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클라이언트의 요구가 성공적으로 수신되어 처리되었음을 의미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200(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성공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201(POST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처리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204(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전송할 데이터 없음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01979"/>
                  </a:ext>
                </a:extLst>
              </a:tr>
              <a:tr h="7039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300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영역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리다이렉션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요구사항을 처리하기 위해서는 사용자 에이전트에 의해 수행되어야 할 추가적인 동작이 있음을 의미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862286"/>
                  </a:ext>
                </a:extLst>
              </a:tr>
              <a:tr h="10370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400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영역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측 오류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클라이언트가 서버에게 보내는 요구 메시지를 완전히 처리하지 못한 경우와 같이 클라이언트에서 오류가 발생한 경우에 사용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401(</a:t>
                      </a:r>
                      <a:r>
                        <a:rPr lang="ko-KR" alt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사용자인증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403(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접근권한 없음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404(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요청한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75067"/>
                  </a:ext>
                </a:extLst>
              </a:tr>
              <a:tr h="3707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영역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서버측 오류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자체에서 발생된 오류상황이나 요구사항을 제대로 처리할 수 없을 때 사용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920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9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상태 코드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2.3. </a:t>
            </a:r>
            <a:r>
              <a:rPr lang="ko-KR" altLang="en-US" dirty="0"/>
              <a:t>응답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1" y="1221846"/>
            <a:ext cx="8934450" cy="1123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06" y="2345796"/>
            <a:ext cx="5400675" cy="2162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756" y="4187960"/>
            <a:ext cx="5486400" cy="20669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95869" y="2850086"/>
            <a:ext cx="319474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상태코드</a:t>
            </a:r>
            <a:r>
              <a:rPr lang="ko-KR" altLang="en-US" dirty="0" smtClean="0"/>
              <a:t> </a:t>
            </a:r>
            <a:r>
              <a:rPr lang="ko-KR" altLang="en-US" dirty="0"/>
              <a:t>정보를 사용하여 코드에서 의사 결정을 내릴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75653" y="4791696"/>
            <a:ext cx="31947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Response </a:t>
            </a:r>
            <a:r>
              <a:rPr lang="en-US" altLang="ko-KR" dirty="0" err="1"/>
              <a:t>인스턴스를</a:t>
            </a:r>
            <a:r>
              <a:rPr lang="en-US" altLang="ko-KR" dirty="0"/>
              <a:t> </a:t>
            </a:r>
            <a:r>
              <a:rPr lang="en-US" altLang="ko-KR" dirty="0" err="1"/>
              <a:t>사용하면</a:t>
            </a:r>
            <a:r>
              <a:rPr lang="en-US" altLang="ko-KR" dirty="0"/>
              <a:t> </a:t>
            </a:r>
            <a:r>
              <a:rPr lang="en-US" altLang="ko-KR" dirty="0" err="1"/>
              <a:t>상태</a:t>
            </a:r>
            <a:r>
              <a:rPr lang="en-US" altLang="ko-KR" dirty="0"/>
              <a:t> </a:t>
            </a:r>
            <a:r>
              <a:rPr lang="en-US" altLang="ko-KR" dirty="0" err="1"/>
              <a:t>코드가</a:t>
            </a:r>
            <a:r>
              <a:rPr lang="en-US" altLang="ko-KR" dirty="0"/>
              <a:t> </a:t>
            </a:r>
            <a:r>
              <a:rPr lang="en-US" altLang="ko-KR" u="sng" dirty="0"/>
              <a:t>200에서 400 </a:t>
            </a:r>
            <a:r>
              <a:rPr lang="en-US" altLang="ko-KR" u="sng" dirty="0" err="1" smtClean="0"/>
              <a:t>사이</a:t>
            </a:r>
            <a:r>
              <a:rPr lang="en-US" altLang="ko-KR" u="sng" dirty="0" smtClean="0"/>
              <a:t> </a:t>
            </a:r>
            <a:r>
              <a:rPr lang="en-US" altLang="ko-KR" u="sng" dirty="0" err="1" smtClean="0"/>
              <a:t>이면</a:t>
            </a:r>
            <a:r>
              <a:rPr lang="en-US" altLang="ko-KR" u="sng" dirty="0" smtClean="0"/>
              <a:t> </a:t>
            </a:r>
            <a:r>
              <a:rPr lang="en-US" altLang="ko-KR" u="sng" dirty="0" err="1"/>
              <a:t>True</a:t>
            </a:r>
            <a:r>
              <a:rPr lang="en-US" altLang="ko-KR" dirty="0" err="1"/>
              <a:t>로</a:t>
            </a:r>
            <a:r>
              <a:rPr lang="en-US" altLang="ko-KR" dirty="0"/>
              <a:t> </a:t>
            </a:r>
            <a:r>
              <a:rPr lang="en-US" altLang="ko-KR" dirty="0" err="1"/>
              <a:t>평가되고</a:t>
            </a:r>
            <a:r>
              <a:rPr lang="en-US" altLang="ko-KR" dirty="0"/>
              <a:t> </a:t>
            </a:r>
            <a:r>
              <a:rPr lang="en-US" altLang="ko-KR" dirty="0" err="1"/>
              <a:t>그렇지</a:t>
            </a:r>
            <a:r>
              <a:rPr lang="en-US" altLang="ko-KR" dirty="0"/>
              <a:t> </a:t>
            </a:r>
            <a:r>
              <a:rPr lang="en-US" altLang="ko-KR" dirty="0" err="1"/>
              <a:t>않으면</a:t>
            </a:r>
            <a:r>
              <a:rPr lang="en-US" altLang="ko-KR" dirty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평가</a:t>
            </a:r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944888" y="4875726"/>
            <a:ext cx="360040" cy="13745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64916" y="2885222"/>
            <a:ext cx="360040" cy="115152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Content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GET </a:t>
            </a:r>
            <a:r>
              <a:rPr lang="ko-KR" altLang="en-US" dirty="0"/>
              <a:t>요청의 응답의 메시지 본문에는 중요한 정보가 포함되어있는 경우가 </a:t>
            </a:r>
            <a:r>
              <a:rPr lang="ko-KR" altLang="en-US" dirty="0" smtClean="0"/>
              <a:t>많음</a:t>
            </a:r>
            <a:endParaRPr lang="en-US" altLang="ko-KR" dirty="0" smtClean="0"/>
          </a:p>
          <a:p>
            <a:pPr fontAlgn="base"/>
            <a:r>
              <a:rPr lang="ko-KR" altLang="en-US" dirty="0"/>
              <a:t>응답 내용을 바이트 단위로 보려면 </a:t>
            </a:r>
            <a:r>
              <a:rPr lang="en-US" altLang="ko-KR" dirty="0"/>
              <a:t>.content</a:t>
            </a:r>
            <a:r>
              <a:rPr lang="ko-KR" altLang="en-US" dirty="0"/>
              <a:t>를 사용</a:t>
            </a:r>
          </a:p>
          <a:p>
            <a:pPr fontAlgn="base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2.3. </a:t>
            </a:r>
            <a:r>
              <a:rPr lang="ko-KR" altLang="en-US" dirty="0"/>
              <a:t>응답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27" y="2636912"/>
            <a:ext cx="89630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9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Content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.text </a:t>
            </a:r>
            <a:r>
              <a:rPr lang="ko-KR" altLang="en-US" dirty="0"/>
              <a:t>속성에 액세스 할 때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지정할 수 있음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내부적으로 추론해서 자동 지정됨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2.3. </a:t>
            </a:r>
            <a:r>
              <a:rPr lang="ko-KR" altLang="en-US" dirty="0"/>
              <a:t>응답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0" y="2174329"/>
            <a:ext cx="8953500" cy="3990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5" y="4377219"/>
            <a:ext cx="4620709" cy="18600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381" y="4380755"/>
            <a:ext cx="4650235" cy="17124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7600" y="5868755"/>
            <a:ext cx="4426554" cy="368558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64946" y="5749084"/>
            <a:ext cx="1439631" cy="180583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Content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.text </a:t>
            </a:r>
            <a:r>
              <a:rPr lang="ko-KR" altLang="en-US" dirty="0"/>
              <a:t>속성에 액세스 할 때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지정할 수 있음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2.3. </a:t>
            </a:r>
            <a:r>
              <a:rPr lang="ko-KR" altLang="en-US" dirty="0"/>
              <a:t>응답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600200"/>
            <a:ext cx="9029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916385" y="3947322"/>
            <a:ext cx="441159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E415D"/>
                </a:solidFill>
              </a:rPr>
              <a:t>14</a:t>
            </a:r>
            <a:r>
              <a:rPr lang="ko-KR" altLang="en-US" sz="2000" dirty="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 smtClean="0">
                <a:solidFill>
                  <a:srgbClr val="1E415D"/>
                </a:solidFill>
              </a:rPr>
              <a:t>웹 데이터 수집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grpSp>
        <p:nvGrpSpPr>
          <p:cNvPr id="53" name="Group 38"/>
          <p:cNvGrpSpPr/>
          <p:nvPr/>
        </p:nvGrpSpPr>
        <p:grpSpPr>
          <a:xfrm>
            <a:off x="201001" y="3783045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54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56" name="Straight Connector 20"/>
          <p:cNvCxnSpPr/>
          <p:nvPr/>
        </p:nvCxnSpPr>
        <p:spPr>
          <a:xfrm>
            <a:off x="720000" y="4369007"/>
            <a:ext cx="4607983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167431" y="4086846"/>
            <a:ext cx="47385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err="1" smtClean="0">
                <a:solidFill>
                  <a:srgbClr val="1E415D"/>
                </a:solidFill>
              </a:rPr>
              <a:t>퓨티풀솝과</a:t>
            </a:r>
            <a:r>
              <a:rPr lang="ko-KR" altLang="en-US" dirty="0" smtClean="0">
                <a:solidFill>
                  <a:srgbClr val="1E415D"/>
                </a:solidFill>
              </a:rPr>
              <a:t> 파서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requests</a:t>
            </a:r>
            <a:r>
              <a:rPr lang="ko-KR" altLang="en-US" dirty="0" smtClean="0">
                <a:solidFill>
                  <a:srgbClr val="1E415D"/>
                </a:solidFill>
              </a:rPr>
              <a:t>를 이용한 웹 데이터 수집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Selenium</a:t>
            </a:r>
            <a:r>
              <a:rPr lang="ko-KR" altLang="en-US" dirty="0" smtClean="0">
                <a:solidFill>
                  <a:srgbClr val="1E415D"/>
                </a:solidFill>
              </a:rPr>
              <a:t>을</a:t>
            </a:r>
            <a:r>
              <a:rPr lang="en-US" altLang="ko-KR" dirty="0" smtClean="0">
                <a:solidFill>
                  <a:srgbClr val="1E415D"/>
                </a:solidFill>
              </a:rPr>
              <a:t> </a:t>
            </a:r>
            <a:r>
              <a:rPr lang="ko-KR" altLang="en-US" dirty="0" smtClean="0">
                <a:solidFill>
                  <a:srgbClr val="1E415D"/>
                </a:solidFill>
              </a:rPr>
              <a:t>이용한 웹 데이터 수집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  <p:sp>
        <p:nvSpPr>
          <p:cNvPr id="32" name="Oval 39"/>
          <p:cNvSpPr/>
          <p:nvPr/>
        </p:nvSpPr>
        <p:spPr>
          <a:xfrm>
            <a:off x="271294" y="226346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분석 라이브러리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6386" y="2329809"/>
            <a:ext cx="422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12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데이터프레임과 시리즈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9" name="Oval 39"/>
          <p:cNvSpPr/>
          <p:nvPr/>
        </p:nvSpPr>
        <p:spPr>
          <a:xfrm>
            <a:off x="271294" y="309826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53177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17297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13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 시각화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29" name="Straight Connector 20"/>
          <p:cNvCxnSpPr/>
          <p:nvPr/>
        </p:nvCxnSpPr>
        <p:spPr>
          <a:xfrm>
            <a:off x="720000" y="2704534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271294" y="4765793"/>
            <a:ext cx="3889618" cy="546762"/>
            <a:chOff x="271294" y="1432884"/>
            <a:chExt cx="3889618" cy="546762"/>
          </a:xfrm>
        </p:grpSpPr>
        <p:sp>
          <p:nvSpPr>
            <p:cNvPr id="47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48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</a:rPr>
                <a:t>15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텍스트 </a:t>
              </a:r>
              <a:r>
                <a:rPr lang="ko-KR" altLang="en-US" sz="1600" dirty="0" err="1" smtClean="0">
                  <a:solidFill>
                    <a:srgbClr val="0070C0"/>
                  </a:solidFill>
                </a:rPr>
                <a:t>마이닝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71294" y="5592663"/>
            <a:ext cx="3889618" cy="546762"/>
            <a:chOff x="271294" y="1432884"/>
            <a:chExt cx="3889618" cy="546762"/>
          </a:xfrm>
        </p:grpSpPr>
        <p:sp>
          <p:nvSpPr>
            <p:cNvPr id="33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</a:rPr>
                <a:t>16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연관 분석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71294" y="1430605"/>
            <a:ext cx="3567281" cy="555725"/>
            <a:chOff x="271294" y="1430605"/>
            <a:chExt cx="3567281" cy="555725"/>
          </a:xfrm>
        </p:grpSpPr>
        <p:sp>
          <p:nvSpPr>
            <p:cNvPr id="37" name="Oval 39"/>
            <p:cNvSpPr/>
            <p:nvPr/>
          </p:nvSpPr>
          <p:spPr>
            <a:xfrm>
              <a:off x="271294" y="1438388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6386" y="1504729"/>
              <a:ext cx="2596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</a:rPr>
                <a:t>11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N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차원 배열 다루기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43" name="Straight Connector 20"/>
            <p:cNvCxnSpPr/>
            <p:nvPr/>
          </p:nvCxnSpPr>
          <p:spPr>
            <a:xfrm>
              <a:off x="720000" y="1879454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39"/>
            <p:cNvSpPr/>
            <p:nvPr/>
          </p:nvSpPr>
          <p:spPr>
            <a:xfrm>
              <a:off x="271294" y="1439568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45" name="Oval 39"/>
            <p:cNvSpPr/>
            <p:nvPr/>
          </p:nvSpPr>
          <p:spPr>
            <a:xfrm>
              <a:off x="271294" y="1430605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0" name="Oval 39"/>
          <p:cNvSpPr/>
          <p:nvPr/>
        </p:nvSpPr>
        <p:spPr>
          <a:xfrm>
            <a:off x="271294" y="1443687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1" name="Oval 39"/>
          <p:cNvSpPr/>
          <p:nvPr/>
        </p:nvSpPr>
        <p:spPr>
          <a:xfrm>
            <a:off x="271294" y="1434724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응답 헤더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2.3. </a:t>
            </a:r>
            <a:r>
              <a:rPr lang="ko-KR" altLang="en-US" dirty="0"/>
              <a:t>응답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13" y="1112099"/>
            <a:ext cx="8692653" cy="51787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73" y="5299832"/>
            <a:ext cx="8692653" cy="9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2.4. </a:t>
            </a:r>
            <a:r>
              <a:rPr lang="ko-KR" altLang="en-US" dirty="0"/>
              <a:t>요청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2" y="1144328"/>
            <a:ext cx="9561798" cy="51465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24608" y="2852936"/>
            <a:ext cx="5184576" cy="360040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65168" y="3364707"/>
            <a:ext cx="289313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params</a:t>
            </a:r>
            <a:r>
              <a:rPr lang="ko-KR" altLang="en-US" dirty="0" smtClean="0"/>
              <a:t> 매개변수를 이용해서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형식으로 지정 가능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8" idx="0"/>
            <a:endCxn id="4" idx="3"/>
          </p:cNvCxnSpPr>
          <p:nvPr/>
        </p:nvCxnSpPr>
        <p:spPr>
          <a:xfrm rot="16200000" flipV="1">
            <a:off x="7094584" y="2547557"/>
            <a:ext cx="331751" cy="130255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2.5. </a:t>
            </a:r>
            <a:r>
              <a:rPr lang="ko-KR" altLang="en-US" dirty="0" smtClean="0"/>
              <a:t>요청 헤더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6" y="1197495"/>
            <a:ext cx="9562534" cy="50933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52600" y="2924944"/>
            <a:ext cx="8136904" cy="360040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93675" y="3402936"/>
            <a:ext cx="311132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get() 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/>
              <a:t>headers </a:t>
            </a:r>
            <a:r>
              <a:rPr lang="ko-KR" altLang="en-US" dirty="0"/>
              <a:t>매개변수를 사용하여 </a:t>
            </a:r>
            <a:r>
              <a:rPr lang="en-US" altLang="ko-KR" dirty="0"/>
              <a:t>HTTP </a:t>
            </a:r>
            <a:r>
              <a:rPr lang="ko-KR" altLang="en-US" dirty="0"/>
              <a:t>헤더를 </a:t>
            </a:r>
            <a:r>
              <a:rPr lang="ko-KR" altLang="en-US" dirty="0" err="1"/>
              <a:t>딕셔너리</a:t>
            </a:r>
            <a:r>
              <a:rPr lang="ko-KR" altLang="en-US" dirty="0"/>
              <a:t> 형식으로 전달</a:t>
            </a:r>
          </a:p>
        </p:txBody>
      </p:sp>
      <p:cxnSp>
        <p:nvCxnSpPr>
          <p:cNvPr id="12" name="꺾인 연결선 11"/>
          <p:cNvCxnSpPr>
            <a:endCxn id="8" idx="2"/>
          </p:cNvCxnSpPr>
          <p:nvPr/>
        </p:nvCxnSpPr>
        <p:spPr>
          <a:xfrm rot="10800000">
            <a:off x="5421052" y="3284985"/>
            <a:ext cx="1116124" cy="50479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74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2.6. </a:t>
            </a:r>
            <a:r>
              <a:rPr lang="ko-KR" altLang="en-US" dirty="0"/>
              <a:t>다른 </a:t>
            </a:r>
            <a:r>
              <a:rPr lang="en-US" altLang="ko-KR" dirty="0"/>
              <a:t>HTTP </a:t>
            </a:r>
            <a:r>
              <a:rPr lang="ko-KR" altLang="en-US" dirty="0"/>
              <a:t>요청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0" y="1122633"/>
            <a:ext cx="6455643" cy="5168246"/>
          </a:xfrm>
          <a:prstGeom prst="rect">
            <a:avLst/>
          </a:prstGeom>
        </p:spPr>
      </p:pic>
      <p:pic>
        <p:nvPicPr>
          <p:cNvPr id="2049" name="_x48290952" descr="EMB000001fc08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45" y="1565210"/>
            <a:ext cx="3656856" cy="30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789259" y="4554598"/>
            <a:ext cx="3124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httpbin</a:t>
            </a:r>
            <a:r>
              <a:rPr lang="ko-KR" altLang="en-US" dirty="0"/>
              <a:t>은 테스트 요청을 받아들이고 요청에 대한 데이터로 응답하는 서비스</a:t>
            </a:r>
          </a:p>
        </p:txBody>
      </p:sp>
    </p:spTree>
    <p:extLst>
      <p:ext uri="{BB962C8B-B14F-4D97-AF65-F5344CB8AC3E}">
        <p14:creationId xmlns:p14="http://schemas.microsoft.com/office/powerpoint/2010/main" val="29956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2.7. </a:t>
            </a:r>
            <a:r>
              <a:rPr lang="ko-KR" altLang="en-US" dirty="0" smtClean="0"/>
              <a:t>메시지 본문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POST, </a:t>
            </a:r>
            <a:r>
              <a:rPr lang="en-US" altLang="ko-KR" dirty="0" smtClean="0"/>
              <a:t>PUT </a:t>
            </a:r>
            <a:r>
              <a:rPr lang="ko-KR" altLang="en-US" dirty="0" smtClean="0"/>
              <a:t>요청은 </a:t>
            </a:r>
            <a:r>
              <a:rPr lang="ko-KR" altLang="en-US" dirty="0"/>
              <a:t>메시지 본문을 통해 데이터를 전달</a:t>
            </a:r>
          </a:p>
          <a:p>
            <a:r>
              <a:rPr lang="ko-KR" altLang="en-US" dirty="0"/>
              <a:t>요청을 사용하여 결과 데이터를 해당 함수의 </a:t>
            </a:r>
            <a:r>
              <a:rPr lang="en-US" altLang="ko-KR" dirty="0"/>
              <a:t>data </a:t>
            </a:r>
            <a:r>
              <a:rPr lang="ko-KR" altLang="en-US" dirty="0"/>
              <a:t>매개변수로 전달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76" y="2420888"/>
            <a:ext cx="9217024" cy="22688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06033" y="4320362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데이터를 </a:t>
            </a:r>
            <a:r>
              <a:rPr lang="ko-KR" altLang="en-US" dirty="0" err="1"/>
              <a:t>튜플</a:t>
            </a:r>
            <a:r>
              <a:rPr lang="ko-KR" altLang="en-US" dirty="0"/>
              <a:t> 목록으로 보낼 수도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90209" y="3789040"/>
            <a:ext cx="2232248" cy="432048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66073" y="3001293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데이터를 </a:t>
            </a:r>
            <a:r>
              <a:rPr lang="ko-KR" altLang="en-US" dirty="0" err="1"/>
              <a:t>딕셔너리로</a:t>
            </a:r>
            <a:r>
              <a:rPr lang="ko-KR" altLang="en-US" dirty="0"/>
              <a:t> 보낼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90209" y="2505288"/>
            <a:ext cx="1872208" cy="432048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2.7. </a:t>
            </a:r>
            <a:r>
              <a:rPr lang="ko-KR" altLang="en-US" dirty="0"/>
              <a:t>메시지 본문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데이터의 경우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r>
              <a:rPr lang="en-US" altLang="ko-KR" dirty="0" smtClean="0"/>
              <a:t>Content-Type </a:t>
            </a:r>
            <a:r>
              <a:rPr lang="ko-KR" altLang="en-US" dirty="0" smtClean="0"/>
              <a:t>헤더에 </a:t>
            </a:r>
            <a:r>
              <a:rPr lang="en-US" altLang="ko-KR" dirty="0" smtClean="0"/>
              <a:t>‘application/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 추가됨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2420888"/>
            <a:ext cx="937752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9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2.8. </a:t>
            </a:r>
            <a:r>
              <a:rPr lang="ko-KR" altLang="en-US" dirty="0" smtClean="0"/>
              <a:t>요청 검사하기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.request </a:t>
            </a:r>
            <a:r>
              <a:rPr lang="ko-KR" altLang="en-US" dirty="0"/>
              <a:t>속성에 액세스하여 </a:t>
            </a:r>
            <a:r>
              <a:rPr lang="en-US" altLang="ko-KR" dirty="0" err="1"/>
              <a:t>PreparedRequest</a:t>
            </a:r>
            <a:r>
              <a:rPr lang="ko-KR" altLang="en-US" dirty="0"/>
              <a:t>를 볼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628800"/>
            <a:ext cx="9090440" cy="45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2.9.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인증 정보를 전달할 수 있는 </a:t>
            </a:r>
            <a:r>
              <a:rPr lang="en-US" altLang="ko-KR" dirty="0" err="1" smtClean="0"/>
              <a:t>auth</a:t>
            </a:r>
            <a:r>
              <a:rPr lang="ko-KR" altLang="en-US" dirty="0" smtClean="0"/>
              <a:t> 매개변수 </a:t>
            </a:r>
            <a:r>
              <a:rPr lang="ko-KR" altLang="en-US" dirty="0"/>
              <a:t>제공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" y="1700808"/>
            <a:ext cx="9397044" cy="22322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62066" y="2564903"/>
            <a:ext cx="846161" cy="2192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2920" y="296401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아이디는 본인의 것으로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8" idx="1"/>
            <a:endCxn id="4" idx="2"/>
          </p:cNvCxnSpPr>
          <p:nvPr/>
        </p:nvCxnSpPr>
        <p:spPr>
          <a:xfrm rot="10800000">
            <a:off x="3985148" y="2784143"/>
            <a:ext cx="247773" cy="36454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76735" y="2481235"/>
            <a:ext cx="3490689" cy="398443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69" y="4411894"/>
            <a:ext cx="9411042" cy="11563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478" y="5719991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자격증명 없이 요청할 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2.10. SSL  </a:t>
            </a:r>
            <a:r>
              <a:rPr lang="ko-KR" altLang="en-US" dirty="0" smtClean="0"/>
              <a:t>인증서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SSL </a:t>
            </a:r>
            <a:r>
              <a:rPr lang="ko-KR" altLang="en-US" dirty="0"/>
              <a:t>인증서 확인을 사용하지 않으려면 요청 함수의 </a:t>
            </a:r>
            <a:r>
              <a:rPr lang="en-US" altLang="ko-KR" dirty="0"/>
              <a:t>verify </a:t>
            </a:r>
            <a:r>
              <a:rPr lang="ko-KR" altLang="en-US" dirty="0"/>
              <a:t>매개변수로 </a:t>
            </a:r>
            <a:r>
              <a:rPr lang="en-US" altLang="ko-KR" dirty="0"/>
              <a:t>False</a:t>
            </a:r>
            <a:r>
              <a:rPr lang="ko-KR" altLang="en-US" dirty="0"/>
              <a:t>를 전달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1" y="2127553"/>
            <a:ext cx="8856984" cy="26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타임아웃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요청의 시간 초과를 설정하려면 </a:t>
            </a:r>
            <a:r>
              <a:rPr lang="en-US" altLang="ko-KR" dirty="0"/>
              <a:t>timeout </a:t>
            </a:r>
            <a:r>
              <a:rPr lang="ko-KR" altLang="en-US" dirty="0" smtClean="0"/>
              <a:t>매개변수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 </a:t>
            </a:r>
            <a:r>
              <a:rPr lang="en-US" altLang="ko-KR" dirty="0"/>
              <a:t>&gt; 2.11. </a:t>
            </a:r>
            <a:r>
              <a:rPr lang="ko-KR" altLang="en-US" dirty="0"/>
              <a:t>성능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700808"/>
            <a:ext cx="9432520" cy="24005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79" y="2871033"/>
            <a:ext cx="9482706" cy="34198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60818" y="3068372"/>
            <a:ext cx="2744182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프로그램에서 시간 초과 예외를 잡고 이에 따라 응답을 처리할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6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데이터 수집 종류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뉴스 기사 </a:t>
            </a:r>
            <a:r>
              <a:rPr lang="ko-KR" altLang="en-US" dirty="0" err="1" smtClean="0">
                <a:solidFill>
                  <a:srgbClr val="FF0000"/>
                </a:solidFill>
              </a:rPr>
              <a:t>크롤링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RSS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news.jtbc.joins.com/Etc/RssService.aspx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SNS </a:t>
            </a:r>
            <a:r>
              <a:rPr lang="ko-KR" altLang="en-US" dirty="0" smtClean="0">
                <a:solidFill>
                  <a:srgbClr val="FF0000"/>
                </a:solidFill>
              </a:rPr>
              <a:t>데이터 </a:t>
            </a:r>
            <a:r>
              <a:rPr lang="ko-KR" altLang="en-US" dirty="0" err="1" smtClean="0">
                <a:solidFill>
                  <a:srgbClr val="FF0000"/>
                </a:solidFill>
              </a:rPr>
              <a:t>크롤링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트위터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 </a:t>
            </a:r>
            <a:r>
              <a:rPr lang="ko-KR" altLang="en-US" dirty="0" smtClean="0"/>
              <a:t>형식 또는</a:t>
            </a:r>
            <a:r>
              <a:rPr lang="en-US" altLang="ko-KR" dirty="0" smtClean="0"/>
              <a:t> JSON </a:t>
            </a:r>
            <a:r>
              <a:rPr lang="ko-KR" altLang="en-US" dirty="0" smtClean="0"/>
              <a:t>형식</a:t>
            </a:r>
            <a:endParaRPr lang="en-US" altLang="ko-KR" dirty="0"/>
          </a:p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웹 데이터 수집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fontAlgn="base"/>
            <a:r>
              <a:rPr lang="ko-KR" altLang="en-US" dirty="0" smtClean="0"/>
              <a:t>웹</a:t>
            </a:r>
            <a:r>
              <a:rPr lang="en-US" altLang="ko-KR" dirty="0"/>
              <a:t>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에서 원하는 정보를 수집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공공데이터</a:t>
            </a:r>
            <a:r>
              <a:rPr lang="ko-KR" altLang="en-US" dirty="0" smtClean="0"/>
              <a:t> 수집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Open API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URL</a:t>
            </a:r>
            <a:r>
              <a:rPr lang="ko-KR" altLang="en-US" dirty="0" smtClean="0"/>
              <a:t>이 존재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CSV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정형화된 데이터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Pandas </a:t>
            </a:r>
            <a:r>
              <a:rPr lang="ko-KR" altLang="en-US" dirty="0" smtClean="0"/>
              <a:t>패키지의 </a:t>
            </a:r>
            <a:r>
              <a:rPr lang="en-US" altLang="ko-KR" dirty="0" err="1" smtClean="0"/>
              <a:t>read_csv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JSON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 fontAlgn="base"/>
            <a:r>
              <a:rPr lang="en-US" altLang="ko-KR" dirty="0"/>
              <a:t>Pandas </a:t>
            </a:r>
            <a:r>
              <a:rPr lang="ko-KR" altLang="en-US" dirty="0"/>
              <a:t>패키지의 </a:t>
            </a:r>
            <a:r>
              <a:rPr lang="en-US" altLang="ko-KR" dirty="0" err="1" smtClean="0"/>
              <a:t>read_json</a:t>
            </a:r>
            <a:r>
              <a:rPr lang="en-US" altLang="ko-KR" dirty="0" smtClean="0"/>
              <a:t>(“</a:t>
            </a:r>
            <a:r>
              <a:rPr lang="en-US" altLang="ko-KR" dirty="0" err="1"/>
              <a:t>url</a:t>
            </a:r>
            <a:r>
              <a:rPr lang="en-US" altLang="ko-KR" dirty="0"/>
              <a:t>”)</a:t>
            </a:r>
            <a:r>
              <a:rPr lang="ko-KR" altLang="en-US" dirty="0"/>
              <a:t>을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웹 데이터 수집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8751" y="1060451"/>
            <a:ext cx="8178625" cy="3016621"/>
          </a:xfrm>
          <a:prstGeom prst="roundRect">
            <a:avLst>
              <a:gd name="adj" fmla="val 8190"/>
            </a:avLst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8751" y="4149080"/>
            <a:ext cx="5442321" cy="2141799"/>
          </a:xfrm>
          <a:prstGeom prst="roundRect">
            <a:avLst>
              <a:gd name="adj" fmla="val 819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61112" y="5013176"/>
            <a:ext cx="1584176" cy="720080"/>
          </a:xfrm>
          <a:prstGeom prst="wedgeRoundRectCallout">
            <a:avLst>
              <a:gd name="adj1" fmla="val -68014"/>
              <a:gd name="adj2" fmla="val -3467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가져옴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805660" y="4293096"/>
            <a:ext cx="1827860" cy="720080"/>
          </a:xfrm>
          <a:prstGeom prst="wedgeRoundRectCallout">
            <a:avLst>
              <a:gd name="adj1" fmla="val -51451"/>
              <a:gd name="adj2" fmla="val -76633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데이터를 선택적으로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20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세션 객체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요청 방법에 대한 통제를 세밀하게 조정하거나 요청 성능을 향상시켜야 하는 경우에는 </a:t>
            </a:r>
            <a:r>
              <a:rPr lang="en-US" altLang="ko-KR" dirty="0"/>
              <a:t>Session </a:t>
            </a:r>
            <a:r>
              <a:rPr lang="ko-KR" altLang="en-US" dirty="0"/>
              <a:t>객체를 직접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2.11. </a:t>
            </a:r>
            <a:r>
              <a:rPr lang="ko-KR" altLang="en-US" dirty="0" smtClean="0"/>
              <a:t>성능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988840"/>
            <a:ext cx="7560840" cy="41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1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재시도 제한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전송 어댑터를 만들고 </a:t>
            </a:r>
            <a:r>
              <a:rPr lang="en-US" altLang="ko-KR" dirty="0" err="1"/>
              <a:t>max_retries</a:t>
            </a:r>
            <a:r>
              <a:rPr lang="en-US" altLang="ko-KR" dirty="0"/>
              <a:t> </a:t>
            </a:r>
            <a:r>
              <a:rPr lang="ko-KR" altLang="en-US" dirty="0"/>
              <a:t>매개변수를 설정 한 다음 기존 세션에 </a:t>
            </a:r>
            <a:r>
              <a:rPr lang="ko-KR" altLang="en-US" dirty="0" smtClean="0"/>
              <a:t>마운트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 </a:t>
            </a:r>
            <a:r>
              <a:rPr lang="en-US" altLang="ko-KR" dirty="0"/>
              <a:t>&gt; 2.11. </a:t>
            </a:r>
            <a:r>
              <a:rPr lang="ko-KR" altLang="en-US" dirty="0"/>
              <a:t>성능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988840"/>
            <a:ext cx="858902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6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2.12.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수집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203"/>
          <a:stretch/>
        </p:blipFill>
        <p:spPr>
          <a:xfrm>
            <a:off x="1427298" y="1089699"/>
            <a:ext cx="7051403" cy="51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0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영화 랭킹 출력하기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requests</a:t>
            </a:r>
            <a:r>
              <a:rPr lang="ko-KR" altLang="en-US" dirty="0"/>
              <a:t>를 이용한 웹 데이터 수집 </a:t>
            </a:r>
            <a:r>
              <a:rPr lang="en-US" altLang="ko-KR" dirty="0"/>
              <a:t>&gt; 2.12.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데이터 수집 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668" b="13181"/>
          <a:stretch/>
        </p:blipFill>
        <p:spPr>
          <a:xfrm>
            <a:off x="1227129" y="1089699"/>
            <a:ext cx="7523221" cy="50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4EF8506-A4EB-46FE-9F3E-A95FDD4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38" y="3108760"/>
            <a:ext cx="8100898" cy="576063"/>
          </a:xfrm>
        </p:spPr>
        <p:txBody>
          <a:bodyPr/>
          <a:lstStyle/>
          <a:p>
            <a:pPr fontAlgn="base"/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en-US" altLang="ko-KR" dirty="0"/>
              <a:t>Selenium</a:t>
            </a:r>
            <a:r>
              <a:rPr lang="ko-KR" altLang="en-US" dirty="0"/>
              <a:t>을 이용한 웹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35351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셀레니움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바인딩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셀레니움</a:t>
            </a:r>
            <a:r>
              <a:rPr lang="en-US" altLang="ko-KR" dirty="0"/>
              <a:t>(Selenium, https://www.seleniumhq.org/)</a:t>
            </a:r>
            <a:r>
              <a:rPr lang="ko-KR" altLang="en-US" dirty="0"/>
              <a:t>은 브라우저의 동작을 자동화 해주는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r>
              <a:rPr lang="ko-KR" altLang="en-US" dirty="0" err="1"/>
              <a:t>셀레니움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바인딩</a:t>
            </a:r>
            <a:r>
              <a:rPr lang="en-US" altLang="ko-KR" dirty="0"/>
              <a:t>(Selenium Python bindings)</a:t>
            </a:r>
            <a:r>
              <a:rPr lang="ko-KR" altLang="en-US" dirty="0"/>
              <a:t>은 </a:t>
            </a:r>
            <a:r>
              <a:rPr lang="ko-KR" altLang="en-US" dirty="0" err="1"/>
              <a:t>셀레니움</a:t>
            </a:r>
            <a:r>
              <a:rPr lang="ko-KR" altLang="en-US" dirty="0"/>
              <a:t> </a:t>
            </a:r>
            <a:r>
              <a:rPr lang="en-US" altLang="ko-KR" dirty="0"/>
              <a:t>WebDriver(</a:t>
            </a:r>
            <a:r>
              <a:rPr lang="ko-KR" altLang="en-US" dirty="0" err="1"/>
              <a:t>웹드라이버</a:t>
            </a:r>
            <a:r>
              <a:rPr lang="en-US" altLang="ko-KR" dirty="0"/>
              <a:t>)</a:t>
            </a:r>
            <a:r>
              <a:rPr lang="ko-KR" altLang="en-US" dirty="0"/>
              <a:t>를 사용하여 파이어폭스</a:t>
            </a:r>
            <a:r>
              <a:rPr lang="en-US" altLang="ko-KR" dirty="0"/>
              <a:t>(Firefox), </a:t>
            </a:r>
            <a:r>
              <a:rPr lang="ko-KR" altLang="en-US" dirty="0"/>
              <a:t>인터넷 익스플로러</a:t>
            </a:r>
            <a:r>
              <a:rPr lang="en-US" altLang="ko-KR" dirty="0"/>
              <a:t>(</a:t>
            </a:r>
            <a:r>
              <a:rPr lang="en-US" altLang="ko-KR" dirty="0" err="1"/>
              <a:t>Ie</a:t>
            </a:r>
            <a:r>
              <a:rPr lang="en-US" altLang="ko-KR" dirty="0"/>
              <a:t>), </a:t>
            </a:r>
            <a:r>
              <a:rPr lang="ko-KR" altLang="en-US" dirty="0"/>
              <a:t>크롬</a:t>
            </a:r>
            <a:r>
              <a:rPr lang="en-US" altLang="ko-KR" dirty="0"/>
              <a:t>(Chrome) </a:t>
            </a:r>
            <a:r>
              <a:rPr lang="ko-KR" altLang="en-US" dirty="0"/>
              <a:t>등 브라우저에 접근하고 브라우저의 동작을 제어 할 수 있는 편리한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</a:t>
            </a:r>
            <a:r>
              <a:rPr lang="en-US" altLang="ko-KR" dirty="0"/>
              <a:t>install selenium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3.1. </a:t>
            </a:r>
            <a:r>
              <a:rPr lang="ko-KR" altLang="en-US" dirty="0" err="1"/>
              <a:t>셀레니움</a:t>
            </a:r>
            <a:r>
              <a:rPr lang="ko-KR" altLang="en-US" dirty="0"/>
              <a:t>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976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웹드라이버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셀레니움은</a:t>
            </a:r>
            <a:r>
              <a:rPr lang="ko-KR" altLang="en-US" dirty="0"/>
              <a:t> </a:t>
            </a:r>
            <a:r>
              <a:rPr lang="en-US" altLang="ko-KR" dirty="0"/>
              <a:t>WebDriver(</a:t>
            </a:r>
            <a:r>
              <a:rPr lang="ko-KR" altLang="en-US" dirty="0" err="1"/>
              <a:t>웹드라이버</a:t>
            </a:r>
            <a:r>
              <a:rPr lang="en-US" altLang="ko-KR" dirty="0"/>
              <a:t>)</a:t>
            </a:r>
            <a:r>
              <a:rPr lang="ko-KR" altLang="en-US" dirty="0"/>
              <a:t>라는 것을 통해 브라우저를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r>
              <a:rPr lang="en-US" altLang="ko-KR" dirty="0" smtClean="0"/>
              <a:t>WebDriver</a:t>
            </a:r>
            <a:r>
              <a:rPr lang="ko-KR" altLang="en-US" dirty="0"/>
              <a:t>는 자신이 사용하고 싶은 브라우저에 맞는 것으로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3.1. </a:t>
            </a:r>
            <a:r>
              <a:rPr lang="ko-KR" altLang="en-US" dirty="0" err="1"/>
              <a:t>셀레니움</a:t>
            </a:r>
            <a:r>
              <a:rPr lang="ko-KR" altLang="en-US" dirty="0"/>
              <a:t> 설치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76992"/>
              </p:ext>
            </p:extLst>
          </p:nvPr>
        </p:nvGraphicFramePr>
        <p:xfrm>
          <a:off x="272480" y="2564904"/>
          <a:ext cx="9432520" cy="2519540"/>
        </p:xfrm>
        <a:graphic>
          <a:graphicData uri="http://schemas.openxmlformats.org/drawingml/2006/table">
            <a:tbl>
              <a:tblPr/>
              <a:tblGrid>
                <a:gridCol w="1375487">
                  <a:extLst>
                    <a:ext uri="{9D8B030D-6E8A-4147-A177-3AD203B41FA5}">
                      <a16:colId xmlns:a16="http://schemas.microsoft.com/office/drawing/2014/main" val="1146060151"/>
                    </a:ext>
                  </a:extLst>
                </a:gridCol>
                <a:gridCol w="8057033">
                  <a:extLst>
                    <a:ext uri="{9D8B030D-6E8A-4147-A177-3AD203B41FA5}">
                      <a16:colId xmlns:a16="http://schemas.microsoft.com/office/drawing/2014/main" val="3408093035"/>
                    </a:ext>
                  </a:extLst>
                </a:gridCol>
              </a:tblGrid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42165"/>
                  </a:ext>
                </a:extLst>
              </a:tr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Chrome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https://sites.google.com/a/chromium.org/chromedriver/downloads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91425"/>
                  </a:ext>
                </a:extLst>
              </a:tr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Edge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https://developer.microsoft.com/en-us/microsoft-edge/tools/webdriver/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50125"/>
                  </a:ext>
                </a:extLst>
              </a:tr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Firefox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https://github.com/mozilla/geckodriver/releases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19748"/>
                  </a:ext>
                </a:extLst>
              </a:tr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https://webkit.org/blog/6900/webdriver-support-in-safari-10/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6437"/>
                  </a:ext>
                </a:extLst>
              </a:tr>
            </a:tbl>
          </a:graphicData>
        </a:graphic>
      </p:graphicFrame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843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웹드라이버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3140968"/>
            <a:ext cx="888682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230010"/>
            <a:ext cx="9145016" cy="1331627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520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0" y="1312068"/>
            <a:ext cx="9161998" cy="617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8" y="2180951"/>
            <a:ext cx="8867775" cy="385762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868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입력양식</a:t>
            </a:r>
            <a:r>
              <a:rPr lang="ko-KR" altLang="en-US" dirty="0" smtClean="0"/>
              <a:t> 채우기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1" y="1083970"/>
            <a:ext cx="9398446" cy="12247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0" y="3429000"/>
            <a:ext cx="8877300" cy="2628900"/>
          </a:xfrm>
          <a:prstGeom prst="rect">
            <a:avLst/>
          </a:prstGeom>
        </p:spPr>
      </p:pic>
      <p:pic>
        <p:nvPicPr>
          <p:cNvPr id="2049" name="_x48290472" descr="EMB000001fc08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79" y="2366969"/>
            <a:ext cx="6802418" cy="98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꺾인 연결선 10"/>
          <p:cNvCxnSpPr/>
          <p:nvPr/>
        </p:nvCxnSpPr>
        <p:spPr>
          <a:xfrm rot="5400000">
            <a:off x="4573203" y="1576549"/>
            <a:ext cx="1119634" cy="108012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18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4EF8506-A4EB-46FE-9F3E-A95FDD4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38" y="3108760"/>
            <a:ext cx="8100898" cy="576063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퓨티풀솝과</a:t>
            </a:r>
            <a:r>
              <a:rPr lang="ko-KR" altLang="en-US" dirty="0" smtClean="0"/>
              <a:t> 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8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이벤트 처리하기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3" y="1084333"/>
            <a:ext cx="9383736" cy="9130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77" y="2149125"/>
            <a:ext cx="8467725" cy="411480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311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결과 찾아 출력하기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1" y="1197495"/>
            <a:ext cx="9364538" cy="483475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820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</a:t>
            </a:r>
            <a:r>
              <a:rPr lang="ko-KR" altLang="en-US" dirty="0" smtClean="0"/>
              <a:t>브라우저 종료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1" y="1197495"/>
            <a:ext cx="9499029" cy="63813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97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페이지와 상호작용하기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3.3. </a:t>
            </a:r>
            <a:r>
              <a:rPr lang="ko-KR" altLang="en-US" dirty="0"/>
              <a:t>페이지 탐색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084947"/>
            <a:ext cx="8924925" cy="1343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904535"/>
            <a:ext cx="6829425" cy="438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0537" y="1520154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입력 양식이 아래와 같을 경우</a:t>
            </a:r>
            <a:r>
              <a:rPr lang="en-US" altLang="ko-KR" sz="2000" dirty="0" smtClean="0"/>
              <a:t>…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537" y="2668466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다음 중 하나를 사용하여 찾을 수 있음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5093072"/>
            <a:ext cx="4171950" cy="447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254" y="4764932"/>
            <a:ext cx="739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반환 받은 요소 객체를 이용해 입력 양식에 텍스트를 입력할 수 있음</a:t>
            </a:r>
            <a:endParaRPr lang="ko-KR" altLang="en-US" sz="2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691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폼 서식 채우기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3.3. </a:t>
            </a:r>
            <a:r>
              <a:rPr lang="ko-KR" altLang="en-US" dirty="0"/>
              <a:t>페이지 탐색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2" y="1124744"/>
            <a:ext cx="9348624" cy="2152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0812"/>
          <a:stretch/>
        </p:blipFill>
        <p:spPr>
          <a:xfrm>
            <a:off x="267562" y="3405582"/>
            <a:ext cx="9384649" cy="29016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1152" y="4365104"/>
            <a:ext cx="30963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요소와 상호작용할 수 있는 </a:t>
            </a:r>
            <a:r>
              <a:rPr lang="en-US" altLang="ko-KR" dirty="0" smtClean="0"/>
              <a:t>Select  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44688" y="3861048"/>
            <a:ext cx="5544616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427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폼 서식 채우기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3.3. </a:t>
            </a:r>
            <a:r>
              <a:rPr lang="ko-KR" altLang="en-US" dirty="0"/>
              <a:t>페이지 탐색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2826"/>
          <a:stretch/>
        </p:blipFill>
        <p:spPr>
          <a:xfrm>
            <a:off x="296415" y="1197495"/>
            <a:ext cx="9384649" cy="3962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2872" y="1772816"/>
            <a:ext cx="30380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모든 선택된 옵션의 선택 해제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32872" y="3178834"/>
            <a:ext cx="18277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모든 가능한 옵션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32872" y="3928852"/>
            <a:ext cx="28344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submit </a:t>
            </a:r>
            <a:r>
              <a:rPr lang="ko-KR" altLang="en-US" dirty="0" smtClean="0"/>
              <a:t>아이디로 버튼 클릭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32872" y="4678870"/>
            <a:ext cx="32175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요소에 존재하는 </a:t>
            </a:r>
            <a:r>
              <a:rPr lang="en-US" altLang="ko-KR" dirty="0" smtClean="0"/>
              <a:t>submit()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85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드래그 앤 드롭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드래그 앤 드롭</a:t>
            </a:r>
            <a:r>
              <a:rPr lang="en-US" altLang="ko-KR" dirty="0"/>
              <a:t>(Drag and Drop)</a:t>
            </a:r>
            <a:r>
              <a:rPr lang="ko-KR" altLang="en-US" dirty="0"/>
              <a:t>을 사용하여 요소를 특정 양만큼 이동하거나 다른 요소로 이동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3.3. </a:t>
            </a:r>
            <a:r>
              <a:rPr lang="ko-KR" altLang="en-US" dirty="0"/>
              <a:t>페이지 탐색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5" y="2478094"/>
            <a:ext cx="9353455" cy="234735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782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윈도우와 프레임 이동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switch_to_window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사용해 </a:t>
            </a:r>
            <a:r>
              <a:rPr lang="ko-KR" altLang="en-US" dirty="0"/>
              <a:t>이름이 있는 윈도우 </a:t>
            </a:r>
            <a:r>
              <a:rPr lang="ko-KR" altLang="en-US" dirty="0" smtClean="0"/>
              <a:t>사이 </a:t>
            </a:r>
            <a:r>
              <a:rPr lang="ko-KR" altLang="en-US" dirty="0"/>
              <a:t>이동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3.3. </a:t>
            </a:r>
            <a:r>
              <a:rPr lang="ko-KR" altLang="en-US" dirty="0"/>
              <a:t>페이지 탐색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8" y="1556792"/>
            <a:ext cx="9321675" cy="13869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69024" y="2420888"/>
            <a:ext cx="1584176" cy="360040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60913" y="1696951"/>
            <a:ext cx="1584176" cy="360040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9" idx="3"/>
            <a:endCxn id="3" idx="0"/>
          </p:cNvCxnSpPr>
          <p:nvPr/>
        </p:nvCxnSpPr>
        <p:spPr>
          <a:xfrm>
            <a:off x="5745089" y="1876971"/>
            <a:ext cx="216023" cy="54391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9" y="3077712"/>
            <a:ext cx="9420457" cy="32031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7136" y="3493604"/>
            <a:ext cx="27574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윈도우의 핸들을 전달 가능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7136" y="4255691"/>
            <a:ext cx="22605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프레임으로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 가능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7216" y="4806603"/>
            <a:ext cx="268150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 </a:t>
            </a:r>
            <a:r>
              <a:rPr lang="ko-KR" altLang="en-US" dirty="0" smtClean="0"/>
              <a:t>을 이용해서 서브 프레임으로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 가능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53119" y="5795972"/>
            <a:ext cx="2681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부모 프레임으로 이동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03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팝업 창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팝업 </a:t>
            </a:r>
            <a:r>
              <a:rPr lang="ko-KR" altLang="en-US" dirty="0"/>
              <a:t>대화 상자 처리 기능이 내장</a:t>
            </a:r>
          </a:p>
          <a:p>
            <a:r>
              <a:rPr lang="en-US" altLang="ko-KR" dirty="0" smtClean="0"/>
              <a:t>warn, confirm, prompt </a:t>
            </a:r>
            <a:r>
              <a:rPr lang="ko-KR" altLang="en-US" dirty="0" smtClean="0"/>
              <a:t>에서 동일하게 작동함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3.3. </a:t>
            </a:r>
            <a:r>
              <a:rPr lang="ko-KR" altLang="en-US" dirty="0"/>
              <a:t>페이지 탐색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2420888"/>
            <a:ext cx="5343525" cy="6858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3438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</a:t>
            </a:r>
            <a:r>
              <a:rPr lang="ko-KR" altLang="en-US" dirty="0" smtClean="0"/>
              <a:t>브라우저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방문한 </a:t>
            </a:r>
            <a:r>
              <a:rPr lang="ko-KR" altLang="en-US" dirty="0"/>
              <a:t>브라우저 </a:t>
            </a:r>
            <a:r>
              <a:rPr lang="ko-KR" altLang="en-US" dirty="0" smtClean="0"/>
              <a:t>기록에서 </a:t>
            </a:r>
            <a:r>
              <a:rPr lang="ko-KR" altLang="en-US" dirty="0"/>
              <a:t>앞뒤로 이동하려면 </a:t>
            </a:r>
            <a:r>
              <a:rPr lang="en-US" altLang="ko-KR" dirty="0"/>
              <a:t>forward(), back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r>
              <a:rPr lang="ko-KR" altLang="en-US" dirty="0"/>
              <a:t>이용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3.3. </a:t>
            </a:r>
            <a:r>
              <a:rPr lang="ko-KR" altLang="en-US" dirty="0"/>
              <a:t>페이지 탐색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772816"/>
            <a:ext cx="3381375" cy="15335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96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 Beautiful Soup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뷰티풀솝</a:t>
            </a:r>
            <a:r>
              <a:rPr lang="en-US" altLang="ko-KR" dirty="0"/>
              <a:t>(Beautiful Soup)</a:t>
            </a:r>
            <a:r>
              <a:rPr lang="ko-KR" altLang="en-US" dirty="0"/>
              <a:t>은 스크린 </a:t>
            </a:r>
            <a:r>
              <a:rPr lang="ko-KR" altLang="en-US" dirty="0" err="1"/>
              <a:t>스크래핑</a:t>
            </a:r>
            <a:r>
              <a:rPr lang="en-US" altLang="ko-KR" dirty="0"/>
              <a:t>(screen-scraping) </a:t>
            </a:r>
            <a:r>
              <a:rPr lang="ko-KR" altLang="en-US" dirty="0"/>
              <a:t>프로젝트를 위해 설계된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</a:t>
            </a:r>
          </a:p>
          <a:p>
            <a:pPr fontAlgn="base"/>
            <a:r>
              <a:rPr lang="ko-KR" altLang="en-US" dirty="0" smtClean="0"/>
              <a:t>구문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트리 탐색</a:t>
            </a:r>
            <a:r>
              <a:rPr lang="en-US" altLang="ko-KR" dirty="0"/>
              <a:t>, </a:t>
            </a:r>
            <a:r>
              <a:rPr lang="ko-KR" altLang="en-US" dirty="0"/>
              <a:t>검색 및 수정을 위한 몇 가지 간단한 방법과 </a:t>
            </a:r>
            <a:r>
              <a:rPr lang="ko-KR" altLang="en-US" dirty="0" err="1"/>
              <a:t>파이썬</a:t>
            </a:r>
            <a:r>
              <a:rPr lang="ko-KR" altLang="en-US" dirty="0"/>
              <a:t> 관용구를 제공하며 문서를 분석하고 필요한 것을 추출하는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들어오는 </a:t>
            </a:r>
            <a:r>
              <a:rPr lang="ko-KR" altLang="en-US" dirty="0"/>
              <a:t>문서를 유니코드로 보내고 문서를 </a:t>
            </a:r>
            <a:r>
              <a:rPr lang="en-US" altLang="ko-KR" dirty="0"/>
              <a:t>UTF-8</a:t>
            </a:r>
            <a:r>
              <a:rPr lang="ko-KR" altLang="en-US" dirty="0"/>
              <a:t>로 자동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뷰티풀솝은</a:t>
            </a:r>
            <a:r>
              <a:rPr lang="ko-KR" altLang="en-US" dirty="0" smtClean="0"/>
              <a:t> </a:t>
            </a:r>
            <a:r>
              <a:rPr lang="en-US" altLang="ko-KR" dirty="0" err="1"/>
              <a:t>lxml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html5lib</a:t>
            </a:r>
            <a:r>
              <a:rPr lang="ko-KR" altLang="en-US" dirty="0"/>
              <a:t>과 같은 </a:t>
            </a:r>
            <a:r>
              <a:rPr lang="ko-KR" altLang="en-US" dirty="0" err="1"/>
              <a:t>파이썬</a:t>
            </a:r>
            <a:r>
              <a:rPr lang="ko-KR" altLang="en-US" dirty="0"/>
              <a:t> 파서 라이브러리를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이를 </a:t>
            </a:r>
            <a:r>
              <a:rPr lang="ko-KR" altLang="en-US" dirty="0"/>
              <a:t>이용하면 속도를 개선시키거나 호환성이 높은 </a:t>
            </a:r>
            <a:r>
              <a:rPr lang="ko-KR" altLang="en-US" dirty="0" smtClean="0"/>
              <a:t>응용프로그램을 만들 수 있음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공식 사이트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https</a:t>
            </a:r>
            <a:r>
              <a:rPr lang="en-US" altLang="ko-KR" dirty="0"/>
              <a:t>://www.crummy.com/software/BeautifulSoup/</a:t>
            </a:r>
          </a:p>
          <a:p>
            <a:pPr fontAlgn="base"/>
            <a:r>
              <a:rPr lang="en-US" altLang="ko-KR" dirty="0" smtClean="0"/>
              <a:t>Documentation</a:t>
            </a:r>
          </a:p>
          <a:p>
            <a:pPr lvl="1" fontAlgn="base"/>
            <a:r>
              <a:rPr lang="en-US" altLang="ko-KR" dirty="0" smtClean="0"/>
              <a:t>https</a:t>
            </a:r>
            <a:r>
              <a:rPr lang="en-US" altLang="ko-KR" dirty="0"/>
              <a:t>://www.crummy.com/software/BeautifulSoup/bs4/doc</a:t>
            </a:r>
            <a:r>
              <a:rPr lang="en-US" altLang="ko-KR" dirty="0" smtClean="0"/>
              <a:t>/</a:t>
            </a:r>
            <a:endParaRPr lang="en-US" altLang="ko-KR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 smtClean="0"/>
              <a:t>뷰티풀솝과</a:t>
            </a:r>
            <a:r>
              <a:rPr lang="ko-KR" altLang="en-US" dirty="0" smtClean="0"/>
              <a:t> 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6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7) </a:t>
            </a:r>
            <a:r>
              <a:rPr lang="ko-KR" altLang="en-US" dirty="0" err="1" smtClean="0"/>
              <a:t>쿠기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브라우저의 쿠키</a:t>
            </a:r>
            <a:r>
              <a:rPr lang="en-US" altLang="ko-KR" dirty="0"/>
              <a:t>(Cookie)</a:t>
            </a:r>
            <a:r>
              <a:rPr lang="ko-KR" altLang="en-US" dirty="0"/>
              <a:t>를 설정하고 출력할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3.3. </a:t>
            </a:r>
            <a:r>
              <a:rPr lang="ko-KR" altLang="en-US" dirty="0"/>
              <a:t>페이지 탐색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628800"/>
            <a:ext cx="7905750" cy="18288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8123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 </a:t>
            </a:r>
            <a:r>
              <a:rPr lang="ko-KR" altLang="en-US" dirty="0" smtClean="0"/>
              <a:t>문서 내에서 요소 찾기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셀레니움은</a:t>
            </a:r>
            <a:r>
              <a:rPr lang="ko-KR" altLang="en-US" dirty="0"/>
              <a:t> 페이지에서 요소를 찾기 위해 다음과 같은 </a:t>
            </a:r>
            <a:r>
              <a:rPr lang="ko-KR" altLang="en-US" dirty="0" err="1"/>
              <a:t>메소드를</a:t>
            </a:r>
            <a:r>
              <a:rPr lang="ko-KR" altLang="en-US" dirty="0"/>
              <a:t> 제공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70844"/>
              </p:ext>
            </p:extLst>
          </p:nvPr>
        </p:nvGraphicFramePr>
        <p:xfrm>
          <a:off x="272480" y="1700808"/>
          <a:ext cx="9432520" cy="4420379"/>
        </p:xfrm>
        <a:graphic>
          <a:graphicData uri="http://schemas.openxmlformats.org/drawingml/2006/table">
            <a:tbl>
              <a:tblPr/>
              <a:tblGrid>
                <a:gridCol w="3861939">
                  <a:extLst>
                    <a:ext uri="{9D8B030D-6E8A-4147-A177-3AD203B41FA5}">
                      <a16:colId xmlns:a16="http://schemas.microsoft.com/office/drawing/2014/main" val="1870107068"/>
                    </a:ext>
                  </a:extLst>
                </a:gridCol>
                <a:gridCol w="3968712">
                  <a:extLst>
                    <a:ext uri="{9D8B030D-6E8A-4147-A177-3AD203B41FA5}">
                      <a16:colId xmlns:a16="http://schemas.microsoft.com/office/drawing/2014/main" val="3094994267"/>
                    </a:ext>
                  </a:extLst>
                </a:gridCol>
                <a:gridCol w="1601869">
                  <a:extLst>
                    <a:ext uri="{9D8B030D-6E8A-4147-A177-3AD203B41FA5}">
                      <a16:colId xmlns:a16="http://schemas.microsoft.com/office/drawing/2014/main" val="318765837"/>
                    </a:ext>
                  </a:extLst>
                </a:gridCol>
              </a:tblGrid>
              <a:tr h="2926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요소 반환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복수 요소 반환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07359"/>
                  </a:ext>
                </a:extLst>
              </a:tr>
              <a:tr h="2926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find_element_by_id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없음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 값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219917"/>
                  </a:ext>
                </a:extLst>
              </a:tr>
              <a:tr h="525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find_element_by_name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find_elements_by_name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 값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4737"/>
                  </a:ext>
                </a:extLst>
              </a:tr>
              <a:tr h="2926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find_element_by_xpath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find_elements_by_xpath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XPATH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12788"/>
                  </a:ext>
                </a:extLst>
              </a:tr>
              <a:tr h="525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find_element_by_link_text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find_elements_by_link_text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텍스트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40589"/>
                  </a:ext>
                </a:extLst>
              </a:tr>
              <a:tr h="525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find_element_by_partial_link_text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find_elements_by_partial_link_text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텍스트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6775"/>
                  </a:ext>
                </a:extLst>
              </a:tr>
              <a:tr h="2926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find_element_by_tag_name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find_elements_by_tag_name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 이름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429500"/>
                  </a:ext>
                </a:extLst>
              </a:tr>
              <a:tr h="525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find_element_by_class_name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find_elements_by_class_name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 </a:t>
                      </a: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 값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246665"/>
                  </a:ext>
                </a:extLst>
              </a:tr>
              <a:tr h="525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find_element_by_css_selector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find_elements_by_css_selector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 </a:t>
                      </a:r>
                      <a:r>
                        <a:rPr lang="ko-KR" altLang="en-US" sz="18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선택자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7107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60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 </a:t>
            </a:r>
            <a:r>
              <a:rPr lang="ko-KR" altLang="en-US" dirty="0" smtClean="0"/>
              <a:t>대기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브라우저에서 페이지를 </a:t>
            </a:r>
            <a:r>
              <a:rPr lang="ko-KR" altLang="en-US" dirty="0" err="1"/>
              <a:t>로드하면</a:t>
            </a:r>
            <a:r>
              <a:rPr lang="ko-KR" altLang="en-US" dirty="0"/>
              <a:t> 해당 페이지 내의 요소가 다른 시간 간격으로 로드 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r>
              <a:rPr lang="ko-KR" altLang="en-US" dirty="0" smtClean="0"/>
              <a:t>요소가 </a:t>
            </a:r>
            <a:r>
              <a:rPr lang="ko-KR" altLang="en-US" dirty="0"/>
              <a:t>아직 </a:t>
            </a:r>
            <a:r>
              <a:rPr lang="en-US" altLang="ko-KR" dirty="0"/>
              <a:t>DOM</a:t>
            </a:r>
            <a:r>
              <a:rPr lang="ko-KR" altLang="en-US" dirty="0"/>
              <a:t>에 없는 경우 </a:t>
            </a:r>
            <a:r>
              <a:rPr lang="en-US" altLang="ko-KR" dirty="0"/>
              <a:t>locate </a:t>
            </a:r>
            <a:r>
              <a:rPr lang="ko-KR" altLang="en-US" dirty="0"/>
              <a:t>함수는 </a:t>
            </a:r>
            <a:r>
              <a:rPr lang="en-US" altLang="ko-KR" dirty="0" err="1"/>
              <a:t>ElementNotVisibleException</a:t>
            </a:r>
            <a:r>
              <a:rPr lang="en-US" altLang="ko-KR" dirty="0"/>
              <a:t> </a:t>
            </a:r>
            <a:r>
              <a:rPr lang="ko-KR" altLang="en-US" dirty="0"/>
              <a:t>예외를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dirty="0" smtClean="0"/>
              <a:t>이럴 </a:t>
            </a:r>
            <a:r>
              <a:rPr lang="ko-KR" altLang="en-US" dirty="0"/>
              <a:t>경우 대기</a:t>
            </a:r>
            <a:r>
              <a:rPr lang="en-US" altLang="ko-KR" dirty="0"/>
              <a:t>(Wait)</a:t>
            </a:r>
            <a:r>
              <a:rPr lang="ko-KR" altLang="en-US" dirty="0"/>
              <a:t>를 사용하여 이 문제를 </a:t>
            </a:r>
            <a:r>
              <a:rPr lang="ko-KR" altLang="en-US" dirty="0" smtClean="0"/>
              <a:t>해결할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659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명시적 대기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WebDriverWait</a:t>
            </a:r>
            <a:r>
              <a:rPr lang="en-US" altLang="ko-KR" dirty="0" smtClean="0"/>
              <a:t>(driver, sec)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3.5. </a:t>
            </a:r>
            <a:r>
              <a:rPr lang="ko-KR" altLang="en-US" dirty="0"/>
              <a:t>대기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8" y="1988840"/>
            <a:ext cx="9342085" cy="430203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92760" y="4581128"/>
            <a:ext cx="3168352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432720" y="5229200"/>
            <a:ext cx="352839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60912" y="5327631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웹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브라우저를 </a:t>
            </a:r>
            <a:r>
              <a:rPr lang="en-US" altLang="ko-KR" sz="1400" dirty="0" err="1"/>
              <a:t>자동화</a:t>
            </a:r>
            <a:r>
              <a:rPr lang="en-US" altLang="ko-KR" sz="1400" dirty="0"/>
              <a:t> 할 때 </a:t>
            </a:r>
            <a:r>
              <a:rPr lang="en-US" altLang="ko-KR" sz="1400" dirty="0" err="1"/>
              <a:t>자주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사용되는</a:t>
            </a:r>
            <a:r>
              <a:rPr lang="en-US" altLang="ko-KR" sz="1400" dirty="0"/>
              <a:t> 몇 </a:t>
            </a:r>
            <a:r>
              <a:rPr lang="en-US" altLang="ko-KR" sz="1400" dirty="0" err="1"/>
              <a:t>가지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일반적인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조건</a:t>
            </a:r>
            <a:endParaRPr lang="en-US" altLang="ko-KR" sz="1400" dirty="0"/>
          </a:p>
        </p:txBody>
      </p:sp>
      <p:cxnSp>
        <p:nvCxnSpPr>
          <p:cNvPr id="11" name="꺾인 연결선 10"/>
          <p:cNvCxnSpPr>
            <a:stCxn id="9" idx="1"/>
          </p:cNvCxnSpPr>
          <p:nvPr/>
        </p:nvCxnSpPr>
        <p:spPr>
          <a:xfrm rot="10800000">
            <a:off x="3981156" y="5236915"/>
            <a:ext cx="179756" cy="35232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4450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일반적인 조건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/>
              <a:t>웹 브라우저를 자동화 할 때 자주 사용되는 몇 가지 일반적인 </a:t>
            </a:r>
            <a:r>
              <a:rPr lang="ko-KR" altLang="en-US" dirty="0" smtClean="0"/>
              <a:t>조건들을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fontAlgn="base"/>
            <a:r>
              <a:rPr lang="en-US" altLang="ko-KR" dirty="0" err="1"/>
              <a:t>expected_conditions</a:t>
            </a:r>
            <a:r>
              <a:rPr lang="en-US" altLang="ko-KR" dirty="0"/>
              <a:t> </a:t>
            </a:r>
            <a:r>
              <a:rPr lang="ko-KR" altLang="en-US" dirty="0"/>
              <a:t>모듈에는 </a:t>
            </a:r>
            <a:r>
              <a:rPr lang="en-US" altLang="ko-KR" dirty="0" err="1"/>
              <a:t>WebDriverWait</a:t>
            </a:r>
            <a:r>
              <a:rPr lang="ko-KR" altLang="en-US" dirty="0"/>
              <a:t>와 함께 사용할 미리 정의 된 조건 집합이 포함</a:t>
            </a: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title_is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title_contains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presence_of_element_located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visibility_of_element_located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visibility_of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presence_of_all_elements_located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text_to_be_present_in_element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text_to_be_present_in_element_value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frame_to_be_available_and_switch_to_it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invisibility_of_element_located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element_to_be_clickable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staleness_of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element_to_be_selected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element_located_to_be_selected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element_selection_state_to_be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element_located_selection_state_to_be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 fontAlgn="base" latinLnBrk="0">
              <a:lnSpc>
                <a:spcPct val="120000"/>
              </a:lnSpc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alert_is_present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3.5. </a:t>
            </a:r>
            <a:r>
              <a:rPr lang="ko-KR" altLang="en-US" dirty="0"/>
              <a:t>대기</a:t>
            </a:r>
          </a:p>
        </p:txBody>
      </p:sp>
    </p:spTree>
    <p:extLst>
      <p:ext uri="{BB962C8B-B14F-4D97-AF65-F5344CB8AC3E}">
        <p14:creationId xmlns:p14="http://schemas.microsoft.com/office/powerpoint/2010/main" val="2706054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사용자 정의 대기 조건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조건이 일치하지 않으면 </a:t>
            </a:r>
            <a:r>
              <a:rPr lang="en-US" altLang="ko-KR" dirty="0"/>
              <a:t>False</a:t>
            </a:r>
            <a:r>
              <a:rPr lang="ko-KR" altLang="en-US" dirty="0"/>
              <a:t>를 반환하는 </a:t>
            </a:r>
            <a:r>
              <a:rPr lang="en-US" altLang="ko-KR" dirty="0"/>
              <a:t>__call__ </a:t>
            </a:r>
            <a:r>
              <a:rPr lang="ko-KR" altLang="en-US" dirty="0" err="1"/>
              <a:t>메소드가</a:t>
            </a:r>
            <a:r>
              <a:rPr lang="ko-KR" altLang="en-US" dirty="0"/>
              <a:t> 있는 클래스를 사용하여 사용자 정의 대기 </a:t>
            </a:r>
            <a:r>
              <a:rPr lang="ko-KR" altLang="en-US" dirty="0" smtClean="0"/>
              <a:t>조건 정의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9" y="1988840"/>
            <a:ext cx="6339265" cy="35184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08" y="5390180"/>
            <a:ext cx="6681192" cy="86167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8501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사용자 정의 대기 조건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implicitly_wait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WebDriver</a:t>
            </a:r>
            <a:r>
              <a:rPr lang="ko-KR" altLang="en-US" dirty="0"/>
              <a:t>가 즉시 사용할 수 없는 요소를 찾으려고 할 때 특정 시간 동안 </a:t>
            </a:r>
            <a:r>
              <a:rPr lang="en-US" altLang="ko-KR" dirty="0"/>
              <a:t>DOM</a:t>
            </a:r>
            <a:r>
              <a:rPr lang="ko-KR" altLang="en-US" dirty="0"/>
              <a:t>을 </a:t>
            </a:r>
            <a:r>
              <a:rPr lang="ko-KR" altLang="en-US" dirty="0" err="1"/>
              <a:t>폴링하도록</a:t>
            </a:r>
            <a:r>
              <a:rPr lang="ko-KR" altLang="en-US" dirty="0"/>
              <a:t> </a:t>
            </a:r>
            <a:r>
              <a:rPr lang="ko-KR" altLang="en-US" dirty="0" smtClean="0"/>
              <a:t>지시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57" y="2132856"/>
            <a:ext cx="8922965" cy="207232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8475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 </a:t>
            </a:r>
            <a:r>
              <a:rPr lang="ko-KR" altLang="en-US" dirty="0" smtClean="0"/>
              <a:t>페이지 객체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페이지 객체는 상호 작용하는 웹 응용 프로그램의 사용자 인터페이스의 영역을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페이지 </a:t>
            </a:r>
            <a:r>
              <a:rPr lang="ko-KR" altLang="en-US" dirty="0"/>
              <a:t>객체 패턴 사용의 </a:t>
            </a:r>
            <a:r>
              <a:rPr lang="ko-KR" altLang="en-US" dirty="0" smtClean="0"/>
              <a:t>이점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여러 </a:t>
            </a:r>
            <a:r>
              <a:rPr lang="ko-KR" altLang="en-US" dirty="0"/>
              <a:t>테스트 케이스에 걸쳐 공유 할 수 있는 재사용 가능한 코드 작성</a:t>
            </a:r>
          </a:p>
          <a:p>
            <a:pPr lvl="1" fontAlgn="base"/>
            <a:r>
              <a:rPr lang="ko-KR" altLang="en-US" dirty="0" smtClean="0"/>
              <a:t>중복 </a:t>
            </a:r>
            <a:r>
              <a:rPr lang="ko-KR" altLang="en-US" dirty="0"/>
              <a:t>된 코드의 양 줄이기</a:t>
            </a:r>
          </a:p>
          <a:p>
            <a:pPr lvl="1" fontAlgn="base"/>
            <a:r>
              <a:rPr lang="ko-KR" altLang="en-US" dirty="0" smtClean="0"/>
              <a:t>사용자 </a:t>
            </a:r>
            <a:r>
              <a:rPr lang="ko-KR" altLang="en-US" dirty="0"/>
              <a:t>인터페이스가 변경된 경우 수정 사항은 한 곳에서만 변경해야 함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교재의 테스트 케이스를 실행시키려면  </a:t>
            </a:r>
            <a:r>
              <a:rPr lang="en-US" altLang="ko-KR" dirty="0" smtClean="0"/>
              <a:t>Page, Element, Locator </a:t>
            </a:r>
            <a:r>
              <a:rPr lang="ko-KR" altLang="en-US" dirty="0" smtClean="0"/>
              <a:t>클래스를 만들고 실행시켜야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6943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3.7. WebDriver API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https://selenium-python.readthedocs.io/api.html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15120"/>
              </p:ext>
            </p:extLst>
          </p:nvPr>
        </p:nvGraphicFramePr>
        <p:xfrm>
          <a:off x="632520" y="1638839"/>
          <a:ext cx="7344816" cy="4834246"/>
        </p:xfrm>
        <a:graphic>
          <a:graphicData uri="http://schemas.openxmlformats.org/drawingml/2006/table">
            <a:tbl>
              <a:tblPr/>
              <a:tblGrid>
                <a:gridCol w="4007913">
                  <a:extLst>
                    <a:ext uri="{9D8B030D-6E8A-4147-A177-3AD203B41FA5}">
                      <a16:colId xmlns:a16="http://schemas.microsoft.com/office/drawing/2014/main" val="2565220424"/>
                    </a:ext>
                  </a:extLst>
                </a:gridCol>
                <a:gridCol w="3336903">
                  <a:extLst>
                    <a:ext uri="{9D8B030D-6E8A-4147-A177-3AD203B41FA5}">
                      <a16:colId xmlns:a16="http://schemas.microsoft.com/office/drawing/2014/main" val="1706783607"/>
                    </a:ext>
                  </a:extLst>
                </a:gridCol>
              </a:tblGrid>
              <a:tr h="1043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922463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selenium.common.exceptions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 클래스가 정의되어 있음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0820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selenium.webdriver.common.action_chains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ActionChains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917369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selenium.webdriver.common.alert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850035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selenium.webdriver.common.by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By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371536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selenium.webdriver.common.desired_capabilities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DesiredCapabilities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835041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selenium.webdriver.common.keys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Keys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244832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selenium.webdriver.common.touch_actions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TouchActions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73379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selenium.webdriver.common.utils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유틸리티 메소드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8948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selenium.webdriver.common.proxy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Proxy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98232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selenium.webdriver.common.service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Service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71378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selenium.webdriver.common.html5.application_cache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ApplicationCache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858456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selenium.webdriver.support.abstract_event_listener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AbstractEventListener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45923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selenium.webdriver.support.color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29354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selenium.webdriver.support.event_firing_webdriver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EventFiringWebDriver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20849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selenium.webdriver.support.expected_conditions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예상되는 조건들을 구현한 메소드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57669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selenium.webdriver.support.select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81804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selenium.webdriver.support.wait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WebDriverWait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17558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selenium.webdriver.android.webdriver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안드로이드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WebDriver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8479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794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3.7. WebDriver API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39346"/>
              </p:ext>
            </p:extLst>
          </p:nvPr>
        </p:nvGraphicFramePr>
        <p:xfrm>
          <a:off x="632520" y="1052736"/>
          <a:ext cx="7344816" cy="5580858"/>
        </p:xfrm>
        <a:graphic>
          <a:graphicData uri="http://schemas.openxmlformats.org/drawingml/2006/table">
            <a:tbl>
              <a:tblPr firstRow="1"/>
              <a:tblGrid>
                <a:gridCol w="4007913">
                  <a:extLst>
                    <a:ext uri="{9D8B030D-6E8A-4147-A177-3AD203B41FA5}">
                      <a16:colId xmlns:a16="http://schemas.microsoft.com/office/drawing/2014/main" val="219455663"/>
                    </a:ext>
                  </a:extLst>
                </a:gridCol>
                <a:gridCol w="3336903">
                  <a:extLst>
                    <a:ext uri="{9D8B030D-6E8A-4147-A177-3AD203B41FA5}">
                      <a16:colId xmlns:a16="http://schemas.microsoft.com/office/drawing/2014/main" val="2344150517"/>
                    </a:ext>
                  </a:extLst>
                </a:gridCol>
              </a:tblGrid>
              <a:tr h="1272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selenium.webdriver.chrome.options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크롬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Options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042852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selenium.webdriver.chrome.service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크롬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Service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282285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selenium.webdriver.chrome.webdriver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크롬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WebDriver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685026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selenium.webdriver.firefox.extension_connection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ExtensionConnection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14343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selenium.webdriver.firefox.firefox_binary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파이어폭스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FirefoxBinary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85178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selenium.webdriver.firefox.options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파이어폭스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Options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3283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selenium.webdriver.firefox.firefox_profile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파이어폭스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FirefoxProfile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826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selenium.webdriver.firefox.webdriver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파이어폭스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WebDriver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046168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selenium.webdriver.ie.webdriver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익스프로러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WebDriver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85637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selenium.webdriver.opera.webdriver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오페라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WebDriver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940502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selenium.webdriver.phantomjs.service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팬텀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 Service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9680"/>
                  </a:ext>
                </a:extLst>
              </a:tr>
              <a:tr h="1921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selenium.webdriver.phantomjs.webdriver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팬텀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WebDriver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09118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selenium.webdriver.remote.command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Command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20521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selenium.webdriver.remote.errorhandler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ErrorCode, ErrorHandler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502187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selenium.webdriver.remote.mobile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57676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selenium.webdriver.remote.remote_connection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RemoteConnection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10655"/>
                  </a:ext>
                </a:extLst>
              </a:tr>
              <a:tr h="1921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selenium.webdriver.remote.utils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dump_json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(), </a:t>
                      </a: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format_json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(), </a:t>
                      </a: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load_json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(), </a:t>
                      </a: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unzip_to_temp_dir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10346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selenium.webdriver.remote.webdriver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WebDriver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48102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selenium.webdriver.remote.webelement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WebElement</a:t>
                      </a:r>
                      <a:r>
                        <a:rPr 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61"/>
                  </a:ext>
                </a:extLst>
              </a:tr>
              <a:tr h="1043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selenium.webdriver.safari.service</a:t>
                      </a:r>
                      <a:endParaRPr lang="en-US" sz="12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사파리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Service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85765"/>
                  </a:ext>
                </a:extLst>
              </a:tr>
              <a:tr h="2181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10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selenium.webdriver.safari.webdriver</a:t>
                      </a:r>
                      <a:endParaRPr 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사파리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WebDriver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구현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30183" marR="30183" marT="8345" marB="8345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82482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44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파서 라이브러리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07036"/>
              </p:ext>
            </p:extLst>
          </p:nvPr>
        </p:nvGraphicFramePr>
        <p:xfrm>
          <a:off x="344488" y="1197494"/>
          <a:ext cx="9360512" cy="5094721"/>
        </p:xfrm>
        <a:graphic>
          <a:graphicData uri="http://schemas.openxmlformats.org/drawingml/2006/table">
            <a:tbl>
              <a:tblPr/>
              <a:tblGrid>
                <a:gridCol w="2134173">
                  <a:extLst>
                    <a:ext uri="{9D8B030D-6E8A-4147-A177-3AD203B41FA5}">
                      <a16:colId xmlns:a16="http://schemas.microsoft.com/office/drawing/2014/main" val="2448187322"/>
                    </a:ext>
                  </a:extLst>
                </a:gridCol>
                <a:gridCol w="2445394">
                  <a:extLst>
                    <a:ext uri="{9D8B030D-6E8A-4147-A177-3AD203B41FA5}">
                      <a16:colId xmlns:a16="http://schemas.microsoft.com/office/drawing/2014/main" val="2859692955"/>
                    </a:ext>
                  </a:extLst>
                </a:gridCol>
                <a:gridCol w="2430693">
                  <a:extLst>
                    <a:ext uri="{9D8B030D-6E8A-4147-A177-3AD203B41FA5}">
                      <a16:colId xmlns:a16="http://schemas.microsoft.com/office/drawing/2014/main" val="3053444768"/>
                    </a:ext>
                  </a:extLst>
                </a:gridCol>
                <a:gridCol w="2350252">
                  <a:extLst>
                    <a:ext uri="{9D8B030D-6E8A-4147-A177-3AD203B41FA5}">
                      <a16:colId xmlns:a16="http://schemas.microsoft.com/office/drawing/2014/main" val="388656423"/>
                    </a:ext>
                  </a:extLst>
                </a:gridCol>
              </a:tblGrid>
              <a:tr h="422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파서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사용법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장점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단점</a:t>
                      </a:r>
                      <a:endParaRPr lang="ko-KR" alt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79883"/>
                  </a:ext>
                </a:extLst>
              </a:tr>
              <a:tr h="11317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파이썬의 </a:t>
                      </a: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html.parser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BeautifulSoup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(markup</a:t>
                      </a:r>
                      <a:r>
                        <a:rPr 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"</a:t>
                      </a: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html.parser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보통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속도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</a:t>
                      </a: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2.7.3, 3.2.2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 버전에서 호환됨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파이썬</a:t>
                      </a: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2.7.3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3.2.2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이전버전에서 호환되지 않음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328735"/>
                  </a:ext>
                </a:extLst>
              </a:tr>
              <a:tr h="7769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lxml’s HTML parser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BeautifulSoup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(markup</a:t>
                      </a:r>
                      <a:r>
                        <a:rPr 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"</a:t>
                      </a: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lxml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매우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빠름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호환성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의존함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71860"/>
                  </a:ext>
                </a:extLst>
              </a:tr>
              <a:tr h="1276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lxml’s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XML parser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BeautifulSoup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(markup</a:t>
                      </a:r>
                      <a:r>
                        <a:rPr 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"</a:t>
                      </a: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lxml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-xml")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  <a:t/>
                      </a:r>
                      <a:b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</a:rPr>
                      </a:b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BeautifulSoup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(markup</a:t>
                      </a:r>
                      <a:r>
                        <a:rPr 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"xml")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매우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빠름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XML </a:t>
                      </a:r>
                      <a:r>
                        <a:rPr lang="ko-KR" alt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파서만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지원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의존함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71682"/>
                  </a:ext>
                </a:extLst>
              </a:tr>
              <a:tr h="14864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html5lib</a:t>
                      </a:r>
                      <a:endParaRPr lang="en-US" sz="16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BeautifulSoup</a:t>
                      </a: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(markup</a:t>
                      </a:r>
                      <a:r>
                        <a:rPr 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5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 "html5lib")</a:t>
                      </a:r>
                      <a:endParaRPr 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호환성이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높음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웹브라우저와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같은 방식으로 페이지 </a:t>
                      </a:r>
                      <a:r>
                        <a:rPr lang="ko-KR" alt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파싱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유효한 </a:t>
                      </a:r>
                      <a:r>
                        <a:rPr lang="en-US" altLang="ko-KR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HTML5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16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만듬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0" spc="-5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매우 느림</a:t>
                      </a:r>
                      <a:endParaRPr lang="ko-KR" altLang="en-US" sz="16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0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1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yes24</a:t>
            </a:r>
            <a:r>
              <a:rPr lang="ko-KR" altLang="en-US" dirty="0"/>
              <a:t>의 베스트셀러 정보를 제공하는 사이트에서 베스트셀러 정보를 수집해서 파일에 저장하세요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데이터 수집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8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 Selector API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/>
              <a:t>BeautifulSoup</a:t>
            </a:r>
            <a:r>
              <a:rPr lang="ko-KR" altLang="en-US" dirty="0"/>
              <a:t>은 가장 일반적으로 사용되는 </a:t>
            </a:r>
            <a:r>
              <a:rPr lang="en-US" altLang="ko-KR" dirty="0"/>
              <a:t>CSS </a:t>
            </a:r>
            <a:r>
              <a:rPr lang="ko-KR" altLang="en-US" dirty="0" err="1"/>
              <a:t>선택자를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BeautifulSoup</a:t>
            </a:r>
            <a:r>
              <a:rPr lang="ko-KR" altLang="en-US" dirty="0"/>
              <a:t>의 </a:t>
            </a:r>
            <a:r>
              <a:rPr lang="en-US" altLang="ko-KR" dirty="0"/>
              <a:t>Selector API</a:t>
            </a:r>
            <a:r>
              <a:rPr lang="ko-KR" altLang="en-US" dirty="0"/>
              <a:t>는 </a:t>
            </a:r>
            <a:r>
              <a:rPr lang="en-US" altLang="ko-KR" dirty="0"/>
              <a:t>select()</a:t>
            </a:r>
            <a:r>
              <a:rPr lang="ko-KR" altLang="en-US" dirty="0"/>
              <a:t>와 </a:t>
            </a:r>
            <a:r>
              <a:rPr lang="en-US" altLang="ko-KR" dirty="0" err="1"/>
              <a:t>select_one</a:t>
            </a:r>
            <a:r>
              <a:rPr lang="en-US" altLang="ko-KR" dirty="0"/>
              <a:t>(), find()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select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select_one</a:t>
            </a:r>
            <a:r>
              <a:rPr lang="en-US" altLang="ko-KR" dirty="0"/>
              <a:t>() </a:t>
            </a:r>
            <a:r>
              <a:rPr lang="ko-KR" altLang="en-US" dirty="0"/>
              <a:t>메서드만 알아도 원하는 요소를 찾기에 </a:t>
            </a:r>
            <a:r>
              <a:rPr lang="ko-KR" altLang="en-US" dirty="0" smtClean="0"/>
              <a:t>충분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soup.select</a:t>
            </a:r>
            <a:r>
              <a:rPr lang="en-US" altLang="ko-KR" dirty="0"/>
              <a:t>(“CSS </a:t>
            </a:r>
            <a:r>
              <a:rPr lang="ko-KR" altLang="en-US" dirty="0" err="1"/>
              <a:t>선택자</a:t>
            </a:r>
            <a:r>
              <a:rPr lang="ko-KR" altLang="en-US" dirty="0"/>
              <a:t>”</a:t>
            </a:r>
            <a:r>
              <a:rPr lang="en-US" altLang="ko-KR" dirty="0"/>
              <a:t>) : CSS </a:t>
            </a:r>
            <a:r>
              <a:rPr lang="ko-KR" altLang="en-US" dirty="0" err="1"/>
              <a:t>선택자에</a:t>
            </a:r>
            <a:r>
              <a:rPr lang="ko-KR" altLang="en-US" dirty="0"/>
              <a:t> 해당하는 모든 요소를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soup.select_one</a:t>
            </a:r>
            <a:r>
              <a:rPr lang="en-US" altLang="ko-KR" dirty="0"/>
              <a:t>(“CSS </a:t>
            </a:r>
            <a:r>
              <a:rPr lang="ko-KR" altLang="en-US" dirty="0" err="1"/>
              <a:t>선택자</a:t>
            </a:r>
            <a:r>
              <a:rPr lang="ko-KR" altLang="en-US" dirty="0"/>
              <a:t>”</a:t>
            </a:r>
            <a:r>
              <a:rPr lang="en-US" altLang="ko-KR" dirty="0"/>
              <a:t>) : CSS </a:t>
            </a:r>
            <a:r>
              <a:rPr lang="ko-KR" altLang="en-US" dirty="0" err="1"/>
              <a:t>선택자에</a:t>
            </a:r>
            <a:r>
              <a:rPr lang="ko-KR" altLang="en-US" dirty="0"/>
              <a:t> 맞는 오직 첫 번째 태그 요소만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https://www.crummy.com/software/BeautifulSoup/bs4/doc/</a:t>
            </a:r>
          </a:p>
          <a:p>
            <a:pPr fontAlgn="base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</a:t>
            </a:r>
          </a:p>
        </p:txBody>
      </p:sp>
    </p:spTree>
    <p:extLst>
      <p:ext uri="{BB962C8B-B14F-4D97-AF65-F5344CB8AC3E}">
        <p14:creationId xmlns:p14="http://schemas.microsoft.com/office/powerpoint/2010/main" val="39297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1.4. CSS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CSS(Cascading Style Sheet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smtClean="0"/>
              <a:t>CSS</a:t>
            </a:r>
            <a:r>
              <a:rPr lang="ko-KR" altLang="en-US" dirty="0"/>
              <a:t>는 문서의 콘텐츠와 레이아웃</a:t>
            </a:r>
            <a:r>
              <a:rPr lang="en-US" altLang="ko-KR" dirty="0"/>
              <a:t>, </a:t>
            </a:r>
            <a:r>
              <a:rPr lang="ko-KR" altLang="en-US" dirty="0"/>
              <a:t>글꼴 및 시각적 요소들로 표현되는 문서의 외관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r>
              <a:rPr lang="ko-KR" altLang="en-US" dirty="0"/>
              <a:t>을 분리하기 위한 목적으로 </a:t>
            </a:r>
            <a:r>
              <a:rPr lang="ko-KR" altLang="en-US" dirty="0" smtClean="0"/>
              <a:t>만들어졌음</a:t>
            </a:r>
            <a:endParaRPr lang="ko-KR" altLang="en-US" dirty="0"/>
          </a:p>
          <a:p>
            <a:pPr fontAlgn="base"/>
            <a:r>
              <a:rPr lang="en-US" altLang="ko-KR" dirty="0"/>
              <a:t>CSS </a:t>
            </a:r>
            <a:r>
              <a:rPr lang="ko-KR" altLang="en-US" dirty="0" err="1" smtClean="0"/>
              <a:t>선택자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CSS</a:t>
            </a:r>
            <a:r>
              <a:rPr lang="ko-KR" altLang="en-US" dirty="0"/>
              <a:t>를 이용해서 </a:t>
            </a:r>
            <a:r>
              <a:rPr lang="en-US" altLang="ko-KR" dirty="0"/>
              <a:t>HTML </a:t>
            </a:r>
            <a:r>
              <a:rPr lang="ko-KR" altLang="en-US" dirty="0"/>
              <a:t>문서에 시각적 요소를 부여할 때 문서 내의 어느 요소에 부여할지를 결정하기 위해 사용하는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CSS </a:t>
            </a:r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문서의 태그 이름</a:t>
            </a:r>
            <a:r>
              <a:rPr lang="en-US" altLang="ko-KR" dirty="0"/>
              <a:t>, class </a:t>
            </a:r>
            <a:r>
              <a:rPr lang="ko-KR" altLang="en-US" dirty="0"/>
              <a:t>속성</a:t>
            </a:r>
            <a:r>
              <a:rPr lang="en-US" altLang="ko-KR" dirty="0"/>
              <a:t>, id </a:t>
            </a:r>
            <a:r>
              <a:rPr lang="ko-KR" altLang="en-US" dirty="0"/>
              <a:t>속성 등을 이용해서 작성할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뷰티풀솝과</a:t>
            </a:r>
            <a:r>
              <a:rPr lang="ko-KR" altLang="en-US" dirty="0"/>
              <a:t> 파서</a:t>
            </a:r>
          </a:p>
        </p:txBody>
      </p:sp>
      <p:grpSp>
        <p:nvGrpSpPr>
          <p:cNvPr id="53" name="그룹 4"/>
          <p:cNvGrpSpPr/>
          <p:nvPr/>
        </p:nvGrpSpPr>
        <p:grpSpPr>
          <a:xfrm>
            <a:off x="1486671" y="4221088"/>
            <a:ext cx="6500858" cy="1687124"/>
            <a:chOff x="928662" y="4049917"/>
            <a:chExt cx="6500858" cy="168712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1142976" y="4500570"/>
              <a:ext cx="928694" cy="642942"/>
            </a:xfrm>
            <a:prstGeom prst="roundRect">
              <a:avLst>
                <a:gd name="adj" fmla="val 37573"/>
              </a:avLst>
            </a:prstGeom>
            <a:solidFill>
              <a:srgbClr val="4BACC6"/>
            </a:solidFill>
            <a:ln w="3810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000" tIns="36000" rIns="36000" bIns="3600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h1</a:t>
              </a:r>
              <a:endPara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2357422" y="4500570"/>
              <a:ext cx="5072098" cy="642942"/>
            </a:xfrm>
            <a:prstGeom prst="roundRect">
              <a:avLst>
                <a:gd name="adj" fmla="val 33431"/>
              </a:avLst>
            </a:prstGeom>
            <a:solidFill>
              <a:srgbClr val="4BACC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000" tIns="36000" rIns="36000" bIns="36000" rtlCol="0" anchor="b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{ </a:t>
              </a:r>
              <a:r>
                <a:rPr kumimoji="0" lang="en-US" altLang="ko-KR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color:blue</a:t>
              </a:r>
              <a:r>
                <a: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  <a:cs typeface="+mn-cs"/>
                </a:rPr>
                <a:t>; font-size:1.3em; }</a:t>
              </a:r>
              <a:endParaRPr kumimoji="0" lang="ko-KR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3174" y="542926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</a:rPr>
                <a:t>Property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24464" y="5429264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</a:rPr>
                <a:t>Value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14876" y="5429264"/>
              <a:ext cx="89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</a:rPr>
                <a:t>Property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3636" y="5429264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</a:rPr>
                <a:t>Value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</a:endParaRPr>
            </a:p>
          </p:txBody>
        </p:sp>
        <p:cxnSp>
          <p:nvCxnSpPr>
            <p:cNvPr id="60" name="직선 화살표 연결선 59"/>
            <p:cNvCxnSpPr>
              <a:stCxn id="56" idx="0"/>
            </p:cNvCxnSpPr>
            <p:nvPr/>
          </p:nvCxnSpPr>
          <p:spPr>
            <a:xfrm flipV="1">
              <a:off x="3143240" y="5001432"/>
              <a:ext cx="794" cy="427832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lumMod val="50000"/>
                </a:srgbClr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1" name="직선 화살표 연결선 60"/>
            <p:cNvCxnSpPr/>
            <p:nvPr/>
          </p:nvCxnSpPr>
          <p:spPr>
            <a:xfrm rot="5400000" flipH="1" flipV="1">
              <a:off x="3715538" y="5214156"/>
              <a:ext cx="427834" cy="794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lumMod val="50000"/>
                </a:srgbClr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직선 화살표 연결선 61"/>
            <p:cNvCxnSpPr/>
            <p:nvPr/>
          </p:nvCxnSpPr>
          <p:spPr>
            <a:xfrm rot="5400000" flipH="1" flipV="1">
              <a:off x="4929984" y="5214156"/>
              <a:ext cx="427834" cy="794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lumMod val="50000"/>
                </a:srgbClr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직선 화살표 연결선 62"/>
            <p:cNvCxnSpPr/>
            <p:nvPr/>
          </p:nvCxnSpPr>
          <p:spPr>
            <a:xfrm rot="5400000" flipH="1" flipV="1">
              <a:off x="6287306" y="5214156"/>
              <a:ext cx="427834" cy="794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lumMod val="50000"/>
                </a:srgbClr>
              </a:solidFill>
              <a:prstDash val="solid"/>
              <a:headEnd type="none" w="med" len="me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4" name="TextBox 63"/>
            <p:cNvSpPr txBox="1"/>
            <p:nvPr/>
          </p:nvSpPr>
          <p:spPr>
            <a:xfrm>
              <a:off x="2857488" y="4049917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</a:rPr>
                <a:t>Declaration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72066" y="4049917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</a:rPr>
                <a:t>Declaration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</a:endParaRPr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3428992" y="3643314"/>
              <a:ext cx="214314" cy="1500198"/>
            </a:xfrm>
            <a:prstGeom prst="rightBrace">
              <a:avLst>
                <a:gd name="adj1" fmla="val 48721"/>
                <a:gd name="adj2" fmla="val 50000"/>
              </a:avLst>
            </a:prstGeom>
            <a:noFill/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  <p:sp>
          <p:nvSpPr>
            <p:cNvPr id="67" name="오른쪽 중괄호 66"/>
            <p:cNvSpPr/>
            <p:nvPr/>
          </p:nvSpPr>
          <p:spPr>
            <a:xfrm rot="16200000">
              <a:off x="5643570" y="3214686"/>
              <a:ext cx="214314" cy="2357454"/>
            </a:xfrm>
            <a:prstGeom prst="rightBrace">
              <a:avLst>
                <a:gd name="adj1" fmla="val 48721"/>
                <a:gd name="adj2" fmla="val 50000"/>
              </a:avLst>
            </a:prstGeom>
            <a:noFill/>
            <a:ln w="9525" cap="flat" cmpd="sng" algn="ctr">
              <a:solidFill>
                <a:srgbClr val="C0504D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28662" y="4049917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/>
                  <a:ea typeface="나눔바른고딕"/>
                </a:rPr>
                <a:t>Selector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/>
                <a:ea typeface="나눔바른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09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8142</TotalTime>
  <Words>3277</Words>
  <Application>Microsoft Office PowerPoint</Application>
  <PresentationFormat>A4 용지(210x297mm)</PresentationFormat>
  <Paragraphs>661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Consolas</vt:lpstr>
      <vt:lpstr>나눔바른고딕</vt:lpstr>
      <vt:lpstr>맑은 고딕</vt:lpstr>
      <vt:lpstr>Arial</vt:lpstr>
      <vt:lpstr>Arial Rounded MT Bold</vt:lpstr>
      <vt:lpstr>D2Coding</vt:lpstr>
      <vt:lpstr>나눔고딕</vt:lpstr>
      <vt:lpstr>Wingdings</vt:lpstr>
      <vt:lpstr>1_Office 테마</vt:lpstr>
      <vt:lpstr>PowerPoint 프레젠테이션</vt:lpstr>
      <vt:lpstr>PowerPoint 프레젠테이션</vt:lpstr>
      <vt:lpstr>학습 내용</vt:lpstr>
      <vt:lpstr>웹 데이터 수집 종류</vt:lpstr>
      <vt:lpstr>1절. 퓨티풀솝과 파서</vt:lpstr>
      <vt:lpstr>1.1. Beautiful Soup</vt:lpstr>
      <vt:lpstr>1.2. 파서 라이브러리</vt:lpstr>
      <vt:lpstr>1.3. Selector API</vt:lpstr>
      <vt:lpstr>1.4. CSS 선택자</vt:lpstr>
      <vt:lpstr>실습을 위한 준비</vt:lpstr>
      <vt:lpstr>선택자 종류(1/3)</vt:lpstr>
      <vt:lpstr>선택자 종류(2/3)</vt:lpstr>
      <vt:lpstr>선택자 종류(3/3)</vt:lpstr>
      <vt:lpstr>DOM(Document Object Model, 문서 객체 모델)</vt:lpstr>
      <vt:lpstr>1) HTTP Request와 HTTP Response</vt:lpstr>
      <vt:lpstr>HTTP Message</vt:lpstr>
      <vt:lpstr>2) HTTP 요청 방식</vt:lpstr>
      <vt:lpstr>HTTP GET Request 메시지</vt:lpstr>
      <vt:lpstr>HTTP Response 메시지</vt:lpstr>
      <vt:lpstr>2절. requests를 이용한 웹 데이터 수집</vt:lpstr>
      <vt:lpstr>requests</vt:lpstr>
      <vt:lpstr>2.1. requests 모듈</vt:lpstr>
      <vt:lpstr>2.2. GET  요청</vt:lpstr>
      <vt:lpstr>2.3. 응답 객체</vt:lpstr>
      <vt:lpstr>1) 상태 코드</vt:lpstr>
      <vt:lpstr>1) 상태 코드</vt:lpstr>
      <vt:lpstr>2) Content</vt:lpstr>
      <vt:lpstr>2) Content</vt:lpstr>
      <vt:lpstr>2) Content</vt:lpstr>
      <vt:lpstr>3) 응답 헤더</vt:lpstr>
      <vt:lpstr>2.4. 요청 파라미터 사용하기</vt:lpstr>
      <vt:lpstr>2.5. 요청 헤더</vt:lpstr>
      <vt:lpstr>2.6. 다른 HTTP 요청 방법</vt:lpstr>
      <vt:lpstr>2.7. 메시지 본문</vt:lpstr>
      <vt:lpstr>2.7. 메시지 본문</vt:lpstr>
      <vt:lpstr>2.8. 요청 검사하기</vt:lpstr>
      <vt:lpstr>2.9. 인증</vt:lpstr>
      <vt:lpstr>2.10. SSL  인증서</vt:lpstr>
      <vt:lpstr>1) 타임아웃</vt:lpstr>
      <vt:lpstr>2) 세션 객체</vt:lpstr>
      <vt:lpstr>3) 재시도 제한</vt:lpstr>
      <vt:lpstr>1) 환율 정보 가져오기</vt:lpstr>
      <vt:lpstr>2) 영화 랭킹 출력하기</vt:lpstr>
      <vt:lpstr>3절. Selenium을 이용한 웹 데이터 수집</vt:lpstr>
      <vt:lpstr>1) 셀레니움 파이썬 바인딩</vt:lpstr>
      <vt:lpstr>2) 웹드라이버</vt:lpstr>
      <vt:lpstr>1) 웹드라이버 실행</vt:lpstr>
      <vt:lpstr>2) 사이트 접속</vt:lpstr>
      <vt:lpstr>3) 입력양식 채우기</vt:lpstr>
      <vt:lpstr>4) 이벤트 처리하기</vt:lpstr>
      <vt:lpstr>5) 결과 찾아 출력하기</vt:lpstr>
      <vt:lpstr>6) 브라우저 종료</vt:lpstr>
      <vt:lpstr>1) 페이지와 상호작용하기</vt:lpstr>
      <vt:lpstr>2) 폼 서식 채우기</vt:lpstr>
      <vt:lpstr>2) 폼 서식 채우기</vt:lpstr>
      <vt:lpstr>3) 드래그 앤 드롭</vt:lpstr>
      <vt:lpstr>4) 윈도우와 프레임 이동</vt:lpstr>
      <vt:lpstr>5) 팝업 창</vt:lpstr>
      <vt:lpstr>6) 브라우저 히스토리</vt:lpstr>
      <vt:lpstr>7) 쿠기</vt:lpstr>
      <vt:lpstr>3.4. 문서 내에서 요소 찾기</vt:lpstr>
      <vt:lpstr>3.5. 대기</vt:lpstr>
      <vt:lpstr>1) 명시적 대기</vt:lpstr>
      <vt:lpstr>2) 일반적인 조건</vt:lpstr>
      <vt:lpstr>3) 사용자 정의 대기 조건</vt:lpstr>
      <vt:lpstr>3) 사용자 정의 대기 조건</vt:lpstr>
      <vt:lpstr>3.6. 페이지 객체</vt:lpstr>
      <vt:lpstr>3.7. WebDriver API</vt:lpstr>
      <vt:lpstr>3.7. WebDriver API</vt:lpstr>
      <vt:lpstr>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JK</cp:lastModifiedBy>
  <cp:revision>392</cp:revision>
  <dcterms:created xsi:type="dcterms:W3CDTF">2019-04-14T14:47:30Z</dcterms:created>
  <dcterms:modified xsi:type="dcterms:W3CDTF">2019-07-25T14:49:33Z</dcterms:modified>
</cp:coreProperties>
</file>