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520" r:id="rId2"/>
    <p:sldId id="518" r:id="rId3"/>
    <p:sldId id="519" r:id="rId4"/>
    <p:sldId id="480" r:id="rId5"/>
    <p:sldId id="483" r:id="rId6"/>
    <p:sldId id="516" r:id="rId7"/>
    <p:sldId id="481" r:id="rId8"/>
    <p:sldId id="485" r:id="rId9"/>
    <p:sldId id="473" r:id="rId10"/>
    <p:sldId id="493" r:id="rId11"/>
    <p:sldId id="498" r:id="rId12"/>
    <p:sldId id="500" r:id="rId13"/>
    <p:sldId id="501" r:id="rId14"/>
    <p:sldId id="494" r:id="rId15"/>
    <p:sldId id="495" r:id="rId16"/>
    <p:sldId id="496" r:id="rId17"/>
    <p:sldId id="497" r:id="rId18"/>
    <p:sldId id="502" r:id="rId19"/>
    <p:sldId id="503" r:id="rId20"/>
    <p:sldId id="504" r:id="rId21"/>
    <p:sldId id="491" r:id="rId22"/>
    <p:sldId id="482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5" r:id="rId33"/>
  </p:sldIdLst>
  <p:sldSz cx="9906000" cy="6858000" type="A4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D2Coding" panose="020B0609020101020101" pitchFamily="49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나눔바른고딕" panose="020B0603020101020101" pitchFamily="50" charset="-127"/>
      <p:regular r:id="rId44"/>
      <p:bold r:id="rId45"/>
    </p:embeddedFont>
    <p:embeddedFont>
      <p:font typeface="나눔고딕" panose="020D0604000000000000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4E4585A-C641-4293-A434-F9E936742555}">
          <p14:sldIdLst>
            <p14:sldId id="520"/>
            <p14:sldId id="518"/>
            <p14:sldId id="519"/>
          </p14:sldIdLst>
        </p14:section>
        <p14:section name="1. 텍스트 마이닝" id="{5BDD32B6-BB14-4BB5-9A9B-752A345F78A3}">
          <p14:sldIdLst>
            <p14:sldId id="480"/>
            <p14:sldId id="483"/>
            <p14:sldId id="516"/>
          </p14:sldIdLst>
        </p14:section>
        <p14:section name="2. NLTK 자연어 처리 패키지" id="{0F76D5DD-02C5-4CAD-852F-ECB9FDAF13C9}">
          <p14:sldIdLst>
            <p14:sldId id="481"/>
            <p14:sldId id="485"/>
          </p14:sldIdLst>
        </p14:section>
        <p14:section name="3. 한글 형태소 분석" id="{00B2106B-FBE6-407E-94F4-2C22973A8A87}">
          <p14:sldIdLst>
            <p14:sldId id="473"/>
            <p14:sldId id="493"/>
            <p14:sldId id="498"/>
            <p14:sldId id="500"/>
            <p14:sldId id="501"/>
            <p14:sldId id="494"/>
            <p14:sldId id="495"/>
            <p14:sldId id="496"/>
            <p14:sldId id="497"/>
            <p14:sldId id="502"/>
            <p14:sldId id="503"/>
            <p14:sldId id="504"/>
            <p14:sldId id="491"/>
          </p14:sldIdLst>
        </p14:section>
        <p14:section name="4. 워드클라우드" id="{75C6D789-14F4-4DA2-8C15-0D1743FE162D}">
          <p14:sldIdLst>
            <p14:sldId id="482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7"/>
    <a:srgbClr val="FBE5D6"/>
    <a:srgbClr val="262626"/>
    <a:srgbClr val="445469"/>
    <a:srgbClr val="4E2683"/>
    <a:srgbClr val="E4E5E9"/>
    <a:srgbClr val="E4E6EA"/>
    <a:srgbClr val="E7E9EB"/>
    <a:srgbClr val="FCFCFC"/>
    <a:srgbClr val="E4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89085" autoAdjust="0"/>
  </p:normalViewPr>
  <p:slideViewPr>
    <p:cSldViewPr>
      <p:cViewPr varScale="1">
        <p:scale>
          <a:sx n="78" d="100"/>
          <a:sy n="78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89" d="100"/>
          <a:sy n="89" d="100"/>
        </p:scale>
        <p:origin x="37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FB90-8459-4FC5-8E8D-692EB5A661C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8D95-37FA-42E6-BC2B-7FC351187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82638" y="768350"/>
            <a:ext cx="5538787" cy="3835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실질 형태소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단일 형태소</a:t>
            </a:r>
          </a:p>
          <a:p>
            <a:pPr lvl="1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명사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대명사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수사</a:t>
            </a:r>
          </a:p>
          <a:p>
            <a:pPr lvl="1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동사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형용사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보조 용언</a:t>
            </a:r>
          </a:p>
          <a:p>
            <a:pPr lvl="1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복합 명사</a:t>
            </a:r>
          </a:p>
          <a:p>
            <a:pPr lvl="1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준말</a:t>
            </a:r>
          </a:p>
          <a:p>
            <a:pPr lvl="1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숫자나 영문자</a:t>
            </a:r>
          </a:p>
          <a:p>
            <a:pPr lvl="1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사전에 수록되지 않은 단어</a:t>
            </a:r>
          </a:p>
          <a:p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형식 형태소</a:t>
            </a:r>
          </a:p>
          <a:p>
            <a:pPr lvl="1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조사 또는 어미 결합</a:t>
            </a:r>
          </a:p>
          <a:p>
            <a:pPr lvl="1"/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선어말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 어미의 결합</a:t>
            </a:r>
          </a:p>
          <a:p>
            <a:pPr lvl="1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어미의 변형</a:t>
            </a:r>
          </a:p>
          <a:p>
            <a:pPr lvl="1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서술격 조사의 생략</a:t>
            </a:r>
          </a:p>
          <a:p>
            <a:pPr lvl="1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접미사</a:t>
            </a:r>
          </a:p>
          <a:p>
            <a:pPr lvl="1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보조 용언</a:t>
            </a:r>
          </a:p>
          <a:p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82638" y="768350"/>
            <a:ext cx="5538787" cy="3835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형태소 분석 엔진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900" dirty="0" err="1">
                <a:latin typeface="나눔고딕" pitchFamily="50" charset="-127"/>
                <a:ea typeface="나눔고딕" pitchFamily="50" charset="-127"/>
              </a:rPr>
              <a:t>MeCab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오픈소스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 형태소 분석 엔진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lvl="2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https://bitbucket.org/eunjeon/mecab-ko-lucene-analyzer/raw/master/elasticsearch-analysis-mecab-ko/</a:t>
            </a:r>
          </a:p>
          <a:p>
            <a:pPr lvl="1"/>
            <a:r>
              <a:rPr lang="en-US" altLang="ko-KR" sz="900" dirty="0" err="1">
                <a:latin typeface="나눔고딕" pitchFamily="50" charset="-127"/>
                <a:ea typeface="나눔고딕" pitchFamily="50" charset="-127"/>
              </a:rPr>
              <a:t>Arirang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한국어 형태소 분석기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lvl="2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http://cafe.naver.com/korlucene</a:t>
            </a:r>
          </a:p>
          <a:p>
            <a:pPr lvl="2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https://lucenekorean.svn.sourceforge.net/svnroot/lucenekorean/</a:t>
            </a:r>
          </a:p>
          <a:p>
            <a:pPr lvl="1"/>
            <a:r>
              <a:rPr lang="en-US" altLang="ko-KR" sz="900" dirty="0" err="1">
                <a:latin typeface="나눔고딕" pitchFamily="50" charset="-127"/>
                <a:ea typeface="나눔고딕" pitchFamily="50" charset="-127"/>
              </a:rPr>
              <a:t>ElasticSearch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오픈소스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 검색엔진의 한글 형태소 분석기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lvl="2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https://github.com/chanil1218/elasticsearch-analysis-korean</a:t>
            </a:r>
          </a:p>
          <a:p>
            <a:pPr lvl="1"/>
            <a:r>
              <a:rPr lang="en-US" altLang="ko-KR" sz="900" dirty="0" err="1">
                <a:latin typeface="나눔고딕" pitchFamily="50" charset="-127"/>
                <a:ea typeface="나눔고딕" pitchFamily="50" charset="-127"/>
              </a:rPr>
              <a:t>KoNLPy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 Python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용 형태소 분석기 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(Korean NLP in Python)</a:t>
            </a:r>
          </a:p>
          <a:p>
            <a:pPr lvl="2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http://konlpy.readthedocs.org/</a:t>
            </a:r>
          </a:p>
          <a:p>
            <a:pPr lvl="2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http://www.slideshare.net/lucypark/py-con-2014-38531830</a:t>
            </a:r>
          </a:p>
          <a:p>
            <a:pPr lvl="1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여러 가지 형태소 분석기 링크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lvl="2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http://konlpy.readthedocs.org/en/latest/references/</a:t>
            </a:r>
          </a:p>
          <a:p>
            <a:pPr lvl="1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KAIST 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품사 태그 셋 마인드 맵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	https://github.com/haven-jeon/KoNLP/wiki/KoNLP-examples</a:t>
            </a:r>
          </a:p>
          <a:p>
            <a:pPr lvl="1"/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21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세기 세종계획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정부에서 운영하는 한국어 정보화 프로젝트로 한국어 코퍼스 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(Corpus), 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사전 등을 마련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lvl="2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http://ithub.korean.go.kr/user/introductionManager.do</a:t>
            </a:r>
          </a:p>
          <a:p>
            <a:pPr lvl="1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21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세기 세종계획의 결과물은 아래 기관에서 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CD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로 배포 받을 수 있습니다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2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문화체육관광부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lvl="2"/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국립국어원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lvl="3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http://ithub.korean.go.kr/</a:t>
            </a:r>
          </a:p>
          <a:p>
            <a:pPr lvl="3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국립 중앙 도서관에 위치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8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마스터 텍스트 스타일 편집</a:t>
            </a:r>
          </a:p>
          <a:p>
            <a:pPr lvl="2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8226737" y="46424"/>
            <a:ext cx="1622807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텍스트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마이닝</a:t>
            </a:r>
            <a:endParaRPr kumimoji="0" lang="ko-KR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566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4" pos="217" userDrawn="1">
          <p15:clr>
            <a:srgbClr val="FBAE40"/>
          </p15:clr>
        </p15:guide>
        <p15:guide id="15" orient="horz" pos="2886" userDrawn="1">
          <p15:clr>
            <a:srgbClr val="FBAE40"/>
          </p15:clr>
        </p15:guide>
        <p15:guide id="16" pos="2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8226738" y="46424"/>
            <a:ext cx="162280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텍스트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마이닝</a:t>
            </a:r>
            <a:endParaRPr kumimoji="0" lang="ko-KR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84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5" orient="horz" pos="2886" userDrawn="1">
          <p15:clr>
            <a:srgbClr val="FBAE40"/>
          </p15:clr>
        </p15:guide>
        <p15:guide id="17" orient="horz" pos="3566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5235" y="1"/>
            <a:ext cx="1301831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5234" y="-17885"/>
            <a:ext cx="1301829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917329" y="2780928"/>
            <a:ext cx="1404156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785144" y="2914650"/>
            <a:ext cx="6132186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676638" y="3108760"/>
            <a:ext cx="796266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3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  <p:sp>
        <p:nvSpPr>
          <p:cNvPr id="21" name="Right Triangle 20"/>
          <p:cNvSpPr/>
          <p:nvPr userDrawn="1"/>
        </p:nvSpPr>
        <p:spPr>
          <a:xfrm rot="10800000" flipH="1">
            <a:off x="-15236" y="0"/>
            <a:ext cx="927021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96549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98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311485" y="1116283"/>
            <a:ext cx="9292607" cy="5108671"/>
          </a:xfrm>
          <a:prstGeom prst="rect">
            <a:avLst/>
          </a:prstGeom>
        </p:spPr>
        <p:txBody>
          <a:bodyPr vert="horz" lIns="0" tIns="0" rIns="3600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7919" y="121537"/>
            <a:ext cx="9187592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600">
                <a:solidFill>
                  <a:schemeClr val="tx1"/>
                </a:solidFill>
                <a:latin typeface="+mn-ea"/>
                <a:ea typeface="+mn-ea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51149" y="764704"/>
            <a:ext cx="9204752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61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9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88" r:id="rId4"/>
    <p:sldLayoutId id="2147483690" r:id="rId5"/>
    <p:sldLayoutId id="2147483691" r:id="rId6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k.co.kr/book/view/616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dk.java.net/12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472238"/>
            <a:ext cx="2228850" cy="355600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093561"/>
            <a:ext cx="4818898" cy="28681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72567" y="4299212"/>
            <a:ext cx="4560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부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데이터 분석 라이브러리 활용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2528748" y="5722057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://www.bookk.co.kr/book/view/61642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344" y="5763817"/>
            <a:ext cx="923546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6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 </a:t>
            </a:r>
            <a:r>
              <a:rPr lang="ko-KR" altLang="en-US" dirty="0"/>
              <a:t>자연어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자연어 처리 </a:t>
            </a:r>
            <a:r>
              <a:rPr lang="en-US" altLang="ko-KR" dirty="0"/>
              <a:t>(Natural Language Processing, NLP)</a:t>
            </a:r>
          </a:p>
          <a:p>
            <a:pPr lvl="1"/>
            <a:r>
              <a:rPr lang="ko-KR" altLang="en-US" dirty="0"/>
              <a:t>자연어	</a:t>
            </a:r>
            <a:r>
              <a:rPr lang="en-US" altLang="ko-KR" dirty="0"/>
              <a:t>	: </a:t>
            </a:r>
            <a:r>
              <a:rPr lang="ko-KR" altLang="en-US" dirty="0"/>
              <a:t>사람들이 일상적으로 사용하는 언어</a:t>
            </a:r>
          </a:p>
          <a:p>
            <a:pPr lvl="1"/>
            <a:r>
              <a:rPr lang="ko-KR" altLang="en-US" dirty="0"/>
              <a:t>인공어	</a:t>
            </a:r>
            <a:r>
              <a:rPr lang="en-US" altLang="ko-KR" dirty="0"/>
              <a:t>	: Artificial Language, </a:t>
            </a:r>
            <a:r>
              <a:rPr lang="ko-KR" altLang="en-US" dirty="0"/>
              <a:t>사람들이 필요에 의해서 만든 언어</a:t>
            </a:r>
          </a:p>
          <a:p>
            <a:pPr lvl="2"/>
            <a:r>
              <a:rPr lang="en-US" altLang="ko-KR" dirty="0"/>
              <a:t>			  </a:t>
            </a:r>
            <a:r>
              <a:rPr lang="ko-KR" altLang="en-US" dirty="0"/>
              <a:t>에스페란토</a:t>
            </a:r>
            <a:r>
              <a:rPr lang="en-US" altLang="ko-KR" dirty="0"/>
              <a:t>, C</a:t>
            </a:r>
            <a:r>
              <a:rPr lang="ko-KR" altLang="en-US" dirty="0"/>
              <a:t>언어</a:t>
            </a:r>
            <a:r>
              <a:rPr lang="en-US" altLang="ko-KR" dirty="0"/>
              <a:t>, Java </a:t>
            </a:r>
            <a:r>
              <a:rPr lang="ko-KR" altLang="en-US" dirty="0"/>
              <a:t>등</a:t>
            </a:r>
          </a:p>
          <a:p>
            <a:r>
              <a:rPr lang="ko-KR" altLang="en-US" dirty="0" smtClean="0"/>
              <a:t>자연어 </a:t>
            </a:r>
            <a:r>
              <a:rPr lang="ko-KR" altLang="en-US" dirty="0"/>
              <a:t>처리 분야</a:t>
            </a:r>
          </a:p>
          <a:p>
            <a:pPr lvl="1"/>
            <a:r>
              <a:rPr lang="ko-KR" altLang="en-US" dirty="0"/>
              <a:t>자연어 이해	</a:t>
            </a:r>
            <a:r>
              <a:rPr lang="en-US" altLang="ko-KR" dirty="0"/>
              <a:t>	: </a:t>
            </a:r>
            <a:r>
              <a:rPr lang="ko-KR" altLang="en-US" dirty="0"/>
              <a:t>형태소 분석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의미 분석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대화 분석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r>
              <a:rPr lang="ko-KR" altLang="en-US" dirty="0"/>
              <a:t>자연어 생성</a:t>
            </a:r>
          </a:p>
          <a:p>
            <a:pPr lvl="2"/>
            <a:r>
              <a:rPr lang="ko-KR" altLang="en-US" dirty="0"/>
              <a:t>대화 분석기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문장 </a:t>
            </a:r>
            <a:r>
              <a:rPr lang="ko-KR" altLang="en-US" dirty="0" err="1"/>
              <a:t>생성기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생성 사전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출력 문장</a:t>
            </a:r>
          </a:p>
          <a:p>
            <a:r>
              <a:rPr lang="ko-KR" altLang="en-US" dirty="0" smtClean="0"/>
              <a:t>자연어 </a:t>
            </a:r>
            <a:r>
              <a:rPr lang="ko-KR" altLang="en-US" dirty="0"/>
              <a:t>처리의 활용 분야</a:t>
            </a:r>
          </a:p>
          <a:p>
            <a:pPr lvl="1"/>
            <a:r>
              <a:rPr lang="ko-KR" altLang="en-US" dirty="0"/>
              <a:t>맞춤법 검사</a:t>
            </a:r>
            <a:r>
              <a:rPr lang="en-US" altLang="ko-KR" dirty="0"/>
              <a:t>, </a:t>
            </a:r>
            <a:r>
              <a:rPr lang="ko-KR" altLang="en-US" dirty="0"/>
              <a:t>번역기</a:t>
            </a:r>
            <a:r>
              <a:rPr lang="en-US" altLang="ko-KR" dirty="0"/>
              <a:t>, </a:t>
            </a:r>
            <a:r>
              <a:rPr lang="ko-KR" altLang="en-US" dirty="0"/>
              <a:t>검색 엔진</a:t>
            </a:r>
            <a:r>
              <a:rPr lang="en-US" altLang="ko-KR" dirty="0"/>
              <a:t>, </a:t>
            </a:r>
            <a:r>
              <a:rPr lang="ko-KR" altLang="en-US" dirty="0"/>
              <a:t>키워드 분석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/>
              <a:t>문서 </a:t>
            </a:r>
            <a:r>
              <a:rPr lang="en-US" altLang="ko-KR" dirty="0"/>
              <a:t>(Document)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문단 </a:t>
            </a:r>
            <a:r>
              <a:rPr lang="en-US" altLang="ko-KR" dirty="0">
                <a:sym typeface="Wingdings" panose="05000000000000000000" pitchFamily="2" charset="2"/>
              </a:rPr>
              <a:t>(Paragraph)    </a:t>
            </a:r>
            <a:r>
              <a:rPr lang="ko-KR" altLang="en-US" dirty="0"/>
              <a:t>문장 </a:t>
            </a:r>
            <a:r>
              <a:rPr lang="en-US" altLang="ko-KR" dirty="0"/>
              <a:t>(Sentence)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어절 </a:t>
            </a:r>
            <a:r>
              <a:rPr lang="en-US" altLang="ko-KR" dirty="0">
                <a:sym typeface="Wingdings" panose="05000000000000000000" pitchFamily="2" charset="2"/>
              </a:rPr>
              <a:t>(Word phrase)  </a:t>
            </a:r>
            <a:r>
              <a:rPr lang="ko-KR" altLang="en-US" dirty="0">
                <a:sym typeface="Wingdings" panose="05000000000000000000" pitchFamily="2" charset="2"/>
              </a:rPr>
              <a:t>형태소 </a:t>
            </a:r>
            <a:r>
              <a:rPr lang="en-US" altLang="ko-KR" dirty="0">
                <a:sym typeface="Wingdings" panose="05000000000000000000" pitchFamily="2" charset="2"/>
              </a:rPr>
              <a:t>(Morpheme)  </a:t>
            </a:r>
            <a:r>
              <a:rPr lang="ko-KR" altLang="en-US" dirty="0">
                <a:sym typeface="Wingdings" panose="05000000000000000000" pitchFamily="2" charset="2"/>
              </a:rPr>
              <a:t>음절 </a:t>
            </a:r>
            <a:r>
              <a:rPr lang="en-US" altLang="ko-KR" dirty="0">
                <a:sym typeface="Wingdings" panose="05000000000000000000" pitchFamily="2" charset="2"/>
              </a:rPr>
              <a:t>(Syllable)    </a:t>
            </a:r>
            <a:r>
              <a:rPr lang="ko-KR" altLang="en-US" dirty="0">
                <a:sym typeface="Wingdings" panose="05000000000000000000" pitchFamily="2" charset="2"/>
              </a:rPr>
              <a:t>음소 </a:t>
            </a:r>
            <a:r>
              <a:rPr lang="en-US" altLang="ko-KR" dirty="0">
                <a:sym typeface="Wingdings" panose="05000000000000000000" pitchFamily="2" charset="2"/>
              </a:rPr>
              <a:t>(Phoneme)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한글 형태소 분석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1490" y="2276872"/>
            <a:ext cx="9334500" cy="2630648"/>
            <a:chOff x="470647" y="2516247"/>
            <a:chExt cx="9334500" cy="2630648"/>
          </a:xfrm>
        </p:grpSpPr>
        <p:sp>
          <p:nvSpPr>
            <p:cNvPr id="8" name="직사각형 7"/>
            <p:cNvSpPr/>
            <p:nvPr/>
          </p:nvSpPr>
          <p:spPr>
            <a:xfrm>
              <a:off x="708011" y="3274182"/>
              <a:ext cx="1620000" cy="540000"/>
            </a:xfrm>
            <a:prstGeom prst="rect">
              <a:avLst/>
            </a:prstGeom>
            <a:gradFill rotWithShape="1">
              <a:gsLst>
                <a:gs pos="0">
                  <a:srgbClr val="8064A2">
                    <a:shade val="51000"/>
                    <a:satMod val="130000"/>
                  </a:srgbClr>
                </a:gs>
                <a:gs pos="80000">
                  <a:srgbClr val="8064A2">
                    <a:shade val="93000"/>
                    <a:satMod val="130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square" rtlCol="0" anchor="ctr">
              <a:no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0" kern="0" dirty="0">
                  <a:solidFill>
                    <a:prstClr val="white"/>
                  </a:solidFill>
                  <a:latin typeface="+mn-ea"/>
                  <a:ea typeface="+mn-ea"/>
                </a:rPr>
                <a:t>형태소 분석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93241" y="3274182"/>
              <a:ext cx="1620000" cy="540000"/>
            </a:xfrm>
            <a:prstGeom prst="rect">
              <a:avLst/>
            </a:prstGeom>
            <a:gradFill rotWithShape="1">
              <a:gsLst>
                <a:gs pos="0">
                  <a:srgbClr val="8064A2">
                    <a:shade val="51000"/>
                    <a:satMod val="130000"/>
                  </a:srgbClr>
                </a:gs>
                <a:gs pos="80000">
                  <a:srgbClr val="8064A2">
                    <a:shade val="93000"/>
                    <a:satMod val="130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square" rtlCol="0" anchor="ctr">
              <a:no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0" kern="0" dirty="0">
                  <a:solidFill>
                    <a:prstClr val="white"/>
                  </a:solidFill>
                  <a:latin typeface="+mn-ea"/>
                  <a:ea typeface="+mn-ea"/>
                </a:rPr>
                <a:t>구문 분석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364167" y="3274182"/>
              <a:ext cx="1620000" cy="540000"/>
            </a:xfrm>
            <a:prstGeom prst="rect">
              <a:avLst/>
            </a:prstGeom>
            <a:gradFill rotWithShape="1">
              <a:gsLst>
                <a:gs pos="0">
                  <a:srgbClr val="8064A2">
                    <a:shade val="51000"/>
                    <a:satMod val="130000"/>
                  </a:srgbClr>
                </a:gs>
                <a:gs pos="80000">
                  <a:srgbClr val="8064A2">
                    <a:shade val="93000"/>
                    <a:satMod val="130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square" rtlCol="0" anchor="ctr">
              <a:no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0" kern="0" dirty="0">
                  <a:solidFill>
                    <a:prstClr val="white"/>
                  </a:solidFill>
                  <a:latin typeface="+mn-ea"/>
                  <a:ea typeface="+mn-ea"/>
                </a:rPr>
                <a:t>의미 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0647" y="3814182"/>
              <a:ext cx="2432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/>
              <a:r>
                <a:rPr lang="en-US" altLang="ko-KR" sz="1200" b="0" dirty="0">
                  <a:solidFill>
                    <a:prstClr val="black"/>
                  </a:solidFill>
                  <a:latin typeface="+mn-ea"/>
                  <a:ea typeface="+mn-ea"/>
                </a:rPr>
                <a:t>Morphological Analysis</a:t>
              </a:r>
            </a:p>
            <a:p>
              <a:pPr marL="266700" indent="-266700"/>
              <a:r>
                <a:rPr lang="ko-KR" altLang="en-US" sz="1200" b="0" dirty="0">
                  <a:solidFill>
                    <a:prstClr val="black"/>
                  </a:solidFill>
                  <a:latin typeface="+mn-ea"/>
                  <a:ea typeface="+mn-ea"/>
                </a:rPr>
                <a:t>형태소로 분해하고 품사를 결정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93241" y="3814182"/>
              <a:ext cx="16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/>
              <a:r>
                <a:rPr lang="ko-KR" altLang="en-US" sz="1200" b="0" dirty="0">
                  <a:solidFill>
                    <a:prstClr val="black"/>
                  </a:solidFill>
                  <a:latin typeface="+mn-ea"/>
                  <a:ea typeface="+mn-ea"/>
                </a:rPr>
                <a:t>문법 규칙 등으로 문장을 해석</a:t>
              </a:r>
              <a:endParaRPr lang="ko-KR" altLang="en-US" sz="11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96299" y="3814182"/>
              <a:ext cx="25340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/>
              <a:r>
                <a:rPr lang="en-US" altLang="ko-KR" sz="1200" b="0" dirty="0">
                  <a:solidFill>
                    <a:prstClr val="black"/>
                  </a:solidFill>
                  <a:latin typeface="+mn-ea"/>
                  <a:ea typeface="+mn-ea"/>
                </a:rPr>
                <a:t>Semantic Analysis</a:t>
              </a:r>
            </a:p>
            <a:p>
              <a:pPr marL="266700" indent="-266700"/>
              <a:r>
                <a:rPr lang="ko-KR" altLang="en-US" sz="1200" b="0" dirty="0">
                  <a:solidFill>
                    <a:prstClr val="black"/>
                  </a:solidFill>
                  <a:latin typeface="+mn-ea"/>
                  <a:ea typeface="+mn-ea"/>
                </a:rPr>
                <a:t>문자에서 형태소의 의미를 해석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85147" y="2516247"/>
              <a:ext cx="1620000" cy="5400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0" kern="0" dirty="0">
                  <a:solidFill>
                    <a:prstClr val="black"/>
                  </a:solidFill>
                  <a:latin typeface="+mn-ea"/>
                </a:rPr>
                <a:t>번역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185147" y="3213130"/>
              <a:ext cx="1620000" cy="5400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0" kern="0" dirty="0">
                  <a:solidFill>
                    <a:prstClr val="black"/>
                  </a:solidFill>
                  <a:latin typeface="+mn-ea"/>
                </a:rPr>
                <a:t>검색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85147" y="3910013"/>
              <a:ext cx="1620000" cy="5400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0" kern="0" dirty="0">
                  <a:solidFill>
                    <a:prstClr val="black"/>
                  </a:solidFill>
                  <a:latin typeface="+mn-ea"/>
                </a:rPr>
                <a:t>분류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185147" y="4606895"/>
              <a:ext cx="1620000" cy="5400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0" kern="0" dirty="0">
                  <a:solidFill>
                    <a:prstClr val="black"/>
                  </a:solidFill>
                  <a:latin typeface="+mn-ea"/>
                </a:rPr>
                <a:t>가공</a:t>
              </a:r>
            </a:p>
          </p:txBody>
        </p:sp>
        <p:cxnSp>
          <p:nvCxnSpPr>
            <p:cNvPr id="18" name="구부러진 연결선 17"/>
            <p:cNvCxnSpPr>
              <a:stCxn id="10" idx="3"/>
              <a:endCxn id="16" idx="1"/>
            </p:cNvCxnSpPr>
            <p:nvPr/>
          </p:nvCxnSpPr>
          <p:spPr>
            <a:xfrm>
              <a:off x="6984167" y="3544182"/>
              <a:ext cx="1200980" cy="635831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9" name="구부러진 연결선 18"/>
            <p:cNvCxnSpPr>
              <a:stCxn id="10" idx="3"/>
              <a:endCxn id="15" idx="1"/>
            </p:cNvCxnSpPr>
            <p:nvPr/>
          </p:nvCxnSpPr>
          <p:spPr>
            <a:xfrm flipV="1">
              <a:off x="6984167" y="3483130"/>
              <a:ext cx="1200980" cy="61052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0" name="구부러진 연결선 19"/>
            <p:cNvCxnSpPr>
              <a:stCxn id="10" idx="3"/>
              <a:endCxn id="17" idx="1"/>
            </p:cNvCxnSpPr>
            <p:nvPr/>
          </p:nvCxnSpPr>
          <p:spPr>
            <a:xfrm>
              <a:off x="6984167" y="3544182"/>
              <a:ext cx="1200980" cy="1332713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" name="구부러진 연결선 20"/>
            <p:cNvCxnSpPr>
              <a:stCxn id="10" idx="3"/>
              <a:endCxn id="14" idx="1"/>
            </p:cNvCxnSpPr>
            <p:nvPr/>
          </p:nvCxnSpPr>
          <p:spPr>
            <a:xfrm flipV="1">
              <a:off x="6984167" y="2786247"/>
              <a:ext cx="1200980" cy="757935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2" name="오른쪽 화살표 21"/>
            <p:cNvSpPr/>
            <p:nvPr/>
          </p:nvSpPr>
          <p:spPr bwMode="auto">
            <a:xfrm>
              <a:off x="2470071" y="3317706"/>
              <a:ext cx="489204" cy="4846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3" name="오른쪽 화살표 22"/>
            <p:cNvSpPr/>
            <p:nvPr/>
          </p:nvSpPr>
          <p:spPr bwMode="auto">
            <a:xfrm>
              <a:off x="4851213" y="3317706"/>
              <a:ext cx="489204" cy="4846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80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자연어 처리 용어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한글 형태소 분석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4307"/>
              </p:ext>
            </p:extLst>
          </p:nvPr>
        </p:nvGraphicFramePr>
        <p:xfrm>
          <a:off x="272480" y="1197496"/>
          <a:ext cx="9432520" cy="5093382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1872658261"/>
                    </a:ext>
                  </a:extLst>
                </a:gridCol>
                <a:gridCol w="7416296">
                  <a:extLst>
                    <a:ext uri="{9D8B030D-6E8A-4147-A177-3AD203B41FA5}">
                      <a16:colId xmlns:a16="http://schemas.microsoft.com/office/drawing/2014/main" val="2811162578"/>
                    </a:ext>
                  </a:extLst>
                </a:gridCol>
              </a:tblGrid>
              <a:tr h="3330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용어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19036"/>
                  </a:ext>
                </a:extLst>
              </a:tr>
              <a:tr h="4460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형태소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Morpheme)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의미를 가진 최소 단위입니다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144361"/>
                  </a:ext>
                </a:extLst>
              </a:tr>
              <a:tr h="6606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용언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꾸미는 말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동사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형용사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용언은 어근 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어미로 구성됩니다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264431"/>
                  </a:ext>
                </a:extLst>
              </a:tr>
              <a:tr h="4460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어근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Stem)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용언이 활용할 때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원칙적으로 모양이 변하지 않는 부분입니다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100975"/>
                  </a:ext>
                </a:extLst>
              </a:tr>
              <a:tr h="6606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어미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용언이 활용할 때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변하는 부분으로 문법적 기능 수행합니다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어미에는 연결 어미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선어말 어미 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종결 어미가 있습니다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186163"/>
                  </a:ext>
                </a:extLst>
              </a:tr>
              <a:tr h="3330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자모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 체계의 한 요소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자음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모음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196190"/>
                  </a:ext>
                </a:extLst>
              </a:tr>
              <a:tr h="4460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품사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명사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대명사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수사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동사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형용사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관형사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부사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감탄사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조사가 있습니다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93284"/>
                  </a:ext>
                </a:extLst>
              </a:tr>
              <a:tr h="6608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어절 분류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명사 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주격 조사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명사 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목적격 조사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명사 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관형격 조사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동사 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어미 또는 동사 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선어말 어미 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종결 어미 등으로 분류합니다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54140"/>
                  </a:ext>
                </a:extLst>
              </a:tr>
              <a:tr h="4460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불용어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Stopword)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등에서 의미가 없어 무시되도록 설정된 단어들입니다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402482"/>
                  </a:ext>
                </a:extLst>
              </a:tr>
              <a:tr h="6608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n-gram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문자의 빈도와 문자간 관계를 의미합니다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"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안녕하세요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2-gram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나누면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"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안녕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", "</a:t>
                      </a:r>
                      <a:r>
                        <a:rPr lang="ko-KR" alt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녕하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", "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하세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", "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세요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나눌 수 있습니다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82112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6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 </a:t>
            </a:r>
            <a:r>
              <a:rPr lang="ko-KR" altLang="en-US" dirty="0" smtClean="0"/>
              <a:t>형태소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형태소</a:t>
            </a:r>
            <a:endParaRPr lang="ko-KR" altLang="en-US" dirty="0"/>
          </a:p>
          <a:p>
            <a:pPr lvl="1"/>
            <a:r>
              <a:rPr lang="ko-KR" altLang="en-US" dirty="0"/>
              <a:t>의미를 가진 최소의 단위</a:t>
            </a:r>
          </a:p>
          <a:p>
            <a:pPr lvl="1"/>
            <a:r>
              <a:rPr lang="ko-KR" altLang="en-US" dirty="0"/>
              <a:t>문법적</a:t>
            </a:r>
            <a:r>
              <a:rPr lang="en-US" altLang="ko-KR" dirty="0"/>
              <a:t>, </a:t>
            </a:r>
            <a:r>
              <a:rPr lang="ko-KR" altLang="en-US" dirty="0"/>
              <a:t>관계적인 뜻을 나타내는 단어 또는 단어의 부분</a:t>
            </a:r>
            <a:endParaRPr lang="en-US" altLang="ko-KR" dirty="0"/>
          </a:p>
          <a:p>
            <a:pPr lvl="1"/>
            <a:r>
              <a:rPr lang="ko-KR" altLang="en-US" dirty="0"/>
              <a:t>체언 </a:t>
            </a:r>
            <a:r>
              <a:rPr lang="en-US" altLang="ko-KR" dirty="0"/>
              <a:t>(</a:t>
            </a:r>
            <a:r>
              <a:rPr lang="ko-KR" altLang="en-US" dirty="0"/>
              <a:t>명사</a:t>
            </a:r>
            <a:r>
              <a:rPr lang="en-US" altLang="ko-KR" dirty="0"/>
              <a:t>, </a:t>
            </a:r>
            <a:r>
              <a:rPr lang="ko-KR" altLang="en-US" dirty="0"/>
              <a:t>대명사</a:t>
            </a:r>
            <a:r>
              <a:rPr lang="en-US" altLang="ko-KR" dirty="0"/>
              <a:t>, </a:t>
            </a:r>
            <a:r>
              <a:rPr lang="ko-KR" altLang="en-US" dirty="0"/>
              <a:t>수사</a:t>
            </a:r>
            <a:r>
              <a:rPr lang="en-US" altLang="ko-KR" dirty="0"/>
              <a:t>), </a:t>
            </a:r>
            <a:r>
              <a:rPr lang="ko-KR" altLang="en-US" dirty="0"/>
              <a:t>수식언 </a:t>
            </a:r>
            <a:r>
              <a:rPr lang="en-US" altLang="ko-KR" dirty="0"/>
              <a:t>(</a:t>
            </a:r>
            <a:r>
              <a:rPr lang="ko-KR" altLang="en-US" dirty="0"/>
              <a:t>관형사</a:t>
            </a:r>
            <a:r>
              <a:rPr lang="en-US" altLang="ko-KR" dirty="0"/>
              <a:t>, </a:t>
            </a:r>
            <a:r>
              <a:rPr lang="ko-KR" altLang="en-US" dirty="0"/>
              <a:t>부사</a:t>
            </a:r>
            <a:r>
              <a:rPr lang="en-US" altLang="ko-KR" dirty="0"/>
              <a:t>), </a:t>
            </a:r>
            <a:r>
              <a:rPr lang="ko-KR" altLang="en-US" dirty="0"/>
              <a:t>독립언 </a:t>
            </a:r>
            <a:r>
              <a:rPr lang="en-US" altLang="ko-KR" dirty="0"/>
              <a:t>(</a:t>
            </a:r>
            <a:r>
              <a:rPr lang="ko-KR" altLang="en-US" dirty="0"/>
              <a:t>감탄사</a:t>
            </a:r>
            <a:r>
              <a:rPr lang="en-US" altLang="ko-KR" dirty="0"/>
              <a:t>), </a:t>
            </a:r>
            <a:r>
              <a:rPr lang="ko-KR" altLang="en-US" dirty="0"/>
              <a:t>관계언 </a:t>
            </a:r>
            <a:r>
              <a:rPr lang="en-US" altLang="ko-KR" dirty="0"/>
              <a:t>(</a:t>
            </a:r>
            <a:r>
              <a:rPr lang="ko-KR" altLang="en-US" dirty="0"/>
              <a:t>조사</a:t>
            </a:r>
            <a:r>
              <a:rPr lang="en-US" altLang="ko-KR" dirty="0"/>
              <a:t>, </a:t>
            </a:r>
            <a:r>
              <a:rPr lang="ko-KR" altLang="en-US" dirty="0" err="1"/>
              <a:t>서술격조사</a:t>
            </a:r>
            <a:r>
              <a:rPr lang="en-US" altLang="ko-KR" dirty="0"/>
              <a:t>), </a:t>
            </a:r>
            <a:br>
              <a:rPr lang="en-US" altLang="ko-KR" dirty="0"/>
            </a:br>
            <a:r>
              <a:rPr lang="ko-KR" altLang="en-US" dirty="0"/>
              <a:t>용언 </a:t>
            </a:r>
            <a:r>
              <a:rPr lang="en-US" altLang="ko-KR" dirty="0"/>
              <a:t>(</a:t>
            </a:r>
            <a:r>
              <a:rPr lang="ko-KR" altLang="en-US" dirty="0"/>
              <a:t>동사</a:t>
            </a:r>
            <a:r>
              <a:rPr lang="en-US" altLang="ko-KR" dirty="0"/>
              <a:t>, </a:t>
            </a:r>
            <a:r>
              <a:rPr lang="ko-KR" altLang="en-US" dirty="0"/>
              <a:t>형용사</a:t>
            </a:r>
            <a:r>
              <a:rPr lang="en-US" altLang="ko-KR" dirty="0"/>
              <a:t>, </a:t>
            </a:r>
            <a:r>
              <a:rPr lang="ko-KR" altLang="en-US" dirty="0"/>
              <a:t>조용보조어간</a:t>
            </a:r>
            <a:r>
              <a:rPr lang="en-US" altLang="ko-KR" dirty="0"/>
              <a:t>), </a:t>
            </a:r>
            <a:r>
              <a:rPr lang="ko-KR" altLang="en-US" dirty="0" err="1"/>
              <a:t>부속어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어미</a:t>
            </a:r>
            <a:r>
              <a:rPr lang="en-US" altLang="ko-KR" dirty="0"/>
              <a:t>, </a:t>
            </a:r>
            <a:r>
              <a:rPr lang="ko-KR" altLang="en-US" dirty="0" err="1"/>
              <a:t>접미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형태소의 </a:t>
            </a:r>
            <a:r>
              <a:rPr lang="ko-KR" altLang="en-US" dirty="0"/>
              <a:t>종류</a:t>
            </a:r>
          </a:p>
          <a:p>
            <a:pPr lvl="1"/>
            <a:r>
              <a:rPr lang="ko-KR" altLang="en-US" dirty="0"/>
              <a:t>실질 형태소</a:t>
            </a:r>
            <a:endParaRPr lang="en-US" altLang="ko-KR" dirty="0"/>
          </a:p>
          <a:p>
            <a:pPr lvl="2"/>
            <a:r>
              <a:rPr lang="ko-KR" altLang="en-US" dirty="0"/>
              <a:t>체언</a:t>
            </a:r>
            <a:r>
              <a:rPr lang="en-US" altLang="ko-KR" dirty="0"/>
              <a:t>, </a:t>
            </a:r>
            <a:r>
              <a:rPr lang="ko-KR" altLang="en-US" dirty="0"/>
              <a:t>수식언</a:t>
            </a:r>
            <a:r>
              <a:rPr lang="en-US" altLang="ko-KR" dirty="0"/>
              <a:t>, </a:t>
            </a:r>
            <a:r>
              <a:rPr lang="ko-KR" altLang="en-US" dirty="0"/>
              <a:t>감탄사</a:t>
            </a:r>
            <a:r>
              <a:rPr lang="en-US" altLang="ko-KR" dirty="0"/>
              <a:t>, </a:t>
            </a:r>
            <a:r>
              <a:rPr lang="ko-KR" altLang="en-US" dirty="0"/>
              <a:t>용언의 어근</a:t>
            </a:r>
            <a:endParaRPr lang="en-US" altLang="ko-KR" dirty="0"/>
          </a:p>
          <a:p>
            <a:pPr lvl="2"/>
            <a:r>
              <a:rPr lang="ko-KR" altLang="en-US" dirty="0"/>
              <a:t>구체적인 대상</a:t>
            </a:r>
            <a:r>
              <a:rPr lang="en-US" altLang="ko-KR" dirty="0"/>
              <a:t>, </a:t>
            </a:r>
            <a:r>
              <a:rPr lang="ko-KR" altLang="en-US" dirty="0"/>
              <a:t>동작</a:t>
            </a:r>
            <a:r>
              <a:rPr lang="en-US" altLang="ko-KR" dirty="0"/>
              <a:t>, </a:t>
            </a:r>
            <a:r>
              <a:rPr lang="ko-KR" altLang="en-US" dirty="0"/>
              <a:t>상태 등을 나타내는 형태소로 어휘 형태소</a:t>
            </a:r>
            <a:endParaRPr lang="en-US" altLang="ko-KR" dirty="0"/>
          </a:p>
          <a:p>
            <a:pPr lvl="2"/>
            <a:r>
              <a:rPr lang="ko-KR" altLang="en-US" dirty="0"/>
              <a:t>검색 엔진에서 색인의 대상이 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형식 형태소</a:t>
            </a:r>
            <a:endParaRPr lang="en-US" altLang="ko-KR" dirty="0"/>
          </a:p>
          <a:p>
            <a:pPr lvl="2"/>
            <a:r>
              <a:rPr lang="ko-KR" altLang="en-US" dirty="0"/>
              <a:t>조사</a:t>
            </a:r>
            <a:r>
              <a:rPr lang="en-US" altLang="ko-KR" dirty="0"/>
              <a:t>, </a:t>
            </a:r>
            <a:r>
              <a:rPr lang="ko-KR" altLang="en-US" dirty="0"/>
              <a:t>어말어미</a:t>
            </a:r>
            <a:r>
              <a:rPr lang="en-US" altLang="ko-KR" dirty="0"/>
              <a:t>, </a:t>
            </a:r>
            <a:r>
              <a:rPr lang="ko-KR" altLang="en-US" dirty="0"/>
              <a:t>접미사</a:t>
            </a:r>
            <a:r>
              <a:rPr lang="en-US" altLang="ko-KR" dirty="0"/>
              <a:t>, </a:t>
            </a:r>
            <a:r>
              <a:rPr lang="ko-KR" altLang="en-US" dirty="0"/>
              <a:t>접두사</a:t>
            </a:r>
            <a:r>
              <a:rPr lang="en-US" altLang="ko-KR" dirty="0"/>
              <a:t>, </a:t>
            </a:r>
            <a:r>
              <a:rPr lang="ko-KR" altLang="en-US" dirty="0"/>
              <a:t>선어말어미</a:t>
            </a:r>
            <a:endParaRPr lang="en-US" altLang="ko-KR" dirty="0"/>
          </a:p>
          <a:p>
            <a:pPr lvl="2"/>
            <a:r>
              <a:rPr lang="ko-KR" altLang="en-US" dirty="0"/>
              <a:t>형태소 간의 관계를 나타내는 형태소로 문법 형태소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한글 형태소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2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 </a:t>
            </a:r>
            <a:r>
              <a:rPr lang="ko-KR" altLang="en-US" dirty="0" smtClean="0"/>
              <a:t>형태소 </a:t>
            </a:r>
            <a:r>
              <a:rPr lang="ko-KR" altLang="en-US" dirty="0"/>
              <a:t>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단어 또는 어절을 구성하는 각 형태소 분리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분리된 형태소의 기본형</a:t>
            </a:r>
            <a:r>
              <a:rPr lang="en-US" altLang="ko-KR" sz="1800" dirty="0"/>
              <a:t>(</a:t>
            </a:r>
            <a:r>
              <a:rPr lang="ko-KR" altLang="en-US" sz="1800" dirty="0"/>
              <a:t>어근</a:t>
            </a:r>
            <a:r>
              <a:rPr lang="en-US" altLang="ko-KR" sz="1800" dirty="0"/>
              <a:t>) </a:t>
            </a:r>
            <a:r>
              <a:rPr lang="ko-KR" altLang="en-US" sz="1800" dirty="0"/>
              <a:t>및 품사 정보 추출</a:t>
            </a:r>
            <a:endParaRPr lang="en-US" altLang="ko-K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일반적인 형태소 분석 절차</a:t>
            </a:r>
            <a:endParaRPr lang="en-US" altLang="ko-K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ko-KR" altLang="en-US" sz="1800" dirty="0"/>
          </a:p>
        </p:txBody>
      </p:sp>
      <p:sp>
        <p:nvSpPr>
          <p:cNvPr id="2" name="내용 개체 틀 1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한글 형태소 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65934" y="1882997"/>
            <a:ext cx="7743450" cy="4605436"/>
            <a:chOff x="665934" y="1882997"/>
            <a:chExt cx="7743450" cy="4605436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665934" y="3114906"/>
              <a:ext cx="2268491" cy="374571"/>
            </a:xfrm>
            <a:prstGeom prst="roundRect">
              <a:avLst/>
            </a:prstGeom>
            <a:solidFill>
              <a:srgbClr val="EEECE1">
                <a:lumMod val="5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0" kern="0" dirty="0">
                  <a:solidFill>
                    <a:prstClr val="white"/>
                  </a:solidFill>
                  <a:latin typeface="+mn-ea"/>
                </a:rPr>
                <a:t>분석 후보 생성</a:t>
              </a:r>
              <a:endParaRPr kumimoji="0" lang="en-US" altLang="ko-KR" sz="1600" b="0" kern="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65934" y="2397208"/>
              <a:ext cx="2268491" cy="374571"/>
            </a:xfrm>
            <a:prstGeom prst="roundRect">
              <a:avLst/>
            </a:prstGeom>
            <a:solidFill>
              <a:srgbClr val="EEECE1">
                <a:lumMod val="5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0" kern="0" dirty="0" err="1">
                  <a:solidFill>
                    <a:prstClr val="white"/>
                  </a:solidFill>
                  <a:latin typeface="+mn-ea"/>
                </a:rPr>
                <a:t>전처리</a:t>
              </a:r>
              <a:endParaRPr kumimoji="0" lang="en-US" altLang="ko-KR" sz="1600" b="0" kern="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3099" y="1882997"/>
              <a:ext cx="1714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</a:rPr>
                <a:t>어절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65934" y="4731904"/>
              <a:ext cx="2268491" cy="374571"/>
            </a:xfrm>
            <a:prstGeom prst="roundRect">
              <a:avLst/>
            </a:prstGeom>
            <a:solidFill>
              <a:srgbClr val="EEECE1">
                <a:lumMod val="5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0" kern="0" dirty="0">
                  <a:solidFill>
                    <a:prstClr val="white"/>
                  </a:solidFill>
                  <a:latin typeface="+mn-ea"/>
                </a:rPr>
                <a:t>분석 후보 선택</a:t>
              </a:r>
              <a:endParaRPr kumimoji="0" lang="en-US" altLang="ko-KR" sz="1600" b="0" kern="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65934" y="3954336"/>
              <a:ext cx="2268491" cy="374571"/>
            </a:xfrm>
            <a:prstGeom prst="roundRect">
              <a:avLst/>
            </a:prstGeom>
            <a:solidFill>
              <a:srgbClr val="EEECE1">
                <a:lumMod val="5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0" kern="0" dirty="0">
                  <a:solidFill>
                    <a:prstClr val="white"/>
                  </a:solidFill>
                  <a:latin typeface="+mn-ea"/>
                </a:rPr>
                <a:t>결합 제약 검사</a:t>
              </a:r>
              <a:endParaRPr kumimoji="0" lang="en-US" altLang="ko-KR" sz="1600" b="0" kern="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65934" y="5471241"/>
              <a:ext cx="2268491" cy="374571"/>
            </a:xfrm>
            <a:prstGeom prst="roundRect">
              <a:avLst/>
            </a:prstGeom>
            <a:solidFill>
              <a:srgbClr val="EEECE1">
                <a:lumMod val="5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0" kern="0" dirty="0">
                  <a:solidFill>
                    <a:prstClr val="white"/>
                  </a:solidFill>
                  <a:latin typeface="+mn-ea"/>
                </a:rPr>
                <a:t>후처리</a:t>
              </a:r>
              <a:endParaRPr kumimoji="0" lang="en-US" altLang="ko-KR" sz="1600" b="0" kern="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3099" y="6149879"/>
              <a:ext cx="1714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</a:rPr>
                <a:t>형태소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4425" y="2434218"/>
              <a:ext cx="4898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</a:rPr>
                <a:t>단어 또는 어절을 추출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34425" y="2847492"/>
              <a:ext cx="54749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</a:rPr>
                <a:t>형태소 분리</a:t>
              </a:r>
              <a:endParaRPr kumimoji="0" lang="en-US" altLang="ko-KR" sz="1600" b="0" dirty="0">
                <a:solidFill>
                  <a:prstClr val="black"/>
                </a:solidFill>
                <a:latin typeface="+mn-ea"/>
              </a:endParaRPr>
            </a:p>
            <a:p>
              <a:pPr marL="182563" indent="-182563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</a:rPr>
                <a:t>원형 복원</a:t>
              </a:r>
              <a:r>
                <a:rPr kumimoji="0" lang="en-US" altLang="ko-KR" sz="1600" b="0" dirty="0">
                  <a:solidFill>
                    <a:prstClr val="black"/>
                  </a:solidFill>
                  <a:latin typeface="+mn-ea"/>
                </a:rPr>
                <a:t>			</a:t>
              </a:r>
              <a:r>
                <a:rPr kumimoji="0" lang="en-US" altLang="ko-KR" sz="1600" b="0" dirty="0">
                  <a:solidFill>
                    <a:prstClr val="black"/>
                  </a:solidFill>
                  <a:latin typeface="+mn-ea"/>
                  <a:sym typeface="Wingdings" panose="05000000000000000000" pitchFamily="2" charset="2"/>
                </a:rPr>
                <a:t> </a:t>
              </a: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  <a:sym typeface="Wingdings" panose="05000000000000000000" pitchFamily="2" charset="2"/>
                </a:rPr>
                <a:t>원형 복원 규칙</a:t>
              </a:r>
              <a:endParaRPr kumimoji="0" lang="en-US" altLang="ko-KR" sz="1600" b="0" dirty="0">
                <a:solidFill>
                  <a:prstClr val="black"/>
                </a:solidFill>
                <a:latin typeface="+mn-ea"/>
                <a:sym typeface="Wingdings" panose="05000000000000000000" pitchFamily="2" charset="2"/>
              </a:endParaRPr>
            </a:p>
            <a:p>
              <a:pPr marL="354013" lvl="1" indent="-1714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  <a:sym typeface="Wingdings" panose="05000000000000000000" pitchFamily="2" charset="2"/>
                </a:rPr>
                <a:t>어미</a:t>
              </a:r>
              <a:r>
                <a:rPr kumimoji="0" lang="en-US" altLang="ko-KR" sz="1600" b="0" dirty="0">
                  <a:solidFill>
                    <a:prstClr val="black"/>
                  </a:solidFill>
                  <a:latin typeface="+mn-ea"/>
                  <a:sym typeface="Wingdings" panose="05000000000000000000" pitchFamily="2" charset="2"/>
                </a:rPr>
                <a:t>, </a:t>
              </a: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  <a:sym typeface="Wingdings" panose="05000000000000000000" pitchFamily="2" charset="2"/>
                </a:rPr>
                <a:t>조사</a:t>
              </a:r>
              <a:r>
                <a:rPr kumimoji="0" lang="en-US" altLang="ko-KR" sz="1600" b="0" dirty="0">
                  <a:solidFill>
                    <a:prstClr val="black"/>
                  </a:solidFill>
                  <a:latin typeface="+mn-ea"/>
                  <a:sym typeface="Wingdings" panose="05000000000000000000" pitchFamily="2" charset="2"/>
                </a:rPr>
                <a:t>, </a:t>
              </a: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  <a:sym typeface="Wingdings" panose="05000000000000000000" pitchFamily="2" charset="2"/>
                </a:rPr>
                <a:t>접두사 등 인식</a:t>
              </a:r>
              <a:endParaRPr kumimoji="0" lang="en-US" altLang="ko-KR" sz="1600" b="0" dirty="0">
                <a:solidFill>
                  <a:prstClr val="black"/>
                </a:solidFill>
                <a:latin typeface="+mn-ea"/>
                <a:sym typeface="Wingdings" panose="05000000000000000000" pitchFamily="2" charset="2"/>
              </a:endParaRPr>
            </a:p>
            <a:p>
              <a:pPr marL="354013" lvl="1" indent="-1714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  <a:sym typeface="Wingdings" panose="05000000000000000000" pitchFamily="2" charset="2"/>
                </a:rPr>
                <a:t>음운의 축약</a:t>
              </a:r>
              <a:r>
                <a:rPr kumimoji="0" lang="en-US" altLang="ko-KR" sz="1600" b="0" dirty="0">
                  <a:solidFill>
                    <a:prstClr val="black"/>
                  </a:solidFill>
                  <a:latin typeface="+mn-ea"/>
                  <a:sym typeface="Wingdings" panose="05000000000000000000" pitchFamily="2" charset="2"/>
                </a:rPr>
                <a:t>, </a:t>
              </a: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  <a:sym typeface="Wingdings" panose="05000000000000000000" pitchFamily="2" charset="2"/>
                </a:rPr>
                <a:t>탈락 등의 음운 현상에 따른 형태소 복원</a:t>
              </a:r>
              <a:endParaRPr kumimoji="0" lang="ko-KR" altLang="en-US" sz="1600" b="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4425" y="3983034"/>
              <a:ext cx="5258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</a:rPr>
                <a:t>규칙에 어긋난 분석 후보 제거</a:t>
              </a:r>
              <a:r>
                <a:rPr kumimoji="0" lang="en-US" altLang="ko-KR" sz="1600" b="0" dirty="0">
                  <a:solidFill>
                    <a:prstClr val="black"/>
                  </a:solidFill>
                  <a:latin typeface="+mn-ea"/>
                </a:rPr>
                <a:t>	</a:t>
              </a:r>
              <a:r>
                <a:rPr kumimoji="0" lang="en-US" altLang="ko-KR" sz="1600" b="0" dirty="0">
                  <a:solidFill>
                    <a:prstClr val="black"/>
                  </a:solidFill>
                  <a:latin typeface="+mn-ea"/>
                  <a:sym typeface="Wingdings" panose="05000000000000000000" pitchFamily="2" charset="2"/>
                </a:rPr>
                <a:t> </a:t>
              </a: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  <a:sym typeface="Wingdings" panose="05000000000000000000" pitchFamily="2" charset="2"/>
                </a:rPr>
                <a:t>결합 제약 규칙</a:t>
              </a:r>
              <a:endParaRPr kumimoji="0" lang="ko-KR" altLang="en-US" sz="1600" b="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34425" y="4780646"/>
              <a:ext cx="5258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</a:rPr>
                <a:t>어휘 사전 검색 및 단어 형성 규칙에 의해 최종 후보 선택</a:t>
              </a:r>
              <a:r>
                <a:rPr kumimoji="0" lang="en-US" altLang="ko-KR" sz="1600" b="0" dirty="0">
                  <a:solidFill>
                    <a:prstClr val="black"/>
                  </a:solidFill>
                  <a:latin typeface="+mn-ea"/>
                  <a:sym typeface="Wingdings" panose="05000000000000000000" pitchFamily="2" charset="2"/>
                </a:rPr>
                <a:t>				</a:t>
              </a:r>
              <a:r>
                <a:rPr kumimoji="0" lang="en-US" altLang="ko-KR" sz="1600" b="0" dirty="0" smtClean="0">
                  <a:solidFill>
                    <a:prstClr val="black"/>
                  </a:solidFill>
                  <a:latin typeface="+mn-ea"/>
                  <a:sym typeface="Wingdings" panose="05000000000000000000" pitchFamily="2" charset="2"/>
                </a:rPr>
                <a:t></a:t>
              </a: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  <a:sym typeface="Wingdings" panose="05000000000000000000" pitchFamily="2" charset="2"/>
                </a:rPr>
                <a:t>시스템 사전</a:t>
              </a:r>
              <a:endParaRPr kumimoji="0" lang="ko-KR" altLang="en-US" sz="1600" b="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4425" y="5389219"/>
              <a:ext cx="5114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kumimoji="0" lang="ko-KR" altLang="en-US" sz="1600" b="0" dirty="0" err="1">
                  <a:solidFill>
                    <a:prstClr val="black"/>
                  </a:solidFill>
                  <a:latin typeface="+mn-ea"/>
                </a:rPr>
                <a:t>중의어</a:t>
              </a: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</a:rPr>
                <a:t> 처리를 통해 분석 결과 필터링</a:t>
              </a:r>
              <a:endParaRPr kumimoji="0" lang="en-US" altLang="ko-KR" sz="1600" b="0" dirty="0">
                <a:solidFill>
                  <a:prstClr val="black"/>
                </a:solidFill>
                <a:latin typeface="+mn-ea"/>
              </a:endParaRPr>
            </a:p>
            <a:p>
              <a:pPr marL="182563" indent="-182563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kumimoji="0" lang="ko-KR" altLang="en-US" sz="1600" b="0" dirty="0">
                  <a:solidFill>
                    <a:prstClr val="black"/>
                  </a:solidFill>
                  <a:latin typeface="+mn-ea"/>
                </a:rPr>
                <a:t>문장 구조 등 검사</a:t>
              </a:r>
            </a:p>
          </p:txBody>
        </p:sp>
        <p:cxnSp>
          <p:nvCxnSpPr>
            <p:cNvPr id="8" name="직선 화살표 연결선 7"/>
            <p:cNvCxnSpPr>
              <a:stCxn id="26" idx="2"/>
              <a:endCxn id="25" idx="0"/>
            </p:cNvCxnSpPr>
            <p:nvPr/>
          </p:nvCxnSpPr>
          <p:spPr bwMode="auto">
            <a:xfrm>
              <a:off x="1800180" y="2771779"/>
              <a:ext cx="0" cy="3431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25" idx="2"/>
              <a:endCxn id="29" idx="0"/>
            </p:cNvCxnSpPr>
            <p:nvPr/>
          </p:nvCxnSpPr>
          <p:spPr bwMode="auto">
            <a:xfrm>
              <a:off x="1800180" y="3489477"/>
              <a:ext cx="0" cy="464859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9" idx="2"/>
              <a:endCxn id="28" idx="0"/>
            </p:cNvCxnSpPr>
            <p:nvPr/>
          </p:nvCxnSpPr>
          <p:spPr bwMode="auto">
            <a:xfrm>
              <a:off x="1800180" y="4328907"/>
              <a:ext cx="0" cy="40299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28" idx="2"/>
              <a:endCxn id="30" idx="0"/>
            </p:cNvCxnSpPr>
            <p:nvPr/>
          </p:nvCxnSpPr>
          <p:spPr bwMode="auto">
            <a:xfrm>
              <a:off x="1800180" y="5106475"/>
              <a:ext cx="0" cy="364766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7" idx="2"/>
              <a:endCxn id="26" idx="0"/>
            </p:cNvCxnSpPr>
            <p:nvPr/>
          </p:nvCxnSpPr>
          <p:spPr bwMode="auto">
            <a:xfrm>
              <a:off x="1800180" y="2221551"/>
              <a:ext cx="0" cy="17565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30" idx="2"/>
              <a:endCxn id="31" idx="0"/>
            </p:cNvCxnSpPr>
            <p:nvPr/>
          </p:nvCxnSpPr>
          <p:spPr bwMode="auto">
            <a:xfrm>
              <a:off x="1800180" y="5845812"/>
              <a:ext cx="0" cy="30406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9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형태소 분석 엔진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KoNLPy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Python</a:t>
            </a:r>
            <a:r>
              <a:rPr lang="ko-KR" altLang="en-US" dirty="0"/>
              <a:t>용 형태소 분석기</a:t>
            </a:r>
            <a:r>
              <a:rPr lang="en-US" altLang="ko-KR" dirty="0"/>
              <a:t>(Korean NLP in Python)(GPL v3+</a:t>
            </a:r>
            <a:r>
              <a:rPr lang="ko-KR" altLang="en-US" dirty="0"/>
              <a:t>라이선스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en-US" altLang="ko-KR" dirty="0" smtClean="0"/>
              <a:t>http</a:t>
            </a:r>
            <a:r>
              <a:rPr lang="en-US" altLang="ko-KR" dirty="0"/>
              <a:t>://konlpy.readthedocs.org/</a:t>
            </a:r>
          </a:p>
          <a:p>
            <a:pPr fontAlgn="base"/>
            <a:r>
              <a:rPr lang="en-US" altLang="ko-KR" dirty="0" smtClean="0"/>
              <a:t>KOMORAN</a:t>
            </a:r>
          </a:p>
          <a:p>
            <a:pPr lvl="1" fontAlgn="base"/>
            <a:r>
              <a:rPr lang="ko-KR" altLang="en-US" dirty="0" smtClean="0"/>
              <a:t>자바로 </a:t>
            </a:r>
            <a:r>
              <a:rPr lang="ko-KR" altLang="en-US" dirty="0"/>
              <a:t>만든 오픈소스 형태소 분석기</a:t>
            </a:r>
            <a:r>
              <a:rPr lang="en-US" altLang="ko-KR" dirty="0"/>
              <a:t>(Apache v2 </a:t>
            </a:r>
            <a:r>
              <a:rPr lang="ko-KR" altLang="en-US" dirty="0"/>
              <a:t>라이선스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en-US" altLang="ko-KR" dirty="0" smtClean="0"/>
              <a:t>https</a:t>
            </a:r>
            <a:r>
              <a:rPr lang="en-US" altLang="ko-KR" dirty="0"/>
              <a:t>://shineware.tistory.com/tag/KOMORAN/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HanNanum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자바로 </a:t>
            </a:r>
            <a:r>
              <a:rPr lang="ko-KR" altLang="en-US" dirty="0"/>
              <a:t>만들어진 형태소 분석기</a:t>
            </a:r>
            <a:r>
              <a:rPr lang="en-US" altLang="ko-KR" dirty="0"/>
              <a:t>(GPL v3 </a:t>
            </a:r>
            <a:r>
              <a:rPr lang="ko-KR" altLang="en-US" dirty="0"/>
              <a:t>라이선스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en-US" altLang="ko-KR" dirty="0" smtClean="0"/>
              <a:t>http</a:t>
            </a:r>
            <a:r>
              <a:rPr lang="en-US" altLang="ko-KR" dirty="0"/>
              <a:t>://semanticweb.kaist.ac.kr/home/index.php/HanNanum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KoNLP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R</a:t>
            </a:r>
            <a:r>
              <a:rPr lang="ko-KR" altLang="en-US" dirty="0"/>
              <a:t>용 형태소 분석기</a:t>
            </a:r>
            <a:r>
              <a:rPr lang="en-US" altLang="ko-KR" dirty="0"/>
              <a:t>(Korean NLP)(GPL v3 </a:t>
            </a:r>
            <a:r>
              <a:rPr lang="ko-KR" altLang="en-US" dirty="0"/>
              <a:t>라이선스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en-US" altLang="ko-KR" dirty="0" smtClean="0"/>
              <a:t>https</a:t>
            </a:r>
            <a:r>
              <a:rPr lang="en-US" altLang="ko-KR" dirty="0"/>
              <a:t>://github.com/haven-jeon/KoNLP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한글 형태소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&gt; </a:t>
            </a:r>
            <a:r>
              <a:rPr lang="en-US" altLang="ko-KR" dirty="0"/>
              <a:t>3.2. </a:t>
            </a:r>
            <a:r>
              <a:rPr lang="ko-KR" altLang="en-US" dirty="0"/>
              <a:t>형태소 분석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40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 </a:t>
            </a:r>
            <a:r>
              <a:rPr lang="en-US" altLang="ko-KR" dirty="0" err="1" smtClean="0"/>
              <a:t>KoNLPy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한국어 정보처리를 위한 파이썬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r>
              <a:rPr lang="ko-KR" altLang="en-US" dirty="0" smtClean="0"/>
              <a:t>오픈 </a:t>
            </a:r>
            <a:r>
              <a:rPr lang="ko-KR" altLang="en-US" dirty="0"/>
              <a:t>소스 소프트웨어이며 </a:t>
            </a:r>
            <a:r>
              <a:rPr lang="en-US" altLang="ko-KR" dirty="0"/>
              <a:t>[GPL v3 </a:t>
            </a:r>
            <a:r>
              <a:rPr lang="ko-KR" altLang="en-US" dirty="0"/>
              <a:t>이상</a:t>
            </a:r>
            <a:r>
              <a:rPr lang="en-US" altLang="ko-KR" dirty="0"/>
              <a:t>] </a:t>
            </a:r>
            <a:r>
              <a:rPr lang="ko-KR" altLang="en-US" dirty="0"/>
              <a:t>라이센스로 </a:t>
            </a:r>
            <a:r>
              <a:rPr lang="ko-KR" altLang="en-US" dirty="0" smtClean="0"/>
              <a:t>배포</a:t>
            </a:r>
            <a:endParaRPr lang="en-US" altLang="ko-KR" dirty="0" smtClean="0"/>
          </a:p>
          <a:p>
            <a:pPr fontAlgn="base"/>
            <a:r>
              <a:rPr lang="ko-KR" altLang="en-US" dirty="0"/>
              <a:t>공식 사이트는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dirty="0" smtClean="0"/>
              <a:t>http</a:t>
            </a:r>
            <a:r>
              <a:rPr lang="en-US" altLang="ko-KR" dirty="0"/>
              <a:t>://konlpy.org/en/latest/</a:t>
            </a:r>
            <a:endParaRPr lang="ko-KR" altLang="en-US" dirty="0"/>
          </a:p>
          <a:p>
            <a:pPr lvl="1" fontAlgn="base"/>
            <a:r>
              <a:rPr lang="en-US" altLang="ko-KR" dirty="0" smtClean="0"/>
              <a:t>https</a:t>
            </a:r>
            <a:r>
              <a:rPr lang="en-US" altLang="ko-KR" dirty="0"/>
              <a:t>://github.com/konlpy/konlpy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KoNLPy</a:t>
            </a:r>
            <a:r>
              <a:rPr lang="en-US" altLang="ko-KR" dirty="0" smtClean="0"/>
              <a:t> </a:t>
            </a:r>
            <a:r>
              <a:rPr lang="ko-KR" altLang="en-US" dirty="0"/>
              <a:t>패키지 설치</a:t>
            </a:r>
          </a:p>
          <a:p>
            <a:pPr lvl="1" fontAlgn="base"/>
            <a:r>
              <a:rPr lang="en-US" altLang="ko-KR" dirty="0" err="1" smtClean="0"/>
              <a:t>KoNLPy</a:t>
            </a:r>
            <a:r>
              <a:rPr lang="ko-KR" altLang="en-US" dirty="0"/>
              <a:t>는 </a:t>
            </a:r>
            <a:r>
              <a:rPr lang="en-US" altLang="ko-KR" dirty="0"/>
              <a:t>JPype1 </a:t>
            </a:r>
            <a:r>
              <a:rPr lang="ko-KR" altLang="en-US" dirty="0"/>
              <a:t>패키지에 </a:t>
            </a:r>
            <a:r>
              <a:rPr lang="ko-KR" altLang="en-US" dirty="0" smtClean="0"/>
              <a:t>의존</a:t>
            </a:r>
            <a:endParaRPr lang="ko-KR" altLang="en-US" dirty="0"/>
          </a:p>
          <a:p>
            <a:pPr lvl="1" fontAlgn="base" latinLnBrk="0"/>
            <a:r>
              <a:rPr lang="en-US" altLang="ko-KR" dirty="0"/>
              <a:t>(base) C:\Users\COM&gt;pip install </a:t>
            </a:r>
            <a:r>
              <a:rPr lang="en-US" altLang="ko-KR" dirty="0" err="1" smtClean="0"/>
              <a:t>konlpy</a:t>
            </a:r>
            <a:endParaRPr lang="en-US" altLang="ko-KR" dirty="0" smtClean="0"/>
          </a:p>
          <a:p>
            <a:pPr fontAlgn="base" latinLnBrk="0"/>
            <a:r>
              <a:rPr lang="en-US" altLang="ko-KR" dirty="0" smtClean="0"/>
              <a:t>JDK</a:t>
            </a:r>
            <a:r>
              <a:rPr lang="ko-KR" altLang="en-US" dirty="0" smtClean="0"/>
              <a:t>를 설치해야 함</a:t>
            </a:r>
            <a:endParaRPr lang="ko-KR" altLang="en-US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jdk.java.net/12/</a:t>
            </a:r>
            <a:r>
              <a:rPr lang="en-US" altLang="ko-KR" dirty="0" smtClean="0"/>
              <a:t> -&gt; Builds -&gt; Windows/x64 zip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압축 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JAVA_HOME </a:t>
            </a:r>
            <a:r>
              <a:rPr lang="ko-KR" altLang="en-US" dirty="0" smtClean="0"/>
              <a:t>환경변수 설정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한글 형태소 분석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015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 </a:t>
            </a:r>
            <a:r>
              <a:rPr lang="ko-KR" altLang="en-US" dirty="0" smtClean="0"/>
              <a:t>형태소 분석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형태소를 비롯하여</a:t>
            </a:r>
            <a:r>
              <a:rPr lang="en-US" altLang="ko-KR" dirty="0"/>
              <a:t>, </a:t>
            </a:r>
            <a:r>
              <a:rPr lang="ko-KR" altLang="en-US" dirty="0"/>
              <a:t>어근</a:t>
            </a:r>
            <a:r>
              <a:rPr lang="en-US" altLang="ko-KR" dirty="0"/>
              <a:t>, </a:t>
            </a:r>
            <a:r>
              <a:rPr lang="ko-KR" altLang="en-US" dirty="0"/>
              <a:t>접두사</a:t>
            </a:r>
            <a:r>
              <a:rPr lang="en-US" altLang="ko-KR" dirty="0"/>
              <a:t>/</a:t>
            </a:r>
            <a:r>
              <a:rPr lang="ko-KR" altLang="en-US" dirty="0"/>
              <a:t>접미사</a:t>
            </a:r>
            <a:r>
              <a:rPr lang="en-US" altLang="ko-KR" dirty="0"/>
              <a:t>, </a:t>
            </a:r>
            <a:r>
              <a:rPr lang="ko-KR" altLang="en-US" dirty="0"/>
              <a:t>품사</a:t>
            </a:r>
            <a:r>
              <a:rPr lang="en-US" altLang="ko-KR" dirty="0"/>
              <a:t>(POS, part-of-speech) </a:t>
            </a:r>
            <a:r>
              <a:rPr lang="ko-KR" altLang="en-US" dirty="0"/>
              <a:t>등 다양한 언어적 속성의 구조를 파악하는 것</a:t>
            </a:r>
          </a:p>
          <a:p>
            <a:r>
              <a:rPr lang="ko-KR" altLang="en-US" dirty="0" smtClean="0"/>
              <a:t>품사 태그를 알아야 함</a:t>
            </a:r>
            <a:endParaRPr lang="en-US" altLang="ko-KR" dirty="0" smtClean="0"/>
          </a:p>
          <a:p>
            <a:pPr lvl="1"/>
            <a:r>
              <a:rPr lang="en-US" altLang="ko-KR" dirty="0"/>
              <a:t>https://konlpy-ko.readthedocs.io/ko/v0.4.3/morph/#comparison-between-pos-tagging-classes</a:t>
            </a:r>
          </a:p>
          <a:p>
            <a:pPr lvl="1"/>
            <a:r>
              <a:rPr lang="ko-KR" altLang="en-US" dirty="0" smtClean="0"/>
              <a:t>엑셀파일 </a:t>
            </a:r>
            <a:r>
              <a:rPr lang="en-US" altLang="ko-KR" dirty="0" smtClean="0"/>
              <a:t>: </a:t>
            </a:r>
            <a:r>
              <a:rPr lang="en-US" altLang="ko-KR" dirty="0"/>
              <a:t>http://coderby.com/pds/14</a:t>
            </a:r>
          </a:p>
          <a:p>
            <a:pPr lvl="1"/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한글 형태소 분석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285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 </a:t>
            </a:r>
            <a:r>
              <a:rPr lang="ko-KR" altLang="en-US" dirty="0" smtClean="0"/>
              <a:t>품사 </a:t>
            </a:r>
            <a:r>
              <a:rPr lang="ko-KR" altLang="en-US" dirty="0" err="1" smtClean="0"/>
              <a:t>태깅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형태소의 뜻과 문맥을 고려하여 그것에 </a:t>
            </a:r>
            <a:r>
              <a:rPr lang="ko-KR" altLang="en-US" dirty="0" err="1"/>
              <a:t>마크업을</a:t>
            </a:r>
            <a:r>
              <a:rPr lang="ko-KR" altLang="en-US" dirty="0"/>
              <a:t> 하는 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단어와 </a:t>
            </a:r>
            <a:r>
              <a:rPr lang="en-US" altLang="ko-KR" dirty="0"/>
              <a:t>/(</a:t>
            </a:r>
            <a:r>
              <a:rPr lang="ko-KR" altLang="en-US" dirty="0"/>
              <a:t>슬래시</a:t>
            </a:r>
            <a:r>
              <a:rPr lang="en-US" altLang="ko-KR" dirty="0"/>
              <a:t>) </a:t>
            </a:r>
            <a:r>
              <a:rPr lang="ko-KR" altLang="en-US" dirty="0"/>
              <a:t>뒤에 품사가 표시되어 나누어지도록 하는 </a:t>
            </a:r>
            <a:r>
              <a:rPr lang="ko-KR" altLang="en-US" dirty="0" smtClean="0"/>
              <a:t>것</a:t>
            </a:r>
            <a:endParaRPr lang="ko-KR" altLang="en-US" dirty="0"/>
          </a:p>
          <a:p>
            <a:pPr fontAlgn="base" latinLnBrk="0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 fontAlgn="base" latinLnBrk="0"/>
            <a:r>
              <a:rPr lang="ko-KR" altLang="en-US" dirty="0" smtClean="0"/>
              <a:t>원문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가방에 들어가신다</a:t>
            </a:r>
            <a:endParaRPr lang="en-US" altLang="ko-KR" dirty="0" smtClean="0"/>
          </a:p>
          <a:p>
            <a:pPr lvl="1" fontAlgn="base" latinLnBrk="0"/>
            <a:r>
              <a:rPr lang="ko-KR" altLang="en-US" dirty="0" smtClean="0"/>
              <a:t>품사 </a:t>
            </a:r>
            <a:r>
              <a:rPr lang="ko-KR" altLang="en-US" dirty="0" err="1" smtClean="0"/>
              <a:t>태깅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가방</a:t>
            </a:r>
            <a:r>
              <a:rPr lang="en-US" altLang="ko-KR" dirty="0"/>
              <a:t>/NNG + </a:t>
            </a:r>
            <a:r>
              <a:rPr lang="ko-KR" altLang="en-US" dirty="0"/>
              <a:t>에</a:t>
            </a:r>
            <a:r>
              <a:rPr lang="en-US" altLang="ko-KR" dirty="0"/>
              <a:t>/JKM + </a:t>
            </a:r>
            <a:r>
              <a:rPr lang="ko-KR" altLang="en-US" dirty="0"/>
              <a:t>들어가</a:t>
            </a:r>
            <a:r>
              <a:rPr lang="en-US" altLang="ko-KR" dirty="0"/>
              <a:t>/VV + </a:t>
            </a:r>
            <a:r>
              <a:rPr lang="ko-KR" altLang="en-US" dirty="0"/>
              <a:t>시</a:t>
            </a:r>
            <a:r>
              <a:rPr lang="en-US" altLang="ko-KR" dirty="0"/>
              <a:t>/EPH + </a:t>
            </a:r>
            <a:r>
              <a:rPr lang="ko-KR" altLang="en-US" dirty="0" err="1"/>
              <a:t>ㄴ다</a:t>
            </a:r>
            <a:r>
              <a:rPr lang="en-US" altLang="ko-KR" dirty="0"/>
              <a:t>/EFN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한글 형태소 분석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38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en-US" altLang="ko-KR" dirty="0" err="1" smtClean="0"/>
              <a:t>Komoran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 err="1"/>
              <a:t>Shineware</a:t>
            </a:r>
            <a:r>
              <a:rPr lang="ko-KR" altLang="en-US" dirty="0"/>
              <a:t>에서 자바로 만든 오픈소스 한국어 형태소 분석기</a:t>
            </a:r>
          </a:p>
          <a:p>
            <a:r>
              <a:rPr lang="en-US" altLang="ko-KR" dirty="0" err="1"/>
              <a:t>konlpy.tag.Komoran</a:t>
            </a:r>
            <a:r>
              <a:rPr lang="en-US" altLang="ko-KR" dirty="0"/>
              <a:t>(</a:t>
            </a:r>
            <a:r>
              <a:rPr lang="en-US" altLang="ko-KR" dirty="0" err="1"/>
              <a:t>jvmpath</a:t>
            </a:r>
            <a:r>
              <a:rPr lang="en-US" altLang="ko-KR" dirty="0"/>
              <a:t>=None, </a:t>
            </a:r>
            <a:r>
              <a:rPr lang="en-US" altLang="ko-KR" dirty="0" err="1"/>
              <a:t>dicpath</a:t>
            </a:r>
            <a:r>
              <a:rPr lang="en-US" altLang="ko-KR" dirty="0"/>
              <a:t>=None)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한글 형태소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&gt; </a:t>
            </a:r>
            <a:r>
              <a:rPr lang="en-US" altLang="ko-KR" dirty="0"/>
              <a:t>3.6. </a:t>
            </a: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89958"/>
              </p:ext>
            </p:extLst>
          </p:nvPr>
        </p:nvGraphicFramePr>
        <p:xfrm>
          <a:off x="560512" y="2204865"/>
          <a:ext cx="8928992" cy="2816525"/>
        </p:xfrm>
        <a:graphic>
          <a:graphicData uri="http://schemas.openxmlformats.org/drawingml/2006/table">
            <a:tbl>
              <a:tblPr/>
              <a:tblGrid>
                <a:gridCol w="2874295">
                  <a:extLst>
                    <a:ext uri="{9D8B030D-6E8A-4147-A177-3AD203B41FA5}">
                      <a16:colId xmlns:a16="http://schemas.microsoft.com/office/drawing/2014/main" val="1781419020"/>
                    </a:ext>
                  </a:extLst>
                </a:gridCol>
                <a:gridCol w="6054697">
                  <a:extLst>
                    <a:ext uri="{9D8B030D-6E8A-4147-A177-3AD203B41FA5}">
                      <a16:colId xmlns:a16="http://schemas.microsoft.com/office/drawing/2014/main" val="3591802509"/>
                    </a:ext>
                  </a:extLst>
                </a:gridCol>
              </a:tblGrid>
              <a:tr h="6737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0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111124"/>
                  </a:ext>
                </a:extLst>
              </a:tr>
              <a:tr h="67372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morphs(phrase)</a:t>
                      </a:r>
                      <a:endParaRPr lang="en-US" sz="20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형태소 분석 문구를 반환합니다</a:t>
                      </a:r>
                      <a:r>
                        <a:rPr lang="en-US" altLang="ko-KR" sz="20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68641"/>
                  </a:ext>
                </a:extLst>
              </a:tr>
              <a:tr h="67372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nouns(phrase)</a:t>
                      </a:r>
                      <a:endParaRPr lang="en-US" sz="20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명사를 추출합니다</a:t>
                      </a:r>
                      <a:r>
                        <a:rPr lang="en-US" altLang="ko-KR" sz="20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37619"/>
                  </a:ext>
                </a:extLst>
              </a:tr>
              <a:tr h="78712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pos(phrase, flatten=True)</a:t>
                      </a:r>
                      <a:endParaRPr lang="en-US" sz="20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flatten</a:t>
                      </a:r>
                      <a:r>
                        <a:rPr lang="ko-KR" altLang="en-US" sz="20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</a:t>
                      </a:r>
                      <a:r>
                        <a:rPr lang="en-US" altLang="ko-KR" sz="20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</a:t>
                      </a:r>
                      <a:r>
                        <a:rPr lang="ko-KR" altLang="en-US" sz="20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이면 어절을 보존합니다</a:t>
                      </a:r>
                      <a:r>
                        <a:rPr lang="en-US" altLang="ko-KR" sz="20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786635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53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en-US" altLang="ko-KR" dirty="0" err="1"/>
              <a:t>Komoran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코모란</a:t>
            </a:r>
            <a:r>
              <a:rPr lang="ko-KR" altLang="en-US" dirty="0"/>
              <a:t> 형태소 분석기를 이용해 </a:t>
            </a:r>
            <a:r>
              <a:rPr lang="ko-KR" altLang="en-US" dirty="0" err="1"/>
              <a:t>태깅하는</a:t>
            </a:r>
            <a:r>
              <a:rPr lang="ko-KR" altLang="en-US" dirty="0"/>
              <a:t> 예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한글 형태소 분석 </a:t>
            </a:r>
            <a:r>
              <a:rPr lang="en-US" altLang="ko-KR" dirty="0"/>
              <a:t>&gt; 3.6. </a:t>
            </a: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" y="1628800"/>
            <a:ext cx="9479519" cy="4418487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38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06742" y="197943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파이썬</a:t>
            </a:r>
            <a:r>
              <a:rPr lang="ko-KR" altLang="en-US" sz="2800" b="1" dirty="0" smtClean="0"/>
              <a:t> 학습 </a:t>
            </a:r>
            <a:r>
              <a:rPr lang="ko-KR" altLang="en-US" sz="2800" b="1" dirty="0" err="1" smtClean="0"/>
              <a:t>로드맵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3" y="738623"/>
            <a:ext cx="8299673" cy="5380753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5589917" y="2277374"/>
            <a:ext cx="3183147" cy="1673524"/>
          </a:xfrm>
          <a:custGeom>
            <a:avLst/>
            <a:gdLst>
              <a:gd name="connsiteX0" fmla="*/ 0 w 3183147"/>
              <a:gd name="connsiteY0" fmla="*/ 0 h 1673524"/>
              <a:gd name="connsiteX1" fmla="*/ 3183147 w 3183147"/>
              <a:gd name="connsiteY1" fmla="*/ 25879 h 1673524"/>
              <a:gd name="connsiteX2" fmla="*/ 3157268 w 3183147"/>
              <a:gd name="connsiteY2" fmla="*/ 1673524 h 1673524"/>
              <a:gd name="connsiteX3" fmla="*/ 1673525 w 3183147"/>
              <a:gd name="connsiteY3" fmla="*/ 1647645 h 1673524"/>
              <a:gd name="connsiteX4" fmla="*/ 1673525 w 3183147"/>
              <a:gd name="connsiteY4" fmla="*/ 750498 h 1673524"/>
              <a:gd name="connsiteX5" fmla="*/ 0 w 3183147"/>
              <a:gd name="connsiteY5" fmla="*/ 750498 h 1673524"/>
              <a:gd name="connsiteX6" fmla="*/ 0 w 3183147"/>
              <a:gd name="connsiteY6" fmla="*/ 0 h 16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3147" h="1673524">
                <a:moveTo>
                  <a:pt x="0" y="0"/>
                </a:moveTo>
                <a:lnTo>
                  <a:pt x="3183147" y="25879"/>
                </a:lnTo>
                <a:lnTo>
                  <a:pt x="3157268" y="1673524"/>
                </a:lnTo>
                <a:lnTo>
                  <a:pt x="1673525" y="1647645"/>
                </a:lnTo>
                <a:lnTo>
                  <a:pt x="1673525" y="750498"/>
                </a:lnTo>
                <a:lnTo>
                  <a:pt x="0" y="750498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98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3.7. </a:t>
            </a:r>
            <a:r>
              <a:rPr lang="ko-KR" altLang="en-US" dirty="0" smtClean="0"/>
              <a:t>말뭉치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컴퓨터를 이용해 자연어 분석 작업을 할 수 있도록 만든 문서 집합</a:t>
            </a:r>
          </a:p>
          <a:p>
            <a:pPr fontAlgn="base"/>
            <a:r>
              <a:rPr lang="en-US" altLang="ko-KR" dirty="0" err="1" smtClean="0"/>
              <a:t>KoNLPy</a:t>
            </a:r>
            <a:r>
              <a:rPr lang="en-US" altLang="ko-KR" dirty="0" smtClean="0"/>
              <a:t> </a:t>
            </a:r>
            <a:r>
              <a:rPr lang="ko-KR" altLang="en-US" dirty="0"/>
              <a:t>패키지를 </a:t>
            </a:r>
            <a:r>
              <a:rPr lang="ko-KR" altLang="en-US" dirty="0" smtClean="0"/>
              <a:t>설치하고 사용할 수 있는 말뭉치</a:t>
            </a:r>
            <a:endParaRPr lang="ko-KR" altLang="en-US" dirty="0"/>
          </a:p>
          <a:p>
            <a:pPr lvl="1" fontAlgn="base"/>
            <a:r>
              <a:rPr lang="en-US" altLang="ko-KR" dirty="0" err="1" smtClean="0"/>
              <a:t>kolaw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한국 </a:t>
            </a:r>
            <a:r>
              <a:rPr lang="ko-KR" altLang="en-US" dirty="0"/>
              <a:t>법률 </a:t>
            </a:r>
            <a:r>
              <a:rPr lang="ko-KR" altLang="en-US" dirty="0" smtClean="0"/>
              <a:t>말뭉치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constitution.txt</a:t>
            </a:r>
            <a:endParaRPr lang="ko-KR" altLang="en-US" dirty="0"/>
          </a:p>
          <a:p>
            <a:pPr lvl="1" fontAlgn="base"/>
            <a:r>
              <a:rPr lang="en-US" altLang="ko-KR" dirty="0" err="1" smtClean="0"/>
              <a:t>kobill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대한민국 </a:t>
            </a:r>
            <a:r>
              <a:rPr lang="ko-KR" altLang="en-US" dirty="0"/>
              <a:t>국회 의안 </a:t>
            </a:r>
            <a:r>
              <a:rPr lang="ko-KR" altLang="en-US" dirty="0" smtClean="0"/>
              <a:t>말뭉치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파일 </a:t>
            </a:r>
            <a:r>
              <a:rPr lang="en-US" altLang="ko-KR" dirty="0"/>
              <a:t>ID</a:t>
            </a:r>
            <a:r>
              <a:rPr lang="ko-KR" altLang="en-US" dirty="0"/>
              <a:t>는 의안 번호를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1809890.txt </a:t>
            </a:r>
            <a:r>
              <a:rPr lang="en-US" altLang="ko-KR" dirty="0"/>
              <a:t>- 1809899.txt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한글 형태소 분석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386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3.7. </a:t>
            </a:r>
            <a:r>
              <a:rPr lang="ko-KR" altLang="en-US" dirty="0"/>
              <a:t>말뭉치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한글 형태소 분석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3" y="1137245"/>
            <a:ext cx="8982075" cy="51720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955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워드 클라우드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40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워드클라우드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단어를 출현 빈도에 비례하는 크기로 단어의 빈도수를 시각화하는 기법</a:t>
            </a:r>
          </a:p>
          <a:p>
            <a:r>
              <a:rPr lang="ko-KR" altLang="en-US" dirty="0" err="1"/>
              <a:t>빈도분석이</a:t>
            </a:r>
            <a:r>
              <a:rPr lang="ko-KR" altLang="en-US" dirty="0"/>
              <a:t> 된 데이터를 시각화하기 위해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사용</a:t>
            </a:r>
          </a:p>
          <a:p>
            <a:r>
              <a:rPr lang="en-US" altLang="ko-KR" dirty="0"/>
              <a:t>pip install </a:t>
            </a:r>
            <a:r>
              <a:rPr lang="en-US" altLang="ko-KR" dirty="0" err="1"/>
              <a:t>wordcloud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워드클라우드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767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4.1. </a:t>
            </a:r>
            <a:r>
              <a:rPr lang="ko-KR" altLang="en-US" dirty="0" smtClean="0"/>
              <a:t>샘플을 이용한 </a:t>
            </a:r>
            <a:r>
              <a:rPr lang="ko-KR" altLang="en-US" dirty="0" err="1" smtClean="0"/>
              <a:t>워드클라우드</a:t>
            </a:r>
            <a:r>
              <a:rPr lang="ko-KR" altLang="en-US" dirty="0" smtClean="0"/>
              <a:t> 그리기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워드클라우드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120406"/>
            <a:ext cx="8858250" cy="1038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192590"/>
            <a:ext cx="8840666" cy="412171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41270" y="2526386"/>
            <a:ext cx="3093501" cy="646331"/>
          </a:xfrm>
          <a:prstGeom prst="rect">
            <a:avLst/>
          </a:prstGeom>
          <a:solidFill>
            <a:srgbClr val="F3F5F7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헌법 </a:t>
            </a:r>
            <a:r>
              <a:rPr lang="ko-KR" altLang="en-US" smtClean="0">
                <a:solidFill>
                  <a:srgbClr val="FF0000"/>
                </a:solidFill>
              </a:rPr>
              <a:t>말뭉치를 불러와 형태소 분석 후 명사만 추출함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86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 </a:t>
            </a:r>
            <a:r>
              <a:rPr lang="ko-KR" altLang="en-US" dirty="0"/>
              <a:t>샘플을 이용한 </a:t>
            </a:r>
            <a:r>
              <a:rPr lang="ko-KR" altLang="en-US" dirty="0" err="1"/>
              <a:t>워드클라우드</a:t>
            </a:r>
            <a:r>
              <a:rPr lang="ko-KR" altLang="en-US" dirty="0"/>
              <a:t> 그리기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워드 클라우드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120800"/>
            <a:ext cx="7530553" cy="514683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65168" y="1484784"/>
            <a:ext cx="3093501" cy="646331"/>
          </a:xfrm>
          <a:prstGeom prst="rect">
            <a:avLst/>
          </a:prstGeom>
          <a:solidFill>
            <a:srgbClr val="F3F5F7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명사들을 공백으로 이어서 하나의 문장으로 </a:t>
            </a:r>
            <a:r>
              <a:rPr lang="ko-KR" altLang="en-US" dirty="0" err="1" smtClean="0">
                <a:solidFill>
                  <a:srgbClr val="FF0000"/>
                </a:solidFill>
              </a:rPr>
              <a:t>만듬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4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 </a:t>
            </a:r>
            <a:r>
              <a:rPr lang="ko-KR" altLang="en-US" dirty="0"/>
              <a:t>샘플을 이용한 </a:t>
            </a:r>
            <a:r>
              <a:rPr lang="ko-KR" altLang="en-US" dirty="0" err="1"/>
              <a:t>워드클라우드</a:t>
            </a:r>
            <a:r>
              <a:rPr lang="ko-KR" altLang="en-US" dirty="0"/>
              <a:t> 그리기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워드 클라우드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47140"/>
          <a:stretch/>
        </p:blipFill>
        <p:spPr>
          <a:xfrm>
            <a:off x="158751" y="1192379"/>
            <a:ext cx="9546249" cy="27406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71110"/>
          <a:stretch/>
        </p:blipFill>
        <p:spPr>
          <a:xfrm>
            <a:off x="158750" y="3933057"/>
            <a:ext cx="9546249" cy="1512168"/>
          </a:xfrm>
          <a:prstGeom prst="rect">
            <a:avLst/>
          </a:prstGeom>
        </p:spPr>
      </p:pic>
      <p:pic>
        <p:nvPicPr>
          <p:cNvPr id="3073" name="_x485321136" descr="EMB0000434c5ac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4735871"/>
            <a:ext cx="3025259" cy="158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611499" y="3257323"/>
            <a:ext cx="3093501" cy="646331"/>
          </a:xfrm>
          <a:prstGeom prst="rect">
            <a:avLst/>
          </a:prstGeom>
          <a:solidFill>
            <a:srgbClr val="F3F5F7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워드클라우드를</a:t>
            </a:r>
            <a:r>
              <a:rPr lang="ko-KR" altLang="en-US" dirty="0" smtClean="0">
                <a:solidFill>
                  <a:srgbClr val="FF0000"/>
                </a:solidFill>
              </a:rPr>
              <a:t> 그렸지만 한글이 깨짐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09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4.2. </a:t>
            </a:r>
            <a:r>
              <a:rPr lang="ko-KR" altLang="en-US" dirty="0" smtClean="0"/>
              <a:t>한글 처리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워드 클라우드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44086"/>
          <a:stretch/>
        </p:blipFill>
        <p:spPr>
          <a:xfrm>
            <a:off x="173086" y="1217931"/>
            <a:ext cx="8459990" cy="35792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4771053"/>
            <a:ext cx="2519752" cy="137577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321152" y="2132856"/>
            <a:ext cx="3093501" cy="923330"/>
          </a:xfrm>
          <a:prstGeom prst="rect">
            <a:avLst/>
          </a:prstGeom>
          <a:solidFill>
            <a:srgbClr val="F3F5F7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워드클라우드에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한글을 표시하기 위해 </a:t>
            </a:r>
            <a:r>
              <a:rPr lang="ko-KR" altLang="en-US" dirty="0" err="1">
                <a:solidFill>
                  <a:srgbClr val="FF0000"/>
                </a:solidFill>
              </a:rPr>
              <a:t>워드클라우드</a:t>
            </a:r>
            <a:r>
              <a:rPr lang="ko-KR" altLang="en-US" dirty="0">
                <a:solidFill>
                  <a:srgbClr val="FF0000"/>
                </a:solidFill>
              </a:rPr>
              <a:t> 객체를 생성할 때 폰트를 지정</a:t>
            </a:r>
          </a:p>
        </p:txBody>
      </p:sp>
    </p:spTree>
    <p:extLst>
      <p:ext uri="{BB962C8B-B14F-4D97-AF65-F5344CB8AC3E}">
        <p14:creationId xmlns:p14="http://schemas.microsoft.com/office/powerpoint/2010/main" val="763518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 </a:t>
            </a:r>
            <a:r>
              <a:rPr lang="ko-KR" altLang="en-US" dirty="0" smtClean="0"/>
              <a:t>전체 데이터를 이용한 </a:t>
            </a:r>
            <a:r>
              <a:rPr lang="ko-KR" altLang="en-US" dirty="0" err="1" smtClean="0"/>
              <a:t>워드클라우드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워드 클라우드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1" y="1114043"/>
            <a:ext cx="9546249" cy="4999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072" y="3399712"/>
            <a:ext cx="3640928" cy="18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18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4.4.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사전 추가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워드 클라우드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0" y="1156576"/>
            <a:ext cx="8899056" cy="50570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243" y="3787155"/>
            <a:ext cx="3349987" cy="17135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67226" y="5566273"/>
            <a:ext cx="3093501" cy="646331"/>
          </a:xfrm>
          <a:prstGeom prst="rect">
            <a:avLst/>
          </a:prstGeom>
          <a:solidFill>
            <a:srgbClr val="F3F5F7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“대통령”</a:t>
            </a:r>
            <a:r>
              <a:rPr lang="en-US" altLang="ko-KR" dirty="0">
                <a:solidFill>
                  <a:srgbClr val="FF0000"/>
                </a:solidFill>
              </a:rPr>
              <a:t>, “</a:t>
            </a:r>
            <a:r>
              <a:rPr lang="ko-KR" altLang="en-US" dirty="0">
                <a:solidFill>
                  <a:srgbClr val="FF0000"/>
                </a:solidFill>
              </a:rPr>
              <a:t>국가” 단어를 </a:t>
            </a:r>
            <a:r>
              <a:rPr lang="ko-KR" altLang="en-US" dirty="0" err="1">
                <a:solidFill>
                  <a:srgbClr val="FF0000"/>
                </a:solidFill>
              </a:rPr>
              <a:t>불용어로</a:t>
            </a:r>
            <a:r>
              <a:rPr lang="ko-KR" altLang="en-US" dirty="0">
                <a:solidFill>
                  <a:srgbClr val="FF0000"/>
                </a:solidFill>
              </a:rPr>
              <a:t> 지정</a:t>
            </a:r>
          </a:p>
        </p:txBody>
      </p:sp>
    </p:spTree>
    <p:extLst>
      <p:ext uri="{BB962C8B-B14F-4D97-AF65-F5344CB8AC3E}">
        <p14:creationId xmlns:p14="http://schemas.microsoft.com/office/powerpoint/2010/main" val="194459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916385" y="4781951"/>
            <a:ext cx="352036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E415D"/>
                </a:solidFill>
              </a:rPr>
              <a:t>15</a:t>
            </a:r>
            <a:r>
              <a:rPr lang="ko-KR" altLang="en-US" sz="2000" dirty="0" smtClean="0">
                <a:solidFill>
                  <a:srgbClr val="1E415D"/>
                </a:solidFill>
              </a:rPr>
              <a:t>장</a:t>
            </a:r>
            <a:r>
              <a:rPr lang="en-US" altLang="ko-KR" sz="2000" dirty="0">
                <a:solidFill>
                  <a:srgbClr val="1E415D"/>
                </a:solidFill>
              </a:rPr>
              <a:t>. </a:t>
            </a:r>
            <a:r>
              <a:rPr lang="ko-KR" altLang="en-US" sz="2000" dirty="0" smtClean="0">
                <a:solidFill>
                  <a:srgbClr val="1E415D"/>
                </a:solidFill>
              </a:rPr>
              <a:t>텍스트 </a:t>
            </a:r>
            <a:r>
              <a:rPr lang="ko-KR" altLang="en-US" sz="2000" dirty="0" err="1" smtClean="0">
                <a:solidFill>
                  <a:srgbClr val="1E415D"/>
                </a:solidFill>
              </a:rPr>
              <a:t>마이닝</a:t>
            </a:r>
            <a:endParaRPr lang="ko-KR" altLang="en-US" sz="2000" dirty="0">
              <a:solidFill>
                <a:srgbClr val="1E415D"/>
              </a:solidFill>
            </a:endParaRPr>
          </a:p>
        </p:txBody>
      </p:sp>
      <p:grpSp>
        <p:nvGrpSpPr>
          <p:cNvPr id="53" name="Group 38"/>
          <p:cNvGrpSpPr/>
          <p:nvPr/>
        </p:nvGrpSpPr>
        <p:grpSpPr>
          <a:xfrm>
            <a:off x="201001" y="4617674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54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cxnSp>
        <p:nvCxnSpPr>
          <p:cNvPr id="56" name="Straight Connector 20"/>
          <p:cNvCxnSpPr/>
          <p:nvPr/>
        </p:nvCxnSpPr>
        <p:spPr>
          <a:xfrm>
            <a:off x="720000" y="5203636"/>
            <a:ext cx="4088984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9"/>
          <p:cNvSpPr/>
          <p:nvPr/>
        </p:nvSpPr>
        <p:spPr>
          <a:xfrm>
            <a:off x="271294" y="2263468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분석 라이브러리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6386" y="2329809"/>
            <a:ext cx="422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12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데이터프레임과 시리즈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9" name="Oval 39"/>
          <p:cNvSpPr/>
          <p:nvPr/>
        </p:nvSpPr>
        <p:spPr>
          <a:xfrm>
            <a:off x="271294" y="3098262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0" name="Straight Connector 20"/>
          <p:cNvCxnSpPr/>
          <p:nvPr/>
        </p:nvCxnSpPr>
        <p:spPr>
          <a:xfrm>
            <a:off x="720000" y="3531773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6385" y="3172978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13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데이터 시각화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2" name="Oval 39"/>
          <p:cNvSpPr/>
          <p:nvPr/>
        </p:nvSpPr>
        <p:spPr>
          <a:xfrm>
            <a:off x="271294" y="3933056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3" name="Straight Connector 20"/>
          <p:cNvCxnSpPr/>
          <p:nvPr/>
        </p:nvCxnSpPr>
        <p:spPr>
          <a:xfrm>
            <a:off x="720000" y="4366567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6385" y="4007772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14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웹 데이터 수집</a:t>
            </a:r>
          </a:p>
        </p:txBody>
      </p:sp>
      <p:cxnSp>
        <p:nvCxnSpPr>
          <p:cNvPr id="29" name="Straight Connector 20"/>
          <p:cNvCxnSpPr/>
          <p:nvPr/>
        </p:nvCxnSpPr>
        <p:spPr>
          <a:xfrm>
            <a:off x="720000" y="2704534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71294" y="5592663"/>
            <a:ext cx="3889618" cy="546762"/>
            <a:chOff x="271294" y="1432884"/>
            <a:chExt cx="3889618" cy="546762"/>
          </a:xfrm>
        </p:grpSpPr>
        <p:sp>
          <p:nvSpPr>
            <p:cNvPr id="33" name="Oval 39"/>
            <p:cNvSpPr/>
            <p:nvPr/>
          </p:nvSpPr>
          <p:spPr>
            <a:xfrm>
              <a:off x="271294" y="1432884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4" name="Straight Connector 20"/>
            <p:cNvCxnSpPr/>
            <p:nvPr/>
          </p:nvCxnSpPr>
          <p:spPr>
            <a:xfrm>
              <a:off x="720000" y="1866395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16385" y="1507600"/>
              <a:ext cx="32445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</a:rPr>
                <a:t>16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연관 분석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71294" y="1430605"/>
            <a:ext cx="3567281" cy="555725"/>
            <a:chOff x="271294" y="1430605"/>
            <a:chExt cx="3567281" cy="555725"/>
          </a:xfrm>
        </p:grpSpPr>
        <p:sp>
          <p:nvSpPr>
            <p:cNvPr id="37" name="Oval 39"/>
            <p:cNvSpPr/>
            <p:nvPr/>
          </p:nvSpPr>
          <p:spPr>
            <a:xfrm>
              <a:off x="271294" y="1438388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6386" y="1504729"/>
              <a:ext cx="2596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</a:rPr>
                <a:t>11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N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차원 배열 다루기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43" name="Straight Connector 20"/>
            <p:cNvCxnSpPr/>
            <p:nvPr/>
          </p:nvCxnSpPr>
          <p:spPr>
            <a:xfrm>
              <a:off x="720000" y="1879454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39"/>
            <p:cNvSpPr/>
            <p:nvPr/>
          </p:nvSpPr>
          <p:spPr>
            <a:xfrm>
              <a:off x="271294" y="1439568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45" name="Oval 39"/>
            <p:cNvSpPr/>
            <p:nvPr/>
          </p:nvSpPr>
          <p:spPr>
            <a:xfrm>
              <a:off x="271294" y="1430605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0" name="Oval 39"/>
          <p:cNvSpPr/>
          <p:nvPr/>
        </p:nvSpPr>
        <p:spPr>
          <a:xfrm>
            <a:off x="271294" y="1443687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51" name="Oval 39"/>
          <p:cNvSpPr/>
          <p:nvPr/>
        </p:nvSpPr>
        <p:spPr>
          <a:xfrm>
            <a:off x="271294" y="1434724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39684" y="3692947"/>
            <a:ext cx="42017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1. </a:t>
            </a:r>
            <a:r>
              <a:rPr lang="ko-KR" altLang="en-US" dirty="0" smtClean="0">
                <a:solidFill>
                  <a:srgbClr val="1E415D"/>
                </a:solidFill>
              </a:rPr>
              <a:t>텍스트 </a:t>
            </a:r>
            <a:r>
              <a:rPr lang="ko-KR" altLang="en-US" dirty="0" err="1" smtClean="0">
                <a:solidFill>
                  <a:srgbClr val="1E415D"/>
                </a:solidFill>
              </a:rPr>
              <a:t>마이닝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2. NLTK </a:t>
            </a:r>
            <a:r>
              <a:rPr lang="ko-KR" altLang="en-US" dirty="0" smtClean="0">
                <a:solidFill>
                  <a:srgbClr val="1E415D"/>
                </a:solidFill>
              </a:rPr>
              <a:t>자연어 처리 패키지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3. </a:t>
            </a:r>
            <a:r>
              <a:rPr lang="ko-KR" altLang="en-US" dirty="0" smtClean="0">
                <a:solidFill>
                  <a:srgbClr val="1E415D"/>
                </a:solidFill>
              </a:rPr>
              <a:t>한글 형태소 분석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4. </a:t>
            </a:r>
            <a:r>
              <a:rPr lang="ko-KR" altLang="en-US" dirty="0" err="1" smtClean="0">
                <a:solidFill>
                  <a:srgbClr val="1E415D"/>
                </a:solidFill>
              </a:rPr>
              <a:t>워드클라우드</a:t>
            </a:r>
            <a:endParaRPr lang="en-US" altLang="ko-KR" dirty="0" smtClean="0">
              <a:solidFill>
                <a:srgbClr val="1E4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err="1" smtClean="0"/>
              <a:t>마스킹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워드 클라우드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6" y="1935813"/>
            <a:ext cx="9547850" cy="40317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26" y="1094162"/>
            <a:ext cx="1714500" cy="2676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38575" y="1232096"/>
            <a:ext cx="4172597" cy="1200329"/>
          </a:xfrm>
          <a:prstGeom prst="rect">
            <a:avLst/>
          </a:prstGeom>
          <a:solidFill>
            <a:srgbClr val="F3F5F7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워드 </a:t>
            </a:r>
            <a:r>
              <a:rPr lang="ko-KR" altLang="en-US" dirty="0" err="1">
                <a:solidFill>
                  <a:srgbClr val="FF0000"/>
                </a:solidFill>
              </a:rPr>
              <a:t>클라우드를</a:t>
            </a:r>
            <a:r>
              <a:rPr lang="ko-KR" altLang="en-US" dirty="0">
                <a:solidFill>
                  <a:srgbClr val="FF0000"/>
                </a:solidFill>
              </a:rPr>
              <a:t> 지정된 마스크 이미지에 맞도록 </a:t>
            </a:r>
            <a:r>
              <a:rPr lang="ko-KR" altLang="en-US" dirty="0" smtClean="0">
                <a:solidFill>
                  <a:srgbClr val="FF0000"/>
                </a:solidFill>
              </a:rPr>
              <a:t>표시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FF0000"/>
                </a:solidFill>
              </a:rPr>
              <a:t>마스크 </a:t>
            </a:r>
            <a:r>
              <a:rPr lang="ko-KR" altLang="en-US" dirty="0">
                <a:solidFill>
                  <a:srgbClr val="FF0000"/>
                </a:solidFill>
              </a:rPr>
              <a:t>이미지는 </a:t>
            </a:r>
            <a:r>
              <a:rPr lang="en-US" altLang="ko-KR" dirty="0">
                <a:solidFill>
                  <a:srgbClr val="FF0000"/>
                </a:solidFill>
              </a:rPr>
              <a:t>http://coderby.com/img/16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77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4.6. </a:t>
            </a:r>
            <a:r>
              <a:rPr lang="ko-KR" altLang="en-US" dirty="0" err="1" smtClean="0"/>
              <a:t>팔래트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워드 클라우드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1" y="1089699"/>
            <a:ext cx="9597415" cy="52011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30" y="1700808"/>
            <a:ext cx="1596873" cy="2492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97016" y="1119139"/>
            <a:ext cx="4320413" cy="369332"/>
          </a:xfrm>
          <a:prstGeom prst="rect">
            <a:avLst/>
          </a:prstGeom>
          <a:solidFill>
            <a:srgbClr val="F3F5F7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파일은 </a:t>
            </a:r>
            <a:r>
              <a:rPr lang="en-US" altLang="ko-KR" dirty="0">
                <a:solidFill>
                  <a:srgbClr val="FF0000"/>
                </a:solidFill>
              </a:rPr>
              <a:t>http://coderby.com/img/15 </a:t>
            </a:r>
            <a:r>
              <a:rPr lang="ko-KR" altLang="en-US" dirty="0">
                <a:solidFill>
                  <a:srgbClr val="FF0000"/>
                </a:solidFill>
              </a:rPr>
              <a:t>에서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49295" y="2132856"/>
            <a:ext cx="257688" cy="327711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84848" y="242088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%</a:t>
            </a:r>
            <a:r>
              <a:rPr lang="ko-KR" altLang="en-US" sz="1400" dirty="0" smtClean="0"/>
              <a:t>표현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1499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4.7. </a:t>
            </a:r>
            <a:r>
              <a:rPr lang="ko-KR" altLang="en-US" dirty="0" smtClean="0"/>
              <a:t>단어 빈도수 계산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워드 클라우드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7" y="1127067"/>
            <a:ext cx="7024899" cy="50961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952" y="3501008"/>
            <a:ext cx="5184048" cy="1669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4633" y="3164611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파일에 이미지를 저장하고 싶을 경우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69024" y="4221088"/>
            <a:ext cx="4609583" cy="432048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4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4EF8506-A4EB-46FE-9F3E-A95FDD40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38" y="3108760"/>
            <a:ext cx="8100898" cy="576063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75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1.1. </a:t>
            </a:r>
            <a:r>
              <a:rPr lang="ko-KR" altLang="en-US" smtClean="0"/>
              <a:t>텍스트 마이닝 개요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텍스트 </a:t>
            </a:r>
            <a:r>
              <a:rPr lang="ko-KR" altLang="en-US" dirty="0" err="1"/>
              <a:t>마이닝</a:t>
            </a:r>
            <a:r>
              <a:rPr lang="en-US" altLang="ko-KR" dirty="0"/>
              <a:t>(Text Mining)</a:t>
            </a:r>
            <a:r>
              <a:rPr lang="ko-KR" altLang="en-US" dirty="0"/>
              <a:t>은 데이터 </a:t>
            </a:r>
            <a:r>
              <a:rPr lang="ko-KR" altLang="en-US" dirty="0" err="1"/>
              <a:t>마이닝</a:t>
            </a:r>
            <a:r>
              <a:rPr lang="en-US" altLang="ko-KR" dirty="0"/>
              <a:t>(Data Mining)</a:t>
            </a:r>
            <a:r>
              <a:rPr lang="ko-KR" altLang="en-US" dirty="0"/>
              <a:t>의 한 분야에 속하며 뉴스 기사</a:t>
            </a:r>
            <a:r>
              <a:rPr lang="en-US" altLang="ko-KR" dirty="0"/>
              <a:t>, SNS </a:t>
            </a:r>
            <a:r>
              <a:rPr lang="ko-KR" altLang="en-US" dirty="0"/>
              <a:t>글 등 </a:t>
            </a:r>
            <a:r>
              <a:rPr lang="ko-KR" altLang="en-US" dirty="0">
                <a:solidFill>
                  <a:srgbClr val="FF0000"/>
                </a:solidFill>
              </a:rPr>
              <a:t>자연어에서 의미 있는 정보</a:t>
            </a:r>
            <a:r>
              <a:rPr lang="ko-KR" altLang="en-US" dirty="0"/>
              <a:t>를 찾는 것</a:t>
            </a:r>
          </a:p>
          <a:p>
            <a:r>
              <a:rPr lang="ko-KR" altLang="en-US" dirty="0"/>
              <a:t>텍스트 </a:t>
            </a:r>
            <a:r>
              <a:rPr lang="ko-KR" altLang="en-US" dirty="0" err="1"/>
              <a:t>마이닝은</a:t>
            </a:r>
            <a:r>
              <a:rPr lang="ko-KR" altLang="en-US" dirty="0"/>
              <a:t> 다양한 형태의 비정형 문서 데이터로부터 </a:t>
            </a:r>
            <a:r>
              <a:rPr lang="ko-KR" altLang="en-US" dirty="0" err="1"/>
              <a:t>문서별</a:t>
            </a:r>
            <a:r>
              <a:rPr lang="ko-KR" altLang="en-US" dirty="0"/>
              <a:t> 단어의 행렬</a:t>
            </a:r>
            <a:r>
              <a:rPr lang="en-US" altLang="ko-KR" dirty="0"/>
              <a:t>(Matrix)</a:t>
            </a:r>
            <a:r>
              <a:rPr lang="ko-KR" altLang="en-US" dirty="0"/>
              <a:t>을 만든 후</a:t>
            </a:r>
            <a:r>
              <a:rPr lang="en-US" altLang="ko-KR" dirty="0"/>
              <a:t>, </a:t>
            </a:r>
            <a:r>
              <a:rPr lang="ko-KR" altLang="en-US" dirty="0"/>
              <a:t>여러 가지 분석 기법과 데이터 </a:t>
            </a:r>
            <a:r>
              <a:rPr lang="ko-KR" altLang="en-US" dirty="0" err="1"/>
              <a:t>마이닝</a:t>
            </a:r>
            <a:r>
              <a:rPr lang="ko-KR" altLang="en-US" dirty="0"/>
              <a:t> 기법을 사용하여 </a:t>
            </a:r>
            <a:r>
              <a:rPr lang="ko-KR" altLang="en-US" dirty="0">
                <a:solidFill>
                  <a:srgbClr val="FF0000"/>
                </a:solidFill>
              </a:rPr>
              <a:t>통찰</a:t>
            </a:r>
            <a:r>
              <a:rPr lang="en-US" altLang="ko-KR" dirty="0">
                <a:solidFill>
                  <a:srgbClr val="FF0000"/>
                </a:solidFill>
              </a:rPr>
              <a:t>(Insight)</a:t>
            </a:r>
            <a:r>
              <a:rPr lang="ko-KR" altLang="en-US" dirty="0">
                <a:solidFill>
                  <a:srgbClr val="FF0000"/>
                </a:solidFill>
              </a:rPr>
              <a:t>을 얻거나 의사결정을 지원</a:t>
            </a:r>
            <a:r>
              <a:rPr lang="ko-KR" altLang="en-US" dirty="0"/>
              <a:t>하기 위해 사용</a:t>
            </a:r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730611" y="4581128"/>
            <a:ext cx="8402529" cy="1057160"/>
            <a:chOff x="776536" y="4879191"/>
            <a:chExt cx="8402529" cy="1057160"/>
          </a:xfrm>
        </p:grpSpPr>
        <p:sp>
          <p:nvSpPr>
            <p:cNvPr id="5" name="직사각형 4"/>
            <p:cNvSpPr/>
            <p:nvPr/>
          </p:nvSpPr>
          <p:spPr>
            <a:xfrm>
              <a:off x="776536" y="4879191"/>
              <a:ext cx="1620000" cy="540000"/>
            </a:xfrm>
            <a:prstGeom prst="rect">
              <a:avLst/>
            </a:prstGeom>
            <a:gradFill rotWithShape="1">
              <a:gsLst>
                <a:gs pos="0">
                  <a:srgbClr val="8064A2">
                    <a:shade val="51000"/>
                    <a:satMod val="130000"/>
                  </a:srgbClr>
                </a:gs>
                <a:gs pos="80000">
                  <a:srgbClr val="8064A2">
                    <a:shade val="93000"/>
                    <a:satMod val="130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square" rtlCol="0" anchor="ctr">
              <a:no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0" kern="0" dirty="0">
                  <a:solidFill>
                    <a:prstClr val="white"/>
                  </a:solidFill>
                  <a:latin typeface="+mn-ea"/>
                </a:rPr>
                <a:t>문서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35085" y="4879191"/>
              <a:ext cx="1620000" cy="540000"/>
            </a:xfrm>
            <a:prstGeom prst="rect">
              <a:avLst/>
            </a:prstGeom>
            <a:gradFill rotWithShape="1">
              <a:gsLst>
                <a:gs pos="0">
                  <a:srgbClr val="8064A2">
                    <a:shade val="51000"/>
                    <a:satMod val="130000"/>
                  </a:srgbClr>
                </a:gs>
                <a:gs pos="80000">
                  <a:srgbClr val="8064A2">
                    <a:shade val="93000"/>
                    <a:satMod val="130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square" rtlCol="0" anchor="ctr">
              <a:no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0" kern="0" dirty="0">
                  <a:solidFill>
                    <a:prstClr val="white"/>
                  </a:solidFill>
                  <a:latin typeface="+mn-ea"/>
                </a:rPr>
                <a:t>Corpus</a:t>
              </a:r>
              <a:endParaRPr kumimoji="0" lang="ko-KR" altLang="en-US" sz="1400" b="0" kern="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77249" y="4879191"/>
              <a:ext cx="1620000" cy="540000"/>
            </a:xfrm>
            <a:prstGeom prst="rect">
              <a:avLst/>
            </a:prstGeom>
            <a:gradFill rotWithShape="1">
              <a:gsLst>
                <a:gs pos="0">
                  <a:srgbClr val="8064A2">
                    <a:shade val="51000"/>
                    <a:satMod val="130000"/>
                  </a:srgbClr>
                </a:gs>
                <a:gs pos="80000">
                  <a:srgbClr val="8064A2">
                    <a:shade val="93000"/>
                    <a:satMod val="130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square" rtlCol="0" anchor="ctr">
              <a:no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0" kern="0" dirty="0" err="1">
                  <a:solidFill>
                    <a:prstClr val="white"/>
                  </a:solidFill>
                  <a:latin typeface="+mn-ea"/>
                </a:rPr>
                <a:t>TermDocument</a:t>
              </a:r>
              <a:r>
                <a:rPr kumimoji="0" lang="en-US" altLang="ko-KR" sz="1400" b="0" kern="0" dirty="0">
                  <a:solidFill>
                    <a:prstClr val="white"/>
                  </a:solidFill>
                  <a:latin typeface="+mn-ea"/>
                </a:rPr>
                <a:t> Matrix</a:t>
              </a:r>
              <a:endParaRPr kumimoji="0" lang="ko-KR" altLang="en-US" sz="1400" b="0" kern="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9065" y="4879191"/>
              <a:ext cx="1620000" cy="540000"/>
            </a:xfrm>
            <a:prstGeom prst="rect">
              <a:avLst/>
            </a:prstGeom>
            <a:gradFill rotWithShape="1">
              <a:gsLst>
                <a:gs pos="0">
                  <a:srgbClr val="8064A2">
                    <a:shade val="51000"/>
                    <a:satMod val="130000"/>
                  </a:srgbClr>
                </a:gs>
                <a:gs pos="80000">
                  <a:srgbClr val="8064A2">
                    <a:shade val="93000"/>
                    <a:satMod val="130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square" rtlCol="0" anchor="ctr">
              <a:no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0" kern="0" dirty="0">
                  <a:solidFill>
                    <a:prstClr val="white"/>
                  </a:solidFill>
                  <a:latin typeface="+mn-ea"/>
                </a:rPr>
                <a:t>분석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6536" y="5413131"/>
              <a:ext cx="16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algn="ctr"/>
              <a:r>
                <a:rPr lang="ko-KR" altLang="en-US" sz="1400" b="0" dirty="0">
                  <a:solidFill>
                    <a:prstClr val="black"/>
                  </a:solidFill>
                  <a:latin typeface="+mn-ea"/>
                </a:rPr>
                <a:t>비정형 데이터</a:t>
              </a:r>
              <a:endParaRPr lang="ko-KR" altLang="en-US" sz="1050" b="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5085" y="5413131"/>
              <a:ext cx="16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algn="ctr"/>
              <a:r>
                <a:rPr lang="ko-KR" altLang="en-US" sz="1400" b="0" dirty="0" smtClean="0">
                  <a:solidFill>
                    <a:prstClr val="black"/>
                  </a:solidFill>
                  <a:latin typeface="+mn-ea"/>
                </a:rPr>
                <a:t>저장된 </a:t>
              </a:r>
              <a:r>
                <a:rPr lang="ko-KR" altLang="en-US" sz="1400" b="0" dirty="0">
                  <a:solidFill>
                    <a:prstClr val="black"/>
                  </a:solidFill>
                  <a:latin typeface="+mn-ea"/>
                </a:rPr>
                <a:t>문서</a:t>
              </a:r>
              <a:endParaRPr lang="ko-KR" altLang="en-US" sz="1050" b="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249" y="5413131"/>
              <a:ext cx="16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algn="ctr"/>
              <a:r>
                <a:rPr lang="ko-KR" altLang="en-US" sz="1400" b="0" dirty="0">
                  <a:solidFill>
                    <a:prstClr val="black"/>
                  </a:solidFill>
                  <a:latin typeface="+mn-ea"/>
                </a:rPr>
                <a:t>구조화된 문서</a:t>
              </a:r>
              <a:endParaRPr lang="ko-KR" altLang="en-US" sz="1050" b="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59065" y="5413131"/>
              <a:ext cx="16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algn="ctr"/>
              <a:r>
                <a:rPr lang="ko-KR" altLang="en-US" sz="1400" b="0" dirty="0">
                  <a:solidFill>
                    <a:prstClr val="black"/>
                  </a:solidFill>
                  <a:latin typeface="+mn-ea"/>
                </a:rPr>
                <a:t>분류</a:t>
              </a:r>
              <a:r>
                <a:rPr lang="en-US" altLang="ko-KR" sz="1400" b="0" dirty="0">
                  <a:solidFill>
                    <a:prstClr val="black"/>
                  </a:solidFill>
                  <a:latin typeface="+mn-ea"/>
                </a:rPr>
                <a:t>, </a:t>
              </a:r>
              <a:r>
                <a:rPr lang="ko-KR" altLang="en-US" sz="1400" b="0" dirty="0">
                  <a:solidFill>
                    <a:prstClr val="black"/>
                  </a:solidFill>
                  <a:latin typeface="+mn-ea"/>
                </a:rPr>
                <a:t>군집 분석</a:t>
              </a:r>
              <a:endParaRPr lang="en-US" altLang="ko-KR" sz="1400" b="0" dirty="0">
                <a:solidFill>
                  <a:prstClr val="black"/>
                </a:solidFill>
                <a:latin typeface="+mn-ea"/>
              </a:endParaRPr>
            </a:p>
            <a:p>
              <a:pPr marL="266700" indent="-266700" algn="ctr"/>
              <a:r>
                <a:rPr lang="ko-KR" altLang="en-US" sz="1400" b="0" dirty="0">
                  <a:solidFill>
                    <a:prstClr val="black"/>
                  </a:solidFill>
                  <a:latin typeface="+mn-ea"/>
                </a:rPr>
                <a:t>연관</a:t>
              </a:r>
              <a:r>
                <a:rPr lang="en-US" altLang="ko-KR" sz="1400" b="0" dirty="0">
                  <a:solidFill>
                    <a:prstClr val="black"/>
                  </a:solidFill>
                  <a:latin typeface="+mn-ea"/>
                </a:rPr>
                <a:t>, </a:t>
              </a:r>
              <a:r>
                <a:rPr lang="ko-KR" altLang="en-US" sz="1400" b="0" dirty="0">
                  <a:solidFill>
                    <a:prstClr val="black"/>
                  </a:solidFill>
                  <a:latin typeface="+mn-ea"/>
                </a:rPr>
                <a:t>감성 분석</a:t>
              </a:r>
            </a:p>
          </p:txBody>
        </p:sp>
        <p:sp>
          <p:nvSpPr>
            <p:cNvPr id="13" name="오른쪽 화살표 12"/>
            <p:cNvSpPr/>
            <p:nvPr/>
          </p:nvSpPr>
          <p:spPr bwMode="auto">
            <a:xfrm>
              <a:off x="2483396" y="4906875"/>
              <a:ext cx="489204" cy="4846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4" name="오른쪽 화살표 13"/>
            <p:cNvSpPr/>
            <p:nvPr/>
          </p:nvSpPr>
          <p:spPr bwMode="auto">
            <a:xfrm>
              <a:off x="4741945" y="4906875"/>
              <a:ext cx="489204" cy="4846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5" name="오른쪽 화살표 14"/>
            <p:cNvSpPr/>
            <p:nvPr/>
          </p:nvSpPr>
          <p:spPr bwMode="auto">
            <a:xfrm>
              <a:off x="6984109" y="4906875"/>
              <a:ext cx="489204" cy="4846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20" name="슬라이드 번호 개체 틀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38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자연어 처리와 텍스트 </a:t>
            </a:r>
            <a:r>
              <a:rPr lang="ko-KR" altLang="en-US" dirty="0" err="1" smtClean="0"/>
              <a:t>마이닝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자연어 처리 학습 주제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텍스트 전처리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토큰화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형태소 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레이블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개수 </a:t>
            </a:r>
            <a:r>
              <a:rPr lang="ko-KR" altLang="en-US" dirty="0"/>
              <a:t>기반 단어 표현 </a:t>
            </a:r>
            <a:r>
              <a:rPr lang="en-US" altLang="ko-KR" dirty="0"/>
              <a:t>: </a:t>
            </a:r>
            <a:r>
              <a:rPr lang="ko-KR" altLang="en-US" dirty="0"/>
              <a:t>문장 내에서 단어들의 빈도수를 측정해서 이를 기반으로 데이터를 분석할 수 있는 형태로 만드는 </a:t>
            </a:r>
            <a:r>
              <a:rPr lang="ko-KR" altLang="en-US" dirty="0" smtClean="0"/>
              <a:t>것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문서 </a:t>
            </a:r>
            <a:r>
              <a:rPr lang="ko-KR" altLang="en-US" dirty="0"/>
              <a:t>유사도</a:t>
            </a:r>
            <a:r>
              <a:rPr lang="en-US" altLang="ko-KR" dirty="0"/>
              <a:t>(Document Similarity) : </a:t>
            </a:r>
            <a:r>
              <a:rPr lang="ko-KR" altLang="en-US" dirty="0"/>
              <a:t>단어들을 수치화 한 후 이를 기반으로 단어들 사이의 거리를 계산해서 문서 간의 단어들의 차이를 계산하는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토픽 </a:t>
            </a:r>
            <a:r>
              <a:rPr lang="ko-KR" altLang="en-US" dirty="0"/>
              <a:t>모델링</a:t>
            </a:r>
            <a:r>
              <a:rPr lang="en-US" altLang="ko-KR" dirty="0"/>
              <a:t>(Topic Modeling) : </a:t>
            </a:r>
            <a:r>
              <a:rPr lang="ko-KR" altLang="en-US" dirty="0" smtClean="0"/>
              <a:t>텍스트 </a:t>
            </a:r>
            <a:r>
              <a:rPr lang="ko-KR" altLang="en-US" dirty="0"/>
              <a:t>본문의 숨겨진 의미 구조를 발견하기 위해 사용되는 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기법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연관 </a:t>
            </a:r>
            <a:r>
              <a:rPr lang="ko-KR" altLang="en-US" dirty="0"/>
              <a:t>분석</a:t>
            </a:r>
            <a:r>
              <a:rPr lang="en-US" altLang="ko-KR" dirty="0"/>
              <a:t>(Association) : </a:t>
            </a:r>
            <a:r>
              <a:rPr lang="ko-KR" altLang="en-US" dirty="0"/>
              <a:t>문서 내의 단어들을 이용해서 연관 분석을 </a:t>
            </a:r>
            <a:r>
              <a:rPr lang="ko-KR" altLang="en-US" dirty="0" smtClean="0"/>
              <a:t>실시</a:t>
            </a:r>
            <a:endParaRPr lang="ko-KR" altLang="en-US" dirty="0"/>
          </a:p>
          <a:p>
            <a:pPr lvl="1" fontAlgn="base"/>
            <a:r>
              <a:rPr lang="ko-KR" altLang="en-US" dirty="0" err="1" smtClean="0"/>
              <a:t>딥러닝을</a:t>
            </a:r>
            <a:r>
              <a:rPr lang="ko-KR" altLang="en-US" dirty="0" smtClean="0"/>
              <a:t> </a:t>
            </a:r>
            <a:r>
              <a:rPr lang="ko-KR" altLang="en-US" dirty="0"/>
              <a:t>이용한 자연어 처리 </a:t>
            </a:r>
            <a:r>
              <a:rPr lang="en-US" altLang="ko-KR" dirty="0"/>
              <a:t>: RNN, LSTM </a:t>
            </a:r>
            <a:r>
              <a:rPr lang="ko-KR" altLang="en-US" dirty="0"/>
              <a:t>등의 </a:t>
            </a:r>
            <a:r>
              <a:rPr lang="ko-KR" altLang="en-US" dirty="0" err="1"/>
              <a:t>인공신경망</a:t>
            </a:r>
            <a:r>
              <a:rPr lang="ko-KR" altLang="en-US" dirty="0"/>
              <a:t> 알고리즘을 이용해서 </a:t>
            </a:r>
            <a:r>
              <a:rPr lang="ko-KR" altLang="en-US" dirty="0" err="1"/>
              <a:t>딥러닝으로</a:t>
            </a:r>
            <a:r>
              <a:rPr lang="ko-KR" altLang="en-US" dirty="0"/>
              <a:t> 자연어 </a:t>
            </a:r>
            <a:r>
              <a:rPr lang="ko-KR" altLang="en-US" dirty="0" smtClean="0"/>
              <a:t>처리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워드 </a:t>
            </a:r>
            <a:r>
              <a:rPr lang="ko-KR" altLang="en-US" dirty="0" err="1"/>
              <a:t>임베딩</a:t>
            </a:r>
            <a:r>
              <a:rPr lang="en-US" altLang="ko-KR" dirty="0"/>
              <a:t>(Word Imbedding) : </a:t>
            </a:r>
            <a:r>
              <a:rPr lang="en-US" altLang="ko-KR" dirty="0" smtClean="0"/>
              <a:t>Word2vec </a:t>
            </a:r>
            <a:r>
              <a:rPr lang="ko-KR" altLang="en-US" dirty="0"/>
              <a:t>패키지를 이용해서 단어를 벡터로 표현하는 방법으로 희소 표현에서 밀집 표현으로 변환하는 </a:t>
            </a:r>
            <a:r>
              <a:rPr lang="ko-KR" altLang="en-US" dirty="0" smtClean="0"/>
              <a:t>것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텍스트 </a:t>
            </a:r>
            <a:r>
              <a:rPr lang="ko-KR" altLang="en-US" dirty="0"/>
              <a:t>분류</a:t>
            </a:r>
            <a:r>
              <a:rPr lang="en-US" altLang="ko-KR" dirty="0"/>
              <a:t>(Text Classification) : </a:t>
            </a:r>
            <a:r>
              <a:rPr lang="ko-KR" altLang="en-US" dirty="0"/>
              <a:t>텍스트를 입력으로 받아</a:t>
            </a:r>
            <a:r>
              <a:rPr lang="en-US" altLang="ko-KR" dirty="0"/>
              <a:t>, </a:t>
            </a:r>
            <a:r>
              <a:rPr lang="ko-KR" altLang="en-US" dirty="0"/>
              <a:t>텍스트가 어떤 종류의 범주</a:t>
            </a:r>
            <a:r>
              <a:rPr lang="en-US" altLang="ko-KR" dirty="0"/>
              <a:t>(Class)</a:t>
            </a:r>
            <a:r>
              <a:rPr lang="ko-KR" altLang="en-US" dirty="0"/>
              <a:t>에 속하는지를 구분하는 </a:t>
            </a:r>
            <a:r>
              <a:rPr lang="ko-KR" altLang="en-US" dirty="0" smtClean="0"/>
              <a:t>작업</a:t>
            </a:r>
            <a:endParaRPr lang="ko-KR" altLang="en-US" dirty="0"/>
          </a:p>
          <a:p>
            <a:pPr lvl="1" fontAlgn="base"/>
            <a:r>
              <a:rPr lang="ko-KR" altLang="en-US" dirty="0" err="1" smtClean="0"/>
              <a:t>태깅</a:t>
            </a:r>
            <a:r>
              <a:rPr lang="en-US" altLang="ko-KR" dirty="0"/>
              <a:t>(Tagging) : </a:t>
            </a:r>
            <a:r>
              <a:rPr lang="ko-KR" altLang="en-US" dirty="0"/>
              <a:t>각 단어가 어떤 유형에 </a:t>
            </a:r>
            <a:r>
              <a:rPr lang="ko-KR" altLang="en-US" dirty="0" smtClean="0"/>
              <a:t>속해 있는지를 </a:t>
            </a:r>
            <a:r>
              <a:rPr lang="ko-KR" altLang="en-US" dirty="0"/>
              <a:t>알아내는 </a:t>
            </a:r>
            <a:r>
              <a:rPr lang="ko-KR" altLang="en-US" dirty="0" smtClean="0"/>
              <a:t>것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번역</a:t>
            </a:r>
            <a:r>
              <a:rPr lang="en-US" altLang="ko-KR" dirty="0" smtClean="0"/>
              <a:t>(</a:t>
            </a:r>
            <a:r>
              <a:rPr lang="en-US" altLang="ko-KR" dirty="0"/>
              <a:t>Translation) : </a:t>
            </a:r>
            <a:r>
              <a:rPr lang="ko-KR" altLang="en-US" dirty="0" err="1"/>
              <a:t>챗봇</a:t>
            </a:r>
            <a:r>
              <a:rPr lang="en-US" altLang="ko-KR" dirty="0"/>
              <a:t>(</a:t>
            </a:r>
            <a:r>
              <a:rPr lang="en-US" altLang="ko-KR" dirty="0" err="1"/>
              <a:t>Chatbot</a:t>
            </a:r>
            <a:r>
              <a:rPr lang="en-US" altLang="ko-KR" dirty="0"/>
              <a:t>) </a:t>
            </a:r>
            <a:r>
              <a:rPr lang="ko-KR" altLang="en-US" dirty="0"/>
              <a:t>또는 기계 번역</a:t>
            </a:r>
            <a:r>
              <a:rPr lang="en-US" altLang="ko-KR" dirty="0"/>
              <a:t>(Machine Translation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290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4EF8506-A4EB-46FE-9F3E-A95FDD40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38" y="3108760"/>
            <a:ext cx="8100898" cy="576063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NLTK </a:t>
            </a:r>
            <a:r>
              <a:rPr lang="ko-KR" altLang="en-US" dirty="0" smtClean="0"/>
              <a:t>자연어 처리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10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NLTK(Natural Language Toolkit) </a:t>
            </a:r>
            <a:r>
              <a:rPr lang="ko-KR" altLang="en-US" dirty="0"/>
              <a:t>패키지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교육용으로 </a:t>
            </a:r>
            <a:r>
              <a:rPr lang="ko-KR" altLang="en-US" dirty="0"/>
              <a:t>개발된 자연어 처리와 문서 분석용 파이썬 패키지</a:t>
            </a:r>
          </a:p>
          <a:p>
            <a:pPr fontAlgn="base"/>
            <a:r>
              <a:rPr lang="en-US" altLang="ko-KR" dirty="0"/>
              <a:t>NLTK </a:t>
            </a:r>
            <a:r>
              <a:rPr lang="ko-KR" altLang="en-US" dirty="0"/>
              <a:t>패키지가 제공하는 주요 </a:t>
            </a:r>
            <a:r>
              <a:rPr lang="ko-KR" altLang="en-US" dirty="0" smtClean="0"/>
              <a:t>기능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말뭉치</a:t>
            </a:r>
            <a:r>
              <a:rPr lang="en-US" altLang="ko-KR" dirty="0"/>
              <a:t>(corpus)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토큰 </a:t>
            </a:r>
            <a:r>
              <a:rPr lang="ko-KR" altLang="en-US" dirty="0"/>
              <a:t>생성</a:t>
            </a:r>
            <a:r>
              <a:rPr lang="en-US" altLang="ko-KR" dirty="0"/>
              <a:t>(tokenizing)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형태소 </a:t>
            </a:r>
            <a:r>
              <a:rPr lang="ko-KR" altLang="en-US" dirty="0"/>
              <a:t>분석</a:t>
            </a:r>
            <a:r>
              <a:rPr lang="en-US" altLang="ko-KR" dirty="0"/>
              <a:t>(morphological analysis)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품사 </a:t>
            </a:r>
            <a:r>
              <a:rPr lang="ko-KR" altLang="en-US" dirty="0" err="1"/>
              <a:t>태깅</a:t>
            </a:r>
            <a:r>
              <a:rPr lang="en-US" altLang="ko-KR" dirty="0"/>
              <a:t>(POS tagging)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한글 형태소 분석기를 사용할 것이므로 이 절은 설명하지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NLTK </a:t>
            </a:r>
            <a:r>
              <a:rPr lang="ko-KR" altLang="en-US" dirty="0"/>
              <a:t>자연어 처리 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8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4EF8506-A4EB-46FE-9F3E-A95FDD40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38" y="3108760"/>
            <a:ext cx="8100898" cy="576063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한글 형태소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8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7179</TotalTime>
  <Words>1470</Words>
  <Application>Microsoft Office PowerPoint</Application>
  <PresentationFormat>A4 용지(210x297mm)</PresentationFormat>
  <Paragraphs>320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Calibri</vt:lpstr>
      <vt:lpstr>D2Coding</vt:lpstr>
      <vt:lpstr>맑은 고딕</vt:lpstr>
      <vt:lpstr>나눔바른고딕</vt:lpstr>
      <vt:lpstr>Wingdings</vt:lpstr>
      <vt:lpstr>Arial</vt:lpstr>
      <vt:lpstr>나눔고딕</vt:lpstr>
      <vt:lpstr>1_Office 테마</vt:lpstr>
      <vt:lpstr>PowerPoint 프레젠테이션</vt:lpstr>
      <vt:lpstr>PowerPoint 프레젠테이션</vt:lpstr>
      <vt:lpstr>학습 내용</vt:lpstr>
      <vt:lpstr>1절. 텍스트 마이닝</vt:lpstr>
      <vt:lpstr>1.1. 텍스트 마이닝 개요</vt:lpstr>
      <vt:lpstr>1.2 자연어 처리와 텍스트 마이닝</vt:lpstr>
      <vt:lpstr>2절. NLTK 자연어 처리 패키지</vt:lpstr>
      <vt:lpstr>NLTK(Natural Language Toolkit) 패키지</vt:lpstr>
      <vt:lpstr>3절. 한글 형태소 분석</vt:lpstr>
      <vt:lpstr>3.1. 자연어 처리</vt:lpstr>
      <vt:lpstr>자연어 처리 용어</vt:lpstr>
      <vt:lpstr>3.2. 형태소</vt:lpstr>
      <vt:lpstr>3.3. 형태소 분석</vt:lpstr>
      <vt:lpstr>형태소 분석 엔진</vt:lpstr>
      <vt:lpstr>3.4. KoNLPy 패키지</vt:lpstr>
      <vt:lpstr>3.5. 형태소 분석</vt:lpstr>
      <vt:lpstr>3.6. 품사 태깅</vt:lpstr>
      <vt:lpstr>3) Komoran</vt:lpstr>
      <vt:lpstr>3) Komoran</vt:lpstr>
      <vt:lpstr>3.7. 말뭉치</vt:lpstr>
      <vt:lpstr>3.7. 말뭉치</vt:lpstr>
      <vt:lpstr>4. 워드 클라우드</vt:lpstr>
      <vt:lpstr>4절. 워드클라우드</vt:lpstr>
      <vt:lpstr>4.1. 샘플을 이용한 워드클라우드 그리기</vt:lpstr>
      <vt:lpstr>4.1. 샘플을 이용한 워드클라우드 그리기</vt:lpstr>
      <vt:lpstr>4.1. 샘플을 이용한 워드클라우드 그리기</vt:lpstr>
      <vt:lpstr>4.2. 한글 처리</vt:lpstr>
      <vt:lpstr>4.3. 전체 데이터를 이용한 워드클라우드 생성</vt:lpstr>
      <vt:lpstr>4.4. 불용어 사전 추가</vt:lpstr>
      <vt:lpstr>4.5 마스킹</vt:lpstr>
      <vt:lpstr>4.6. 팔래트 변경</vt:lpstr>
      <vt:lpstr>4.7. 단어 빈도수 계산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Windows 사용자</cp:lastModifiedBy>
  <cp:revision>362</cp:revision>
  <dcterms:created xsi:type="dcterms:W3CDTF">2019-04-14T14:47:30Z</dcterms:created>
  <dcterms:modified xsi:type="dcterms:W3CDTF">2019-07-08T05:53:11Z</dcterms:modified>
</cp:coreProperties>
</file>