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347" r:id="rId2"/>
    <p:sldId id="348" r:id="rId3"/>
    <p:sldId id="349" r:id="rId4"/>
    <p:sldId id="341" r:id="rId5"/>
    <p:sldId id="328" r:id="rId6"/>
    <p:sldId id="329" r:id="rId7"/>
    <p:sldId id="330" r:id="rId8"/>
    <p:sldId id="331" r:id="rId9"/>
    <p:sldId id="338" r:id="rId10"/>
    <p:sldId id="332" r:id="rId11"/>
    <p:sldId id="339" r:id="rId12"/>
    <p:sldId id="333" r:id="rId13"/>
    <p:sldId id="334" r:id="rId14"/>
    <p:sldId id="335" r:id="rId15"/>
    <p:sldId id="336" r:id="rId16"/>
    <p:sldId id="340" r:id="rId17"/>
    <p:sldId id="337" r:id="rId18"/>
    <p:sldId id="344" r:id="rId19"/>
    <p:sldId id="342" r:id="rId20"/>
    <p:sldId id="345" r:id="rId21"/>
    <p:sldId id="343" r:id="rId22"/>
  </p:sldIdLst>
  <p:sldSz cx="9906000" cy="6858000" type="A4"/>
  <p:notesSz cx="6858000" cy="9144000"/>
  <p:embeddedFontLst>
    <p:embeddedFont>
      <p:font typeface="나눔바른고딕" panose="020B0603020101020101" pitchFamily="50" charset="-127"/>
      <p:regular r:id="rId25"/>
      <p:bold r:id="rId26"/>
    </p:embeddedFont>
    <p:embeddedFont>
      <p:font typeface="나눔명조" panose="02020603020101020101" pitchFamily="18" charset="-127"/>
      <p:regular r:id="rId27"/>
      <p:bold r:id="rId28"/>
    </p:embeddedFont>
    <p:embeddedFont>
      <p:font typeface="나눔고딕" panose="020D0604000000000000" pitchFamily="50" charset="-127"/>
      <p:regular r:id="rId29"/>
      <p:bold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4E4585A-C641-4293-A434-F9E936742555}">
          <p14:sldIdLst>
            <p14:sldId id="347"/>
            <p14:sldId id="348"/>
            <p14:sldId id="349"/>
            <p14:sldId id="341"/>
          </p14:sldIdLst>
        </p14:section>
        <p14:section name="1장. 연관 분석(Association Analysis) 개요" id="{53A310A8-3537-42D8-88B5-863CF103D4DF}">
          <p14:sldIdLst>
            <p14:sldId id="328"/>
            <p14:sldId id="329"/>
            <p14:sldId id="330"/>
            <p14:sldId id="331"/>
          </p14:sldIdLst>
        </p14:section>
        <p14:section name="2장. 트랜잭션 데이터" id="{60AA5DD1-FDA1-47A5-B90F-8D903C097EEF}">
          <p14:sldIdLst>
            <p14:sldId id="338"/>
            <p14:sldId id="332"/>
          </p14:sldIdLst>
        </p14:section>
        <p14:section name="3장. 연관 분석(Association Analysis)" id="{8E65459B-46BB-4B85-9BF9-133393F0A790}">
          <p14:sldIdLst>
            <p14:sldId id="339"/>
            <p14:sldId id="333"/>
            <p14:sldId id="334"/>
            <p14:sldId id="335"/>
            <p14:sldId id="336"/>
          </p14:sldIdLst>
        </p14:section>
        <p14:section name="4장. 뉴스 기사 연관 분석 실습" id="{2BFF22C0-70A7-4CC5-B5F8-32E177F21BF2}">
          <p14:sldIdLst>
            <p14:sldId id="340"/>
            <p14:sldId id="337"/>
            <p14:sldId id="344"/>
            <p14:sldId id="342"/>
            <p14:sldId id="345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  <a:srgbClr val="445469"/>
    <a:srgbClr val="F3F5F7"/>
    <a:srgbClr val="262626"/>
    <a:srgbClr val="4E2683"/>
    <a:srgbClr val="E4E5E9"/>
    <a:srgbClr val="E4E6EA"/>
    <a:srgbClr val="E7E9EB"/>
    <a:srgbClr val="FCFCFC"/>
    <a:srgbClr val="E4E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76" autoAdjust="0"/>
    <p:restoredTop sz="89085" autoAdjust="0"/>
  </p:normalViewPr>
  <p:slideViewPr>
    <p:cSldViewPr>
      <p:cViewPr varScale="1">
        <p:scale>
          <a:sx n="79" d="100"/>
          <a:sy n="79" d="100"/>
        </p:scale>
        <p:origin x="9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notesViewPr>
    <p:cSldViewPr>
      <p:cViewPr varScale="1">
        <p:scale>
          <a:sx n="92" d="100"/>
          <a:sy n="92" d="100"/>
        </p:scale>
        <p:origin x="284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5FB90-8459-4FC5-8E8D-692EB5A661CB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A8D95-37FA-42E6-BC2B-7FC351187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701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3A384-DE72-4BF1-871B-1B0AC281FF0C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1591E-F24B-4F2C-A613-48960D79F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5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90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3812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82638" y="768350"/>
            <a:ext cx="5538787" cy="3835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9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3202B1-D589-442A-876F-2D517D5FB4C9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041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90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284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90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3262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90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005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부제를 갖는 제목과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906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8"/>
          <p:cNvSpPr/>
          <p:nvPr userDrawn="1"/>
        </p:nvSpPr>
        <p:spPr>
          <a:xfrm>
            <a:off x="0" y="982229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4799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158751" y="1060451"/>
            <a:ext cx="9546250" cy="5230428"/>
          </a:xfrm>
        </p:spPr>
        <p:txBody>
          <a:bodyPr anchor="t" anchorCtr="0">
            <a:normAutofit/>
          </a:bodyPr>
          <a:lstStyle>
            <a:lvl1pPr marL="360000" indent="-360000">
              <a:lnSpc>
                <a:spcPct val="120000"/>
              </a:lnSpc>
              <a:buSzPct val="85000"/>
              <a:buFont typeface="Wingdings" panose="05000000000000000000" pitchFamily="2" charset="2"/>
              <a:buChar char="l"/>
              <a:defRPr sz="2400">
                <a:solidFill>
                  <a:srgbClr val="445469"/>
                </a:solidFill>
              </a:defRPr>
            </a:lvl1pPr>
            <a:lvl2pPr marL="800112" indent="-342900">
              <a:lnSpc>
                <a:spcPct val="100000"/>
              </a:lnSpc>
              <a:buFont typeface="Wingdings" panose="05000000000000000000" pitchFamily="2" charset="2"/>
              <a:buChar char="§"/>
              <a:defRPr sz="2000">
                <a:solidFill>
                  <a:srgbClr val="445469"/>
                </a:solidFill>
              </a:defRPr>
            </a:lvl2pPr>
            <a:lvl3pPr marL="1200173" indent="-285750">
              <a:lnSpc>
                <a:spcPct val="100000"/>
              </a:lnSpc>
              <a:buFont typeface="Arial" panose="020B0604020202020204" pitchFamily="34" charset="0"/>
              <a:buChar char="•"/>
              <a:defRPr lang="en-US" altLang="ko-KR" sz="1800" kern="1200" dirty="0" smtClean="0">
                <a:solidFill>
                  <a:srgbClr val="445469"/>
                </a:solidFill>
                <a:latin typeface="+mn-lt"/>
                <a:ea typeface="+mn-ea"/>
                <a:cs typeface="+mn-cs"/>
              </a:defRPr>
            </a:lvl3pPr>
            <a:lvl4pPr marL="1371634" indent="0">
              <a:buNone/>
              <a:defRPr/>
            </a:lvl4pPr>
            <a:lvl5pPr marL="1828846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마스터 텍스트 스타일 편집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마스터 텍스트 스타일 편집</a:t>
            </a:r>
          </a:p>
          <a:p>
            <a:pPr lvl="2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18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2480" y="692696"/>
            <a:ext cx="9432520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8563367" y="46424"/>
            <a:ext cx="1286177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연관 분석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18932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08" userDrawn="1">
          <p15:clr>
            <a:srgbClr val="A4A3A4"/>
          </p15:clr>
        </p15:guide>
        <p15:guide id="3" pos="7333">
          <p15:clr>
            <a:srgbClr val="A4A3A4"/>
          </p15:clr>
        </p15:guide>
        <p15:guide id="4" pos="6114" userDrawn="1">
          <p15:clr>
            <a:srgbClr val="A4A3A4"/>
          </p15:clr>
        </p15:guide>
        <p15:guide id="5" pos="3120" userDrawn="1">
          <p15:clr>
            <a:srgbClr val="A4A3A4"/>
          </p15:clr>
        </p15:guide>
        <p15:guide id="6" pos="126" userDrawn="1">
          <p15:clr>
            <a:srgbClr val="A4A3A4"/>
          </p15:clr>
        </p15:guide>
        <p15:guide id="7" pos="7423">
          <p15:clr>
            <a:srgbClr val="A4A3A4"/>
          </p15:clr>
        </p15:guide>
        <p15:guide id="8" orient="horz" pos="845" userDrawn="1">
          <p15:clr>
            <a:srgbClr val="A4A3A4"/>
          </p15:clr>
        </p15:guide>
        <p15:guide id="9" orient="horz" pos="1525" userDrawn="1">
          <p15:clr>
            <a:srgbClr val="A4A3A4"/>
          </p15:clr>
        </p15:guide>
        <p15:guide id="10" orient="horz" pos="3566" userDrawn="1">
          <p15:clr>
            <a:srgbClr val="A4A3A4"/>
          </p15:clr>
        </p15:guide>
        <p15:guide id="11" orient="horz" pos="2205" userDrawn="1">
          <p15:clr>
            <a:srgbClr val="A4A3A4"/>
          </p15:clr>
        </p15:guide>
        <p15:guide id="12" pos="3211" userDrawn="1">
          <p15:clr>
            <a:srgbClr val="A4A3A4"/>
          </p15:clr>
        </p15:guide>
        <p15:guide id="13" pos="3301" userDrawn="1">
          <p15:clr>
            <a:srgbClr val="A4A3A4"/>
          </p15:clr>
        </p15:guide>
        <p15:guide id="14" pos="217" userDrawn="1">
          <p15:clr>
            <a:srgbClr val="FBAE40"/>
          </p15:clr>
        </p15:guide>
        <p15:guide id="15" orient="horz" pos="2886" userDrawn="1">
          <p15:clr>
            <a:srgbClr val="FBAE40"/>
          </p15:clr>
        </p15:guide>
        <p15:guide id="16" pos="298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>
            <a:spLocks noGrp="1"/>
          </p:cNvSpPr>
          <p:nvPr>
            <p:ph idx="1"/>
          </p:nvPr>
        </p:nvSpPr>
        <p:spPr>
          <a:xfrm>
            <a:off x="177560" y="1058863"/>
            <a:ext cx="9547210" cy="5230514"/>
          </a:xfrm>
          <a:prstGeom prst="rect">
            <a:avLst/>
          </a:prstGeom>
        </p:spPr>
        <p:txBody>
          <a:bodyPr vert="horz" lIns="90000" tIns="36000" rIns="90000" bIns="36000" rtlCol="0">
            <a:normAutofit/>
          </a:bodyPr>
          <a:lstStyle>
            <a:lvl1pPr marL="360000" marR="0" indent="-360000" algn="l" defTabSz="742950" rtl="0" eaLnBrk="1" fontAlgn="auto" latinLnBrk="1" hangingPunct="1">
              <a:lnSpc>
                <a:spcPct val="120000"/>
              </a:lnSpc>
              <a:spcBef>
                <a:spcPts val="813"/>
              </a:spcBef>
              <a:spcAft>
                <a:spcPts val="0"/>
              </a:spcAft>
              <a:buClr>
                <a:srgbClr val="445469"/>
              </a:buClr>
              <a:buSzPct val="85000"/>
              <a:buFont typeface="Wingdings" panose="05000000000000000000" pitchFamily="2" charset="2"/>
              <a:buChar char="l"/>
              <a:tabLst/>
              <a:defRPr sz="2400">
                <a:solidFill>
                  <a:srgbClr val="445469"/>
                </a:solidFill>
              </a:defRPr>
            </a:lvl1pPr>
            <a:lvl2pPr marL="792000" marR="0" indent="-342900" algn="l" defTabSz="742950" rtl="0" eaLnBrk="1" fontAlgn="auto" latinLnBrk="1" hangingPunct="1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445469"/>
                </a:solidFill>
              </a:defRPr>
            </a:lvl2pPr>
            <a:lvl3pPr marL="928688" marR="0" indent="-185738" algn="l" defTabSz="742950" rtl="0" eaLnBrk="1" fontAlgn="auto" latinLnBrk="1" hangingPunct="1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rgbClr val="445469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마스터 텍스트 스타일 편집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마스터 텍스트 스타일 편집</a:t>
            </a:r>
          </a:p>
          <a:p>
            <a:pPr lvl="2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8" name="Rectangle 8"/>
          <p:cNvSpPr/>
          <p:nvPr userDrawn="1"/>
        </p:nvSpPr>
        <p:spPr>
          <a:xfrm>
            <a:off x="0" y="0"/>
            <a:ext cx="9906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61" y="1052736"/>
            <a:ext cx="9906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5" name="Straight Connector 10"/>
          <p:cNvCxnSpPr/>
          <p:nvPr userDrawn="1"/>
        </p:nvCxnSpPr>
        <p:spPr>
          <a:xfrm>
            <a:off x="0" y="1052736"/>
            <a:ext cx="9906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8"/>
          <p:cNvSpPr/>
          <p:nvPr userDrawn="1"/>
        </p:nvSpPr>
        <p:spPr>
          <a:xfrm>
            <a:off x="0" y="982229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8563367" y="46424"/>
            <a:ext cx="1286177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연관 분석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7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5827" y="708462"/>
            <a:ext cx="9204752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445469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232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>
            <a:spLocks noGrp="1"/>
          </p:cNvSpPr>
          <p:nvPr>
            <p:ph idx="1"/>
          </p:nvPr>
        </p:nvSpPr>
        <p:spPr>
          <a:xfrm>
            <a:off x="177560" y="1058863"/>
            <a:ext cx="9547210" cy="5230514"/>
          </a:xfrm>
          <a:prstGeom prst="rect">
            <a:avLst/>
          </a:prstGeom>
        </p:spPr>
        <p:txBody>
          <a:bodyPr vert="horz" lIns="90000" tIns="36000" rIns="90000" bIns="36000" rtlCol="0">
            <a:normAutofit/>
          </a:bodyPr>
          <a:lstStyle>
            <a:lvl1pPr marL="360000" marR="0" indent="-360000" algn="l" defTabSz="742950" rtl="0" eaLnBrk="1" fontAlgn="auto" latinLnBrk="1" hangingPunct="1">
              <a:lnSpc>
                <a:spcPct val="120000"/>
              </a:lnSpc>
              <a:spcBef>
                <a:spcPts val="813"/>
              </a:spcBef>
              <a:spcAft>
                <a:spcPts val="0"/>
              </a:spcAft>
              <a:buClr>
                <a:srgbClr val="445469"/>
              </a:buClr>
              <a:buSzPct val="85000"/>
              <a:buFont typeface="Wingdings" panose="05000000000000000000" pitchFamily="2" charset="2"/>
              <a:buChar char="l"/>
              <a:tabLst/>
              <a:defRPr sz="2400">
                <a:solidFill>
                  <a:srgbClr val="445469"/>
                </a:solidFill>
              </a:defRPr>
            </a:lvl1pPr>
            <a:lvl2pPr marL="792000" marR="0" indent="-342900" algn="l" defTabSz="742950" rtl="0" eaLnBrk="1" fontAlgn="auto" latinLnBrk="1" hangingPunct="1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445469"/>
                </a:solidFill>
              </a:defRPr>
            </a:lvl2pPr>
            <a:lvl3pPr marL="928688" marR="0" indent="-185738" algn="l" defTabSz="742950" rtl="0" eaLnBrk="1" fontAlgn="auto" latinLnBrk="1" hangingPunct="1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rgbClr val="445469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마스터 텍스트 스타일 편집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마스터 텍스트 스타일 편집</a:t>
            </a:r>
          </a:p>
          <a:p>
            <a:pPr lvl="2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8" name="Rectangle 8"/>
          <p:cNvSpPr/>
          <p:nvPr userDrawn="1"/>
        </p:nvSpPr>
        <p:spPr>
          <a:xfrm>
            <a:off x="0" y="0"/>
            <a:ext cx="9906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61" y="1052736"/>
            <a:ext cx="9906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5" name="Straight Connector 10"/>
          <p:cNvCxnSpPr/>
          <p:nvPr userDrawn="1"/>
        </p:nvCxnSpPr>
        <p:spPr>
          <a:xfrm>
            <a:off x="0" y="1052736"/>
            <a:ext cx="9906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8"/>
          <p:cNvSpPr/>
          <p:nvPr userDrawn="1"/>
        </p:nvSpPr>
        <p:spPr>
          <a:xfrm>
            <a:off x="0" y="982229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8563367" y="46424"/>
            <a:ext cx="1286177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연관 분석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7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5827" y="708462"/>
            <a:ext cx="9204752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445469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8843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이 없는 제목(부제목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Rectangle 8"/>
          <p:cNvSpPr/>
          <p:nvPr userDrawn="1"/>
        </p:nvSpPr>
        <p:spPr>
          <a:xfrm>
            <a:off x="0" y="0"/>
            <a:ext cx="9906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982229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2480" y="692696"/>
            <a:ext cx="9432520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8563367" y="46424"/>
            <a:ext cx="1286177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연관 분석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8777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984" userDrawn="1">
          <p15:clr>
            <a:srgbClr val="A4A3A4"/>
          </p15:clr>
        </p15:guide>
        <p15:guide id="2" pos="308" userDrawn="1">
          <p15:clr>
            <a:srgbClr val="A4A3A4"/>
          </p15:clr>
        </p15:guide>
        <p15:guide id="3" pos="7333">
          <p15:clr>
            <a:srgbClr val="A4A3A4"/>
          </p15:clr>
        </p15:guide>
        <p15:guide id="4" pos="6114" userDrawn="1">
          <p15:clr>
            <a:srgbClr val="A4A3A4"/>
          </p15:clr>
        </p15:guide>
        <p15:guide id="5" pos="3120" userDrawn="1">
          <p15:clr>
            <a:srgbClr val="A4A3A4"/>
          </p15:clr>
        </p15:guide>
        <p15:guide id="6" pos="126" userDrawn="1">
          <p15:clr>
            <a:srgbClr val="A4A3A4"/>
          </p15:clr>
        </p15:guide>
        <p15:guide id="7" pos="7423">
          <p15:clr>
            <a:srgbClr val="A4A3A4"/>
          </p15:clr>
        </p15:guide>
        <p15:guide id="8" orient="horz" pos="845" userDrawn="1">
          <p15:clr>
            <a:srgbClr val="A4A3A4"/>
          </p15:clr>
        </p15:guide>
        <p15:guide id="9" orient="horz" pos="1525" userDrawn="1">
          <p15:clr>
            <a:srgbClr val="A4A3A4"/>
          </p15:clr>
        </p15:guide>
        <p15:guide id="11" orient="horz" pos="2205" userDrawn="1">
          <p15:clr>
            <a:srgbClr val="A4A3A4"/>
          </p15:clr>
        </p15:guide>
        <p15:guide id="12" pos="3211" userDrawn="1">
          <p15:clr>
            <a:srgbClr val="A4A3A4"/>
          </p15:clr>
        </p15:guide>
        <p15:guide id="13" pos="3301" userDrawn="1">
          <p15:clr>
            <a:srgbClr val="A4A3A4"/>
          </p15:clr>
        </p15:guide>
        <p15:guide id="15" orient="horz" pos="2886" userDrawn="1">
          <p15:clr>
            <a:srgbClr val="FBAE40"/>
          </p15:clr>
        </p15:guide>
        <p15:guide id="17" orient="horz" pos="3566" userDrawn="1">
          <p15:clr>
            <a:srgbClr val="FBAE40"/>
          </p15:clr>
        </p15:guide>
        <p15:guide id="18" pos="21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Rectangle 8"/>
          <p:cNvSpPr/>
          <p:nvPr userDrawn="1"/>
        </p:nvSpPr>
        <p:spPr>
          <a:xfrm>
            <a:off x="0" y="0"/>
            <a:ext cx="9906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2480" y="692696"/>
            <a:ext cx="9432520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8" name="Rectangle 8"/>
          <p:cNvSpPr/>
          <p:nvPr userDrawn="1"/>
        </p:nvSpPr>
        <p:spPr>
          <a:xfrm>
            <a:off x="76" y="980728"/>
            <a:ext cx="9906000" cy="70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506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719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Layout-02">
    <p:bg>
      <p:bgPr>
        <a:pattFill prst="dash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Triangle 22"/>
          <p:cNvSpPr/>
          <p:nvPr userDrawn="1"/>
        </p:nvSpPr>
        <p:spPr>
          <a:xfrm>
            <a:off x="-15235" y="1"/>
            <a:ext cx="1301831" cy="6871294"/>
          </a:xfrm>
          <a:prstGeom prst="rtTriangle">
            <a:avLst/>
          </a:prstGeom>
          <a:solidFill>
            <a:srgbClr val="F86A9A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나눔바른고딕" panose="020B0603020101020101" pitchFamily="50" charset="-127"/>
            </a:endParaRPr>
          </a:p>
        </p:txBody>
      </p:sp>
      <p:sp>
        <p:nvSpPr>
          <p:cNvPr id="22" name="Right Triangle 21"/>
          <p:cNvSpPr/>
          <p:nvPr userDrawn="1"/>
        </p:nvSpPr>
        <p:spPr>
          <a:xfrm rot="10800000" flipH="1">
            <a:off x="-15234" y="-17885"/>
            <a:ext cx="1301829" cy="6858000"/>
          </a:xfrm>
          <a:prstGeom prst="rtTriangle">
            <a:avLst/>
          </a:prstGeom>
          <a:solidFill>
            <a:srgbClr val="73B2D1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나눔바른고딕" panose="020B0603020101020101" pitchFamily="50" charset="-127"/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7917329" y="2780928"/>
            <a:ext cx="1404156" cy="288032"/>
            <a:chOff x="6084168" y="3009528"/>
            <a:chExt cx="1296144" cy="288032"/>
          </a:xfrm>
        </p:grpSpPr>
        <p:sp>
          <p:nvSpPr>
            <p:cNvPr id="3" name="Rectangle 2"/>
            <p:cNvSpPr/>
            <p:nvPr userDrawn="1"/>
          </p:nvSpPr>
          <p:spPr>
            <a:xfrm>
              <a:off x="6084168" y="3009528"/>
              <a:ext cx="288032" cy="288032"/>
            </a:xfrm>
            <a:prstGeom prst="rect">
              <a:avLst/>
            </a:prstGeom>
            <a:solidFill>
              <a:srgbClr val="73B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나눔바른고딕" panose="020B0603020101020101" pitchFamily="50" charset="-127"/>
              </a:endParaRPr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6420205" y="3009528"/>
              <a:ext cx="288032" cy="288032"/>
            </a:xfrm>
            <a:prstGeom prst="rect">
              <a:avLst/>
            </a:prstGeom>
            <a:solidFill>
              <a:srgbClr val="A0C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나눔바른고딕" panose="020B0603020101020101" pitchFamily="50" charset="-127"/>
              </a:endParaRPr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6756242" y="3009528"/>
              <a:ext cx="288032" cy="288032"/>
            </a:xfrm>
            <a:prstGeom prst="rect">
              <a:avLst/>
            </a:prstGeom>
            <a:solidFill>
              <a:srgbClr val="F6B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나눔바른고딕" panose="020B0603020101020101" pitchFamily="50" charset="-127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7092280" y="3009528"/>
              <a:ext cx="288032" cy="288032"/>
            </a:xfrm>
            <a:prstGeom prst="rect">
              <a:avLst/>
            </a:prstGeom>
            <a:solidFill>
              <a:srgbClr val="F86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나눔바른고딕" panose="020B0603020101020101" pitchFamily="50" charset="-127"/>
              </a:endParaRPr>
            </a:p>
          </p:txBody>
        </p:sp>
      </p:grpSp>
      <p:cxnSp>
        <p:nvCxnSpPr>
          <p:cNvPr id="9" name="Straight Connector 8"/>
          <p:cNvCxnSpPr>
            <a:endCxn id="3" idx="1"/>
          </p:cNvCxnSpPr>
          <p:nvPr userDrawn="1"/>
        </p:nvCxnSpPr>
        <p:spPr>
          <a:xfrm>
            <a:off x="1785144" y="2914650"/>
            <a:ext cx="6132186" cy="102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>
            <a:spLocks noGrp="1"/>
          </p:cNvSpPr>
          <p:nvPr>
            <p:ph type="title" hasCustomPrompt="1"/>
          </p:nvPr>
        </p:nvSpPr>
        <p:spPr>
          <a:xfrm>
            <a:off x="1676638" y="3108760"/>
            <a:ext cx="7962662" cy="57606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indent="0" algn="l">
              <a:lnSpc>
                <a:spcPct val="100000"/>
              </a:lnSpc>
              <a:defRPr sz="3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 dirty="0"/>
              <a:t>GLASS TEMPLATE</a:t>
            </a:r>
            <a:endParaRPr lang="ko-KR" altLang="en-US" dirty="0"/>
          </a:p>
        </p:txBody>
      </p:sp>
      <p:sp>
        <p:nvSpPr>
          <p:cNvPr id="21" name="Right Triangle 20"/>
          <p:cNvSpPr/>
          <p:nvPr userDrawn="1"/>
        </p:nvSpPr>
        <p:spPr>
          <a:xfrm rot="10800000" flipH="1">
            <a:off x="-15236" y="0"/>
            <a:ext cx="927021" cy="6858000"/>
          </a:xfrm>
          <a:prstGeom prst="rtTriangle">
            <a:avLst/>
          </a:prstGeom>
          <a:solidFill>
            <a:srgbClr val="A0C45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나눔바른고딕" panose="020B0603020101020101" pitchFamily="50" charset="-127"/>
            </a:endParaRPr>
          </a:p>
        </p:txBody>
      </p:sp>
      <p:sp>
        <p:nvSpPr>
          <p:cNvPr id="20" name="Right Triangle 19"/>
          <p:cNvSpPr/>
          <p:nvPr userDrawn="1"/>
        </p:nvSpPr>
        <p:spPr>
          <a:xfrm>
            <a:off x="0" y="0"/>
            <a:ext cx="896549" cy="6858000"/>
          </a:xfrm>
          <a:prstGeom prst="rtTriangle">
            <a:avLst/>
          </a:prstGeom>
          <a:solidFill>
            <a:srgbClr val="F6BF4A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24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>
            <a:spLocks noGrp="1"/>
          </p:cNvSpPr>
          <p:nvPr>
            <p:ph idx="1"/>
          </p:nvPr>
        </p:nvSpPr>
        <p:spPr>
          <a:xfrm>
            <a:off x="177560" y="1058863"/>
            <a:ext cx="9547210" cy="5230514"/>
          </a:xfrm>
          <a:prstGeom prst="rect">
            <a:avLst/>
          </a:prstGeom>
        </p:spPr>
        <p:txBody>
          <a:bodyPr vert="horz" lIns="90000" tIns="36000" rIns="90000" bIns="36000" rtlCol="0">
            <a:normAutofit/>
          </a:bodyPr>
          <a:lstStyle>
            <a:lvl1pPr marL="360000" marR="0" indent="-360000" algn="l" defTabSz="742950" rtl="0" eaLnBrk="1" fontAlgn="auto" latinLnBrk="1" hangingPunct="1">
              <a:lnSpc>
                <a:spcPct val="120000"/>
              </a:lnSpc>
              <a:spcBef>
                <a:spcPts val="813"/>
              </a:spcBef>
              <a:spcAft>
                <a:spcPts val="0"/>
              </a:spcAft>
              <a:buClr>
                <a:srgbClr val="445469"/>
              </a:buClr>
              <a:buSzPct val="85000"/>
              <a:buFont typeface="Wingdings" panose="05000000000000000000" pitchFamily="2" charset="2"/>
              <a:buChar char="l"/>
              <a:tabLst/>
              <a:defRPr sz="2400">
                <a:solidFill>
                  <a:srgbClr val="445469"/>
                </a:solidFill>
              </a:defRPr>
            </a:lvl1pPr>
            <a:lvl2pPr marL="792000" marR="0" indent="-342900" algn="l" defTabSz="742950" rtl="0" eaLnBrk="1" fontAlgn="auto" latinLnBrk="1" hangingPunct="1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445469"/>
                </a:solidFill>
              </a:defRPr>
            </a:lvl2pPr>
            <a:lvl3pPr marL="928688" marR="0" indent="-185738" algn="l" defTabSz="742950" rtl="0" eaLnBrk="1" fontAlgn="auto" latinLnBrk="1" hangingPunct="1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rgbClr val="445469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마스터 텍스트 스타일 편집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마스터 텍스트 스타일 편집</a:t>
            </a:r>
          </a:p>
          <a:p>
            <a:pPr lvl="2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8" name="Rectangle 8"/>
          <p:cNvSpPr/>
          <p:nvPr userDrawn="1"/>
        </p:nvSpPr>
        <p:spPr>
          <a:xfrm>
            <a:off x="0" y="0"/>
            <a:ext cx="9906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61" y="1052736"/>
            <a:ext cx="9906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5" name="Straight Connector 10"/>
          <p:cNvCxnSpPr/>
          <p:nvPr userDrawn="1"/>
        </p:nvCxnSpPr>
        <p:spPr>
          <a:xfrm>
            <a:off x="0" y="1052736"/>
            <a:ext cx="9906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8"/>
          <p:cNvSpPr/>
          <p:nvPr userDrawn="1"/>
        </p:nvSpPr>
        <p:spPr>
          <a:xfrm>
            <a:off x="0" y="982229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8563367" y="46424"/>
            <a:ext cx="1286177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연관 분석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7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5827" y="708462"/>
            <a:ext cx="9204752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445469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7449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>
            <a:spLocks noGrp="1"/>
          </p:cNvSpPr>
          <p:nvPr>
            <p:ph idx="1"/>
          </p:nvPr>
        </p:nvSpPr>
        <p:spPr>
          <a:xfrm>
            <a:off x="177560" y="1058863"/>
            <a:ext cx="9547210" cy="5230514"/>
          </a:xfrm>
          <a:prstGeom prst="rect">
            <a:avLst/>
          </a:prstGeom>
        </p:spPr>
        <p:txBody>
          <a:bodyPr vert="horz" lIns="90000" tIns="36000" rIns="90000" bIns="36000" rtlCol="0">
            <a:normAutofit/>
          </a:bodyPr>
          <a:lstStyle>
            <a:lvl1pPr marL="360000" marR="0" indent="-360000" algn="l" defTabSz="742950" rtl="0" eaLnBrk="1" fontAlgn="auto" latinLnBrk="1" hangingPunct="1">
              <a:lnSpc>
                <a:spcPct val="120000"/>
              </a:lnSpc>
              <a:spcBef>
                <a:spcPts val="813"/>
              </a:spcBef>
              <a:spcAft>
                <a:spcPts val="0"/>
              </a:spcAft>
              <a:buClr>
                <a:srgbClr val="445469"/>
              </a:buClr>
              <a:buSzPct val="85000"/>
              <a:buFont typeface="Wingdings" panose="05000000000000000000" pitchFamily="2" charset="2"/>
              <a:buChar char="l"/>
              <a:tabLst/>
              <a:defRPr sz="2400">
                <a:solidFill>
                  <a:srgbClr val="445469"/>
                </a:solidFill>
              </a:defRPr>
            </a:lvl1pPr>
            <a:lvl2pPr marL="792000" marR="0" indent="-342900" algn="l" defTabSz="742950" rtl="0" eaLnBrk="1" fontAlgn="auto" latinLnBrk="1" hangingPunct="1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445469"/>
                </a:solidFill>
              </a:defRPr>
            </a:lvl2pPr>
            <a:lvl3pPr marL="928688" marR="0" indent="-185738" algn="l" defTabSz="742950" rtl="0" eaLnBrk="1" fontAlgn="auto" latinLnBrk="1" hangingPunct="1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rgbClr val="445469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마스터 텍스트 스타일 편집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마스터 텍스트 스타일 편집</a:t>
            </a:r>
          </a:p>
          <a:p>
            <a:pPr lvl="2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8" name="Rectangle 8"/>
          <p:cNvSpPr/>
          <p:nvPr userDrawn="1"/>
        </p:nvSpPr>
        <p:spPr>
          <a:xfrm>
            <a:off x="0" y="0"/>
            <a:ext cx="9906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61" y="1052736"/>
            <a:ext cx="9906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5" name="Straight Connector 10"/>
          <p:cNvCxnSpPr/>
          <p:nvPr userDrawn="1"/>
        </p:nvCxnSpPr>
        <p:spPr>
          <a:xfrm>
            <a:off x="0" y="1052736"/>
            <a:ext cx="9906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8"/>
          <p:cNvSpPr/>
          <p:nvPr userDrawn="1"/>
        </p:nvSpPr>
        <p:spPr>
          <a:xfrm>
            <a:off x="0" y="982229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8563367" y="46424"/>
            <a:ext cx="1286177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연관 분석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7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5827" y="708462"/>
            <a:ext cx="9204752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445469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3177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>
            <a:spLocks noGrp="1"/>
          </p:cNvSpPr>
          <p:nvPr>
            <p:ph idx="1"/>
          </p:nvPr>
        </p:nvSpPr>
        <p:spPr>
          <a:xfrm>
            <a:off x="177560" y="1058863"/>
            <a:ext cx="9547210" cy="5230514"/>
          </a:xfrm>
          <a:prstGeom prst="rect">
            <a:avLst/>
          </a:prstGeom>
        </p:spPr>
        <p:txBody>
          <a:bodyPr vert="horz" lIns="90000" tIns="36000" rIns="90000" bIns="36000" rtlCol="0">
            <a:normAutofit/>
          </a:bodyPr>
          <a:lstStyle>
            <a:lvl1pPr marL="360000" marR="0" indent="-360000" algn="l" defTabSz="742950" rtl="0" eaLnBrk="1" fontAlgn="auto" latinLnBrk="1" hangingPunct="1">
              <a:lnSpc>
                <a:spcPct val="120000"/>
              </a:lnSpc>
              <a:spcBef>
                <a:spcPts val="813"/>
              </a:spcBef>
              <a:spcAft>
                <a:spcPts val="0"/>
              </a:spcAft>
              <a:buClr>
                <a:srgbClr val="445469"/>
              </a:buClr>
              <a:buSzPct val="85000"/>
              <a:buFont typeface="Wingdings" panose="05000000000000000000" pitchFamily="2" charset="2"/>
              <a:buChar char="l"/>
              <a:tabLst/>
              <a:defRPr sz="2400">
                <a:solidFill>
                  <a:srgbClr val="445469"/>
                </a:solidFill>
              </a:defRPr>
            </a:lvl1pPr>
            <a:lvl2pPr marL="792000" marR="0" indent="-342900" algn="l" defTabSz="742950" rtl="0" eaLnBrk="1" fontAlgn="auto" latinLnBrk="1" hangingPunct="1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445469"/>
                </a:solidFill>
              </a:defRPr>
            </a:lvl2pPr>
            <a:lvl3pPr marL="928688" marR="0" indent="-185738" algn="l" defTabSz="742950" rtl="0" eaLnBrk="1" fontAlgn="auto" latinLnBrk="1" hangingPunct="1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rgbClr val="445469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마스터 텍스트 스타일 편집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마스터 텍스트 스타일 편집</a:t>
            </a:r>
          </a:p>
          <a:p>
            <a:pPr lvl="2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8" name="Rectangle 8"/>
          <p:cNvSpPr/>
          <p:nvPr userDrawn="1"/>
        </p:nvSpPr>
        <p:spPr>
          <a:xfrm>
            <a:off x="0" y="0"/>
            <a:ext cx="9906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61" y="1052736"/>
            <a:ext cx="9906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5" name="Straight Connector 10"/>
          <p:cNvCxnSpPr/>
          <p:nvPr userDrawn="1"/>
        </p:nvCxnSpPr>
        <p:spPr>
          <a:xfrm>
            <a:off x="0" y="1052736"/>
            <a:ext cx="9906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8"/>
          <p:cNvSpPr/>
          <p:nvPr userDrawn="1"/>
        </p:nvSpPr>
        <p:spPr>
          <a:xfrm>
            <a:off x="0" y="982229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8563367" y="46424"/>
            <a:ext cx="1286177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연관 분석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7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5827" y="708462"/>
            <a:ext cx="9204752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445469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40740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>
            <a:spLocks noGrp="1"/>
          </p:cNvSpPr>
          <p:nvPr>
            <p:ph idx="1"/>
          </p:nvPr>
        </p:nvSpPr>
        <p:spPr>
          <a:xfrm>
            <a:off x="177560" y="1058863"/>
            <a:ext cx="9547210" cy="5230514"/>
          </a:xfrm>
          <a:prstGeom prst="rect">
            <a:avLst/>
          </a:prstGeom>
        </p:spPr>
        <p:txBody>
          <a:bodyPr vert="horz" lIns="90000" tIns="36000" rIns="90000" bIns="36000" rtlCol="0">
            <a:normAutofit/>
          </a:bodyPr>
          <a:lstStyle>
            <a:lvl1pPr marL="360000" marR="0" indent="-360000" algn="l" defTabSz="742950" rtl="0" eaLnBrk="1" fontAlgn="auto" latinLnBrk="1" hangingPunct="1">
              <a:lnSpc>
                <a:spcPct val="120000"/>
              </a:lnSpc>
              <a:spcBef>
                <a:spcPts val="813"/>
              </a:spcBef>
              <a:spcAft>
                <a:spcPts val="0"/>
              </a:spcAft>
              <a:buClr>
                <a:srgbClr val="445469"/>
              </a:buClr>
              <a:buSzPct val="85000"/>
              <a:buFont typeface="Wingdings" panose="05000000000000000000" pitchFamily="2" charset="2"/>
              <a:buChar char="l"/>
              <a:tabLst/>
              <a:defRPr sz="2400">
                <a:solidFill>
                  <a:srgbClr val="445469"/>
                </a:solidFill>
              </a:defRPr>
            </a:lvl1pPr>
            <a:lvl2pPr marL="792000" marR="0" indent="-342900" algn="l" defTabSz="742950" rtl="0" eaLnBrk="1" fontAlgn="auto" latinLnBrk="1" hangingPunct="1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445469"/>
                </a:solidFill>
              </a:defRPr>
            </a:lvl2pPr>
            <a:lvl3pPr marL="928688" marR="0" indent="-185738" algn="l" defTabSz="742950" rtl="0" eaLnBrk="1" fontAlgn="auto" latinLnBrk="1" hangingPunct="1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rgbClr val="445469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마스터 텍스트 스타일 편집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마스터 텍스트 스타일 편집</a:t>
            </a:r>
          </a:p>
          <a:p>
            <a:pPr lvl="2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8" name="Rectangle 8"/>
          <p:cNvSpPr/>
          <p:nvPr userDrawn="1"/>
        </p:nvSpPr>
        <p:spPr>
          <a:xfrm>
            <a:off x="0" y="0"/>
            <a:ext cx="9906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61" y="1052736"/>
            <a:ext cx="9906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5" name="Straight Connector 10"/>
          <p:cNvCxnSpPr/>
          <p:nvPr userDrawn="1"/>
        </p:nvCxnSpPr>
        <p:spPr>
          <a:xfrm>
            <a:off x="0" y="1052736"/>
            <a:ext cx="9906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8"/>
          <p:cNvSpPr/>
          <p:nvPr userDrawn="1"/>
        </p:nvSpPr>
        <p:spPr>
          <a:xfrm>
            <a:off x="0" y="982229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8563367" y="46424"/>
            <a:ext cx="1286177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연관 분석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7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5827" y="708462"/>
            <a:ext cx="9204752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445469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5803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88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3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kk.co.kr/book/view/6164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jdk.java.net/12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472238"/>
            <a:ext cx="2228850" cy="355600"/>
          </a:xfrm>
        </p:spPr>
        <p:txBody>
          <a:bodyPr/>
          <a:lstStyle/>
          <a:p>
            <a:fld id="{DB1476C6-C82F-42BB-B3B6-C26B6893176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EE67A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03163" y="756084"/>
            <a:ext cx="8299673" cy="5345832"/>
          </a:xfrm>
          <a:prstGeom prst="rect">
            <a:avLst/>
          </a:prstGeom>
          <a:solidFill>
            <a:schemeClr val="bg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728" y="1093561"/>
            <a:ext cx="4818898" cy="286817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72567" y="4299212"/>
            <a:ext cx="4560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3</a:t>
            </a:r>
            <a:r>
              <a:rPr lang="ko-KR" altLang="en-US" sz="2400" dirty="0" smtClean="0"/>
              <a:t>부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데이터 분석 라이브러리 활용</a:t>
            </a:r>
            <a:endParaRPr lang="ko-KR" altLang="en-US" sz="2400" dirty="0"/>
          </a:p>
        </p:txBody>
      </p:sp>
      <p:sp>
        <p:nvSpPr>
          <p:cNvPr id="2" name="직사각형 1"/>
          <p:cNvSpPr/>
          <p:nvPr/>
        </p:nvSpPr>
        <p:spPr>
          <a:xfrm>
            <a:off x="2528748" y="5722057"/>
            <a:ext cx="4770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://www.bookk.co.kr/book/view/61642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344" y="5763817"/>
            <a:ext cx="923546" cy="24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59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58" y="2563862"/>
            <a:ext cx="8513490" cy="3725515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트랜잭션</a:t>
            </a:r>
            <a:r>
              <a:rPr lang="en-US" altLang="ko-KR" dirty="0" smtClean="0"/>
              <a:t>(Transaction)</a:t>
            </a:r>
            <a:r>
              <a:rPr lang="ko-KR" altLang="en-US" dirty="0" smtClean="0"/>
              <a:t>은 서로 관련 있는 데이터의 모음</a:t>
            </a:r>
            <a:endParaRPr lang="en-US" altLang="ko-KR" dirty="0" smtClean="0"/>
          </a:p>
          <a:p>
            <a:r>
              <a:rPr lang="ko-KR" altLang="en-US" dirty="0" err="1" smtClean="0"/>
              <a:t>연관분석</a:t>
            </a:r>
            <a:r>
              <a:rPr lang="ko-KR" altLang="en-US" dirty="0" smtClean="0"/>
              <a:t> 시 </a:t>
            </a:r>
            <a:r>
              <a:rPr lang="ko-KR" altLang="en-US" dirty="0" err="1" smtClean="0"/>
              <a:t>트랜잭션으로부터</a:t>
            </a:r>
            <a:r>
              <a:rPr lang="ko-KR" altLang="en-US" dirty="0" smtClean="0"/>
              <a:t> 연관 규칙을 도출</a:t>
            </a:r>
            <a:endParaRPr lang="en-US" altLang="ko-KR" dirty="0" smtClean="0"/>
          </a:p>
          <a:p>
            <a:r>
              <a:rPr lang="ko-KR" altLang="en-US" dirty="0" err="1" smtClean="0"/>
              <a:t>파이썬의</a:t>
            </a:r>
            <a:r>
              <a:rPr lang="ko-KR" altLang="en-US" dirty="0" smtClean="0"/>
              <a:t> 트랜잭션 데이터는 리스트의 리스트 형식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2.1. CSV </a:t>
            </a:r>
            <a:r>
              <a:rPr lang="ko-KR" altLang="en-US" dirty="0" smtClean="0"/>
              <a:t>파일로부터 트랜잭션 데이터 생성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절</a:t>
            </a:r>
            <a:r>
              <a:rPr lang="en-US" altLang="ko-KR" dirty="0"/>
              <a:t>. </a:t>
            </a:r>
            <a:r>
              <a:rPr lang="ko-KR" altLang="en-US" dirty="0" smtClean="0"/>
              <a:t>트랜잭션 데이터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45088" y="363476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basket.csv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056" y="4098589"/>
            <a:ext cx="32004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63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3</a:t>
            </a:r>
            <a:r>
              <a:rPr lang="ko-KR" altLang="en-US" sz="3200" dirty="0" smtClean="0"/>
              <a:t>장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연관 </a:t>
            </a:r>
            <a:r>
              <a:rPr lang="ko-KR" altLang="en-US" sz="3200" dirty="0"/>
              <a:t>분석</a:t>
            </a:r>
            <a:r>
              <a:rPr lang="en-US" altLang="ko-KR" sz="3200" dirty="0"/>
              <a:t>(Association Analysis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69452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 </a:t>
            </a:r>
            <a:r>
              <a:rPr lang="ko-KR" altLang="en-US" dirty="0" smtClean="0"/>
              <a:t>연관 규칙 생성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FF0000"/>
                </a:solidFill>
              </a:rPr>
              <a:t>apriori</a:t>
            </a:r>
            <a:r>
              <a:rPr lang="en-US" altLang="ko-KR" dirty="0" smtClean="0">
                <a:solidFill>
                  <a:srgbClr val="FF0000"/>
                </a:solidFill>
              </a:rPr>
              <a:t>()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연역적 알고리즘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a priori </a:t>
            </a:r>
            <a:r>
              <a:rPr lang="en-US" altLang="ko-KR" dirty="0">
                <a:solidFill>
                  <a:srgbClr val="FF0000"/>
                </a:solidFill>
              </a:rPr>
              <a:t>algorithm)</a:t>
            </a:r>
            <a:r>
              <a:rPr lang="ko-KR" altLang="en-US" dirty="0">
                <a:solidFill>
                  <a:srgbClr val="FF0000"/>
                </a:solidFill>
              </a:rPr>
              <a:t>을 사용하여 연관 규칙을 알아내는 함수</a:t>
            </a:r>
          </a:p>
          <a:p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절</a:t>
            </a:r>
            <a:r>
              <a:rPr lang="en-US" altLang="ko-KR" dirty="0" smtClean="0"/>
              <a:t>. </a:t>
            </a:r>
            <a:r>
              <a:rPr lang="ko-KR" altLang="en-US" dirty="0"/>
              <a:t>연관 분석</a:t>
            </a:r>
            <a:r>
              <a:rPr lang="en-US" altLang="ko-KR" dirty="0"/>
              <a:t>(Association Analysis)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1" y="1928982"/>
            <a:ext cx="7776418" cy="42886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969225" y="2852936"/>
            <a:ext cx="2592288" cy="923330"/>
          </a:xfrm>
          <a:prstGeom prst="rect">
            <a:avLst/>
          </a:prstGeom>
          <a:solidFill>
            <a:srgbClr val="FBE5D6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이렇게 생성한 규칙은 </a:t>
            </a:r>
            <a:r>
              <a:rPr lang="en-US" altLang="ko-KR" dirty="0" err="1" smtClean="0">
                <a:solidFill>
                  <a:srgbClr val="FF0000"/>
                </a:solidFill>
              </a:rPr>
              <a:t>namedtuple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형식으로 저장되어 있음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61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연관 규칙은 </a:t>
            </a:r>
            <a:r>
              <a:rPr lang="en-US" altLang="ko-KR" dirty="0" err="1" smtClean="0"/>
              <a:t>namedtuple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형식으로 저장되어 있기 때문에 원하는 값을 찾거나 출력하기 위해서는 연관 규칙 결과가 어떤 형식으로 저장되어 있는지 이해해야 함</a:t>
            </a:r>
            <a:endParaRPr lang="en-US" altLang="ko-KR" dirty="0" smtClean="0"/>
          </a:p>
          <a:p>
            <a:r>
              <a:rPr lang="en-US" altLang="ko-KR" dirty="0" smtClean="0"/>
              <a:t>apyori.py </a:t>
            </a:r>
            <a:r>
              <a:rPr lang="ko-KR" altLang="en-US" dirty="0" smtClean="0"/>
              <a:t>파일에 정의되어 있는 </a:t>
            </a:r>
            <a:r>
              <a:rPr lang="en-US" altLang="ko-KR" dirty="0" err="1" smtClean="0"/>
              <a:t>RelationRecord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OrderStatistic</a:t>
            </a:r>
            <a:r>
              <a:rPr lang="ko-KR" altLang="en-US" dirty="0" smtClean="0"/>
              <a:t>은 다음처럼 </a:t>
            </a:r>
            <a:r>
              <a:rPr lang="en-US" altLang="ko-KR" dirty="0" err="1" smtClean="0"/>
              <a:t>namedtuple</a:t>
            </a:r>
            <a:r>
              <a:rPr lang="ko-KR" altLang="en-US" dirty="0" smtClean="0"/>
              <a:t>로 정의되어 있음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연관 규칙 형식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연관 분석</a:t>
            </a:r>
            <a:r>
              <a:rPr lang="en-US" altLang="ko-KR" dirty="0"/>
              <a:t>(Association Analysis</a:t>
            </a:r>
            <a:r>
              <a:rPr lang="en-US" altLang="ko-KR" dirty="0" smtClean="0"/>
              <a:t>) &gt; </a:t>
            </a:r>
            <a:r>
              <a:rPr lang="en-US" altLang="ko-KR" dirty="0"/>
              <a:t>3.1. </a:t>
            </a:r>
            <a:r>
              <a:rPr lang="ko-KR" altLang="en-US" dirty="0"/>
              <a:t>연관 규칙 생성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16496" y="3573016"/>
            <a:ext cx="9361040" cy="16370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atinLnBrk="0"/>
            <a:r>
              <a:rPr lang="en-US" altLang="ko-KR" sz="1600" dirty="0" err="1"/>
              <a:t>SupportRecord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namedtuple</a:t>
            </a:r>
            <a:r>
              <a:rPr lang="en-US" altLang="ko-KR" sz="1600" dirty="0"/>
              <a:t>( '</a:t>
            </a:r>
            <a:r>
              <a:rPr lang="en-US" altLang="ko-KR" sz="1600" dirty="0" err="1"/>
              <a:t>SupportRecord</a:t>
            </a:r>
            <a:r>
              <a:rPr lang="en-US" altLang="ko-KR" sz="1600" dirty="0"/>
              <a:t>', 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'items', 'support</a:t>
            </a:r>
            <a:r>
              <a:rPr lang="en-US" altLang="ko-KR" sz="1600" dirty="0" smtClean="0"/>
              <a:t>'))</a:t>
            </a:r>
          </a:p>
          <a:p>
            <a:pPr latinLnBrk="0"/>
            <a:endParaRPr lang="en-US" altLang="ko-KR" sz="1600" dirty="0"/>
          </a:p>
          <a:p>
            <a:pPr latinLnBrk="0"/>
            <a:r>
              <a:rPr lang="en-US" altLang="ko-KR" sz="1600" dirty="0" err="1"/>
              <a:t>RelationRecord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namedtuple</a:t>
            </a:r>
            <a:r>
              <a:rPr lang="en-US" altLang="ko-KR" sz="1600" dirty="0"/>
              <a:t>( '</a:t>
            </a:r>
            <a:r>
              <a:rPr lang="en-US" altLang="ko-KR" sz="1600" dirty="0" err="1"/>
              <a:t>RelationRecord</a:t>
            </a:r>
            <a:r>
              <a:rPr lang="en-US" altLang="ko-KR" sz="1600" dirty="0" smtClean="0"/>
              <a:t>', </a:t>
            </a:r>
            <a:r>
              <a:rPr lang="en-US" altLang="ko-KR" sz="1600" dirty="0" err="1" smtClean="0"/>
              <a:t>SupportRecord</a:t>
            </a:r>
            <a:r>
              <a:rPr lang="en-US" altLang="ko-KR" sz="1600" dirty="0"/>
              <a:t>._fields + ('</a:t>
            </a:r>
            <a:r>
              <a:rPr lang="en-US" altLang="ko-KR" sz="1600" dirty="0" err="1"/>
              <a:t>ordered_statistics</a:t>
            </a:r>
            <a:r>
              <a:rPr lang="en-US" altLang="ko-KR" sz="1600" dirty="0" smtClean="0"/>
              <a:t>',))</a:t>
            </a:r>
          </a:p>
          <a:p>
            <a:pPr latinLnBrk="0"/>
            <a:endParaRPr lang="en-US" altLang="ko-KR" sz="1600" dirty="0"/>
          </a:p>
          <a:p>
            <a:pPr latinLnBrk="0"/>
            <a:r>
              <a:rPr lang="en-US" altLang="ko-KR" sz="1600" dirty="0" err="1"/>
              <a:t>OrderedStatistic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namedtuple</a:t>
            </a:r>
            <a:r>
              <a:rPr lang="en-US" altLang="ko-KR" sz="1600" dirty="0"/>
              <a:t>( '</a:t>
            </a:r>
            <a:r>
              <a:rPr lang="en-US" altLang="ko-KR" sz="1600" dirty="0" err="1"/>
              <a:t>OrderedStatistic</a:t>
            </a:r>
            <a:r>
              <a:rPr lang="en-US" altLang="ko-KR" sz="1600" dirty="0" smtClean="0"/>
              <a:t>', (</a:t>
            </a:r>
            <a:r>
              <a:rPr lang="en-US" altLang="ko-KR" sz="1600" dirty="0"/>
              <a:t>'</a:t>
            </a:r>
            <a:r>
              <a:rPr lang="en-US" altLang="ko-KR" sz="1600" dirty="0" err="1"/>
              <a:t>items_base</a:t>
            </a:r>
            <a:r>
              <a:rPr lang="en-US" altLang="ko-KR" sz="1600" dirty="0"/>
              <a:t>', '</a:t>
            </a:r>
            <a:r>
              <a:rPr lang="en-US" altLang="ko-KR" sz="1600" dirty="0" err="1"/>
              <a:t>items_add</a:t>
            </a:r>
            <a:r>
              <a:rPr lang="en-US" altLang="ko-KR" sz="1600" dirty="0"/>
              <a:t>', 'confidence', 'lift',))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16496" y="5223530"/>
            <a:ext cx="7301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C:\Users\</a:t>
            </a:r>
            <a:r>
              <a:rPr lang="ko-KR" altLang="en-US" dirty="0"/>
              <a:t>사용자</a:t>
            </a:r>
            <a:r>
              <a:rPr lang="en-US" altLang="ko-KR" dirty="0"/>
              <a:t>\Anaconda3\Lib\site-packages\apyori.py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979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 </a:t>
            </a:r>
            <a:r>
              <a:rPr lang="ko-KR" altLang="en-US" dirty="0" smtClean="0"/>
              <a:t>연관 규칙 조회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연관 분석</a:t>
            </a:r>
            <a:r>
              <a:rPr lang="en-US" altLang="ko-KR" dirty="0"/>
              <a:t>(Association Analysis)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16" y="1160127"/>
            <a:ext cx="8281592" cy="507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00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오렌지주스를 구매한 사람은 와인을 구매할까</a:t>
            </a:r>
            <a:r>
              <a:rPr lang="en-US" altLang="ko-KR" dirty="0" smtClean="0"/>
              <a:t>?</a:t>
            </a:r>
            <a:endParaRPr lang="ko-KR" altLang="en-US" dirty="0" smtClean="0"/>
          </a:p>
          <a:p>
            <a:r>
              <a:rPr lang="ko-KR" altLang="en-US" dirty="0" smtClean="0"/>
              <a:t>앞의 결과에서 오렌지주스와 와인의 연관관계를 보면 다음과 같음</a:t>
            </a:r>
          </a:p>
          <a:p>
            <a:pPr lvl="1"/>
            <a:r>
              <a:rPr lang="en-US" altLang="ko-KR" dirty="0" smtClean="0"/>
              <a:t>['</a:t>
            </a:r>
            <a:r>
              <a:rPr lang="ko-KR" altLang="en-US" dirty="0" smtClean="0"/>
              <a:t>오렌지주스</a:t>
            </a:r>
            <a:r>
              <a:rPr lang="en-US" altLang="ko-KR" dirty="0" smtClean="0"/>
              <a:t>'] =&gt; ['</a:t>
            </a:r>
            <a:r>
              <a:rPr lang="ko-KR" altLang="en-US" dirty="0" smtClean="0"/>
              <a:t>와인</a:t>
            </a:r>
            <a:r>
              <a:rPr lang="en-US" altLang="ko-KR" dirty="0" smtClean="0"/>
              <a:t>'] ,</a:t>
            </a:r>
            <a:r>
              <a:rPr lang="ko-KR" altLang="en-US" dirty="0" smtClean="0"/>
              <a:t>	</a:t>
            </a:r>
            <a:r>
              <a:rPr lang="en-US" altLang="ko-KR" dirty="0" smtClean="0"/>
              <a:t>0.2000,</a:t>
            </a:r>
            <a:r>
              <a:rPr lang="ko-KR" altLang="en-US" dirty="0" smtClean="0"/>
              <a:t>	</a:t>
            </a:r>
            <a:r>
              <a:rPr lang="en-US" altLang="ko-KR" dirty="0" smtClean="0"/>
              <a:t>0.5000,</a:t>
            </a:r>
            <a:r>
              <a:rPr lang="ko-KR" altLang="en-US" dirty="0" smtClean="0"/>
              <a:t>	 </a:t>
            </a:r>
            <a:r>
              <a:rPr lang="en-US" altLang="ko-KR" dirty="0" smtClean="0"/>
              <a:t>0.8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['</a:t>
            </a:r>
            <a:r>
              <a:rPr lang="ko-KR" altLang="en-US" dirty="0" smtClean="0"/>
              <a:t>와인</a:t>
            </a:r>
            <a:r>
              <a:rPr lang="en-US" altLang="ko-KR" dirty="0" smtClean="0"/>
              <a:t>'] =&gt; ['</a:t>
            </a:r>
            <a:r>
              <a:rPr lang="ko-KR" altLang="en-US" dirty="0" smtClean="0"/>
              <a:t>오렌지주스</a:t>
            </a:r>
            <a:r>
              <a:rPr lang="en-US" altLang="ko-KR" dirty="0" smtClean="0"/>
              <a:t>'] ,</a:t>
            </a:r>
            <a:r>
              <a:rPr lang="ko-KR" altLang="en-US" dirty="0" smtClean="0"/>
              <a:t>	</a:t>
            </a:r>
            <a:r>
              <a:rPr lang="en-US" altLang="ko-KR" dirty="0" smtClean="0"/>
              <a:t>0.2000,</a:t>
            </a:r>
            <a:r>
              <a:rPr lang="ko-KR" altLang="en-US" dirty="0" smtClean="0"/>
              <a:t>	</a:t>
            </a:r>
            <a:r>
              <a:rPr lang="en-US" altLang="ko-KR" dirty="0" smtClean="0"/>
              <a:t>0.3333,</a:t>
            </a:r>
            <a:r>
              <a:rPr lang="ko-KR" altLang="en-US" dirty="0" smtClean="0"/>
              <a:t>	 </a:t>
            </a:r>
            <a:r>
              <a:rPr lang="en-US" altLang="ko-KR" dirty="0" smtClean="0"/>
              <a:t>0.8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오렌지주스와 와인을 구매한 사람은 순서에 상관없이 전체의 </a:t>
            </a:r>
            <a:r>
              <a:rPr lang="en-US" altLang="ko-KR" dirty="0" smtClean="0"/>
              <a:t>20%</a:t>
            </a:r>
          </a:p>
          <a:p>
            <a:r>
              <a:rPr lang="ko-KR" altLang="en-US" dirty="0" smtClean="0"/>
              <a:t>오렌지주스를 산 고객의 </a:t>
            </a:r>
            <a:r>
              <a:rPr lang="en-US" altLang="ko-KR" dirty="0" smtClean="0"/>
              <a:t>50%</a:t>
            </a:r>
            <a:r>
              <a:rPr lang="ko-KR" altLang="en-US" dirty="0" smtClean="0"/>
              <a:t>가 와인을 구매</a:t>
            </a:r>
            <a:endParaRPr lang="en-US" altLang="ko-KR" dirty="0" smtClean="0"/>
          </a:p>
          <a:p>
            <a:r>
              <a:rPr lang="ko-KR" altLang="en-US" dirty="0" err="1" smtClean="0"/>
              <a:t>향상도는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0.833 </a:t>
            </a:r>
            <a:r>
              <a:rPr lang="ko-KR" altLang="en-US" dirty="0" smtClean="0"/>
              <a:t>이고 향상도가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보다 작은 것은 음의 상관관계를 의미</a:t>
            </a:r>
            <a:endParaRPr lang="en-US" altLang="ko-KR" dirty="0" smtClean="0"/>
          </a:p>
          <a:p>
            <a:r>
              <a:rPr lang="ko-KR" altLang="en-US" dirty="0" smtClean="0"/>
              <a:t>그러므로 오렌지주스를 구매한 사람은 와인을 구매하지 않음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3.3. </a:t>
            </a:r>
            <a:r>
              <a:rPr lang="ko-KR" altLang="en-US" dirty="0" smtClean="0"/>
              <a:t>연관 규칙 평가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연관 분석</a:t>
            </a:r>
            <a:r>
              <a:rPr lang="en-US" altLang="ko-KR" dirty="0"/>
              <a:t>(Association Analysis)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397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4</a:t>
            </a:r>
            <a:r>
              <a:rPr lang="ko-KR" altLang="en-US" sz="3200" dirty="0" smtClean="0"/>
              <a:t>장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뉴스 기사 연관 분석 실습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91183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JTBC </a:t>
            </a:r>
            <a:r>
              <a:rPr lang="ko-KR" altLang="en-US" dirty="0"/>
              <a:t>경제분야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후 연관 분석</a:t>
            </a:r>
            <a:endParaRPr lang="en-US" altLang="ko-KR" dirty="0" smtClean="0"/>
          </a:p>
          <a:p>
            <a:r>
              <a:rPr lang="en-US" altLang="ko-KR" dirty="0" smtClean="0"/>
              <a:t>RSS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: http</a:t>
            </a:r>
            <a:r>
              <a:rPr lang="en-US" altLang="ko-KR" dirty="0"/>
              <a:t>://</a:t>
            </a:r>
            <a:r>
              <a:rPr lang="en-US" altLang="ko-KR" dirty="0" smtClean="0"/>
              <a:t>fs.jtbc.joins.com/RSS/economy.xml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4.1. </a:t>
            </a:r>
            <a:r>
              <a:rPr lang="ko-KR" altLang="en-US" dirty="0"/>
              <a:t>뉴스 </a:t>
            </a:r>
            <a:r>
              <a:rPr lang="en-US" altLang="ko-KR" dirty="0"/>
              <a:t>RSS </a:t>
            </a:r>
            <a:r>
              <a:rPr lang="ko-KR" altLang="en-US" dirty="0"/>
              <a:t>서버에서 링크 주소 가져오기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뉴스 기사 연관 분석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2" y="2132855"/>
            <a:ext cx="8496944" cy="414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09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4.2. </a:t>
            </a:r>
            <a:r>
              <a:rPr lang="en-US" altLang="ko-KR" dirty="0" err="1" smtClean="0"/>
              <a:t>KoNLPy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한국어 정보처리를 위한 파이썬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r>
              <a:rPr lang="ko-KR" altLang="en-US" dirty="0" smtClean="0"/>
              <a:t>오픈 </a:t>
            </a:r>
            <a:r>
              <a:rPr lang="ko-KR" altLang="en-US" dirty="0"/>
              <a:t>소스 소프트웨어이며 </a:t>
            </a:r>
            <a:r>
              <a:rPr lang="en-US" altLang="ko-KR" dirty="0"/>
              <a:t>[GPL v3 </a:t>
            </a:r>
            <a:r>
              <a:rPr lang="ko-KR" altLang="en-US" dirty="0"/>
              <a:t>이상</a:t>
            </a:r>
            <a:r>
              <a:rPr lang="en-US" altLang="ko-KR" dirty="0"/>
              <a:t>] </a:t>
            </a:r>
            <a:r>
              <a:rPr lang="ko-KR" altLang="en-US" dirty="0"/>
              <a:t>라이센스로 </a:t>
            </a:r>
            <a:r>
              <a:rPr lang="ko-KR" altLang="en-US" dirty="0" smtClean="0"/>
              <a:t>배포</a:t>
            </a:r>
            <a:endParaRPr lang="en-US" altLang="ko-KR" dirty="0" smtClean="0"/>
          </a:p>
          <a:p>
            <a:pPr fontAlgn="base"/>
            <a:r>
              <a:rPr lang="ko-KR" altLang="en-US" dirty="0"/>
              <a:t>공식 사이트는 다음과 같습니다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en-US" altLang="ko-KR" dirty="0" smtClean="0"/>
              <a:t>http</a:t>
            </a:r>
            <a:r>
              <a:rPr lang="en-US" altLang="ko-KR" dirty="0"/>
              <a:t>://konlpy.org/en/latest/</a:t>
            </a:r>
            <a:endParaRPr lang="ko-KR" altLang="en-US" dirty="0"/>
          </a:p>
          <a:p>
            <a:pPr lvl="1" fontAlgn="base"/>
            <a:r>
              <a:rPr lang="en-US" altLang="ko-KR" dirty="0" smtClean="0"/>
              <a:t>https</a:t>
            </a:r>
            <a:r>
              <a:rPr lang="en-US" altLang="ko-KR" dirty="0"/>
              <a:t>://github.com/konlpy/konlpy</a:t>
            </a:r>
            <a:endParaRPr lang="ko-KR" altLang="en-US" dirty="0"/>
          </a:p>
          <a:p>
            <a:pPr fontAlgn="base"/>
            <a:r>
              <a:rPr lang="en-US" altLang="ko-KR" dirty="0" err="1" smtClean="0"/>
              <a:t>KoNLPy</a:t>
            </a:r>
            <a:r>
              <a:rPr lang="en-US" altLang="ko-KR" dirty="0" smtClean="0"/>
              <a:t> </a:t>
            </a:r>
            <a:r>
              <a:rPr lang="ko-KR" altLang="en-US" dirty="0"/>
              <a:t>패키지 설치</a:t>
            </a:r>
          </a:p>
          <a:p>
            <a:pPr lvl="1" fontAlgn="base"/>
            <a:r>
              <a:rPr lang="en-US" altLang="ko-KR" dirty="0" err="1" smtClean="0"/>
              <a:t>KoNLPy</a:t>
            </a:r>
            <a:r>
              <a:rPr lang="ko-KR" altLang="en-US" dirty="0"/>
              <a:t>는 </a:t>
            </a:r>
            <a:r>
              <a:rPr lang="en-US" altLang="ko-KR" dirty="0"/>
              <a:t>JPype1 </a:t>
            </a:r>
            <a:r>
              <a:rPr lang="ko-KR" altLang="en-US" dirty="0"/>
              <a:t>패키지에 </a:t>
            </a:r>
            <a:r>
              <a:rPr lang="ko-KR" altLang="en-US" dirty="0" smtClean="0"/>
              <a:t>의존</a:t>
            </a:r>
            <a:endParaRPr lang="ko-KR" altLang="en-US" dirty="0"/>
          </a:p>
          <a:p>
            <a:pPr lvl="1" fontAlgn="base" latinLnBrk="0"/>
            <a:r>
              <a:rPr lang="en-US" altLang="ko-KR" dirty="0"/>
              <a:t>(base) C:\Users\COM&gt;pip install </a:t>
            </a:r>
            <a:r>
              <a:rPr lang="en-US" altLang="ko-KR" dirty="0" err="1" smtClean="0"/>
              <a:t>konlpy</a:t>
            </a:r>
            <a:endParaRPr lang="en-US" altLang="ko-KR" dirty="0" smtClean="0"/>
          </a:p>
          <a:p>
            <a:pPr fontAlgn="base" latinLnBrk="0"/>
            <a:r>
              <a:rPr lang="en-US" altLang="ko-KR" dirty="0" smtClean="0"/>
              <a:t>JDK</a:t>
            </a:r>
            <a:r>
              <a:rPr lang="ko-KR" altLang="en-US" dirty="0" smtClean="0"/>
              <a:t>를 설치해야 함</a:t>
            </a:r>
            <a:endParaRPr lang="ko-KR" altLang="en-US" dirty="0"/>
          </a:p>
          <a:p>
            <a:pPr lvl="1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jdk.java.net/12/</a:t>
            </a:r>
            <a:r>
              <a:rPr lang="en-US" altLang="ko-KR" dirty="0" smtClean="0"/>
              <a:t> -&gt; Builds -&gt; Windows/x64 zip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압축 풀기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JAVA_HOME </a:t>
            </a:r>
            <a:r>
              <a:rPr lang="ko-KR" altLang="en-US" dirty="0" smtClean="0"/>
              <a:t>환경변수 설정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뉴스 기사 연관 분석</a:t>
            </a:r>
          </a:p>
        </p:txBody>
      </p:sp>
    </p:spTree>
    <p:extLst>
      <p:ext uri="{BB962C8B-B14F-4D97-AF65-F5344CB8AC3E}">
        <p14:creationId xmlns:p14="http://schemas.microsoft.com/office/powerpoint/2010/main" val="2393491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4.3. </a:t>
            </a:r>
            <a:r>
              <a:rPr lang="ko-KR" altLang="en-US" dirty="0" smtClean="0"/>
              <a:t>기사 수집 및 형태소 분석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기사 원 </a:t>
            </a:r>
            <a:r>
              <a:rPr lang="ko-KR" altLang="en-US" dirty="0">
                <a:solidFill>
                  <a:srgbClr val="FF0000"/>
                </a:solidFill>
              </a:rPr>
              <a:t>글을 수집</a:t>
            </a:r>
            <a:r>
              <a:rPr lang="ko-KR" altLang="en-US" dirty="0"/>
              <a:t>해서 기사의 본문 내용을 </a:t>
            </a:r>
            <a:r>
              <a:rPr lang="ko-KR" altLang="en-US" dirty="0">
                <a:solidFill>
                  <a:srgbClr val="FF0000"/>
                </a:solidFill>
              </a:rPr>
              <a:t>형태소 분석 후 명사</a:t>
            </a:r>
            <a:r>
              <a:rPr lang="ko-KR" altLang="en-US" dirty="0"/>
              <a:t>만 </a:t>
            </a:r>
            <a:r>
              <a:rPr lang="ko-KR" altLang="en-US" dirty="0" smtClean="0"/>
              <a:t>뽑음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뉴스 기사 연관 분석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01" y="1628800"/>
            <a:ext cx="9472493" cy="420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8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EE67A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03163" y="756084"/>
            <a:ext cx="8299673" cy="5345832"/>
          </a:xfrm>
          <a:prstGeom prst="rect">
            <a:avLst/>
          </a:prstGeom>
          <a:solidFill>
            <a:schemeClr val="bg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06742" y="197943"/>
            <a:ext cx="3092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/>
              <a:t>파이썬</a:t>
            </a:r>
            <a:r>
              <a:rPr lang="ko-KR" altLang="en-US" sz="2800" b="1" dirty="0" smtClean="0"/>
              <a:t> 학습 </a:t>
            </a:r>
            <a:r>
              <a:rPr lang="ko-KR" altLang="en-US" sz="2800" b="1" dirty="0" err="1" smtClean="0"/>
              <a:t>로드맵</a:t>
            </a:r>
            <a:endParaRPr lang="ko-KR" altLang="en-US" sz="28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63" y="738623"/>
            <a:ext cx="8299673" cy="5380753"/>
          </a:xfrm>
          <a:prstGeom prst="rect">
            <a:avLst/>
          </a:prstGeom>
        </p:spPr>
      </p:pic>
      <p:sp>
        <p:nvSpPr>
          <p:cNvPr id="8" name="자유형 7"/>
          <p:cNvSpPr/>
          <p:nvPr/>
        </p:nvSpPr>
        <p:spPr>
          <a:xfrm>
            <a:off x="5589917" y="2277374"/>
            <a:ext cx="3183147" cy="1673524"/>
          </a:xfrm>
          <a:custGeom>
            <a:avLst/>
            <a:gdLst>
              <a:gd name="connsiteX0" fmla="*/ 0 w 3183147"/>
              <a:gd name="connsiteY0" fmla="*/ 0 h 1673524"/>
              <a:gd name="connsiteX1" fmla="*/ 3183147 w 3183147"/>
              <a:gd name="connsiteY1" fmla="*/ 25879 h 1673524"/>
              <a:gd name="connsiteX2" fmla="*/ 3157268 w 3183147"/>
              <a:gd name="connsiteY2" fmla="*/ 1673524 h 1673524"/>
              <a:gd name="connsiteX3" fmla="*/ 1673525 w 3183147"/>
              <a:gd name="connsiteY3" fmla="*/ 1647645 h 1673524"/>
              <a:gd name="connsiteX4" fmla="*/ 1673525 w 3183147"/>
              <a:gd name="connsiteY4" fmla="*/ 750498 h 1673524"/>
              <a:gd name="connsiteX5" fmla="*/ 0 w 3183147"/>
              <a:gd name="connsiteY5" fmla="*/ 750498 h 1673524"/>
              <a:gd name="connsiteX6" fmla="*/ 0 w 3183147"/>
              <a:gd name="connsiteY6" fmla="*/ 0 h 1673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3147" h="1673524">
                <a:moveTo>
                  <a:pt x="0" y="0"/>
                </a:moveTo>
                <a:lnTo>
                  <a:pt x="3183147" y="25879"/>
                </a:lnTo>
                <a:lnTo>
                  <a:pt x="3157268" y="1673524"/>
                </a:lnTo>
                <a:lnTo>
                  <a:pt x="1673525" y="1647645"/>
                </a:lnTo>
                <a:lnTo>
                  <a:pt x="1673525" y="750498"/>
                </a:lnTo>
                <a:lnTo>
                  <a:pt x="0" y="750498"/>
                </a:lnTo>
                <a:lnTo>
                  <a:pt x="0" y="0"/>
                </a:lnTo>
                <a:close/>
              </a:path>
            </a:pathLst>
          </a:custGeom>
          <a:noFill/>
          <a:ln w="76200">
            <a:solidFill>
              <a:srgbClr val="FF0000">
                <a:alpha val="60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953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4.4. </a:t>
            </a:r>
            <a:r>
              <a:rPr lang="ko-KR" altLang="en-US" dirty="0" smtClean="0"/>
              <a:t>연관 분석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연관 규칙을 생성하고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데이터프래임으로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뉴스 기사 연관 분석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05" y="1548167"/>
            <a:ext cx="7751771" cy="471226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36576" y="1869141"/>
            <a:ext cx="5760640" cy="263715"/>
          </a:xfrm>
          <a:prstGeom prst="rect">
            <a:avLst/>
          </a:prstGeom>
          <a:noFill/>
          <a:ln w="28575">
            <a:solidFill>
              <a:srgbClr val="EF4A4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639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4.5. </a:t>
            </a:r>
            <a:r>
              <a:rPr lang="ko-KR" altLang="en-US" dirty="0"/>
              <a:t>연관 </a:t>
            </a:r>
            <a:r>
              <a:rPr lang="ko-KR" altLang="en-US" dirty="0" smtClean="0"/>
              <a:t>분석 탐색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뉴스 기사 연관 분석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13921"/>
          <a:stretch/>
        </p:blipFill>
        <p:spPr>
          <a:xfrm>
            <a:off x="647400" y="1197495"/>
            <a:ext cx="8568952" cy="501435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041232" y="1556792"/>
            <a:ext cx="1296144" cy="360040"/>
          </a:xfrm>
          <a:prstGeom prst="rect">
            <a:avLst/>
          </a:prstGeom>
          <a:noFill/>
          <a:ln w="28575">
            <a:solidFill>
              <a:srgbClr val="EF4A4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39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8"/>
          <p:cNvGrpSpPr/>
          <p:nvPr/>
        </p:nvGrpSpPr>
        <p:grpSpPr>
          <a:xfrm>
            <a:off x="201001" y="5440212"/>
            <a:ext cx="693414" cy="693414"/>
            <a:chOff x="4213545" y="1835932"/>
            <a:chExt cx="693414" cy="693414"/>
          </a:xfrm>
          <a:solidFill>
            <a:srgbClr val="1E415D"/>
          </a:solidFill>
        </p:grpSpPr>
        <p:sp>
          <p:nvSpPr>
            <p:cNvPr id="37" name="Oval 39"/>
            <p:cNvSpPr/>
            <p:nvPr/>
          </p:nvSpPr>
          <p:spPr>
            <a:xfrm>
              <a:off x="4213545" y="1835932"/>
              <a:ext cx="693414" cy="6934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Picture 4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17" t="9084" r="38423" b="8386"/>
            <a:stretch/>
          </p:blipFill>
          <p:spPr>
            <a:xfrm>
              <a:off x="4410409" y="1981394"/>
              <a:ext cx="293620" cy="421540"/>
            </a:xfrm>
            <a:prstGeom prst="rect">
              <a:avLst/>
            </a:prstGeom>
            <a:grpFill/>
          </p:spPr>
        </p:pic>
      </p:grpSp>
      <p:sp>
        <p:nvSpPr>
          <p:cNvPr id="43" name="TextBox 42"/>
          <p:cNvSpPr txBox="1"/>
          <p:nvPr/>
        </p:nvSpPr>
        <p:spPr>
          <a:xfrm>
            <a:off x="916385" y="5604489"/>
            <a:ext cx="352036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1E415D"/>
                </a:solidFill>
              </a:rPr>
              <a:t>16</a:t>
            </a:r>
            <a:r>
              <a:rPr lang="ko-KR" altLang="en-US" sz="2000" dirty="0" smtClean="0">
                <a:solidFill>
                  <a:srgbClr val="1E415D"/>
                </a:solidFill>
              </a:rPr>
              <a:t>장</a:t>
            </a:r>
            <a:r>
              <a:rPr lang="en-US" altLang="ko-KR" sz="2000" dirty="0">
                <a:solidFill>
                  <a:srgbClr val="1E415D"/>
                </a:solidFill>
              </a:rPr>
              <a:t>. </a:t>
            </a:r>
            <a:r>
              <a:rPr lang="ko-KR" altLang="en-US" sz="2000" dirty="0">
                <a:solidFill>
                  <a:srgbClr val="1E415D"/>
                </a:solidFill>
              </a:rPr>
              <a:t>연관 분석</a:t>
            </a:r>
          </a:p>
        </p:txBody>
      </p:sp>
      <p:cxnSp>
        <p:nvCxnSpPr>
          <p:cNvPr id="44" name="Straight Connector 20"/>
          <p:cNvCxnSpPr/>
          <p:nvPr/>
        </p:nvCxnSpPr>
        <p:spPr>
          <a:xfrm>
            <a:off x="720000" y="6026174"/>
            <a:ext cx="4088984" cy="0"/>
          </a:xfrm>
          <a:prstGeom prst="line">
            <a:avLst/>
          </a:prstGeom>
          <a:ln w="12700">
            <a:solidFill>
              <a:srgbClr val="1E415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9"/>
          <p:cNvSpPr/>
          <p:nvPr/>
        </p:nvSpPr>
        <p:spPr>
          <a:xfrm>
            <a:off x="271294" y="2263468"/>
            <a:ext cx="546762" cy="5467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학습 내용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부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분석 라이브러리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6386" y="2329809"/>
            <a:ext cx="4228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12</a:t>
            </a:r>
            <a:r>
              <a:rPr lang="ko-KR" altLang="en-US" sz="1600" dirty="0" smtClean="0">
                <a:solidFill>
                  <a:srgbClr val="0070C0"/>
                </a:solidFill>
              </a:rPr>
              <a:t>장</a:t>
            </a:r>
            <a:r>
              <a:rPr lang="en-US" altLang="ko-KR" sz="1600" dirty="0">
                <a:solidFill>
                  <a:srgbClr val="0070C0"/>
                </a:solidFill>
              </a:rPr>
              <a:t>. </a:t>
            </a:r>
            <a:r>
              <a:rPr lang="ko-KR" altLang="en-US" sz="1600" dirty="0" smtClean="0">
                <a:solidFill>
                  <a:srgbClr val="0070C0"/>
                </a:solidFill>
              </a:rPr>
              <a:t>데이터프레임과 시리즈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9" name="Oval 39"/>
          <p:cNvSpPr/>
          <p:nvPr/>
        </p:nvSpPr>
        <p:spPr>
          <a:xfrm>
            <a:off x="271294" y="3098262"/>
            <a:ext cx="546762" cy="5467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20" name="Straight Connector 20"/>
          <p:cNvCxnSpPr/>
          <p:nvPr/>
        </p:nvCxnSpPr>
        <p:spPr>
          <a:xfrm>
            <a:off x="720000" y="3531773"/>
            <a:ext cx="3118575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16385" y="3172978"/>
            <a:ext cx="231813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13</a:t>
            </a:r>
            <a:r>
              <a:rPr lang="ko-KR" altLang="en-US" sz="1600" dirty="0" smtClean="0">
                <a:solidFill>
                  <a:srgbClr val="0070C0"/>
                </a:solidFill>
              </a:rPr>
              <a:t>장</a:t>
            </a:r>
            <a:r>
              <a:rPr lang="en-US" altLang="ko-KR" sz="1600" dirty="0" smtClean="0">
                <a:solidFill>
                  <a:srgbClr val="0070C0"/>
                </a:solidFill>
              </a:rPr>
              <a:t>. </a:t>
            </a:r>
            <a:r>
              <a:rPr lang="ko-KR" altLang="en-US" sz="1600" dirty="0" smtClean="0">
                <a:solidFill>
                  <a:srgbClr val="0070C0"/>
                </a:solidFill>
              </a:rPr>
              <a:t>데이터 시각화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2" name="Oval 39"/>
          <p:cNvSpPr/>
          <p:nvPr/>
        </p:nvSpPr>
        <p:spPr>
          <a:xfrm>
            <a:off x="271294" y="3933056"/>
            <a:ext cx="546762" cy="5467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23" name="Straight Connector 20"/>
          <p:cNvCxnSpPr/>
          <p:nvPr/>
        </p:nvCxnSpPr>
        <p:spPr>
          <a:xfrm>
            <a:off x="720000" y="4366567"/>
            <a:ext cx="3118575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6385" y="4007772"/>
            <a:ext cx="231813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14</a:t>
            </a:r>
            <a:r>
              <a:rPr lang="ko-KR" altLang="en-US" sz="1600" dirty="0" smtClean="0">
                <a:solidFill>
                  <a:srgbClr val="0070C0"/>
                </a:solidFill>
              </a:rPr>
              <a:t>장</a:t>
            </a:r>
            <a:r>
              <a:rPr lang="en-US" altLang="ko-KR" sz="1600" dirty="0" smtClean="0">
                <a:solidFill>
                  <a:srgbClr val="0070C0"/>
                </a:solidFill>
              </a:rPr>
              <a:t>. </a:t>
            </a:r>
            <a:r>
              <a:rPr lang="ko-KR" altLang="en-US" sz="1600" dirty="0">
                <a:solidFill>
                  <a:srgbClr val="0070C0"/>
                </a:solidFill>
              </a:rPr>
              <a:t>웹 데이터 수집</a:t>
            </a:r>
          </a:p>
        </p:txBody>
      </p:sp>
      <p:cxnSp>
        <p:nvCxnSpPr>
          <p:cNvPr id="29" name="Straight Connector 20"/>
          <p:cNvCxnSpPr/>
          <p:nvPr/>
        </p:nvCxnSpPr>
        <p:spPr>
          <a:xfrm>
            <a:off x="720000" y="2704534"/>
            <a:ext cx="3118575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271294" y="4765793"/>
            <a:ext cx="3889618" cy="546762"/>
            <a:chOff x="271294" y="1432884"/>
            <a:chExt cx="3889618" cy="546762"/>
          </a:xfrm>
        </p:grpSpPr>
        <p:sp>
          <p:nvSpPr>
            <p:cNvPr id="47" name="Oval 39"/>
            <p:cNvSpPr/>
            <p:nvPr/>
          </p:nvSpPr>
          <p:spPr>
            <a:xfrm>
              <a:off x="271294" y="1432884"/>
              <a:ext cx="546762" cy="54676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70C0"/>
                </a:solidFill>
              </a:endParaRPr>
            </a:p>
          </p:txBody>
        </p:sp>
        <p:cxnSp>
          <p:nvCxnSpPr>
            <p:cNvPr id="48" name="Straight Connector 20"/>
            <p:cNvCxnSpPr/>
            <p:nvPr/>
          </p:nvCxnSpPr>
          <p:spPr>
            <a:xfrm>
              <a:off x="720000" y="1866395"/>
              <a:ext cx="3118575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916385" y="1507600"/>
              <a:ext cx="32445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70C0"/>
                  </a:solidFill>
                </a:rPr>
                <a:t>15</a:t>
              </a:r>
              <a:r>
                <a:rPr lang="ko-KR" altLang="en-US" sz="1600" dirty="0" smtClean="0">
                  <a:solidFill>
                    <a:srgbClr val="0070C0"/>
                  </a:solidFill>
                </a:rPr>
                <a:t>장</a:t>
              </a:r>
              <a:r>
                <a:rPr lang="en-US" altLang="ko-KR" sz="1600" dirty="0">
                  <a:solidFill>
                    <a:srgbClr val="0070C0"/>
                  </a:solidFill>
                </a:rPr>
                <a:t>. </a:t>
              </a:r>
              <a:r>
                <a:rPr lang="ko-KR" altLang="en-US" sz="1600" dirty="0" smtClean="0">
                  <a:solidFill>
                    <a:srgbClr val="0070C0"/>
                  </a:solidFill>
                </a:rPr>
                <a:t>텍스트 </a:t>
              </a:r>
              <a:r>
                <a:rPr lang="ko-KR" altLang="en-US" sz="1600" dirty="0" err="1" smtClean="0">
                  <a:solidFill>
                    <a:srgbClr val="0070C0"/>
                  </a:solidFill>
                </a:rPr>
                <a:t>마이닝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271294" y="1430605"/>
            <a:ext cx="3567281" cy="555725"/>
            <a:chOff x="271294" y="1430605"/>
            <a:chExt cx="3567281" cy="555725"/>
          </a:xfrm>
        </p:grpSpPr>
        <p:sp>
          <p:nvSpPr>
            <p:cNvPr id="50" name="Oval 39"/>
            <p:cNvSpPr/>
            <p:nvPr/>
          </p:nvSpPr>
          <p:spPr>
            <a:xfrm>
              <a:off x="271294" y="1438388"/>
              <a:ext cx="546762" cy="54676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16386" y="1504729"/>
              <a:ext cx="2596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70C0"/>
                  </a:solidFill>
                </a:rPr>
                <a:t>11</a:t>
              </a:r>
              <a:r>
                <a:rPr lang="ko-KR" altLang="en-US" sz="1600" dirty="0" smtClean="0">
                  <a:solidFill>
                    <a:srgbClr val="0070C0"/>
                  </a:solidFill>
                </a:rPr>
                <a:t>장</a:t>
              </a:r>
              <a:r>
                <a:rPr lang="en-US" altLang="ko-KR" sz="1600" dirty="0">
                  <a:solidFill>
                    <a:srgbClr val="0070C0"/>
                  </a:solidFill>
                </a:rPr>
                <a:t>. </a:t>
              </a:r>
              <a:r>
                <a:rPr lang="en-US" altLang="ko-KR" sz="1600" dirty="0" smtClean="0">
                  <a:solidFill>
                    <a:srgbClr val="0070C0"/>
                  </a:solidFill>
                </a:rPr>
                <a:t>N</a:t>
              </a:r>
              <a:r>
                <a:rPr lang="ko-KR" altLang="en-US" sz="1600" dirty="0" smtClean="0">
                  <a:solidFill>
                    <a:srgbClr val="0070C0"/>
                  </a:solidFill>
                </a:rPr>
                <a:t>차원 배열 다루기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52" name="Straight Connector 20"/>
            <p:cNvCxnSpPr/>
            <p:nvPr/>
          </p:nvCxnSpPr>
          <p:spPr>
            <a:xfrm>
              <a:off x="720000" y="1879454"/>
              <a:ext cx="3118575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39"/>
            <p:cNvSpPr/>
            <p:nvPr/>
          </p:nvSpPr>
          <p:spPr>
            <a:xfrm>
              <a:off x="271294" y="1439568"/>
              <a:ext cx="546762" cy="54676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54" name="Oval 39"/>
            <p:cNvSpPr/>
            <p:nvPr/>
          </p:nvSpPr>
          <p:spPr>
            <a:xfrm>
              <a:off x="271294" y="1430605"/>
              <a:ext cx="546762" cy="54676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4639684" y="4517172"/>
            <a:ext cx="42017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1E415D"/>
                </a:solidFill>
              </a:rPr>
              <a:t>1. </a:t>
            </a:r>
            <a:r>
              <a:rPr lang="ko-KR" altLang="en-US" dirty="0" smtClean="0">
                <a:solidFill>
                  <a:srgbClr val="1E415D"/>
                </a:solidFill>
              </a:rPr>
              <a:t>연관 분석 개요</a:t>
            </a:r>
            <a:endParaRPr lang="en-US" altLang="ko-KR" dirty="0" smtClean="0">
              <a:solidFill>
                <a:srgbClr val="1E415D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1E415D"/>
                </a:solidFill>
              </a:rPr>
              <a:t>2. </a:t>
            </a:r>
            <a:r>
              <a:rPr lang="ko-KR" altLang="en-US" dirty="0" smtClean="0">
                <a:solidFill>
                  <a:srgbClr val="1E415D"/>
                </a:solidFill>
              </a:rPr>
              <a:t>트랜잭션 데이터</a:t>
            </a:r>
            <a:endParaRPr lang="en-US" altLang="ko-KR" dirty="0" smtClean="0">
              <a:solidFill>
                <a:srgbClr val="1E415D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1E415D"/>
                </a:solidFill>
              </a:rPr>
              <a:t>3. </a:t>
            </a:r>
            <a:r>
              <a:rPr lang="ko-KR" altLang="en-US" dirty="0" smtClean="0">
                <a:solidFill>
                  <a:srgbClr val="1E415D"/>
                </a:solidFill>
              </a:rPr>
              <a:t>연관 분석</a:t>
            </a:r>
            <a:endParaRPr lang="en-US" altLang="ko-KR" dirty="0" smtClean="0">
              <a:solidFill>
                <a:srgbClr val="1E415D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1E415D"/>
                </a:solidFill>
              </a:rPr>
              <a:t>4. </a:t>
            </a:r>
            <a:r>
              <a:rPr lang="ko-KR" altLang="en-US" dirty="0" smtClean="0">
                <a:solidFill>
                  <a:srgbClr val="1E415D"/>
                </a:solidFill>
              </a:rPr>
              <a:t>뉴스 기사 연관 분석 실습</a:t>
            </a:r>
            <a:endParaRPr lang="en-US" altLang="ko-KR" dirty="0" smtClean="0">
              <a:solidFill>
                <a:srgbClr val="1E41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8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472238"/>
            <a:ext cx="2228850" cy="355600"/>
          </a:xfrm>
        </p:spPr>
        <p:txBody>
          <a:bodyPr/>
          <a:lstStyle/>
          <a:p>
            <a:fld id="{DB1476C6-C82F-42BB-B3B6-C26B6893176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363" y="2564904"/>
            <a:ext cx="5256584" cy="270651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2013" y="1484784"/>
            <a:ext cx="96439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/>
              <a:t>오렌지주스를 </a:t>
            </a:r>
            <a:r>
              <a:rPr lang="ko-KR" altLang="en-US" sz="3600" dirty="0" smtClean="0"/>
              <a:t>구매하는 </a:t>
            </a:r>
            <a:r>
              <a:rPr lang="ko-KR" altLang="en-US" sz="3600" dirty="0"/>
              <a:t>사람은 </a:t>
            </a:r>
            <a:r>
              <a:rPr lang="ko-KR" altLang="en-US" sz="3600" dirty="0" smtClean="0"/>
              <a:t>와인을 구매할까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8425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1</a:t>
            </a:r>
            <a:r>
              <a:rPr lang="ko-KR" altLang="en-US" sz="3200" dirty="0" smtClean="0"/>
              <a:t>장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연관 </a:t>
            </a:r>
            <a:r>
              <a:rPr lang="ko-KR" altLang="en-US" sz="3200" dirty="0"/>
              <a:t>분석</a:t>
            </a:r>
            <a:r>
              <a:rPr lang="en-US" altLang="ko-KR" sz="3200" dirty="0"/>
              <a:t>(Association Analysis</a:t>
            </a:r>
            <a:r>
              <a:rPr lang="en-US" altLang="ko-KR" sz="3200" dirty="0" smtClean="0"/>
              <a:t>) </a:t>
            </a:r>
            <a:r>
              <a:rPr lang="ko-KR" altLang="en-US" sz="3200" dirty="0" smtClean="0"/>
              <a:t>개요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2934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연관 분석</a:t>
            </a:r>
            <a:r>
              <a:rPr lang="en-US" altLang="ko-KR" dirty="0"/>
              <a:t>(Association Analysis)</a:t>
            </a:r>
            <a:r>
              <a:rPr lang="ko-KR" altLang="en-US" dirty="0"/>
              <a:t>은 데이터들 사이에서 ‘</a:t>
            </a:r>
            <a:r>
              <a:rPr lang="ko-KR" altLang="en-US" dirty="0">
                <a:solidFill>
                  <a:srgbClr val="FF0000"/>
                </a:solidFill>
              </a:rPr>
              <a:t>자주 발생하는 속성을 찾는</a:t>
            </a:r>
            <a:r>
              <a:rPr lang="ko-KR" altLang="en-US" dirty="0"/>
              <a:t>’ 그리고 그 속성들 사이에 ‘</a:t>
            </a:r>
            <a:r>
              <a:rPr lang="ko-KR" altLang="en-US" dirty="0">
                <a:solidFill>
                  <a:srgbClr val="FF0000"/>
                </a:solidFill>
              </a:rPr>
              <a:t>연관성이 어느 정도 있는지</a:t>
            </a:r>
            <a:r>
              <a:rPr lang="ko-KR" altLang="en-US" dirty="0"/>
              <a:t>’를 분석하는 </a:t>
            </a:r>
            <a:r>
              <a:rPr lang="ko-KR" altLang="en-US" dirty="0" smtClean="0"/>
              <a:t>방법</a:t>
            </a:r>
            <a:endParaRPr lang="ko-KR" altLang="en-US" dirty="0"/>
          </a:p>
          <a:p>
            <a:r>
              <a:rPr lang="ko-KR" altLang="en-US" dirty="0" smtClean="0"/>
              <a:t>연관 규칙을 찾는 알고리즘으로는 </a:t>
            </a:r>
            <a:r>
              <a:rPr lang="en-US" altLang="ko-KR" dirty="0" err="1" smtClean="0">
                <a:solidFill>
                  <a:srgbClr val="FF0000"/>
                </a:solidFill>
              </a:rPr>
              <a:t>apriori</a:t>
            </a:r>
            <a:r>
              <a:rPr lang="en-US" altLang="ko-KR" dirty="0" smtClean="0">
                <a:solidFill>
                  <a:srgbClr val="FF0000"/>
                </a:solidFill>
              </a:rPr>
              <a:t>, FP-growth, DHP </a:t>
            </a:r>
            <a:r>
              <a:rPr lang="ko-KR" altLang="en-US" dirty="0" smtClean="0">
                <a:solidFill>
                  <a:srgbClr val="FF0000"/>
                </a:solidFill>
              </a:rPr>
              <a:t>알고리즘 </a:t>
            </a:r>
            <a:r>
              <a:rPr lang="ko-KR" altLang="en-US" dirty="0" smtClean="0"/>
              <a:t>등이 있음</a:t>
            </a:r>
            <a:endParaRPr lang="en-US" altLang="ko-KR" dirty="0" smtClean="0"/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aprioir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알고리즘이 비교적 구현이 간단하고 성능 또한 높음</a:t>
            </a:r>
            <a:endParaRPr lang="ko-KR" altLang="en-US" dirty="0" smtClean="0"/>
          </a:p>
          <a:p>
            <a:r>
              <a:rPr lang="en-US" altLang="ko-KR" dirty="0" smtClean="0"/>
              <a:t>pip install </a:t>
            </a:r>
            <a:r>
              <a:rPr lang="en-US" altLang="ko-KR" dirty="0" err="1" smtClean="0"/>
              <a:t>apyori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1.1. </a:t>
            </a:r>
            <a:r>
              <a:rPr lang="ko-KR" altLang="en-US" dirty="0" smtClean="0"/>
              <a:t>연관 분석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절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연관 분석</a:t>
            </a:r>
            <a:r>
              <a:rPr lang="en-US" altLang="ko-KR" dirty="0" smtClean="0"/>
              <a:t>(Association Analysis)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283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지지도</a:t>
            </a:r>
            <a:r>
              <a:rPr lang="en-US" altLang="ko-KR" smtClean="0"/>
              <a:t>(Support)</a:t>
            </a:r>
            <a:r>
              <a:rPr lang="ko-KR" altLang="en-US" smtClean="0"/>
              <a:t>는 전체 트랜잭션에서 항목 집합</a:t>
            </a:r>
            <a:r>
              <a:rPr lang="en-US" altLang="ko-KR" smtClean="0"/>
              <a:t>(X, Y)</a:t>
            </a:r>
            <a:r>
              <a:rPr lang="ko-KR" altLang="en-US" smtClean="0"/>
              <a:t>을 포함하는 트랜잭션의 비율을 의미</a:t>
            </a:r>
            <a:endParaRPr lang="en-US" altLang="ko-KR" smtClean="0"/>
          </a:p>
          <a:p>
            <a:r>
              <a:rPr lang="ko-KR" altLang="en-US" smtClean="0"/>
              <a:t>신뢰도</a:t>
            </a:r>
            <a:r>
              <a:rPr lang="en-US" altLang="ko-KR" smtClean="0"/>
              <a:t>(Confidence)</a:t>
            </a:r>
            <a:r>
              <a:rPr lang="ko-KR" altLang="en-US" smtClean="0"/>
              <a:t>는 </a:t>
            </a:r>
            <a:r>
              <a:rPr lang="en-US" altLang="ko-KR" smtClean="0"/>
              <a:t>X</a:t>
            </a:r>
            <a:r>
              <a:rPr lang="ko-KR" altLang="en-US" smtClean="0"/>
              <a:t>를 포함하는 트랜잭션 중 </a:t>
            </a:r>
            <a:r>
              <a:rPr lang="en-US" altLang="ko-KR" smtClean="0"/>
              <a:t>Y</a:t>
            </a:r>
            <a:r>
              <a:rPr lang="ko-KR" altLang="en-US" smtClean="0"/>
              <a:t>도 포함하는 트랜잭션의 비율을 의미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1.2. </a:t>
            </a:r>
            <a:r>
              <a:rPr lang="ko-KR" altLang="en-US" dirty="0" smtClean="0"/>
              <a:t>연관 분석 평가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연관 분석</a:t>
            </a:r>
            <a:r>
              <a:rPr lang="en-US" altLang="ko-KR" dirty="0"/>
              <a:t>(Association Analysis) </a:t>
            </a:r>
            <a:r>
              <a:rPr lang="ko-KR" altLang="en-US" dirty="0"/>
              <a:t>개요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454176" y="3356992"/>
            <a:ext cx="9250522" cy="1547857"/>
            <a:chOff x="442912" y="4074620"/>
            <a:chExt cx="9250522" cy="1547857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442912" y="4110918"/>
              <a:ext cx="5001210" cy="15115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99056" y="4712808"/>
              <a:ext cx="5038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0" dirty="0">
                  <a:solidFill>
                    <a:prstClr val="black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A</a:t>
              </a:r>
              <a:r>
                <a:rPr lang="ko-KR" altLang="en-US" sz="1600" b="0" dirty="0">
                  <a:solidFill>
                    <a:prstClr val="black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개</a:t>
              </a:r>
            </a:p>
          </p:txBody>
        </p:sp>
        <p:sp>
          <p:nvSpPr>
            <p:cNvPr id="7" name="타원 6"/>
            <p:cNvSpPr/>
            <p:nvPr/>
          </p:nvSpPr>
          <p:spPr bwMode="auto">
            <a:xfrm>
              <a:off x="712648" y="4222887"/>
              <a:ext cx="2780522" cy="1287624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8" name="타원 7"/>
            <p:cNvSpPr/>
            <p:nvPr/>
          </p:nvSpPr>
          <p:spPr bwMode="auto">
            <a:xfrm>
              <a:off x="2324123" y="4222887"/>
              <a:ext cx="2780522" cy="1287624"/>
            </a:xfrm>
            <a:prstGeom prst="ellipse">
              <a:avLst/>
            </a:prstGeom>
            <a:noFill/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9" name="타원 8"/>
            <p:cNvSpPr/>
            <p:nvPr/>
          </p:nvSpPr>
          <p:spPr bwMode="auto">
            <a:xfrm>
              <a:off x="6469583" y="4112970"/>
              <a:ext cx="310820" cy="288733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0" name="타원 9"/>
            <p:cNvSpPr/>
            <p:nvPr/>
          </p:nvSpPr>
          <p:spPr bwMode="auto">
            <a:xfrm>
              <a:off x="6469583" y="4532851"/>
              <a:ext cx="310820" cy="233266"/>
            </a:xfrm>
            <a:prstGeom prst="ellipse">
              <a:avLst/>
            </a:prstGeom>
            <a:noFill/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91974" y="4074620"/>
              <a:ext cx="22510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0" dirty="0">
                  <a:solidFill>
                    <a:prstClr val="black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X</a:t>
              </a:r>
              <a:r>
                <a:rPr lang="ko-KR" altLang="en-US" sz="1600" b="0" dirty="0">
                  <a:solidFill>
                    <a:prstClr val="black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를 포함하는 트랜잭션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91974" y="4489280"/>
              <a:ext cx="22510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0" dirty="0">
                  <a:solidFill>
                    <a:prstClr val="black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Y</a:t>
              </a:r>
              <a:r>
                <a:rPr lang="ko-KR" altLang="en-US" sz="1600" b="0" dirty="0">
                  <a:solidFill>
                    <a:prstClr val="black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를 포함하는 트랜잭션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37870" y="4712808"/>
              <a:ext cx="503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0" dirty="0">
                  <a:solidFill>
                    <a:prstClr val="black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B</a:t>
              </a:r>
              <a:r>
                <a:rPr lang="ko-KR" altLang="en-US" sz="1600" b="0" dirty="0">
                  <a:solidFill>
                    <a:prstClr val="black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개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3967" y="4712808"/>
              <a:ext cx="5038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0" dirty="0">
                  <a:solidFill>
                    <a:prstClr val="black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C</a:t>
              </a:r>
              <a:r>
                <a:rPr lang="ko-KR" altLang="en-US" sz="1600" b="0" dirty="0">
                  <a:solidFill>
                    <a:prstClr val="black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개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82582" y="4095339"/>
              <a:ext cx="931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b="0" dirty="0">
                  <a:solidFill>
                    <a:prstClr val="black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범례 </a:t>
              </a:r>
              <a:r>
                <a:rPr lang="en-US" altLang="ko-KR" sz="1600" b="0" dirty="0">
                  <a:solidFill>
                    <a:prstClr val="black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:</a:t>
              </a:r>
              <a:endParaRPr lang="ko-KR" altLang="en-US" sz="1600" b="0" dirty="0">
                <a:solidFill>
                  <a:prstClr val="black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04917" y="4872430"/>
              <a:ext cx="38885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0" dirty="0">
                  <a:solidFill>
                    <a:prstClr val="black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지지도 </a:t>
              </a:r>
              <a:r>
                <a:rPr lang="en-US" altLang="ko-KR" sz="1600" b="0" dirty="0">
                  <a:solidFill>
                    <a:prstClr val="black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= B</a:t>
              </a:r>
              <a:r>
                <a:rPr lang="ko-KR" altLang="en-US" sz="1600" b="0" dirty="0">
                  <a:solidFill>
                    <a:prstClr val="black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개 </a:t>
              </a:r>
              <a:r>
                <a:rPr lang="en-US" altLang="ko-KR" sz="1600" b="0" dirty="0">
                  <a:solidFill>
                    <a:prstClr val="black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/ (A</a:t>
              </a:r>
              <a:r>
                <a:rPr lang="ko-KR" altLang="en-US" sz="1600" b="0" dirty="0">
                  <a:solidFill>
                    <a:prstClr val="black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개 </a:t>
              </a:r>
              <a:r>
                <a:rPr lang="en-US" altLang="ko-KR" sz="1600" b="0" dirty="0">
                  <a:solidFill>
                    <a:prstClr val="black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+ B</a:t>
              </a:r>
              <a:r>
                <a:rPr lang="ko-KR" altLang="en-US" sz="1600" b="0" dirty="0">
                  <a:solidFill>
                    <a:prstClr val="black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개 </a:t>
              </a:r>
              <a:r>
                <a:rPr lang="en-US" altLang="ko-KR" sz="1600" b="0" dirty="0">
                  <a:solidFill>
                    <a:prstClr val="black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+ C</a:t>
              </a:r>
              <a:r>
                <a:rPr lang="ko-KR" altLang="en-US" sz="1600" b="0" dirty="0">
                  <a:solidFill>
                    <a:prstClr val="black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개 </a:t>
              </a:r>
              <a:r>
                <a:rPr lang="en-US" altLang="ko-KR" sz="1600" b="0" dirty="0">
                  <a:solidFill>
                    <a:prstClr val="black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+ D</a:t>
              </a:r>
              <a:r>
                <a:rPr lang="ko-KR" altLang="en-US" sz="1600" b="0" dirty="0">
                  <a:solidFill>
                    <a:prstClr val="black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개</a:t>
              </a:r>
              <a:r>
                <a:rPr lang="en-US" altLang="ko-KR" sz="1600" b="0" dirty="0">
                  <a:solidFill>
                    <a:prstClr val="black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)</a:t>
              </a:r>
            </a:p>
            <a:p>
              <a:r>
                <a:rPr lang="ko-KR" altLang="en-US" sz="1600" b="0" dirty="0">
                  <a:solidFill>
                    <a:prstClr val="black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신뢰도 </a:t>
              </a:r>
              <a:r>
                <a:rPr lang="en-US" altLang="ko-KR" sz="1600" b="0" dirty="0">
                  <a:solidFill>
                    <a:prstClr val="black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= B</a:t>
              </a:r>
              <a:r>
                <a:rPr lang="ko-KR" altLang="en-US" sz="1600" b="0" dirty="0">
                  <a:solidFill>
                    <a:prstClr val="black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개 </a:t>
              </a:r>
              <a:r>
                <a:rPr lang="en-US" altLang="ko-KR" sz="1600" b="0" dirty="0">
                  <a:solidFill>
                    <a:prstClr val="black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/ (A</a:t>
              </a:r>
              <a:r>
                <a:rPr lang="ko-KR" altLang="en-US" sz="1600" b="0" dirty="0">
                  <a:solidFill>
                    <a:prstClr val="black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개 </a:t>
              </a:r>
              <a:r>
                <a:rPr lang="en-US" altLang="ko-KR" sz="1600" b="0" dirty="0">
                  <a:solidFill>
                    <a:prstClr val="black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+ B</a:t>
              </a:r>
              <a:r>
                <a:rPr lang="ko-KR" altLang="en-US" sz="1600" b="0" dirty="0">
                  <a:solidFill>
                    <a:prstClr val="black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개</a:t>
              </a:r>
              <a:r>
                <a:rPr lang="en-US" altLang="ko-KR" sz="1600" b="0" dirty="0">
                  <a:solidFill>
                    <a:prstClr val="black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)</a:t>
              </a:r>
              <a:endParaRPr lang="ko-KR" altLang="en-US" sz="1600" b="0" dirty="0">
                <a:solidFill>
                  <a:prstClr val="black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31107" y="4186700"/>
              <a:ext cx="1209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0070C0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X</a:t>
              </a:r>
              <a:endParaRPr lang="ko-KR" altLang="en-US" sz="1600" dirty="0">
                <a:solidFill>
                  <a:srgbClr val="0070C0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63903" y="4186700"/>
              <a:ext cx="1209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C00000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Y</a:t>
              </a:r>
              <a:endParaRPr lang="ko-KR" altLang="en-US" sz="1600" dirty="0">
                <a:solidFill>
                  <a:srgbClr val="C0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96465" y="5272644"/>
              <a:ext cx="626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0" dirty="0">
                  <a:solidFill>
                    <a:prstClr val="black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D</a:t>
              </a:r>
              <a:r>
                <a:rPr lang="ko-KR" altLang="en-US" sz="1600" b="0" dirty="0">
                  <a:solidFill>
                    <a:prstClr val="black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개</a:t>
              </a:r>
            </a:p>
          </p:txBody>
        </p:sp>
      </p:grpSp>
      <p:sp>
        <p:nvSpPr>
          <p:cNvPr id="24" name="슬라이드 번호 개체 틀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30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연관 분석 평가 측도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연관 분석</a:t>
            </a:r>
            <a:r>
              <a:rPr lang="en-US" altLang="ko-KR" dirty="0"/>
              <a:t>(Association Analysis) </a:t>
            </a:r>
            <a:r>
              <a:rPr lang="ko-KR" altLang="en-US" dirty="0"/>
              <a:t>개요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8882073"/>
              </p:ext>
            </p:extLst>
          </p:nvPr>
        </p:nvGraphicFramePr>
        <p:xfrm>
          <a:off x="201001" y="1196750"/>
          <a:ext cx="9504000" cy="5045443"/>
        </p:xfrm>
        <a:graphic>
          <a:graphicData uri="http://schemas.openxmlformats.org/drawingml/2006/table">
            <a:tbl>
              <a:tblPr/>
              <a:tblGrid>
                <a:gridCol w="1943687">
                  <a:extLst>
                    <a:ext uri="{9D8B030D-6E8A-4147-A177-3AD203B41FA5}">
                      <a16:colId xmlns:a16="http://schemas.microsoft.com/office/drawing/2014/main" val="616619263"/>
                    </a:ext>
                  </a:extLst>
                </a:gridCol>
                <a:gridCol w="7560313">
                  <a:extLst>
                    <a:ext uri="{9D8B030D-6E8A-4147-A177-3AD203B41FA5}">
                      <a16:colId xmlns:a16="http://schemas.microsoft.com/office/drawing/2014/main" val="3484552696"/>
                    </a:ext>
                  </a:extLst>
                </a:gridCol>
              </a:tblGrid>
              <a:tr h="3887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평가 측도</a:t>
                      </a:r>
                      <a:endParaRPr lang="ko-KR" alt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150359"/>
                  </a:ext>
                </a:extLst>
              </a:tr>
              <a:tr h="7757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지지도</a:t>
                      </a:r>
                      <a:endParaRPr lang="ko-KR" alt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Support)</a:t>
                      </a:r>
                      <a:endParaRPr 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63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․ </a:t>
                      </a:r>
                      <a:r>
                        <a:rPr lang="ko-KR" alt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연관 규칙이 얼마나 중요한지에 대한 평가</a:t>
                      </a:r>
                      <a:endParaRPr lang="ko-KR" alt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  <a:p>
                      <a:pPr marL="0" marR="0" indent="-63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․ </a:t>
                      </a:r>
                      <a:r>
                        <a:rPr lang="ko-KR" alt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낮은 지지도의 연관 규칙은 우연히 발생한 트랜잭션에서 생성된 규칙일 수 있음</a:t>
                      </a:r>
                      <a:endParaRPr lang="ko-KR" alt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120489"/>
                  </a:ext>
                </a:extLst>
              </a:tr>
              <a:tr h="7757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신뢰도</a:t>
                      </a:r>
                      <a:endParaRPr lang="ko-KR" alt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Confidence)</a:t>
                      </a:r>
                      <a:endParaRPr 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63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․ </a:t>
                      </a:r>
                      <a:r>
                        <a:rPr lang="ko-KR" alt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연관 규칙이 얼마나 믿을 수 있는지 평가</a:t>
                      </a:r>
                      <a:endParaRPr lang="ko-KR" alt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41627"/>
                  </a:ext>
                </a:extLst>
              </a:tr>
              <a:tr h="15499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향상도</a:t>
                      </a:r>
                      <a:endParaRPr lang="ko-KR" alt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Lift)</a:t>
                      </a:r>
                      <a:endParaRPr 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63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․ Lift = P(Y|X) / P(Y) = P (X</a:t>
                      </a:r>
                      <a:r>
                        <a:rPr lang="ko-KR" altLang="en-US" sz="18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∩</a:t>
                      </a:r>
                      <a:r>
                        <a:rPr lang="en-US" altLang="ko-KR" sz="18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Y) / P(X)P(Y) = </a:t>
                      </a:r>
                      <a:r>
                        <a:rPr lang="ko-KR" altLang="en-US" sz="18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신뢰도 </a:t>
                      </a:r>
                      <a:r>
                        <a:rPr lang="en-US" altLang="ko-KR" sz="18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P(Y)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  <a:p>
                      <a:pPr marL="0" marR="0" indent="-63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․ X -&gt; Y</a:t>
                      </a:r>
                      <a:r>
                        <a:rPr lang="ko-KR" altLang="en-US" sz="18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신뢰도 </a:t>
                      </a:r>
                      <a:r>
                        <a:rPr lang="en-US" altLang="ko-KR" sz="18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Y</a:t>
                      </a:r>
                      <a:r>
                        <a:rPr lang="ko-KR" altLang="en-US" sz="18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지지도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  <a:p>
                      <a:pPr marL="0" marR="0" indent="-63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․ 1 </a:t>
                      </a:r>
                      <a:r>
                        <a:rPr lang="ko-KR" altLang="en-US" sz="18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보다 작으면 음의 상관관계</a:t>
                      </a:r>
                      <a:r>
                        <a:rPr lang="en-US" altLang="ko-KR" sz="18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설사약과 </a:t>
                      </a:r>
                      <a:r>
                        <a:rPr lang="ko-KR" altLang="en-US" sz="1800" kern="0" spc="-5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변비약</a:t>
                      </a:r>
                      <a:r>
                        <a:rPr lang="en-US" altLang="ko-KR" sz="18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1</a:t>
                      </a:r>
                      <a:r>
                        <a:rPr lang="ko-KR" altLang="en-US" sz="18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이면 상관관계 없음</a:t>
                      </a:r>
                      <a:r>
                        <a:rPr lang="en-US" altLang="ko-KR" sz="18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과자와 후추</a:t>
                      </a:r>
                      <a:r>
                        <a:rPr lang="en-US" altLang="ko-KR" sz="18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1 </a:t>
                      </a:r>
                      <a:r>
                        <a:rPr lang="ko-KR" altLang="en-US" sz="18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보다 크면 양의 상관관계</a:t>
                      </a:r>
                      <a:r>
                        <a:rPr lang="en-US" altLang="ko-KR" sz="18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빵과 버터</a:t>
                      </a:r>
                      <a:r>
                        <a:rPr lang="en-US" altLang="ko-KR" sz="18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682269"/>
                  </a:ext>
                </a:extLst>
              </a:tr>
              <a:tr h="7757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파이 계수 </a:t>
                      </a:r>
                      <a:endParaRPr lang="ko-KR" alt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Phi coefficient)</a:t>
                      </a:r>
                      <a:endParaRPr 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63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․ -1 : </a:t>
                      </a:r>
                      <a:r>
                        <a:rPr lang="ko-KR" alt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완전 음의 상관관계</a:t>
                      </a:r>
                      <a:r>
                        <a:rPr lang="en-US" altLang="ko-KR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0 : </a:t>
                      </a:r>
                      <a:r>
                        <a:rPr lang="ko-KR" alt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상관관계 없음</a:t>
                      </a:r>
                      <a:r>
                        <a:rPr lang="en-US" altLang="ko-KR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1 : </a:t>
                      </a:r>
                      <a:r>
                        <a:rPr lang="ko-KR" alt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완전 양의 상관관계</a:t>
                      </a:r>
                      <a:endParaRPr lang="ko-KR" alt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344501"/>
                  </a:ext>
                </a:extLst>
              </a:tr>
              <a:tr h="7757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IS </a:t>
                      </a:r>
                      <a:r>
                        <a:rPr lang="ko-KR" alt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측도</a:t>
                      </a:r>
                      <a:endParaRPr lang="ko-KR" alt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Interest-Support)</a:t>
                      </a:r>
                      <a:endParaRPr 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63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․ </a:t>
                      </a:r>
                      <a:r>
                        <a:rPr lang="ko-KR" altLang="en-US" sz="18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비대칭적 이항 변수에 적합한 측도로 값이 클수록 상관관계가 높음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  <a:p>
                      <a:pPr marL="0" marR="0" indent="-63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․ P(X, Y) / P(X) * P(Y)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037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47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2</a:t>
            </a:r>
            <a:r>
              <a:rPr lang="ko-KR" altLang="en-US" sz="3200" dirty="0" smtClean="0"/>
              <a:t>장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트랜잭션 데이터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183850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EF4A4A"/>
          </a:solidFill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6236</TotalTime>
  <Words>835</Words>
  <Application>Microsoft Office PowerPoint</Application>
  <PresentationFormat>A4 용지(210x297mm)</PresentationFormat>
  <Paragraphs>140</Paragraphs>
  <Slides>21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나눔바른고딕</vt:lpstr>
      <vt:lpstr>나눔명조</vt:lpstr>
      <vt:lpstr>나눔고딕</vt:lpstr>
      <vt:lpstr>맑은 고딕</vt:lpstr>
      <vt:lpstr>Wingdings</vt:lpstr>
      <vt:lpstr>Arial</vt:lpstr>
      <vt:lpstr>1_Office 테마</vt:lpstr>
      <vt:lpstr>PowerPoint 프레젠테이션</vt:lpstr>
      <vt:lpstr>PowerPoint 프레젠테이션</vt:lpstr>
      <vt:lpstr>학습 내용</vt:lpstr>
      <vt:lpstr>PowerPoint 프레젠테이션</vt:lpstr>
      <vt:lpstr>1장. 연관 분석(Association Analysis) 개요</vt:lpstr>
      <vt:lpstr>1.1. 연관 분석</vt:lpstr>
      <vt:lpstr>1.2. 연관 분석 평가</vt:lpstr>
      <vt:lpstr>연관 분석 평가 측도</vt:lpstr>
      <vt:lpstr>2장. 트랜잭션 데이터</vt:lpstr>
      <vt:lpstr>2.1. CSV 파일로부터 트랜잭션 데이터 생성</vt:lpstr>
      <vt:lpstr>3장. 연관 분석(Association Analysis)</vt:lpstr>
      <vt:lpstr>3.1. 연관 규칙 생성</vt:lpstr>
      <vt:lpstr>연관 규칙 형식</vt:lpstr>
      <vt:lpstr>3.2. 연관 규칙 조회</vt:lpstr>
      <vt:lpstr>3.3. 연관 규칙 평가</vt:lpstr>
      <vt:lpstr>4장. 뉴스 기사 연관 분석 실습</vt:lpstr>
      <vt:lpstr>4.1. 뉴스 RSS 서버에서 링크 주소 가져오기</vt:lpstr>
      <vt:lpstr>4.2. KoNLPy 패키지</vt:lpstr>
      <vt:lpstr>4.3. 기사 수집 및 형태소 분석</vt:lpstr>
      <vt:lpstr>4.4. 연관 분석</vt:lpstr>
      <vt:lpstr>4.5. 연관 분석 탐색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허진경</dc:creator>
  <cp:lastModifiedBy>Windows 사용자</cp:lastModifiedBy>
  <cp:revision>331</cp:revision>
  <dcterms:created xsi:type="dcterms:W3CDTF">2019-04-14T14:47:30Z</dcterms:created>
  <dcterms:modified xsi:type="dcterms:W3CDTF">2019-07-08T05:53:37Z</dcterms:modified>
</cp:coreProperties>
</file>