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41" r:id="rId2"/>
    <p:sldId id="340" r:id="rId3"/>
    <p:sldId id="259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32" r:id="rId14"/>
    <p:sldId id="301" r:id="rId15"/>
    <p:sldId id="333" r:id="rId16"/>
    <p:sldId id="302" r:id="rId17"/>
    <p:sldId id="303" r:id="rId18"/>
    <p:sldId id="334" r:id="rId19"/>
    <p:sldId id="335" r:id="rId20"/>
    <p:sldId id="304" r:id="rId21"/>
    <p:sldId id="336" r:id="rId22"/>
    <p:sldId id="306" r:id="rId23"/>
    <p:sldId id="308" r:id="rId24"/>
    <p:sldId id="317" r:id="rId25"/>
    <p:sldId id="337" r:id="rId26"/>
    <p:sldId id="338" r:id="rId27"/>
  </p:sldIdLst>
  <p:sldSz cx="9906000" cy="6858000" type="A4"/>
  <p:notesSz cx="6858000" cy="9144000"/>
  <p:embeddedFontLst>
    <p:embeddedFont>
      <p:font typeface="나눔고딕" panose="020D0604000000000000" pitchFamily="50" charset="-127"/>
      <p:regular r:id="rId30"/>
      <p:bold r:id="rId31"/>
    </p:embeddedFont>
    <p:embeddedFont>
      <p:font typeface="D2Coding" panose="020B0609020101020101" pitchFamily="49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45469"/>
    <a:srgbClr val="4E2683"/>
    <a:srgbClr val="E4E5E9"/>
    <a:srgbClr val="F3F5F7"/>
    <a:srgbClr val="E4E6EA"/>
    <a:srgbClr val="E7E9EB"/>
    <a:srgbClr val="FCFCFC"/>
    <a:srgbClr val="E4E6E8"/>
    <a:srgbClr val="D3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0" autoAdjust="0"/>
    <p:restoredTop sz="88840" autoAdjust="0"/>
  </p:normalViewPr>
  <p:slideViewPr>
    <p:cSldViewPr>
      <p:cViewPr varScale="1">
        <p:scale>
          <a:sx n="83" d="100"/>
          <a:sy n="83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497938" y="46424"/>
            <a:ext cx="134548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구조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497938" y="46424"/>
            <a:ext cx="134548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구조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기본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6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항목 추가하기</a:t>
            </a:r>
            <a:r>
              <a:rPr lang="en-US" altLang="ko-KR" dirty="0" smtClean="0"/>
              <a:t>, 4) </a:t>
            </a:r>
            <a:r>
              <a:rPr lang="ko-KR" altLang="en-US" dirty="0" smtClean="0"/>
              <a:t>리스트 추가하기</a:t>
            </a:r>
            <a:r>
              <a:rPr lang="en-US" altLang="ko-KR" dirty="0" smtClean="0"/>
              <a:t>, 5) </a:t>
            </a:r>
            <a:r>
              <a:rPr lang="ko-KR" altLang="en-US" dirty="0" smtClean="0"/>
              <a:t>중간에 삽입하기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5298305" cy="5230428"/>
          </a:xfrm>
        </p:spPr>
        <p:txBody>
          <a:bodyPr/>
          <a:lstStyle/>
          <a:p>
            <a:pPr lvl="0" fontAlgn="base">
              <a:lnSpc>
                <a:spcPct val="100000"/>
              </a:lnSpc>
            </a:pPr>
            <a:r>
              <a:rPr lang="en-US" altLang="ko-KR" dirty="0"/>
              <a:t>append</a:t>
            </a:r>
            <a:r>
              <a:rPr lang="en-US" altLang="ko-KR" dirty="0" smtClean="0"/>
              <a:t>()</a:t>
            </a:r>
          </a:p>
          <a:p>
            <a:pPr lvl="1" fontAlgn="base">
              <a:lnSpc>
                <a:spcPct val="100000"/>
              </a:lnSpc>
            </a:pPr>
            <a:r>
              <a:rPr lang="ko-KR" altLang="en-US" dirty="0" smtClean="0"/>
              <a:t>단일 항목을 </a:t>
            </a:r>
            <a:r>
              <a:rPr lang="ko-KR" altLang="en-US" dirty="0"/>
              <a:t>맨 뒤에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 fontAlgn="base">
              <a:lnSpc>
                <a:spcPct val="100000"/>
              </a:lnSpc>
            </a:pPr>
            <a:r>
              <a:rPr lang="ko-KR" altLang="en-US" dirty="0" smtClean="0"/>
              <a:t>리스트를 </a:t>
            </a:r>
            <a:r>
              <a:rPr lang="en-US" altLang="ko-KR" dirty="0" smtClean="0"/>
              <a:t>append </a:t>
            </a:r>
            <a:r>
              <a:rPr lang="ko-KR" altLang="en-US" dirty="0" smtClean="0"/>
              <a:t>하면 리스트가 항목으로 추가됨</a:t>
            </a:r>
            <a:endParaRPr lang="ko-KR" altLang="en-US" dirty="0"/>
          </a:p>
          <a:p>
            <a:pPr lvl="0" fontAlgn="base">
              <a:lnSpc>
                <a:spcPct val="100000"/>
              </a:lnSpc>
            </a:pPr>
            <a:r>
              <a:rPr lang="en-US" altLang="ko-KR" dirty="0"/>
              <a:t>extend</a:t>
            </a:r>
            <a:r>
              <a:rPr lang="en-US" altLang="ko-KR" dirty="0" smtClean="0"/>
              <a:t>()</a:t>
            </a:r>
          </a:p>
          <a:p>
            <a:pPr lvl="1" fontAlgn="base">
              <a:lnSpc>
                <a:spcPct val="100000"/>
              </a:lnSpc>
            </a:pPr>
            <a:r>
              <a:rPr lang="ko-KR" altLang="en-US" dirty="0" smtClean="0"/>
              <a:t>리스트를 </a:t>
            </a:r>
            <a:r>
              <a:rPr lang="ko-KR" altLang="en-US" dirty="0"/>
              <a:t>항목별로 맨 뒤에 추가</a:t>
            </a:r>
          </a:p>
          <a:p>
            <a:pPr lvl="0" fontAlgn="base">
              <a:lnSpc>
                <a:spcPct val="100000"/>
              </a:lnSpc>
            </a:pPr>
            <a:r>
              <a:rPr lang="en-US" altLang="ko-KR" dirty="0"/>
              <a:t>insert</a:t>
            </a:r>
            <a:r>
              <a:rPr lang="en-US" altLang="ko-KR" dirty="0" smtClean="0"/>
              <a:t>()</a:t>
            </a:r>
          </a:p>
          <a:p>
            <a:pPr lvl="1" fontAlgn="base">
              <a:lnSpc>
                <a:spcPct val="100000"/>
              </a:lnSpc>
            </a:pPr>
            <a:r>
              <a:rPr lang="ko-KR" altLang="en-US" dirty="0" smtClean="0"/>
              <a:t>지정한 </a:t>
            </a:r>
            <a:r>
              <a:rPr lang="ko-KR" altLang="en-US" dirty="0"/>
              <a:t>인덱스 위치에 삽입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1.3. </a:t>
            </a:r>
            <a:r>
              <a:rPr lang="ko-KR" altLang="en-US" dirty="0"/>
              <a:t>항목 추가하기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56" y="1163469"/>
            <a:ext cx="4225104" cy="511941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132320" y="4725144"/>
            <a:ext cx="1853128" cy="258336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22760" y="6024551"/>
            <a:ext cx="375320" cy="239089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98080" y="3202304"/>
            <a:ext cx="1661160" cy="333376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32320" y="1949791"/>
            <a:ext cx="228600" cy="275249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데이터 수 세기</a:t>
            </a:r>
            <a:r>
              <a:rPr lang="en-US" altLang="ko-KR" dirty="0" smtClean="0"/>
              <a:t>, 2) </a:t>
            </a:r>
            <a:r>
              <a:rPr lang="ko-KR" altLang="en-US" dirty="0" smtClean="0"/>
              <a:t>항목의 위치 반환하기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count() : </a:t>
            </a:r>
            <a:r>
              <a:rPr lang="ko-KR" altLang="en-US" dirty="0"/>
              <a:t>리스트에서 데이터의 개수를 반환</a:t>
            </a:r>
          </a:p>
          <a:p>
            <a:pPr lvl="0" fontAlgn="base"/>
            <a:r>
              <a:rPr lang="en-US" altLang="ko-KR" dirty="0"/>
              <a:t>index() : </a:t>
            </a:r>
            <a:r>
              <a:rPr lang="ko-KR" altLang="en-US" dirty="0"/>
              <a:t>해당 항목의 위치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항목을 찾지 못하면 에러 발생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</a:t>
            </a:r>
            <a:r>
              <a:rPr lang="en-US" altLang="ko-KR" dirty="0" smtClean="0"/>
              <a:t>1.4. </a:t>
            </a:r>
            <a:r>
              <a:rPr lang="ko-KR" altLang="en-US" dirty="0" smtClean="0"/>
              <a:t>인덱싱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823" y="1651570"/>
            <a:ext cx="4853731" cy="46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인덱스를 이용한 직접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fontAlgn="base"/>
            <a:r>
              <a:rPr lang="en-US" altLang="ko-KR" dirty="0" smtClean="0"/>
              <a:t>[</a:t>
            </a:r>
            <a:r>
              <a:rPr lang="en-US" altLang="ko-KR" dirty="0"/>
              <a:t>index] : </a:t>
            </a:r>
            <a:r>
              <a:rPr lang="ko-KR" altLang="en-US" dirty="0"/>
              <a:t>인덱스를 이용한 </a:t>
            </a:r>
            <a:r>
              <a:rPr lang="ko-KR" altLang="en-US" dirty="0" smtClean="0"/>
              <a:t>직접 접근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1.4. </a:t>
            </a:r>
            <a:r>
              <a:rPr lang="ko-KR" altLang="en-US" dirty="0"/>
              <a:t>인덱싱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07" y="1718130"/>
            <a:ext cx="9250645" cy="41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/>
              <a:t> 다차원 리스트에서 인덱스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다차원 리스트에서 인덱스를 이용해 데이터를 참조하려면 차원 별로 </a:t>
            </a:r>
            <a:r>
              <a:rPr lang="en-US" altLang="ko-KR" dirty="0"/>
              <a:t>[index]</a:t>
            </a:r>
            <a:r>
              <a:rPr lang="ko-KR" altLang="en-US" dirty="0"/>
              <a:t>를 지정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1.4. </a:t>
            </a:r>
            <a:r>
              <a:rPr lang="ko-KR" altLang="en-US" dirty="0"/>
              <a:t>인덱싱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6" y="2060848"/>
            <a:ext cx="9263054" cy="12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[ start : stop 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mtClean="0"/>
              <a:t>[ start : stop ] : start</a:t>
            </a:r>
            <a:r>
              <a:rPr lang="ko-KR" altLang="en-US" smtClean="0"/>
              <a:t>부터 </a:t>
            </a:r>
            <a:r>
              <a:rPr lang="en-US" altLang="ko-KR" smtClean="0"/>
              <a:t>stop</a:t>
            </a:r>
            <a:r>
              <a:rPr lang="ko-KR" altLang="en-US" smtClean="0"/>
              <a:t>까지 부분 리스트 추출</a:t>
            </a:r>
          </a:p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&gt; 1.5.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41" y="1537295"/>
            <a:ext cx="7434880" cy="66756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04" y="2196777"/>
            <a:ext cx="2682352" cy="411254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912" y="3023220"/>
            <a:ext cx="3418681" cy="32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2) </a:t>
            </a:r>
            <a:r>
              <a:rPr lang="en-US" altLang="ko-KR" dirty="0"/>
              <a:t>[ start : stop : step ]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[ </a:t>
            </a:r>
            <a:r>
              <a:rPr lang="en-US" altLang="ko-KR" i="1" dirty="0"/>
              <a:t>start </a:t>
            </a:r>
            <a:r>
              <a:rPr lang="en-US" altLang="ko-KR" dirty="0"/>
              <a:t>: </a:t>
            </a:r>
            <a:r>
              <a:rPr lang="en-US" altLang="ko-KR" i="1" dirty="0"/>
              <a:t>stop </a:t>
            </a:r>
            <a:r>
              <a:rPr lang="en-US" altLang="ko-KR" dirty="0"/>
              <a:t>: </a:t>
            </a:r>
            <a:r>
              <a:rPr lang="en-US" altLang="ko-KR" i="1" dirty="0"/>
              <a:t>step </a:t>
            </a:r>
            <a:r>
              <a:rPr lang="en-US" altLang="ko-KR" dirty="0"/>
              <a:t>] </a:t>
            </a:r>
            <a:r>
              <a:rPr lang="ko-KR" altLang="en-US" dirty="0"/>
              <a:t>형식은 매 </a:t>
            </a:r>
            <a:r>
              <a:rPr lang="en-US" altLang="ko-KR" i="1" dirty="0"/>
              <a:t>step </a:t>
            </a:r>
            <a:r>
              <a:rPr lang="ko-KR" altLang="en-US" dirty="0"/>
              <a:t>번째 아이템을 추출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1.5.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41" y="1537295"/>
            <a:ext cx="7434880" cy="667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30" y="2420938"/>
            <a:ext cx="323233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인덱싱으로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인덱싱으로 데이터 수정하기</a:t>
            </a:r>
          </a:p>
          <a:p>
            <a:pPr lvl="1" fontAlgn="base"/>
            <a:r>
              <a:rPr lang="ko-KR" altLang="en-US" dirty="0"/>
              <a:t>리스트 데이터는 인덱싱 방법으로 수정할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지정한 </a:t>
            </a:r>
            <a:r>
              <a:rPr lang="ko-KR" altLang="en-US" dirty="0"/>
              <a:t>인덱스 위치의 데이터를 다른 데이터로 </a:t>
            </a:r>
            <a:r>
              <a:rPr lang="ko-KR" altLang="en-US" dirty="0" smtClean="0"/>
              <a:t>바꿈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슬라이싱으로</a:t>
            </a:r>
            <a:r>
              <a:rPr lang="ko-KR" altLang="en-US" dirty="0" smtClean="0"/>
              <a:t> </a:t>
            </a:r>
            <a:r>
              <a:rPr lang="ko-KR" altLang="en-US" dirty="0"/>
              <a:t>데이터 수정하기</a:t>
            </a:r>
          </a:p>
          <a:p>
            <a:pPr lvl="1" fontAlgn="base"/>
            <a:r>
              <a:rPr lang="ko-KR" altLang="en-US" dirty="0"/>
              <a:t>지정한 범위의 리스트 항목을 다른 항목들로 한꺼번에 </a:t>
            </a:r>
            <a:r>
              <a:rPr lang="ko-KR" altLang="en-US" dirty="0" smtClean="0"/>
              <a:t>바꿈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바꾸려는 </a:t>
            </a:r>
            <a:r>
              <a:rPr lang="ko-KR" altLang="en-US" dirty="0"/>
              <a:t>항목이 더 많거나 더 적어도 항목들을 일괄적으로 </a:t>
            </a:r>
            <a:r>
              <a:rPr lang="ko-KR" altLang="en-US" dirty="0" smtClean="0"/>
              <a:t>변경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</a:t>
            </a:r>
            <a:r>
              <a:rPr lang="en-US" altLang="ko-KR" dirty="0" smtClean="0"/>
              <a:t>1.6. </a:t>
            </a:r>
            <a:r>
              <a:rPr lang="ko-KR" altLang="en-US" dirty="0" smtClean="0"/>
              <a:t>항목 수정하기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0" y="3615634"/>
            <a:ext cx="3945674" cy="20459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67" y="3615634"/>
            <a:ext cx="4331305" cy="14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7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pop()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pop() : </a:t>
            </a:r>
            <a:r>
              <a:rPr lang="ko-KR" altLang="en-US" dirty="0"/>
              <a:t>맨 뒤의 항목 반환 및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</a:t>
            </a:r>
            <a:r>
              <a:rPr lang="en-US" altLang="ko-KR" dirty="0" smtClean="0"/>
              <a:t>1.7.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628800"/>
            <a:ext cx="8017364" cy="46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1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remove()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remove() : </a:t>
            </a:r>
            <a:r>
              <a:rPr lang="ko-KR" altLang="en-US" dirty="0"/>
              <a:t>해당 항목 삭제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</a:t>
            </a:r>
            <a:r>
              <a:rPr lang="en-US" altLang="ko-KR" dirty="0" smtClean="0"/>
              <a:t>1.7.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7" y="1535543"/>
            <a:ext cx="9514551" cy="41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84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del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del : </a:t>
            </a:r>
            <a:r>
              <a:rPr lang="ko-KR" altLang="en-US" dirty="0"/>
              <a:t>지정한 위치 항목 삭제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1.7. </a:t>
            </a:r>
            <a:r>
              <a:rPr lang="ko-KR" altLang="en-US" dirty="0"/>
              <a:t>삭제하기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8" y="1541526"/>
            <a:ext cx="9112150" cy="39178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1" y="5664579"/>
            <a:ext cx="9187923" cy="5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6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331690" y="4581128"/>
            <a:ext cx="5581750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0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clear()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fontAlgn="base"/>
            <a:r>
              <a:rPr lang="en-US" altLang="ko-KR" dirty="0" smtClean="0"/>
              <a:t>clear() : </a:t>
            </a:r>
            <a:r>
              <a:rPr lang="ko-KR" altLang="en-US" dirty="0" smtClean="0"/>
              <a:t>모든 항목 삭제</a:t>
            </a:r>
          </a:p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1.7. </a:t>
            </a:r>
            <a:r>
              <a:rPr lang="ko-KR" altLang="en-US" dirty="0"/>
              <a:t>삭제하기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988840"/>
            <a:ext cx="56388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9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1.8. </a:t>
            </a:r>
            <a:r>
              <a:rPr lang="ko-KR" altLang="en-US" dirty="0"/>
              <a:t>정렬하기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100000"/>
              </a:lnSpc>
            </a:pPr>
            <a:r>
              <a:rPr lang="en-US" altLang="ko-KR" sz="2000" dirty="0"/>
              <a:t>sort() : </a:t>
            </a:r>
            <a:r>
              <a:rPr lang="ko-KR" altLang="en-US" sz="2000" dirty="0"/>
              <a:t>정렬</a:t>
            </a:r>
            <a:r>
              <a:rPr lang="en-US" altLang="ko-KR" sz="2000" dirty="0"/>
              <a:t>(reverse=True </a:t>
            </a:r>
            <a:r>
              <a:rPr lang="ko-KR" altLang="en-US" sz="2000" dirty="0"/>
              <a:t>속성을 이용하면 내림차순 정렬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0" fontAlgn="base">
              <a:lnSpc>
                <a:spcPct val="100000"/>
              </a:lnSpc>
            </a:pPr>
            <a:r>
              <a:rPr lang="en-US" altLang="ko-KR" sz="2000" dirty="0"/>
              <a:t>reverse() : </a:t>
            </a:r>
            <a:r>
              <a:rPr lang="ko-KR" altLang="en-US" sz="2000" dirty="0"/>
              <a:t>역순으로 나열</a:t>
            </a:r>
            <a:r>
              <a:rPr lang="en-US" altLang="ko-KR" sz="2000" dirty="0"/>
              <a:t>(</a:t>
            </a:r>
            <a:r>
              <a:rPr lang="ko-KR" altLang="en-US" sz="2000" dirty="0"/>
              <a:t>내림차순 정렬이 아님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0" fontAlgn="base">
              <a:lnSpc>
                <a:spcPct val="100000"/>
              </a:lnSpc>
            </a:pPr>
            <a:r>
              <a:rPr lang="en-US" altLang="ko-KR" sz="2000" dirty="0"/>
              <a:t>[::-1] : </a:t>
            </a:r>
            <a:r>
              <a:rPr lang="ko-KR" altLang="en-US" sz="2000" dirty="0" smtClean="0"/>
              <a:t>역순으로 나열</a:t>
            </a:r>
            <a:endParaRPr lang="en-US" altLang="ko-KR" sz="2000" dirty="0" smtClean="0"/>
          </a:p>
          <a:p>
            <a:pPr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sort</a:t>
            </a:r>
            <a:r>
              <a:rPr lang="en-US" altLang="ko-KR" sz="2000" dirty="0"/>
              <a:t>()</a:t>
            </a:r>
            <a:r>
              <a:rPr lang="ko-KR" altLang="en-US" sz="2000" dirty="0"/>
              <a:t>와 </a:t>
            </a:r>
            <a:r>
              <a:rPr lang="en-US" altLang="ko-KR" sz="2000" dirty="0"/>
              <a:t>reverse()</a:t>
            </a:r>
            <a:r>
              <a:rPr lang="ko-KR" altLang="en-US" sz="2000" dirty="0"/>
              <a:t>는 원본데이터를 변경하지만 </a:t>
            </a:r>
            <a:r>
              <a:rPr lang="en-US" altLang="ko-KR" sz="2000" dirty="0"/>
              <a:t>[::-1]</a:t>
            </a:r>
            <a:r>
              <a:rPr lang="ko-KR" altLang="en-US" sz="2000" dirty="0"/>
              <a:t>은 역순으로 출력하고 원본데이터는 바꾸지 않습니다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0" fontAlgn="base">
              <a:lnSpc>
                <a:spcPct val="100000"/>
              </a:lnSpc>
            </a:pPr>
            <a:endParaRPr lang="ko-KR" altLang="en-US" sz="2000" dirty="0"/>
          </a:p>
          <a:p>
            <a:pPr>
              <a:lnSpc>
                <a:spcPct val="100000"/>
              </a:lnSpc>
            </a:pPr>
            <a:endParaRPr lang="ko-KR" altLang="en-US" sz="20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1" y="3068960"/>
            <a:ext cx="4478494" cy="31431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47" y="3068960"/>
            <a:ext cx="4414862" cy="31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copy() : </a:t>
            </a:r>
            <a:r>
              <a:rPr lang="ko-KR" altLang="en-US" dirty="0"/>
              <a:t>복제된 새로운 객체를 생성</a:t>
            </a:r>
          </a:p>
          <a:p>
            <a:pPr lvl="0" fontAlgn="base"/>
            <a:r>
              <a:rPr lang="en-US" altLang="ko-KR" dirty="0"/>
              <a:t>= : </a:t>
            </a:r>
            <a:r>
              <a:rPr lang="ko-KR" altLang="en-US" dirty="0"/>
              <a:t>주소를 복사해 같은 객체를 참조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097463" y="2564904"/>
            <a:ext cx="4479851" cy="1966099"/>
            <a:chOff x="2777405" y="4434974"/>
            <a:chExt cx="4479851" cy="1966099"/>
          </a:xfrm>
        </p:grpSpPr>
        <p:sp>
          <p:nvSpPr>
            <p:cNvPr id="57" name="직사각형 56"/>
            <p:cNvSpPr/>
            <p:nvPr/>
          </p:nvSpPr>
          <p:spPr>
            <a:xfrm>
              <a:off x="4736976" y="4434974"/>
              <a:ext cx="2520280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936776" y="5587102"/>
              <a:ext cx="1151620" cy="363649"/>
            </a:xfrm>
            <a:prstGeom prst="round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/>
                <a:t>numbers</a:t>
              </a:r>
              <a:endParaRPr lang="ko-KR" altLang="en-US" sz="1200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936776" y="5047042"/>
              <a:ext cx="1151620" cy="363649"/>
            </a:xfrm>
            <a:prstGeom prst="round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/>
                <a:t>new_numbers</a:t>
              </a:r>
              <a:endParaRPr lang="ko-KR" altLang="en-US" sz="1200" dirty="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4926732" y="5623106"/>
              <a:ext cx="2160240" cy="288032"/>
              <a:chOff x="3080792" y="4653136"/>
              <a:chExt cx="2160240" cy="288032"/>
            </a:xfrm>
            <a:solidFill>
              <a:schemeClr val="bg1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3080792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6</a:t>
                </a:r>
                <a:endParaRPr lang="ko-KR" altLang="en-US" sz="1200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296816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512840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7</a:t>
                </a:r>
                <a:endParaRPr lang="ko-KR" altLang="en-US" sz="120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728864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4</a:t>
                </a:r>
                <a:endParaRPr lang="ko-KR" altLang="en-US" sz="120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944888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10</a:t>
                </a:r>
                <a:endParaRPr lang="ko-KR" altLang="en-US" sz="1200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160912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8</a:t>
                </a:r>
                <a:endParaRPr lang="ko-KR" altLang="en-US" sz="1200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376936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3</a:t>
                </a:r>
                <a:endParaRPr lang="ko-KR" altLang="en-US" sz="1200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592960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9</a:t>
                </a:r>
                <a:endParaRPr lang="ko-KR" altLang="en-US" sz="12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808984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025008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5</a:t>
                </a:r>
                <a:endParaRPr lang="ko-KR" altLang="en-US" sz="1200" dirty="0"/>
              </a:p>
            </p:txBody>
          </p:sp>
        </p:grpSp>
        <p:cxnSp>
          <p:nvCxnSpPr>
            <p:cNvPr id="82" name="구부러진 연결선 81"/>
            <p:cNvCxnSpPr>
              <a:stCxn id="58" idx="3"/>
              <a:endCxn id="61" idx="1"/>
            </p:cNvCxnSpPr>
            <p:nvPr/>
          </p:nvCxnSpPr>
          <p:spPr>
            <a:xfrm flipV="1">
              <a:off x="4088396" y="5767122"/>
              <a:ext cx="838336" cy="1805"/>
            </a:xfrm>
            <a:prstGeom prst="curvedConnector3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83" name="직선 화살표 연결선 82"/>
            <p:cNvCxnSpPr>
              <a:stCxn id="59" idx="3"/>
              <a:endCxn id="61" idx="1"/>
            </p:cNvCxnSpPr>
            <p:nvPr/>
          </p:nvCxnSpPr>
          <p:spPr>
            <a:xfrm>
              <a:off x="4088396" y="5228867"/>
              <a:ext cx="838336" cy="538255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255555" y="5196492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= </a:t>
              </a:r>
              <a:r>
                <a:rPr lang="ko-KR" altLang="en-US" sz="1100" dirty="0" smtClean="0"/>
                <a:t>에 의한 할당</a:t>
              </a:r>
              <a:endParaRPr lang="ko-KR" altLang="en-US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77405" y="4795014"/>
              <a:ext cx="2384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기존 객체와 같은 객체를 참조함</a:t>
              </a:r>
              <a:endParaRPr lang="ko-KR" altLang="en-US" sz="11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68199" y="6093296"/>
              <a:ext cx="2383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할당연산자</a:t>
              </a:r>
              <a:r>
                <a:rPr lang="en-US" altLang="ko-KR" sz="1400" dirty="0"/>
                <a:t>(=)</a:t>
              </a:r>
              <a:r>
                <a:rPr lang="ko-KR" altLang="en-US" sz="1400" dirty="0"/>
                <a:t>를 이용한 </a:t>
              </a:r>
              <a:r>
                <a:rPr lang="ko-KR" altLang="en-US" sz="1400" dirty="0" smtClean="0"/>
                <a:t>복사</a:t>
              </a:r>
              <a:endParaRPr lang="ko-KR" altLang="en-US" sz="14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1001" y="2564904"/>
            <a:ext cx="4320480" cy="1963961"/>
            <a:chOff x="2936776" y="2132856"/>
            <a:chExt cx="4320480" cy="1963961"/>
          </a:xfrm>
        </p:grpSpPr>
        <p:sp>
          <p:nvSpPr>
            <p:cNvPr id="13" name="직사각형 12"/>
            <p:cNvSpPr/>
            <p:nvPr/>
          </p:nvSpPr>
          <p:spPr>
            <a:xfrm>
              <a:off x="4736976" y="2132856"/>
              <a:ext cx="2520280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36776" y="3284984"/>
              <a:ext cx="1151620" cy="363649"/>
            </a:xfrm>
            <a:prstGeom prst="round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/>
                <a:t>numbers</a:t>
              </a:r>
              <a:endParaRPr lang="ko-KR" altLang="en-US" sz="12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36776" y="2744924"/>
              <a:ext cx="1151620" cy="363649"/>
            </a:xfrm>
            <a:prstGeom prst="round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/>
                <a:t>new_numbers</a:t>
              </a:r>
              <a:endParaRPr lang="ko-KR" altLang="en-US" sz="12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926732" y="3320988"/>
              <a:ext cx="2160240" cy="288032"/>
              <a:chOff x="3080792" y="4653136"/>
              <a:chExt cx="2160240" cy="288032"/>
            </a:xfrm>
            <a:solidFill>
              <a:schemeClr val="bg1"/>
            </a:solidFill>
          </p:grpSpPr>
          <p:sp>
            <p:nvSpPr>
              <p:cNvPr id="28" name="직사각형 27"/>
              <p:cNvSpPr/>
              <p:nvPr/>
            </p:nvSpPr>
            <p:spPr>
              <a:xfrm>
                <a:off x="3080792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6</a:t>
                </a:r>
                <a:endParaRPr lang="ko-KR" altLang="en-US" sz="12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296816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512840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7</a:t>
                </a:r>
                <a:endParaRPr lang="ko-KR" altLang="en-US" sz="12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728864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4</a:t>
                </a:r>
                <a:endParaRPr lang="ko-KR" altLang="en-US" sz="1200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944888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10</a:t>
                </a:r>
                <a:endParaRPr lang="ko-KR" altLang="en-US" sz="12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160912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8</a:t>
                </a:r>
                <a:endParaRPr lang="ko-KR" altLang="en-US" sz="12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376936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3</a:t>
                </a:r>
                <a:endParaRPr lang="ko-KR" altLang="en-US" sz="12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592960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9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808984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25008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926732" y="2744924"/>
              <a:ext cx="2160240" cy="288032"/>
              <a:chOff x="3080792" y="4653136"/>
              <a:chExt cx="2160240" cy="288032"/>
            </a:xfrm>
            <a:solidFill>
              <a:schemeClr val="bg1"/>
            </a:solidFill>
          </p:grpSpPr>
          <p:sp>
            <p:nvSpPr>
              <p:cNvPr id="39" name="직사각형 38"/>
              <p:cNvSpPr/>
              <p:nvPr/>
            </p:nvSpPr>
            <p:spPr>
              <a:xfrm>
                <a:off x="3080792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6</a:t>
                </a:r>
                <a:endParaRPr lang="ko-KR" altLang="en-US" sz="12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296816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512840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7</a:t>
                </a:r>
                <a:endParaRPr lang="ko-KR" altLang="en-US" sz="12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728864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4</a:t>
                </a:r>
                <a:endParaRPr lang="ko-KR" altLang="en-US" sz="12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944888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10</a:t>
                </a:r>
                <a:endParaRPr lang="ko-KR" altLang="en-US" sz="12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60912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8</a:t>
                </a:r>
                <a:endParaRPr lang="ko-KR" altLang="en-US" sz="12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376936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3</a:t>
                </a:r>
                <a:endParaRPr lang="ko-KR" altLang="en-US" sz="12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592960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9</a:t>
                </a:r>
                <a:endParaRPr lang="ko-KR" altLang="en-US" sz="1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808984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025008" y="4653136"/>
                <a:ext cx="216024" cy="288032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/>
                  <a:t>5</a:t>
                </a:r>
                <a:endParaRPr lang="ko-KR" altLang="en-US" sz="1200" dirty="0"/>
              </a:p>
            </p:txBody>
          </p:sp>
        </p:grpSp>
        <p:cxnSp>
          <p:nvCxnSpPr>
            <p:cNvPr id="50" name="구부러진 연결선 49"/>
            <p:cNvCxnSpPr>
              <a:stCxn id="14" idx="3"/>
              <a:endCxn id="28" idx="1"/>
            </p:cNvCxnSpPr>
            <p:nvPr/>
          </p:nvCxnSpPr>
          <p:spPr>
            <a:xfrm flipV="1">
              <a:off x="4088396" y="3465004"/>
              <a:ext cx="838336" cy="1805"/>
            </a:xfrm>
            <a:prstGeom prst="curvedConnector3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52" name="직선 화살표 연결선 51"/>
            <p:cNvCxnSpPr>
              <a:stCxn id="15" idx="3"/>
              <a:endCxn id="39" idx="1"/>
            </p:cNvCxnSpPr>
            <p:nvPr/>
          </p:nvCxnSpPr>
          <p:spPr>
            <a:xfrm flipV="1">
              <a:off x="4088396" y="2888940"/>
              <a:ext cx="838336" cy="37809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5046181" y="3016542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copy() </a:t>
              </a:r>
              <a:r>
                <a:rPr lang="ko-KR" altLang="en-US" sz="1100" dirty="0" smtClean="0"/>
                <a:t>에 의한 복제</a:t>
              </a:r>
              <a:endParaRPr lang="ko-KR" altLang="en-US" sz="1100" dirty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V="1">
              <a:off x="6438900" y="3032956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headEnd type="none" w="med" len="med"/>
              <a:tailEnd type="triangle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3781079" y="2320010"/>
              <a:ext cx="10373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새로운 객체의 </a:t>
              </a:r>
              <a:r>
                <a:rPr lang="ko-KR" altLang="en-US" sz="1100" smtClean="0"/>
                <a:t>주소를 가리킴</a:t>
              </a:r>
              <a:endParaRPr lang="ko-KR" alt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60371" y="3789040"/>
              <a:ext cx="2199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copy() </a:t>
              </a:r>
              <a:r>
                <a:rPr lang="ko-KR" altLang="en-US" sz="1400" dirty="0"/>
                <a:t>함수를 이용한 복사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13" y="2062889"/>
            <a:ext cx="4843800" cy="4696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6" y="4653136"/>
            <a:ext cx="3753958" cy="15961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86" y="4653136"/>
            <a:ext cx="3406643" cy="15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3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은 소괄호</a:t>
            </a:r>
            <a:r>
              <a:rPr lang="en-US" altLang="ko-KR" dirty="0"/>
              <a:t>(‘(’</a:t>
            </a:r>
            <a:r>
              <a:rPr lang="ko-KR" altLang="en-US" dirty="0"/>
              <a:t>와 ‘</a:t>
            </a:r>
            <a:r>
              <a:rPr lang="en-US" altLang="ko-KR" dirty="0"/>
              <a:t>)’)</a:t>
            </a:r>
            <a:r>
              <a:rPr lang="ko-KR" altLang="en-US" dirty="0"/>
              <a:t>를 이용해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읽기 전용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속도가 빨라 수정이 필요 없는 배열 형태의 데이터 타입에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/>
              <a:t>수정할 수 없기 때문에 제공되는 함수가 많지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39973"/>
              </p:ext>
            </p:extLst>
          </p:nvPr>
        </p:nvGraphicFramePr>
        <p:xfrm>
          <a:off x="272480" y="2852936"/>
          <a:ext cx="5794945" cy="3161898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507192940"/>
                    </a:ext>
                  </a:extLst>
                </a:gridCol>
                <a:gridCol w="3490689">
                  <a:extLst>
                    <a:ext uri="{9D8B030D-6E8A-4147-A177-3AD203B41FA5}">
                      <a16:colId xmlns:a16="http://schemas.microsoft.com/office/drawing/2014/main" val="4119275401"/>
                    </a:ext>
                  </a:extLst>
                </a:gridCol>
              </a:tblGrid>
              <a:tr h="451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73348"/>
                  </a:ext>
                </a:extLst>
              </a:tr>
              <a:tr h="457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tupleData = ( 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튜플을 만들어 줍니다</a:t>
                      </a:r>
                      <a:r>
                        <a:rPr lang="en-US" altLang="ko-KR" sz="1600" kern="0" spc="-5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83849"/>
                  </a:ext>
                </a:extLst>
              </a:tr>
              <a:tr h="457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len(tupleData)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튜플의 항목 수를 반환합니다</a:t>
                      </a:r>
                      <a:r>
                        <a:rPr lang="en-US" altLang="ko-KR" sz="1600" kern="0" spc="-5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7451"/>
                  </a:ext>
                </a:extLst>
              </a:tr>
              <a:tr h="457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min(tuple), max(tuple)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튜플에서</a:t>
                      </a: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가장 작은 값</a:t>
                      </a:r>
                      <a:r>
                        <a:rPr lang="en-US" altLang="ko-KR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(min)</a:t>
                      </a: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가장 큰 값</a:t>
                      </a:r>
                      <a:r>
                        <a:rPr lang="en-US" altLang="ko-KR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(max)</a:t>
                      </a: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반환합니다</a:t>
                      </a:r>
                      <a:r>
                        <a:rPr lang="en-US" altLang="ko-KR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0075"/>
                  </a:ext>
                </a:extLst>
              </a:tr>
              <a:tr h="457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tupleData.count(value)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튜플에서 </a:t>
                      </a:r>
                      <a:r>
                        <a:rPr lang="en-US" altLang="ko-KR" sz="1600" kern="0" spc="-5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ko-KR" altLang="en-US" sz="1600" kern="0" spc="-5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개수를 반환합니다</a:t>
                      </a:r>
                      <a:r>
                        <a:rPr lang="en-US" altLang="ko-KR" sz="1600" kern="0" spc="-5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7196"/>
                  </a:ext>
                </a:extLst>
              </a:tr>
              <a:tr h="457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tupleData.index</a:t>
                      </a:r>
                      <a:r>
                        <a:rPr 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(value, position)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</a:t>
                      </a: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이후에서 </a:t>
                      </a:r>
                      <a:r>
                        <a:rPr lang="en-US" altLang="ko-KR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있는 인덱스를 반환합니다</a:t>
                      </a:r>
                      <a:r>
                        <a:rPr lang="en-US" altLang="ko-KR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62248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53" y="2852936"/>
            <a:ext cx="3561033" cy="31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52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의 쌍으로 구성된 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dirty="0" err="1" smtClean="0"/>
              <a:t>딕셔너리를</a:t>
            </a:r>
            <a:r>
              <a:rPr lang="ko-KR" altLang="en-US" dirty="0" smtClean="0"/>
              <a:t> </a:t>
            </a:r>
            <a:r>
              <a:rPr lang="ko-KR" altLang="en-US" dirty="0"/>
              <a:t>만들기 위해서는 중괄호</a:t>
            </a:r>
            <a:r>
              <a:rPr lang="en-US" altLang="ko-KR" dirty="0"/>
              <a:t>(‘{’</a:t>
            </a:r>
            <a:r>
              <a:rPr lang="ko-KR" altLang="en-US" dirty="0"/>
              <a:t>와 ‘</a:t>
            </a:r>
            <a:r>
              <a:rPr lang="en-US" altLang="ko-KR" dirty="0"/>
              <a:t>}’)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키는</a:t>
            </a:r>
            <a:endParaRPr lang="en-US" altLang="ko-KR" dirty="0" smtClean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중복이 </a:t>
            </a:r>
            <a:r>
              <a:rPr lang="ko-KR" altLang="en-US" dirty="0"/>
              <a:t>없이 유일한 값이어야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리스트 </a:t>
            </a:r>
            <a:r>
              <a:rPr lang="ko-KR" altLang="en-US" dirty="0"/>
              <a:t>타입을 사용할 수 </a:t>
            </a:r>
            <a:r>
              <a:rPr lang="ko-KR" altLang="en-US" dirty="0" smtClean="0"/>
              <a:t>없지만 </a:t>
            </a:r>
            <a:r>
              <a:rPr lang="ko-KR" altLang="en-US" dirty="0" err="1"/>
              <a:t>튜플</a:t>
            </a:r>
            <a:r>
              <a:rPr lang="ko-KR" altLang="en-US" dirty="0"/>
              <a:t> 타입은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값은 중복이 </a:t>
            </a:r>
            <a:r>
              <a:rPr lang="ko-KR" altLang="en-US" dirty="0"/>
              <a:t>가능하며 모든 타입이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인덱스를 </a:t>
            </a:r>
            <a:r>
              <a:rPr lang="ko-KR" altLang="en-US" dirty="0"/>
              <a:t>이용한 데이터의 참조는 지원하지 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/>
              <a:t>키 목록에 없는 데이터를 사용하여 참조하면 에러가 </a:t>
            </a:r>
            <a:r>
              <a:rPr lang="ko-KR" altLang="en-US" dirty="0" smtClean="0"/>
              <a:t>발생</a:t>
            </a:r>
            <a:endParaRPr lang="ko-KR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96201"/>
              </p:ext>
            </p:extLst>
          </p:nvPr>
        </p:nvGraphicFramePr>
        <p:xfrm>
          <a:off x="522324" y="4005064"/>
          <a:ext cx="8895172" cy="2285814"/>
        </p:xfrm>
        <a:graphic>
          <a:graphicData uri="http://schemas.openxmlformats.org/drawingml/2006/table">
            <a:tbl>
              <a:tblPr/>
              <a:tblGrid>
                <a:gridCol w="3278548">
                  <a:extLst>
                    <a:ext uri="{9D8B030D-6E8A-4147-A177-3AD203B41FA5}">
                      <a16:colId xmlns:a16="http://schemas.microsoft.com/office/drawing/2014/main" val="820371789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1301917683"/>
                    </a:ext>
                  </a:extLst>
                </a:gridCol>
              </a:tblGrid>
              <a:tr h="3809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43395"/>
                  </a:ext>
                </a:extLst>
              </a:tr>
              <a:tr h="3809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dictData = {“key”:“value”, ... }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딕셔너리를 만들어 줍니다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888551"/>
                  </a:ext>
                </a:extLst>
              </a:tr>
              <a:tr h="3809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len(dictData)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딕셔너리의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항목의 수를 반환합니다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69903"/>
                  </a:ext>
                </a:extLst>
              </a:tr>
              <a:tr h="3809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dictData.items()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딕셔너리의 각 항목들을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(key, value)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형식의 튜플들로 반환합니다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40562"/>
                  </a:ext>
                </a:extLst>
              </a:tr>
              <a:tr h="3809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dictData.keys()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딕셔너리의 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(key)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들을 반환합니다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19344"/>
                  </a:ext>
                </a:extLst>
              </a:tr>
              <a:tr h="3809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dictData.values()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딕셔너리의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값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(value)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들을 반환합니다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766407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35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순서가 </a:t>
            </a:r>
            <a:r>
              <a:rPr lang="ko-KR" altLang="en-US" dirty="0"/>
              <a:t>정해지지 않고</a:t>
            </a:r>
            <a:r>
              <a:rPr lang="en-US" altLang="ko-KR" dirty="0"/>
              <a:t>, </a:t>
            </a:r>
            <a:r>
              <a:rPr lang="ko-KR" altLang="en-US" dirty="0"/>
              <a:t>중복을 허용하지 않는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중괄호</a:t>
            </a:r>
            <a:r>
              <a:rPr lang="en-US" altLang="ko-KR" dirty="0"/>
              <a:t>(‘{’</a:t>
            </a:r>
            <a:r>
              <a:rPr lang="ko-KR" altLang="en-US" dirty="0"/>
              <a:t>와 ‘</a:t>
            </a:r>
            <a:r>
              <a:rPr lang="en-US" altLang="ko-KR" dirty="0"/>
              <a:t>}’)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셋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888704"/>
            <a:ext cx="7427838" cy="44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28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enumerate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반복자</a:t>
            </a:r>
            <a:r>
              <a:rPr lang="en-US" altLang="ko-KR" dirty="0"/>
              <a:t>(iterator) </a:t>
            </a:r>
            <a:r>
              <a:rPr lang="ko-KR" altLang="en-US" dirty="0"/>
              <a:t>또는 순서</a:t>
            </a:r>
            <a:r>
              <a:rPr lang="en-US" altLang="ko-KR" dirty="0"/>
              <a:t>(sequence) 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인수로 받음</a:t>
            </a:r>
            <a:endParaRPr lang="ko-KR" altLang="en-US" dirty="0"/>
          </a:p>
          <a:p>
            <a:pPr fontAlgn="base"/>
            <a:r>
              <a:rPr lang="en-US" altLang="ko-KR" dirty="0"/>
              <a:t>enumerate(</a:t>
            </a:r>
            <a:r>
              <a:rPr lang="en-US" altLang="ko-KR" dirty="0" err="1"/>
              <a:t>iter</a:t>
            </a:r>
            <a:r>
              <a:rPr lang="en-US" altLang="ko-KR" dirty="0"/>
              <a:t>) </a:t>
            </a:r>
            <a:r>
              <a:rPr lang="ko-KR" altLang="en-US" dirty="0"/>
              <a:t>이라고 사용했을 경우 이 함수는 </a:t>
            </a:r>
            <a:r>
              <a:rPr lang="en-US" altLang="ko-KR" dirty="0" err="1"/>
              <a:t>iter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(0, </a:t>
            </a:r>
            <a:r>
              <a:rPr lang="en-US" altLang="ko-KR" dirty="0" err="1"/>
              <a:t>iter</a:t>
            </a:r>
            <a:r>
              <a:rPr lang="en-US" altLang="ko-KR" dirty="0"/>
              <a:t>[0]), (1, </a:t>
            </a:r>
            <a:r>
              <a:rPr lang="en-US" altLang="ko-KR" dirty="0" err="1"/>
              <a:t>iter</a:t>
            </a:r>
            <a:r>
              <a:rPr lang="en-US" altLang="ko-KR" dirty="0"/>
              <a:t>[1]), (2, </a:t>
            </a:r>
            <a:r>
              <a:rPr lang="en-US" altLang="ko-KR" dirty="0" err="1"/>
              <a:t>iter</a:t>
            </a:r>
            <a:r>
              <a:rPr lang="en-US" altLang="ko-KR" dirty="0"/>
              <a:t>[2]), ... </a:t>
            </a:r>
            <a:r>
              <a:rPr lang="ko-KR" altLang="en-US" dirty="0"/>
              <a:t>이런 형식으로 반환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enumerate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564904"/>
            <a:ext cx="8928546" cy="34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2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9"/>
          <p:cNvSpPr/>
          <p:nvPr/>
        </p:nvSpPr>
        <p:spPr>
          <a:xfrm>
            <a:off x="271294" y="2438045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0" name="Straight Connector 20"/>
          <p:cNvCxnSpPr/>
          <p:nvPr/>
        </p:nvCxnSpPr>
        <p:spPr>
          <a:xfrm>
            <a:off x="720000" y="2871556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6385" y="2512761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2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자료형과</a:t>
            </a:r>
            <a:r>
              <a:rPr lang="ko-KR" altLang="en-US" sz="1600" dirty="0" smtClean="0">
                <a:solidFill>
                  <a:srgbClr val="0070C0"/>
                </a:solidFill>
              </a:rPr>
              <a:t> 연산자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1294" y="1432884"/>
            <a:ext cx="3889618" cy="546762"/>
            <a:chOff x="271294" y="1432884"/>
            <a:chExt cx="3889618" cy="546762"/>
          </a:xfrm>
        </p:grpSpPr>
        <p:sp>
          <p:nvSpPr>
            <p:cNvPr id="14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1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파이썬</a:t>
              </a:r>
              <a:r>
                <a:rPr lang="ko-KR" altLang="en-US" sz="1600" dirty="0">
                  <a:solidFill>
                    <a:srgbClr val="0070C0"/>
                  </a:solidFill>
                </a:rPr>
                <a:t> 개요 및 개발환경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구성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프로그래밍 언어 기본</a:t>
            </a:r>
            <a:endParaRPr lang="ko-KR" altLang="en-US" dirty="0"/>
          </a:p>
        </p:txBody>
      </p:sp>
      <p:grpSp>
        <p:nvGrpSpPr>
          <p:cNvPr id="7" name="Group 38"/>
          <p:cNvGrpSpPr/>
          <p:nvPr/>
        </p:nvGrpSpPr>
        <p:grpSpPr>
          <a:xfrm>
            <a:off x="201001" y="3197815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8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sp>
        <p:nvSpPr>
          <p:cNvPr id="11" name="TextBox 10"/>
          <p:cNvSpPr txBox="1"/>
          <p:nvPr/>
        </p:nvSpPr>
        <p:spPr>
          <a:xfrm>
            <a:off x="916386" y="3344467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E415D"/>
                </a:solidFill>
              </a:rPr>
              <a:t>3</a:t>
            </a:r>
            <a:r>
              <a:rPr lang="ko-KR" altLang="en-US" sz="2000" dirty="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 smtClean="0">
                <a:solidFill>
                  <a:srgbClr val="1E415D"/>
                </a:solidFill>
              </a:rPr>
              <a:t>. </a:t>
            </a:r>
            <a:r>
              <a:rPr lang="ko-KR" altLang="en-US" sz="2000" dirty="0" smtClean="0">
                <a:solidFill>
                  <a:srgbClr val="1E415D"/>
                </a:solidFill>
              </a:rPr>
              <a:t>데이터 구조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sp>
        <p:nvSpPr>
          <p:cNvPr id="22" name="Oval 39"/>
          <p:cNvSpPr/>
          <p:nvPr/>
        </p:nvSpPr>
        <p:spPr>
          <a:xfrm>
            <a:off x="271294" y="431157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745089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386294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4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제어문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함수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39684" y="2671627"/>
            <a:ext cx="49150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smtClean="0">
                <a:solidFill>
                  <a:srgbClr val="1E415D"/>
                </a:solidFill>
              </a:rPr>
              <a:t>리스트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ko-KR" altLang="en-US" dirty="0" err="1" smtClean="0">
                <a:solidFill>
                  <a:srgbClr val="1E415D"/>
                </a:solidFill>
              </a:rPr>
              <a:t>튜플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</a:t>
            </a:r>
            <a:r>
              <a:rPr lang="ko-KR" altLang="en-US" dirty="0" err="1" smtClean="0">
                <a:solidFill>
                  <a:srgbClr val="1E415D"/>
                </a:solidFill>
              </a:rPr>
              <a:t>딕셔너리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4. </a:t>
            </a:r>
            <a:r>
              <a:rPr lang="ko-KR" altLang="en-US" dirty="0" smtClean="0">
                <a:solidFill>
                  <a:srgbClr val="1E415D"/>
                </a:solidFill>
              </a:rPr>
              <a:t>셋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5. enumerate</a:t>
            </a:r>
          </a:p>
        </p:txBody>
      </p:sp>
      <p:cxnSp>
        <p:nvCxnSpPr>
          <p:cNvPr id="32" name="Straight Connector 20"/>
          <p:cNvCxnSpPr/>
          <p:nvPr/>
        </p:nvCxnSpPr>
        <p:spPr>
          <a:xfrm>
            <a:off x="720000" y="3764817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리스트를 이용하면 여러 개 값을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리스트를 </a:t>
            </a:r>
            <a:r>
              <a:rPr lang="ko-KR" altLang="en-US" dirty="0"/>
              <a:t>만들려면 대괄호</a:t>
            </a:r>
            <a:r>
              <a:rPr lang="en-US" altLang="ko-KR" dirty="0"/>
              <a:t>(‘[’</a:t>
            </a:r>
            <a:r>
              <a:rPr lang="ko-KR" altLang="en-US" dirty="0"/>
              <a:t>와 ‘</a:t>
            </a:r>
            <a:r>
              <a:rPr lang="en-US" altLang="ko-KR" dirty="0"/>
              <a:t>]’)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ko-KR" altLang="en-US" dirty="0" smtClean="0"/>
              <a:t>인덱스를 </a:t>
            </a:r>
            <a:r>
              <a:rPr lang="ko-KR" altLang="en-US" dirty="0"/>
              <a:t>이용해 읽기와 쓰기를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부분 </a:t>
            </a:r>
            <a:r>
              <a:rPr lang="ko-KR" altLang="en-US" dirty="0" err="1"/>
              <a:t>데이터셋을</a:t>
            </a:r>
            <a:r>
              <a:rPr lang="ko-KR" altLang="en-US" dirty="0"/>
              <a:t> 뽑아내는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r>
              <a:rPr lang="ko-KR" altLang="en-US" dirty="0"/>
              <a:t>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/>
              <a:t>인덱스는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구조 </a:t>
            </a:r>
            <a:r>
              <a:rPr lang="en-US" altLang="ko-KR" dirty="0" smtClean="0"/>
              <a:t>&gt; 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93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리스트 다루기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78774711"/>
              </p:ext>
            </p:extLst>
          </p:nvPr>
        </p:nvGraphicFramePr>
        <p:xfrm>
          <a:off x="200024" y="1098232"/>
          <a:ext cx="9505503" cy="52110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8760">
                  <a:extLst>
                    <a:ext uri="{9D8B030D-6E8A-4147-A177-3AD203B41FA5}">
                      <a16:colId xmlns:a16="http://schemas.microsoft.com/office/drawing/2014/main" val="1289833639"/>
                    </a:ext>
                  </a:extLst>
                </a:gridCol>
                <a:gridCol w="6696743">
                  <a:extLst>
                    <a:ext uri="{9D8B030D-6E8A-4147-A177-3AD203B41FA5}">
                      <a16:colId xmlns:a16="http://schemas.microsoft.com/office/drawing/2014/main" val="1361164222"/>
                    </a:ext>
                  </a:extLst>
                </a:gridCol>
              </a:tblGrid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effectLst/>
                        </a:rPr>
                        <a:t>방법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effectLst/>
                        </a:rPr>
                        <a:t>설명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51308855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 = [ ]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리스트를 만들어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줌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33878649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len(listData)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리스트의 항목의 수를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반환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61538912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mix(listData), max(listData)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리스트에서 가장 작은</a:t>
                      </a:r>
                      <a:r>
                        <a:rPr lang="en-US" altLang="ko-KR" sz="1400" kern="0" spc="-50" dirty="0">
                          <a:effectLst/>
                        </a:rPr>
                        <a:t>(min) </a:t>
                      </a:r>
                      <a:r>
                        <a:rPr lang="ko-KR" altLang="en-US" sz="1400" kern="0" spc="-50" dirty="0">
                          <a:effectLst/>
                        </a:rPr>
                        <a:t>항목과 가장 큰</a:t>
                      </a:r>
                      <a:r>
                        <a:rPr lang="en-US" altLang="ko-KR" sz="1400" kern="0" spc="-50" dirty="0">
                          <a:effectLst/>
                        </a:rPr>
                        <a:t>(max) </a:t>
                      </a:r>
                      <a:r>
                        <a:rPr lang="ko-KR" altLang="en-US" sz="1400" kern="0" spc="-50" dirty="0">
                          <a:effectLst/>
                        </a:rPr>
                        <a:t>항목을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반환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81196476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listData[start:stop]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리스트의 </a:t>
                      </a:r>
                      <a:r>
                        <a:rPr lang="en-US" altLang="ko-KR" sz="1400" kern="0" spc="-50" dirty="0">
                          <a:effectLst/>
                        </a:rPr>
                        <a:t>start </a:t>
                      </a:r>
                      <a:r>
                        <a:rPr lang="ko-KR" altLang="en-US" sz="1400" kern="0" spc="-50" dirty="0">
                          <a:effectLst/>
                        </a:rPr>
                        <a:t>위치부터 </a:t>
                      </a:r>
                      <a:r>
                        <a:rPr lang="en-US" altLang="ko-KR" sz="1400" kern="0" spc="-50" dirty="0">
                          <a:effectLst/>
                        </a:rPr>
                        <a:t>stop </a:t>
                      </a:r>
                      <a:r>
                        <a:rPr lang="ko-KR" altLang="en-US" sz="1400" kern="0" spc="-50" dirty="0">
                          <a:effectLst/>
                        </a:rPr>
                        <a:t>위치까지 부분 데이터를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추출</a:t>
                      </a:r>
                      <a:r>
                        <a:rPr lang="en-US" altLang="ko-KR" sz="1400" kern="0" spc="-50" dirty="0" smtClean="0">
                          <a:effectLst/>
                        </a:rPr>
                        <a:t>(</a:t>
                      </a:r>
                      <a:r>
                        <a:rPr lang="en-US" altLang="ko-KR" sz="1400" kern="0" spc="-50" dirty="0">
                          <a:effectLst/>
                        </a:rPr>
                        <a:t>stop </a:t>
                      </a:r>
                      <a:r>
                        <a:rPr lang="ko-KR" altLang="en-US" sz="1400" kern="0" spc="-50" dirty="0">
                          <a:effectLst/>
                        </a:rPr>
                        <a:t>위치의 항목은 포함 안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됨</a:t>
                      </a:r>
                      <a:r>
                        <a:rPr lang="en-US" altLang="ko-KR" sz="1400" kern="0" spc="-50" dirty="0" smtClean="0">
                          <a:effectLst/>
                        </a:rPr>
                        <a:t>)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74900175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listData.append(value)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50" dirty="0">
                          <a:effectLst/>
                        </a:rPr>
                        <a:t>list</a:t>
                      </a:r>
                      <a:r>
                        <a:rPr lang="ko-KR" altLang="en-US" sz="1400" kern="0" spc="-50" dirty="0">
                          <a:effectLst/>
                        </a:rPr>
                        <a:t>에 </a:t>
                      </a:r>
                      <a:r>
                        <a:rPr lang="en-US" altLang="ko-KR" sz="1400" kern="0" spc="-50" dirty="0">
                          <a:effectLst/>
                        </a:rPr>
                        <a:t>value</a:t>
                      </a:r>
                      <a:r>
                        <a:rPr lang="ko-KR" altLang="en-US" sz="1400" kern="0" spc="-50" dirty="0">
                          <a:effectLst/>
                        </a:rPr>
                        <a:t>를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추가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3321748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listData.clear()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50" dirty="0">
                          <a:effectLst/>
                        </a:rPr>
                        <a:t>list</a:t>
                      </a:r>
                      <a:r>
                        <a:rPr lang="ko-KR" altLang="en-US" sz="1400" kern="0" spc="-50" dirty="0">
                          <a:effectLst/>
                        </a:rPr>
                        <a:t>의 모든 항목을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삭제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939566703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listData.count(value)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리스트에서 </a:t>
                      </a:r>
                      <a:r>
                        <a:rPr lang="en-US" altLang="ko-KR" sz="1400" kern="0" spc="-50" dirty="0">
                          <a:effectLst/>
                        </a:rPr>
                        <a:t>value</a:t>
                      </a:r>
                      <a:r>
                        <a:rPr lang="ko-KR" altLang="en-US" sz="1400" kern="0" spc="-50" dirty="0">
                          <a:effectLst/>
                        </a:rPr>
                        <a:t>의 개수를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반환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362941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 err="1">
                          <a:effectLst/>
                        </a:rPr>
                        <a:t>listData.extend</a:t>
                      </a:r>
                      <a:r>
                        <a:rPr lang="en-US" sz="1400" kern="0" spc="-50" dirty="0">
                          <a:effectLst/>
                        </a:rPr>
                        <a:t>(</a:t>
                      </a:r>
                      <a:r>
                        <a:rPr lang="en-US" sz="1400" kern="0" spc="-50" dirty="0" err="1">
                          <a:effectLst/>
                        </a:rPr>
                        <a:t>newList</a:t>
                      </a:r>
                      <a:r>
                        <a:rPr lang="en-US" sz="1400" kern="0" spc="-50" dirty="0">
                          <a:effectLst/>
                        </a:rPr>
                        <a:t>)</a:t>
                      </a:r>
                      <a:endParaRPr 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50" dirty="0">
                          <a:effectLst/>
                        </a:rPr>
                        <a:t>list</a:t>
                      </a:r>
                      <a:r>
                        <a:rPr lang="ko-KR" altLang="en-US" sz="1400" kern="0" spc="-50" dirty="0">
                          <a:effectLst/>
                        </a:rPr>
                        <a:t>에 </a:t>
                      </a:r>
                      <a:r>
                        <a:rPr lang="en-US" altLang="ko-KR" sz="1400" kern="0" spc="-50" dirty="0" err="1">
                          <a:effectLst/>
                        </a:rPr>
                        <a:t>newList</a:t>
                      </a:r>
                      <a:r>
                        <a:rPr lang="ko-KR" altLang="en-US" sz="1400" kern="0" spc="-50" dirty="0">
                          <a:effectLst/>
                        </a:rPr>
                        <a:t>를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추가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8542161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+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두 리스트를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연결함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05748611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listData.index(value, position=0)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50" dirty="0">
                          <a:effectLst/>
                        </a:rPr>
                        <a:t>position</a:t>
                      </a:r>
                      <a:r>
                        <a:rPr lang="ko-KR" altLang="en-US" sz="1400" kern="0" spc="-50" dirty="0">
                          <a:effectLst/>
                        </a:rPr>
                        <a:t>위치 이후에서 </a:t>
                      </a:r>
                      <a:r>
                        <a:rPr lang="en-US" altLang="ko-KR" sz="1400" kern="0" spc="-50" dirty="0">
                          <a:effectLst/>
                        </a:rPr>
                        <a:t>value</a:t>
                      </a:r>
                      <a:r>
                        <a:rPr lang="ko-KR" altLang="en-US" sz="1400" kern="0" spc="-50" dirty="0">
                          <a:effectLst/>
                        </a:rPr>
                        <a:t>의 값이 있는 인덱스를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반환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39557496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listData.insert(index, value)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50" dirty="0">
                          <a:effectLst/>
                        </a:rPr>
                        <a:t>list</a:t>
                      </a:r>
                      <a:r>
                        <a:rPr lang="ko-KR" altLang="en-US" sz="1400" kern="0" spc="-50" dirty="0">
                          <a:effectLst/>
                        </a:rPr>
                        <a:t>의 </a:t>
                      </a:r>
                      <a:r>
                        <a:rPr lang="en-US" altLang="ko-KR" sz="1400" kern="0" spc="-50" dirty="0">
                          <a:effectLst/>
                        </a:rPr>
                        <a:t>index</a:t>
                      </a:r>
                      <a:r>
                        <a:rPr lang="ko-KR" altLang="en-US" sz="1400" kern="0" spc="-50" dirty="0">
                          <a:effectLst/>
                        </a:rPr>
                        <a:t>위치에 </a:t>
                      </a:r>
                      <a:r>
                        <a:rPr lang="en-US" altLang="ko-KR" sz="1400" kern="0" spc="-50" dirty="0">
                          <a:effectLst/>
                        </a:rPr>
                        <a:t>value</a:t>
                      </a:r>
                      <a:r>
                        <a:rPr lang="ko-KR" altLang="en-US" sz="1400" kern="0" spc="-50" dirty="0">
                          <a:effectLst/>
                        </a:rPr>
                        <a:t>를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삽입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73490004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listData.remove(value)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리스트에서 해당 값을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삭제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04876098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del listData[index]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리스트에서 인덱스를 이용해 항목을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삭제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25216509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listData.pop()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리스트에서 가장 마지막 항목을 반환하고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삭제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04560989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listData.reverse()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리스트의 항목들의 순서를 반대로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함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78377756"/>
                  </a:ext>
                </a:extLst>
              </a:tr>
              <a:tr h="306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effectLst/>
                        </a:rPr>
                        <a:t>listData.sort(reverse=False)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</a:rPr>
                        <a:t>리스트의 항목들을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정렬</a:t>
                      </a:r>
                      <a:r>
                        <a:rPr lang="en-US" altLang="ko-KR" sz="1400" kern="0" spc="-50" dirty="0" smtClean="0">
                          <a:effectLst/>
                        </a:rPr>
                        <a:t>. </a:t>
                      </a:r>
                      <a:r>
                        <a:rPr lang="en-US" altLang="ko-KR" sz="1400" kern="0" spc="-50" dirty="0">
                          <a:effectLst/>
                        </a:rPr>
                        <a:t>reverse </a:t>
                      </a:r>
                      <a:r>
                        <a:rPr lang="ko-KR" altLang="en-US" sz="1400" kern="0" spc="-50" dirty="0">
                          <a:effectLst/>
                        </a:rPr>
                        <a:t>속성을 </a:t>
                      </a:r>
                      <a:r>
                        <a:rPr lang="en-US" altLang="ko-KR" sz="1400" kern="0" spc="-50" dirty="0">
                          <a:effectLst/>
                        </a:rPr>
                        <a:t>True</a:t>
                      </a:r>
                      <a:r>
                        <a:rPr lang="ko-KR" altLang="en-US" sz="1400" kern="0" spc="-50" dirty="0">
                          <a:effectLst/>
                        </a:rPr>
                        <a:t>로 하면 내림차순으로 </a:t>
                      </a:r>
                      <a:r>
                        <a:rPr lang="ko-KR" altLang="en-US" sz="1400" kern="0" spc="-50" dirty="0" smtClean="0">
                          <a:effectLst/>
                        </a:rPr>
                        <a:t>정렬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5528066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95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리스트는 </a:t>
            </a:r>
            <a:r>
              <a:rPr lang="en-US" altLang="ko-KR" dirty="0"/>
              <a:t>[ ]</a:t>
            </a:r>
            <a:r>
              <a:rPr lang="ko-KR" altLang="en-US" dirty="0"/>
              <a:t>를 이용해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[ </a:t>
            </a:r>
            <a:r>
              <a:rPr lang="en-US" altLang="ko-KR" dirty="0"/>
              <a:t>]</a:t>
            </a:r>
            <a:r>
              <a:rPr lang="ko-KR" altLang="en-US" dirty="0"/>
              <a:t>안에 </a:t>
            </a:r>
            <a:r>
              <a:rPr lang="en-US" altLang="ko-KR" dirty="0"/>
              <a:t>[ ]</a:t>
            </a:r>
            <a:r>
              <a:rPr lang="ko-KR" altLang="en-US" dirty="0"/>
              <a:t>를 넣으면 차원이 </a:t>
            </a:r>
            <a:r>
              <a:rPr lang="ko-KR" altLang="en-US" dirty="0" smtClean="0"/>
              <a:t>증가</a:t>
            </a:r>
            <a:endParaRPr lang="ko-KR" altLang="en-US" dirty="0"/>
          </a:p>
          <a:p>
            <a:pPr lvl="1" fontAlgn="base"/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[ ... ] : 1</a:t>
            </a:r>
            <a:r>
              <a:rPr lang="ko-KR" altLang="en-US" dirty="0"/>
              <a:t>차원 리스트</a:t>
            </a:r>
          </a:p>
          <a:p>
            <a:pPr lvl="1" fontAlgn="base"/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[ [ ... ], ... ] : 2</a:t>
            </a:r>
            <a:r>
              <a:rPr lang="ko-KR" altLang="en-US" dirty="0"/>
              <a:t>차원 리스트</a:t>
            </a:r>
          </a:p>
          <a:p>
            <a:pPr lvl="1" fontAlgn="base"/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[ [ [ ... ], ... ], ... ] : 3</a:t>
            </a:r>
            <a:r>
              <a:rPr lang="ko-KR" altLang="en-US" dirty="0"/>
              <a:t>차원 리스트</a:t>
            </a:r>
          </a:p>
          <a:p>
            <a:pPr lvl="1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&gt; 1.1. </a:t>
            </a:r>
            <a:r>
              <a:rPr lang="ko-KR" altLang="en-US" dirty="0" smtClean="0"/>
              <a:t>리스트 만들기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9" y="3158852"/>
            <a:ext cx="9067800" cy="1638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9" y="4797152"/>
            <a:ext cx="9077325" cy="14478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9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다차원 리스트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&gt; </a:t>
            </a:r>
            <a:r>
              <a:rPr lang="en-US" altLang="ko-KR" dirty="0" smtClean="0"/>
              <a:t>1.1. </a:t>
            </a:r>
            <a:r>
              <a:rPr lang="ko-KR" altLang="en-US" dirty="0"/>
              <a:t>리스트 만들기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4" y="1052736"/>
            <a:ext cx="9016714" cy="12361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49" y="3645024"/>
            <a:ext cx="9049032" cy="119576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80951"/>
              </p:ext>
            </p:extLst>
          </p:nvPr>
        </p:nvGraphicFramePr>
        <p:xfrm>
          <a:off x="4471852" y="2276872"/>
          <a:ext cx="4896546" cy="1276350"/>
        </p:xfrm>
        <a:graphic>
          <a:graphicData uri="http://schemas.openxmlformats.org/drawingml/2006/table">
            <a:tbl>
              <a:tblPr/>
              <a:tblGrid>
                <a:gridCol w="816091">
                  <a:extLst>
                    <a:ext uri="{9D8B030D-6E8A-4147-A177-3AD203B41FA5}">
                      <a16:colId xmlns:a16="http://schemas.microsoft.com/office/drawing/2014/main" val="888717432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41448319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17555842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3718349523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243547647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852857604"/>
                    </a:ext>
                  </a:extLst>
                </a:gridCol>
              </a:tblGrid>
              <a:tr h="37713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234"/>
                  </a:ext>
                </a:extLst>
              </a:tr>
              <a:tr h="193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7810"/>
                  </a:ext>
                </a:extLst>
              </a:tr>
              <a:tr h="193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9374"/>
                  </a:ext>
                </a:extLst>
              </a:tr>
              <a:tr h="193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5263"/>
                  </a:ext>
                </a:extLst>
              </a:tr>
              <a:tr h="193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852877"/>
                  </a:ext>
                </a:extLst>
              </a:tr>
            </a:tbl>
          </a:graphicData>
        </a:graphic>
      </p:graphicFrame>
      <p:graphicFrame>
        <p:nvGraphicFramePr>
          <p:cNvPr id="1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263729"/>
              </p:ext>
            </p:extLst>
          </p:nvPr>
        </p:nvGraphicFramePr>
        <p:xfrm>
          <a:off x="4465737" y="4923491"/>
          <a:ext cx="4896549" cy="1582674"/>
        </p:xfrm>
        <a:graphic>
          <a:graphicData uri="http://schemas.openxmlformats.org/drawingml/2006/table">
            <a:tbl>
              <a:tblPr/>
              <a:tblGrid>
                <a:gridCol w="699507">
                  <a:extLst>
                    <a:ext uri="{9D8B030D-6E8A-4147-A177-3AD203B41FA5}">
                      <a16:colId xmlns:a16="http://schemas.microsoft.com/office/drawing/2014/main" val="100899431"/>
                    </a:ext>
                  </a:extLst>
                </a:gridCol>
                <a:gridCol w="699507">
                  <a:extLst>
                    <a:ext uri="{9D8B030D-6E8A-4147-A177-3AD203B41FA5}">
                      <a16:colId xmlns:a16="http://schemas.microsoft.com/office/drawing/2014/main" val="4109214772"/>
                    </a:ext>
                  </a:extLst>
                </a:gridCol>
                <a:gridCol w="699507">
                  <a:extLst>
                    <a:ext uri="{9D8B030D-6E8A-4147-A177-3AD203B41FA5}">
                      <a16:colId xmlns:a16="http://schemas.microsoft.com/office/drawing/2014/main" val="2879574256"/>
                    </a:ext>
                  </a:extLst>
                </a:gridCol>
                <a:gridCol w="699507">
                  <a:extLst>
                    <a:ext uri="{9D8B030D-6E8A-4147-A177-3AD203B41FA5}">
                      <a16:colId xmlns:a16="http://schemas.microsoft.com/office/drawing/2014/main" val="368938219"/>
                    </a:ext>
                  </a:extLst>
                </a:gridCol>
                <a:gridCol w="699507">
                  <a:extLst>
                    <a:ext uri="{9D8B030D-6E8A-4147-A177-3AD203B41FA5}">
                      <a16:colId xmlns:a16="http://schemas.microsoft.com/office/drawing/2014/main" val="345812180"/>
                    </a:ext>
                  </a:extLst>
                </a:gridCol>
                <a:gridCol w="699507">
                  <a:extLst>
                    <a:ext uri="{9D8B030D-6E8A-4147-A177-3AD203B41FA5}">
                      <a16:colId xmlns:a16="http://schemas.microsoft.com/office/drawing/2014/main" val="2005423140"/>
                    </a:ext>
                  </a:extLst>
                </a:gridCol>
                <a:gridCol w="699507">
                  <a:extLst>
                    <a:ext uri="{9D8B030D-6E8A-4147-A177-3AD203B41FA5}">
                      <a16:colId xmlns:a16="http://schemas.microsoft.com/office/drawing/2014/main" val="3405953533"/>
                    </a:ext>
                  </a:extLst>
                </a:gridCol>
              </a:tblGrid>
              <a:tr h="31318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14948"/>
                  </a:ext>
                </a:extLst>
              </a:tr>
              <a:tr h="228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39175"/>
                  </a:ext>
                </a:extLst>
              </a:tr>
              <a:tr h="228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42715"/>
                  </a:ext>
                </a:extLst>
              </a:tr>
              <a:tr h="228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10347"/>
                  </a:ext>
                </a:extLst>
              </a:tr>
              <a:tr h="1794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60624"/>
                  </a:ext>
                </a:extLst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5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 </a:t>
            </a:r>
            <a:r>
              <a:rPr lang="ko-KR" altLang="en-US" dirty="0"/>
              <a:t>기본 정보 조회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항목의 수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en-US" altLang="ko-KR" dirty="0"/>
              <a:t>min(), max() :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0" y="2132856"/>
            <a:ext cx="8560346" cy="40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+</a:t>
            </a:r>
            <a:r>
              <a:rPr lang="ko-KR" altLang="en-US" dirty="0" smtClean="0"/>
              <a:t>에 의한 연결</a:t>
            </a:r>
            <a:r>
              <a:rPr lang="en-US" altLang="ko-KR" dirty="0" smtClean="0"/>
              <a:t>, 2) *</a:t>
            </a:r>
            <a:r>
              <a:rPr lang="ko-KR" altLang="en-US" dirty="0" smtClean="0"/>
              <a:t>에 의한 반복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fontAlgn="base"/>
            <a:r>
              <a:rPr lang="en-US" altLang="ko-KR" dirty="0" smtClean="0"/>
              <a:t>+ </a:t>
            </a:r>
            <a:r>
              <a:rPr lang="en-US" altLang="ko-KR" dirty="0"/>
              <a:t>: </a:t>
            </a:r>
            <a:r>
              <a:rPr lang="ko-KR" altLang="en-US" dirty="0"/>
              <a:t>두 리스트를 연결</a:t>
            </a:r>
          </a:p>
          <a:p>
            <a:pPr lvl="0" fontAlgn="base"/>
            <a:r>
              <a:rPr lang="ko-KR" altLang="en-US" dirty="0"/>
              <a:t>* </a:t>
            </a:r>
            <a:r>
              <a:rPr lang="en-US" altLang="ko-KR" dirty="0"/>
              <a:t>: </a:t>
            </a:r>
            <a:r>
              <a:rPr lang="ko-KR" altLang="en-US" dirty="0"/>
              <a:t>리스트를 곱한 수만큼 </a:t>
            </a:r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&gt; 1.3. </a:t>
            </a:r>
            <a:r>
              <a:rPr lang="ko-KR" altLang="en-US" dirty="0" smtClean="0"/>
              <a:t>항목 추가하기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2" y="2301994"/>
            <a:ext cx="9109236" cy="33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1240</Words>
  <Application>Microsoft Office PowerPoint</Application>
  <PresentationFormat>A4 용지(210x297mm)</PresentationFormat>
  <Paragraphs>305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나눔고딕</vt:lpstr>
      <vt:lpstr>D2Coding</vt:lpstr>
      <vt:lpstr>맑은 고딕</vt:lpstr>
      <vt:lpstr>Wingdings</vt:lpstr>
      <vt:lpstr>Arial</vt:lpstr>
      <vt:lpstr>1_Office 테마</vt:lpstr>
      <vt:lpstr>PowerPoint 프레젠테이션</vt:lpstr>
      <vt:lpstr>PowerPoint 프레젠테이션</vt:lpstr>
      <vt:lpstr>학습 내용</vt:lpstr>
      <vt:lpstr>1절. 리스트</vt:lpstr>
      <vt:lpstr>표 1. 리스트 다루기</vt:lpstr>
      <vt:lpstr>1) 1차원 리스트</vt:lpstr>
      <vt:lpstr>2) 다차원 리스트</vt:lpstr>
      <vt:lpstr>1.2. 기본 정보 조회</vt:lpstr>
      <vt:lpstr>1) +에 의한 연결, 2) *에 의한 반복</vt:lpstr>
      <vt:lpstr>3) 항목 추가하기, 4) 리스트 추가하기, 5) 중간에 삽입하기</vt:lpstr>
      <vt:lpstr>1) 데이터 수 세기, 2) 항목의 위치 반환하기</vt:lpstr>
      <vt:lpstr>3) 인덱스를 이용한 직접 접근</vt:lpstr>
      <vt:lpstr>4) 다차원 리스트에서 인덱스 사용</vt:lpstr>
      <vt:lpstr>1) [ start : stop ]</vt:lpstr>
      <vt:lpstr>2) [ start : stop : step ] </vt:lpstr>
      <vt:lpstr>1) 인덱싱으로 수정하기</vt:lpstr>
      <vt:lpstr>1) pop()</vt:lpstr>
      <vt:lpstr>2) remove()</vt:lpstr>
      <vt:lpstr>3) del</vt:lpstr>
      <vt:lpstr>4) clear()</vt:lpstr>
      <vt:lpstr>1.8. 정렬하기</vt:lpstr>
      <vt:lpstr>리스트 복제</vt:lpstr>
      <vt:lpstr>2.1. 튜플 만들기</vt:lpstr>
      <vt:lpstr>3.1. 딕셔너리 만들기</vt:lpstr>
      <vt:lpstr>4.1. 셋 만들기</vt:lpstr>
      <vt:lpstr>enumerate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148</cp:revision>
  <dcterms:created xsi:type="dcterms:W3CDTF">2019-04-14T14:47:30Z</dcterms:created>
  <dcterms:modified xsi:type="dcterms:W3CDTF">2019-07-08T05:49:22Z</dcterms:modified>
</cp:coreProperties>
</file>